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406" r:id="rId2"/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37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4DC88-974B-4DF6-A193-97190AA6F631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E5FE-2A7D-4A16-93FB-D2A900C7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E24E-D50A-41E8-ADF5-4D23838A4D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E24E-D50A-41E8-ADF5-4D23838A4D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0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30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Assembly Language:</a:t>
            </a:r>
            <a:br>
              <a:rPr lang="en-US" dirty="0"/>
            </a:br>
            <a:r>
              <a:rPr lang="en-US" dirty="0"/>
              <a:t>Arithmetic and logic instructions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"/>
            <a:ext cx="6400800" cy="762000"/>
          </a:xfrm>
        </p:spPr>
        <p:txBody>
          <a:bodyPr>
            <a:noAutofit/>
          </a:bodyPr>
          <a:lstStyle/>
          <a:p>
            <a:r>
              <a:rPr lang="en-US" sz="2800" dirty="0"/>
              <a:t>CSE 315</a:t>
            </a:r>
          </a:p>
          <a:p>
            <a:r>
              <a:rPr lang="en-US" sz="2800" dirty="0"/>
              <a:t>Microprocessors, Microcontrollers, and Embedded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If DH=8AH, CL=3 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SHL DH,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If DX=8AH, CX=3 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SHL DX, CX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SHL and SAL instructions</a:t>
            </a:r>
          </a:p>
        </p:txBody>
      </p:sp>
      <p:sp>
        <p:nvSpPr>
          <p:cNvPr id="6" name="Left Arrow 5"/>
          <p:cNvSpPr/>
          <p:nvPr/>
        </p:nvSpPr>
        <p:spPr>
          <a:xfrm>
            <a:off x="4876800" y="2331617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02235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DH=50H</a:t>
            </a:r>
          </a:p>
          <a:p>
            <a:r>
              <a:rPr lang="en-US" b="1" dirty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>
                <a:solidFill>
                  <a:srgbClr val="FF0000"/>
                </a:solidFill>
              </a:rPr>
              <a:t>OF=0</a:t>
            </a:r>
          </a:p>
        </p:txBody>
      </p:sp>
      <p:sp>
        <p:nvSpPr>
          <p:cNvPr id="10" name="Left Arrow 9"/>
          <p:cNvSpPr/>
          <p:nvPr/>
        </p:nvSpPr>
        <p:spPr>
          <a:xfrm>
            <a:off x="4876800" y="4105236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379597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DX=450H</a:t>
            </a:r>
          </a:p>
          <a:p>
            <a:r>
              <a:rPr lang="en-US" b="1" dirty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>
                <a:solidFill>
                  <a:srgbClr val="FF0000"/>
                </a:solidFill>
              </a:rPr>
              <a:t>OF=0</a:t>
            </a:r>
          </a:p>
        </p:txBody>
      </p:sp>
    </p:spTree>
    <p:extLst>
      <p:ext uri="{BB962C8B-B14F-4D97-AF65-F5344CB8AC3E}">
        <p14:creationId xmlns:p14="http://schemas.microsoft.com/office/powerpoint/2010/main" val="166375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44943"/>
            <a:ext cx="8686800" cy="11430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Multiplication Using SHL and SAL instructions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C00000"/>
                </a:solidFill>
              </a:rPr>
              <a:t>A Left shift on a binary number multiplies it by 2</a:t>
            </a:r>
          </a:p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If DH=2H, CL=1 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SHL DH,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4800600" y="2793282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2484017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DH=4H</a:t>
            </a:r>
          </a:p>
          <a:p>
            <a:r>
              <a:rPr lang="en-US" b="1" dirty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>
                <a:solidFill>
                  <a:srgbClr val="FF0000"/>
                </a:solidFill>
              </a:rPr>
              <a:t>OF=0</a:t>
            </a:r>
          </a:p>
        </p:txBody>
      </p:sp>
    </p:spTree>
    <p:extLst>
      <p:ext uri="{BB962C8B-B14F-4D97-AF65-F5344CB8AC3E}">
        <p14:creationId xmlns:p14="http://schemas.microsoft.com/office/powerpoint/2010/main" val="357589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If DH=80H, CL=2 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SHL DH,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9129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Overflow Flag Untrustworthy During Multiplication using SHL or SAL</a:t>
            </a:r>
          </a:p>
        </p:txBody>
      </p:sp>
      <p:sp>
        <p:nvSpPr>
          <p:cNvPr id="6" name="Left Arrow 5"/>
          <p:cNvSpPr/>
          <p:nvPr/>
        </p:nvSpPr>
        <p:spPr>
          <a:xfrm>
            <a:off x="4876800" y="2331617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02235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DH=00H</a:t>
            </a:r>
          </a:p>
          <a:p>
            <a:r>
              <a:rPr lang="en-US" b="1" dirty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>
                <a:solidFill>
                  <a:srgbClr val="FF0000"/>
                </a:solidFill>
              </a:rPr>
              <a:t>OF=0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74327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CF and OF are not reliable for multiple shifts because multiple shifts are just a series of single shifts and CF, OF only reflect the result of the last shift.</a:t>
            </a:r>
          </a:p>
        </p:txBody>
      </p:sp>
    </p:spTree>
    <p:extLst>
      <p:ext uri="{BB962C8B-B14F-4D97-AF65-F5344CB8AC3E}">
        <p14:creationId xmlns:p14="http://schemas.microsoft.com/office/powerpoint/2010/main" val="30639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/>
          <a:lstStyle/>
          <a:p>
            <a:r>
              <a:rPr lang="en-US" dirty="0"/>
              <a:t>Shifts the bits in the destination to the right</a:t>
            </a:r>
          </a:p>
          <a:p>
            <a:r>
              <a:rPr lang="en-US" dirty="0"/>
              <a:t>The LSB is shifted into CF</a:t>
            </a:r>
          </a:p>
          <a:p>
            <a:r>
              <a:rPr lang="en-US" dirty="0"/>
              <a:t>In case of SAR MSB retains its original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SHR and SAR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502144"/>
            <a:ext cx="4500000" cy="213090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7798" y="595526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SHR</a:t>
            </a:r>
          </a:p>
        </p:txBody>
      </p:sp>
      <p:sp>
        <p:nvSpPr>
          <p:cNvPr id="7" name="Striped Right Arrow 6"/>
          <p:cNvSpPr/>
          <p:nvPr/>
        </p:nvSpPr>
        <p:spPr>
          <a:xfrm rot="16200000">
            <a:off x="2035957" y="557829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 preferRelativeResize="0"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0" y="3502144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571259" y="595526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SAR</a:t>
            </a:r>
          </a:p>
        </p:txBody>
      </p:sp>
      <p:sp>
        <p:nvSpPr>
          <p:cNvPr id="10" name="Striped Right Arrow 9"/>
          <p:cNvSpPr/>
          <p:nvPr/>
        </p:nvSpPr>
        <p:spPr>
          <a:xfrm rot="16200000">
            <a:off x="6759418" y="557829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/>
          <a:lstStyle/>
          <a:p>
            <a:r>
              <a:rPr lang="en-US" dirty="0"/>
              <a:t>SHR should be used for unsigned interpretation as it does not preserve sign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SAR should be used for signed interpretation as it preserves sign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SHR and SAR instructions</a:t>
            </a:r>
          </a:p>
        </p:txBody>
      </p:sp>
    </p:spTree>
    <p:extLst>
      <p:ext uri="{BB962C8B-B14F-4D97-AF65-F5344CB8AC3E}">
        <p14:creationId xmlns:p14="http://schemas.microsoft.com/office/powerpoint/2010/main" val="326595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If AL=-15, CL=1 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SHR AL,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If AL=-15, CL=1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SAR AL,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SHR and SAR instructions</a:t>
            </a:r>
          </a:p>
        </p:txBody>
      </p:sp>
      <p:sp>
        <p:nvSpPr>
          <p:cNvPr id="6" name="Left Arrow 5"/>
          <p:cNvSpPr/>
          <p:nvPr/>
        </p:nvSpPr>
        <p:spPr>
          <a:xfrm>
            <a:off x="4876800" y="2331617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02235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AL=120H</a:t>
            </a:r>
          </a:p>
          <a:p>
            <a:r>
              <a:rPr lang="en-US" b="1" dirty="0">
                <a:solidFill>
                  <a:srgbClr val="FF0000"/>
                </a:solidFill>
              </a:rPr>
              <a:t>CF=1</a:t>
            </a:r>
          </a:p>
          <a:p>
            <a:r>
              <a:rPr lang="en-US" b="1" dirty="0">
                <a:solidFill>
                  <a:srgbClr val="FF0000"/>
                </a:solidFill>
              </a:rPr>
              <a:t>OF=1</a:t>
            </a:r>
          </a:p>
        </p:txBody>
      </p:sp>
      <p:sp>
        <p:nvSpPr>
          <p:cNvPr id="10" name="Left Arrow 9"/>
          <p:cNvSpPr/>
          <p:nvPr/>
        </p:nvSpPr>
        <p:spPr>
          <a:xfrm>
            <a:off x="4876800" y="4105236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379597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AL=-8</a:t>
            </a:r>
          </a:p>
          <a:p>
            <a:r>
              <a:rPr lang="en-US" b="1" dirty="0">
                <a:solidFill>
                  <a:srgbClr val="FF0000"/>
                </a:solidFill>
              </a:rPr>
              <a:t>CF=1</a:t>
            </a:r>
          </a:p>
          <a:p>
            <a:r>
              <a:rPr lang="en-US" b="1" dirty="0">
                <a:solidFill>
                  <a:srgbClr val="FF0000"/>
                </a:solidFill>
              </a:rPr>
              <a:t>OF=1</a:t>
            </a:r>
          </a:p>
        </p:txBody>
      </p:sp>
    </p:spTree>
    <p:extLst>
      <p:ext uri="{BB962C8B-B14F-4D97-AF65-F5344CB8AC3E}">
        <p14:creationId xmlns:p14="http://schemas.microsoft.com/office/powerpoint/2010/main" val="415865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ROL and ROR shifts bits in destination to the left and right respectively</a:t>
            </a:r>
          </a:p>
          <a:p>
            <a:r>
              <a:rPr lang="en-US" sz="2200" dirty="0"/>
              <a:t>For ROL MSB is shifted into the rightmost bit and CF</a:t>
            </a:r>
          </a:p>
          <a:p>
            <a:r>
              <a:rPr lang="en-US" sz="2200" dirty="0"/>
              <a:t>FOR ROR rightmost bit is shifted into MSB and CF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ROL and ROR</a:t>
            </a:r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124200"/>
            <a:ext cx="4500000" cy="2131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/>
          <p:cNvPicPr preferRelativeResize="0">
            <a:picLocks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44000" y="3124200"/>
            <a:ext cx="4500000" cy="2131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7798" y="55800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ROL</a:t>
            </a:r>
          </a:p>
        </p:txBody>
      </p:sp>
      <p:sp>
        <p:nvSpPr>
          <p:cNvPr id="7" name="Striped Right Arrow 6"/>
          <p:cNvSpPr/>
          <p:nvPr/>
        </p:nvSpPr>
        <p:spPr>
          <a:xfrm rot="16200000">
            <a:off x="2035957" y="52030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71259" y="55800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ROR</a:t>
            </a:r>
          </a:p>
        </p:txBody>
      </p:sp>
      <p:sp>
        <p:nvSpPr>
          <p:cNvPr id="9" name="Striped Right Arrow 8"/>
          <p:cNvSpPr/>
          <p:nvPr/>
        </p:nvSpPr>
        <p:spPr>
          <a:xfrm rot="16200000">
            <a:off x="6759418" y="52030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7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Works similarly to ROL and ROR respectively</a:t>
            </a:r>
          </a:p>
          <a:p>
            <a:r>
              <a:rPr lang="en-US" sz="2200" dirty="0"/>
              <a:t>For RCL, CF is shifted to LSB and MSB is shifted to CF</a:t>
            </a:r>
          </a:p>
          <a:p>
            <a:r>
              <a:rPr lang="en-US" sz="2200" dirty="0"/>
              <a:t>FOR RCR, CF is shifted to MSB and LSB shifted to CF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RCL and RCR instructions</a:t>
            </a:r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819400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Picture 5"/>
          <p:cNvPicPr preferRelativeResize="0">
            <a:picLocks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44000" y="2819400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47798" y="52752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RCL</a:t>
            </a:r>
          </a:p>
        </p:txBody>
      </p:sp>
      <p:sp>
        <p:nvSpPr>
          <p:cNvPr id="8" name="Striped Right Arrow 7"/>
          <p:cNvSpPr/>
          <p:nvPr/>
        </p:nvSpPr>
        <p:spPr>
          <a:xfrm rot="16200000">
            <a:off x="2035957" y="48982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71259" y="52752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RCR</a:t>
            </a:r>
          </a:p>
        </p:txBody>
      </p:sp>
      <p:sp>
        <p:nvSpPr>
          <p:cNvPr id="10" name="Striped Right Arrow 9"/>
          <p:cNvSpPr/>
          <p:nvPr/>
        </p:nvSpPr>
        <p:spPr>
          <a:xfrm rot="16200000">
            <a:off x="6759418" y="48982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5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2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Multiplication instructions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imul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i="1" dirty="0">
                <a:solidFill>
                  <a:srgbClr val="0070C0"/>
                </a:solidFill>
              </a:rPr>
              <a:t>source </a:t>
            </a:r>
            <a:endParaRPr lang="en-US" sz="1800" b="1" i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800" dirty="0"/>
              <a:t>       -     Signed multiplication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err="1">
                <a:solidFill>
                  <a:srgbClr val="0070C0"/>
                </a:solidFill>
              </a:rPr>
              <a:t>mul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i="1" dirty="0">
                <a:solidFill>
                  <a:srgbClr val="0070C0"/>
                </a:solidFill>
              </a:rPr>
              <a:t>source</a:t>
            </a:r>
          </a:p>
          <a:p>
            <a:pPr marL="742950" lvl="2" indent="-342900">
              <a:buNone/>
            </a:pPr>
            <a:r>
              <a:rPr lang="en-US" sz="1600" dirty="0"/>
              <a:t>- 	</a:t>
            </a:r>
            <a:r>
              <a:rPr lang="en-US" sz="1800" dirty="0"/>
              <a:t>Unsigned multiplication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800" b="1" dirty="0"/>
              <a:t>Byte and Word Multiplication</a:t>
            </a:r>
            <a:r>
              <a:rPr lang="en-US" sz="1800" dirty="0"/>
              <a:t> (A X B)</a:t>
            </a:r>
          </a:p>
          <a:p>
            <a:pPr lvl="1"/>
            <a:r>
              <a:rPr lang="en-US" sz="2000" dirty="0"/>
              <a:t>If two </a:t>
            </a:r>
            <a:r>
              <a:rPr lang="en-US" sz="2000" b="1" dirty="0"/>
              <a:t>bytes</a:t>
            </a:r>
            <a:r>
              <a:rPr lang="en-US" sz="2000" dirty="0"/>
              <a:t> are multiplied, the result is a 16-bit </a:t>
            </a:r>
            <a:r>
              <a:rPr lang="en-US" sz="2000" b="1" dirty="0"/>
              <a:t>word</a:t>
            </a:r>
          </a:p>
          <a:p>
            <a:pPr lvl="2"/>
            <a:r>
              <a:rPr lang="en-US" sz="1600" dirty="0"/>
              <a:t>A: </a:t>
            </a:r>
            <a:r>
              <a:rPr lang="en-US" sz="1600" b="1" dirty="0"/>
              <a:t>source </a:t>
            </a:r>
          </a:p>
          <a:p>
            <a:pPr lvl="2"/>
            <a:r>
              <a:rPr lang="en-US" sz="1600" dirty="0"/>
              <a:t>B: </a:t>
            </a:r>
            <a:r>
              <a:rPr lang="en-US" sz="1600" b="1" dirty="0"/>
              <a:t>al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product: </a:t>
            </a:r>
            <a:r>
              <a:rPr lang="en-US" sz="1600" b="1" dirty="0"/>
              <a:t>ax</a:t>
            </a:r>
            <a:endParaRPr lang="en-US" sz="1600" dirty="0"/>
          </a:p>
          <a:p>
            <a:pPr lvl="1"/>
            <a:r>
              <a:rPr lang="en-US" sz="2000" dirty="0"/>
              <a:t>If two </a:t>
            </a:r>
            <a:r>
              <a:rPr lang="en-US" sz="2000" b="1" dirty="0"/>
              <a:t>words</a:t>
            </a:r>
            <a:r>
              <a:rPr lang="en-US" sz="2000" dirty="0"/>
              <a:t> are multiplied, the result is a 32-bit </a:t>
            </a:r>
            <a:r>
              <a:rPr lang="en-US" sz="2000" b="1" i="1" dirty="0" err="1"/>
              <a:t>doubleword</a:t>
            </a:r>
            <a:endParaRPr lang="en-US" sz="2000" dirty="0"/>
          </a:p>
          <a:p>
            <a:pPr lvl="2"/>
            <a:r>
              <a:rPr lang="en-US" sz="1600" dirty="0"/>
              <a:t>A: </a:t>
            </a:r>
            <a:r>
              <a:rPr lang="en-US" sz="1600" b="1" dirty="0"/>
              <a:t>source</a:t>
            </a:r>
          </a:p>
          <a:p>
            <a:pPr lvl="2"/>
            <a:r>
              <a:rPr lang="en-US" sz="1600" dirty="0"/>
              <a:t>B: </a:t>
            </a:r>
            <a:r>
              <a:rPr lang="en-US" sz="1600" b="1" dirty="0"/>
              <a:t>ax</a:t>
            </a:r>
          </a:p>
          <a:p>
            <a:pPr lvl="2"/>
            <a:r>
              <a:rPr lang="en-US" sz="1600" dirty="0"/>
              <a:t>Product (ms 16 bits): </a:t>
            </a:r>
            <a:r>
              <a:rPr lang="en-US" sz="1600" b="1" dirty="0" err="1"/>
              <a:t>dx</a:t>
            </a:r>
            <a:r>
              <a:rPr lang="en-US" sz="1600" b="1" dirty="0"/>
              <a:t> </a:t>
            </a:r>
            <a:endParaRPr lang="en-US" sz="1600" dirty="0"/>
          </a:p>
          <a:p>
            <a:pPr lvl="2"/>
            <a:r>
              <a:rPr lang="en-US" sz="1600" dirty="0"/>
              <a:t>Product (</a:t>
            </a:r>
            <a:r>
              <a:rPr lang="en-US" sz="1600" dirty="0" err="1"/>
              <a:t>ls</a:t>
            </a:r>
            <a:r>
              <a:rPr lang="en-US" sz="1600" dirty="0"/>
              <a:t> 16 bits): </a:t>
            </a:r>
            <a:r>
              <a:rPr lang="en-US" sz="1600" b="1" dirty="0"/>
              <a:t>ax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5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Multiplication instructions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b="1" i="1" dirty="0"/>
              <a:t>source</a:t>
            </a:r>
            <a:r>
              <a:rPr lang="en-US" dirty="0"/>
              <a:t> can be a register or memory location (not a constant)</a:t>
            </a:r>
          </a:p>
          <a:p>
            <a:r>
              <a:rPr lang="en-US" dirty="0"/>
              <a:t>Byte form</a:t>
            </a:r>
          </a:p>
          <a:p>
            <a:pPr lvl="1"/>
            <a:r>
              <a:rPr lang="en-US" dirty="0"/>
              <a:t>AX=AL*</a:t>
            </a:r>
            <a:r>
              <a:rPr lang="en-US" i="1" dirty="0"/>
              <a:t>source</a:t>
            </a:r>
            <a:endParaRPr lang="en-US" dirty="0"/>
          </a:p>
          <a:p>
            <a:r>
              <a:rPr lang="en-US" dirty="0"/>
              <a:t>Word form</a:t>
            </a:r>
          </a:p>
          <a:p>
            <a:pPr lvl="1"/>
            <a:r>
              <a:rPr lang="en-US" dirty="0"/>
              <a:t>DX:AX=AX*</a:t>
            </a:r>
            <a:r>
              <a:rPr lang="en-US" i="1" dirty="0"/>
              <a:t>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5004137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dirty="0"/>
              <a:t>ax</a:t>
            </a:r>
            <a:r>
              <a:rPr lang="en-US" sz="2000" dirty="0"/>
              <a:t> contains </a:t>
            </a:r>
            <a:r>
              <a:rPr lang="en-US" sz="2000" b="1" dirty="0"/>
              <a:t>0001h</a:t>
            </a:r>
            <a:r>
              <a:rPr lang="en-US" sz="2000" dirty="0"/>
              <a:t> and </a:t>
            </a:r>
            <a:r>
              <a:rPr lang="en-US" sz="2000" b="1" dirty="0" err="1"/>
              <a:t>bx</a:t>
            </a:r>
            <a:r>
              <a:rPr lang="en-US" sz="2000" dirty="0"/>
              <a:t> contains </a:t>
            </a:r>
            <a:r>
              <a:rPr lang="en-US" sz="2000" b="1" dirty="0" err="1"/>
              <a:t>FFFFh</a:t>
            </a:r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en-US" sz="2000" b="1" dirty="0" err="1"/>
              <a:t>mul</a:t>
            </a:r>
            <a:r>
              <a:rPr lang="en-US" sz="2000" b="1" dirty="0"/>
              <a:t> </a:t>
            </a:r>
            <a:r>
              <a:rPr lang="en-US" sz="2000" b="1" dirty="0" err="1"/>
              <a:t>bx</a:t>
            </a:r>
            <a:r>
              <a:rPr lang="en-US" sz="2000" b="1" dirty="0"/>
              <a:t>;   </a:t>
            </a:r>
            <a:r>
              <a:rPr lang="en-US" sz="2000" dirty="0"/>
              <a:t> </a:t>
            </a:r>
            <a:r>
              <a:rPr lang="en-US" sz="2000" b="1" dirty="0" err="1"/>
              <a:t>dx</a:t>
            </a:r>
            <a:r>
              <a:rPr lang="en-US" sz="2000" b="1" dirty="0"/>
              <a:t> = 0000h     ax = </a:t>
            </a:r>
            <a:r>
              <a:rPr lang="en-US" sz="2000" b="1" dirty="0" err="1"/>
              <a:t>FFFFh</a:t>
            </a:r>
            <a:r>
              <a:rPr lang="en-US" sz="2000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/>
              <a:t>imul</a:t>
            </a:r>
            <a:r>
              <a:rPr lang="en-US" sz="2000" b="1" dirty="0"/>
              <a:t> </a:t>
            </a:r>
            <a:r>
              <a:rPr lang="en-US" sz="2000" b="1" dirty="0" err="1"/>
              <a:t>bx</a:t>
            </a:r>
            <a:r>
              <a:rPr lang="en-US" sz="2000" dirty="0"/>
              <a:t> ;   </a:t>
            </a:r>
            <a:r>
              <a:rPr lang="en-US" sz="2000" b="1" dirty="0" err="1"/>
              <a:t>dx</a:t>
            </a:r>
            <a:r>
              <a:rPr lang="en-US" sz="2000" b="1" dirty="0"/>
              <a:t> = </a:t>
            </a:r>
            <a:r>
              <a:rPr lang="en-US" sz="2000" b="1" dirty="0" err="1"/>
              <a:t>FFFFh</a:t>
            </a:r>
            <a:r>
              <a:rPr lang="en-US" sz="2000" b="1" dirty="0"/>
              <a:t>     ax = </a:t>
            </a:r>
            <a:r>
              <a:rPr lang="en-US" sz="2000" b="1" dirty="0" err="1"/>
              <a:t>FFFFh</a:t>
            </a:r>
            <a:r>
              <a:rPr lang="en-US" sz="2000" b="1" dirty="0"/>
              <a:t>  (-1)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lvl="1">
              <a:buNone/>
            </a:pPr>
            <a:r>
              <a:rPr lang="en-US" dirty="0">
                <a:solidFill>
                  <a:srgbClr val="0070C0"/>
                </a:solidFill>
              </a:rPr>
              <a:t>AND	destination, source</a:t>
            </a:r>
          </a:p>
          <a:p>
            <a:pPr lvl="1">
              <a:buNone/>
            </a:pPr>
            <a:r>
              <a:rPr lang="en-US" dirty="0">
                <a:solidFill>
                  <a:srgbClr val="0070C0"/>
                </a:solidFill>
              </a:rPr>
              <a:t>OR		destination, source</a:t>
            </a:r>
          </a:p>
          <a:p>
            <a:pPr lvl="1">
              <a:buNone/>
            </a:pPr>
            <a:r>
              <a:rPr lang="en-US" dirty="0">
                <a:solidFill>
                  <a:srgbClr val="0070C0"/>
                </a:solidFill>
              </a:rPr>
              <a:t>XOR	destination, source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The restrictions of destination and source are the same as ADD or SUB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AND, OR AND XOR</a:t>
            </a:r>
          </a:p>
        </p:txBody>
      </p:sp>
    </p:spTree>
    <p:extLst>
      <p:ext uri="{BB962C8B-B14F-4D97-AF65-F5344CB8AC3E}">
        <p14:creationId xmlns:p14="http://schemas.microsoft.com/office/powerpoint/2010/main" val="34758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Lable1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/>
              <a:t>short int x=0x8000;</a:t>
            </a:r>
          </a:p>
          <a:p>
            <a:pPr lvl="1">
              <a:buNone/>
            </a:pPr>
            <a:r>
              <a:rPr lang="en-US" dirty="0"/>
              <a:t>short int y=0xFFFF;</a:t>
            </a:r>
          </a:p>
          <a:p>
            <a:pPr lvl="1">
              <a:buNone/>
            </a:pPr>
            <a:r>
              <a:rPr lang="en-US" dirty="0"/>
              <a:t>x=x*y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Label1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MOV x, 8000H</a:t>
            </a:r>
          </a:p>
          <a:p>
            <a:pPr>
              <a:buNone/>
            </a:pPr>
            <a:r>
              <a:rPr lang="en-US" dirty="0"/>
              <a:t>	MOV y, FFFFH</a:t>
            </a:r>
          </a:p>
          <a:p>
            <a:pPr>
              <a:buNone/>
            </a:pPr>
            <a:r>
              <a:rPr lang="en-US" dirty="0"/>
              <a:t>	MOV AX, x</a:t>
            </a:r>
          </a:p>
          <a:p>
            <a:pPr>
              <a:buNone/>
            </a:pPr>
            <a:r>
              <a:rPr lang="en-US" dirty="0"/>
              <a:t>	MOV BX, y</a:t>
            </a:r>
          </a:p>
          <a:p>
            <a:pPr>
              <a:buNone/>
            </a:pPr>
            <a:r>
              <a:rPr lang="en-US" dirty="0"/>
              <a:t>	IMUL BX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96217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Multiplication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Lable1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/>
              <a:t>unsinged short int x=0x8000;</a:t>
            </a:r>
          </a:p>
          <a:p>
            <a:pPr lvl="1">
              <a:buNone/>
            </a:pPr>
            <a:r>
              <a:rPr lang="en-US" sz="1800" dirty="0"/>
              <a:t>unsigned short int y=0xFFFF;</a:t>
            </a:r>
          </a:p>
          <a:p>
            <a:pPr lvl="1">
              <a:buNone/>
            </a:pPr>
            <a:r>
              <a:rPr lang="en-US" dirty="0"/>
              <a:t>x=x*y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Label1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MOV x, 8000H</a:t>
            </a:r>
          </a:p>
          <a:p>
            <a:pPr>
              <a:buNone/>
            </a:pPr>
            <a:r>
              <a:rPr lang="en-US" dirty="0"/>
              <a:t>	MOV y, FFFFH</a:t>
            </a:r>
          </a:p>
          <a:p>
            <a:pPr>
              <a:buNone/>
            </a:pPr>
            <a:r>
              <a:rPr lang="en-US" dirty="0"/>
              <a:t>	MOV AX, x</a:t>
            </a:r>
          </a:p>
          <a:p>
            <a:pPr>
              <a:buNone/>
            </a:pPr>
            <a:r>
              <a:rPr lang="en-US" dirty="0"/>
              <a:t>	MOV BX, y</a:t>
            </a:r>
          </a:p>
          <a:p>
            <a:pPr>
              <a:buNone/>
            </a:pPr>
            <a:r>
              <a:rPr lang="en-US" dirty="0"/>
              <a:t>	MUL BX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2461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SF, ZF, AF, and PF Undefined</a:t>
            </a:r>
          </a:p>
          <a:p>
            <a:pPr marL="858838" indent="-320675"/>
            <a:r>
              <a:rPr lang="en-US" dirty="0"/>
              <a:t> CF/OF</a:t>
            </a:r>
          </a:p>
          <a:p>
            <a:pPr marL="1076325" lvl="1" indent="-320675"/>
            <a:r>
              <a:rPr lang="en-US" dirty="0"/>
              <a:t>MUL </a:t>
            </a:r>
          </a:p>
          <a:p>
            <a:pPr marL="1344613" lvl="2" indent="-268288"/>
            <a:r>
              <a:rPr lang="en-US" dirty="0"/>
              <a:t>0: if upper half result 0</a:t>
            </a:r>
          </a:p>
          <a:p>
            <a:pPr marL="1344613" lvl="2" indent="-268288"/>
            <a:r>
              <a:rPr lang="en-US" dirty="0"/>
              <a:t>1: Otherwise</a:t>
            </a:r>
          </a:p>
          <a:p>
            <a:pPr marL="1076325" lvl="1" indent="-320675"/>
            <a:r>
              <a:rPr lang="en-US" dirty="0"/>
              <a:t>IMUL </a:t>
            </a:r>
          </a:p>
          <a:p>
            <a:pPr marL="1344613" lvl="2" indent="-268288"/>
            <a:r>
              <a:rPr lang="en-US" dirty="0"/>
              <a:t>0: if upper half is sign extension of lower half.</a:t>
            </a:r>
          </a:p>
          <a:p>
            <a:pPr marL="1344613" lvl="2" indent="-268288"/>
            <a:r>
              <a:rPr lang="en-US" dirty="0"/>
              <a:t>1: Otherwise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Multiplication instructions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51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More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13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CF/OF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 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FFFE0001</a:t>
                      </a:r>
                    </a:p>
                    <a:p>
                      <a:r>
                        <a:rPr lang="en-US" dirty="0"/>
                        <a:t>(4294836225)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FFFE (!zero)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IMUL</a:t>
                      </a:r>
                      <a:r>
                        <a:rPr lang="en-US" baseline="0" dirty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AX=</a:t>
            </a:r>
            <a:r>
              <a:rPr lang="en-US" dirty="0" err="1"/>
              <a:t>FFFFh,BX</a:t>
            </a:r>
            <a:r>
              <a:rPr lang="en-US" dirty="0"/>
              <a:t>=</a:t>
            </a:r>
            <a:r>
              <a:rPr lang="en-US" dirty="0" err="1"/>
              <a:t>FFFFh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657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AX=80h,BX=</a:t>
            </a:r>
            <a:r>
              <a:rPr lang="en-US" dirty="0" err="1"/>
              <a:t>FFh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" y="4267200"/>
          <a:ext cx="82296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CF/OF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 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7F80</a:t>
                      </a:r>
                    </a:p>
                    <a:p>
                      <a:r>
                        <a:rPr lang="en-US" dirty="0"/>
                        <a:t>(128)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7F(!zero)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IMUL</a:t>
                      </a:r>
                      <a:r>
                        <a:rPr lang="en-US" baseline="0" dirty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 (no sign extension)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3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Division instructions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cbw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convert byte to word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cwd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convert word to </a:t>
            </a:r>
            <a:r>
              <a:rPr lang="en-US" dirty="0" err="1"/>
              <a:t>doubleword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div </a:t>
            </a:r>
            <a:r>
              <a:rPr lang="en-US" b="1" i="1" dirty="0">
                <a:solidFill>
                  <a:srgbClr val="0070C0"/>
                </a:solidFill>
              </a:rPr>
              <a:t>source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unsigned division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idiv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source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signed division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Byte and Word Division (A/B)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division is performed</a:t>
            </a:r>
          </a:p>
          <a:p>
            <a:pPr lvl="1"/>
            <a:r>
              <a:rPr lang="en-US" dirty="0"/>
              <a:t>two results: the quotient and the remainder</a:t>
            </a:r>
          </a:p>
          <a:p>
            <a:pPr lvl="1"/>
            <a:r>
              <a:rPr lang="en-US" dirty="0"/>
              <a:t>Quotient and remainder are same </a:t>
            </a:r>
            <a:r>
              <a:rPr lang="en-US" b="1" dirty="0"/>
              <a:t>size</a:t>
            </a:r>
            <a:r>
              <a:rPr lang="en-US" dirty="0"/>
              <a:t> as the divisor</a:t>
            </a:r>
          </a:p>
          <a:p>
            <a:r>
              <a:rPr lang="en-US" dirty="0"/>
              <a:t>For the byte form,</a:t>
            </a:r>
          </a:p>
          <a:p>
            <a:pPr lvl="1"/>
            <a:r>
              <a:rPr lang="en-US" dirty="0"/>
              <a:t>Divisor: </a:t>
            </a:r>
            <a:r>
              <a:rPr lang="en-US" b="1" dirty="0"/>
              <a:t>source</a:t>
            </a:r>
            <a:r>
              <a:rPr lang="en-US" dirty="0"/>
              <a:t>; Dividend: </a:t>
            </a:r>
            <a:r>
              <a:rPr lang="en-US" b="1" dirty="0"/>
              <a:t>ax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Quotient: </a:t>
            </a:r>
            <a:r>
              <a:rPr lang="en-US" b="1" dirty="0"/>
              <a:t>al; </a:t>
            </a:r>
            <a:r>
              <a:rPr lang="en-US" dirty="0"/>
              <a:t>Remainder: </a:t>
            </a:r>
            <a:r>
              <a:rPr lang="en-US" b="1" dirty="0"/>
              <a:t>ah</a:t>
            </a:r>
            <a:endParaRPr lang="en-US" dirty="0"/>
          </a:p>
          <a:p>
            <a:r>
              <a:rPr lang="en-US" dirty="0"/>
              <a:t>For the word form, </a:t>
            </a:r>
          </a:p>
          <a:p>
            <a:pPr lvl="1"/>
            <a:r>
              <a:rPr lang="en-US" dirty="0"/>
              <a:t>Divisor: </a:t>
            </a:r>
            <a:r>
              <a:rPr lang="en-US" b="1" dirty="0"/>
              <a:t>source</a:t>
            </a:r>
            <a:r>
              <a:rPr lang="en-US" dirty="0"/>
              <a:t>; Dividend: </a:t>
            </a:r>
            <a:r>
              <a:rPr lang="en-US" b="1" dirty="0" err="1"/>
              <a:t>dx:ax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Quotient: </a:t>
            </a:r>
            <a:r>
              <a:rPr lang="en-US" b="1" dirty="0"/>
              <a:t>ax; </a:t>
            </a:r>
            <a:r>
              <a:rPr lang="en-US" dirty="0"/>
              <a:t>Remainder: </a:t>
            </a:r>
            <a:r>
              <a:rPr lang="en-US" b="1" dirty="0" err="1"/>
              <a:t>dx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;If </a:t>
            </a:r>
            <a:r>
              <a:rPr lang="en-US" b="1" dirty="0" err="1"/>
              <a:t>dx</a:t>
            </a:r>
            <a:r>
              <a:rPr lang="en-US" dirty="0"/>
              <a:t> = </a:t>
            </a:r>
            <a:r>
              <a:rPr lang="en-US" b="1" dirty="0"/>
              <a:t>0000h</a:t>
            </a:r>
            <a:r>
              <a:rPr lang="en-US" dirty="0"/>
              <a:t>,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0005h</a:t>
            </a:r>
            <a:r>
              <a:rPr lang="en-US" dirty="0"/>
              <a:t>, and </a:t>
            </a:r>
            <a:r>
              <a:rPr lang="en-US" b="1" dirty="0" err="1"/>
              <a:t>bx</a:t>
            </a:r>
            <a:r>
              <a:rPr lang="en-US" dirty="0"/>
              <a:t> = </a:t>
            </a:r>
            <a:r>
              <a:rPr lang="en-US" b="1" dirty="0" err="1"/>
              <a:t>FFFEh</a:t>
            </a:r>
            <a:r>
              <a:rPr lang="en-US" b="1" dirty="0"/>
              <a:t> (-2)</a:t>
            </a:r>
            <a:endParaRPr lang="en-US" dirty="0"/>
          </a:p>
          <a:p>
            <a:pPr>
              <a:buNone/>
            </a:pPr>
            <a:r>
              <a:rPr lang="en-US" b="1" dirty="0"/>
              <a:t>div </a:t>
            </a:r>
            <a:r>
              <a:rPr lang="en-US" b="1" dirty="0" err="1"/>
              <a:t>bx</a:t>
            </a:r>
            <a:r>
              <a:rPr lang="en-US" b="1" dirty="0"/>
              <a:t>;   ax = 0000h    </a:t>
            </a:r>
            <a:r>
              <a:rPr lang="en-US" b="1" dirty="0" err="1"/>
              <a:t>dx</a:t>
            </a:r>
            <a:r>
              <a:rPr lang="en-US" b="1" dirty="0"/>
              <a:t> = 0005h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b="1" dirty="0" err="1"/>
              <a:t>idiv</a:t>
            </a:r>
            <a:r>
              <a:rPr lang="en-US" b="1" dirty="0"/>
              <a:t> </a:t>
            </a:r>
            <a:r>
              <a:rPr lang="en-US" b="1" dirty="0" err="1"/>
              <a:t>bx</a:t>
            </a:r>
            <a:r>
              <a:rPr lang="en-US" b="1" dirty="0"/>
              <a:t>; </a:t>
            </a:r>
            <a:r>
              <a:rPr lang="en-US" dirty="0"/>
              <a:t> </a:t>
            </a:r>
            <a:r>
              <a:rPr lang="en-US" b="1" dirty="0"/>
              <a:t>ax = </a:t>
            </a:r>
            <a:r>
              <a:rPr lang="en-US" b="1" dirty="0" err="1"/>
              <a:t>FFFEh</a:t>
            </a:r>
            <a:r>
              <a:rPr lang="en-US" b="1" dirty="0"/>
              <a:t>     </a:t>
            </a:r>
            <a:r>
              <a:rPr lang="en-US" b="1" dirty="0" err="1"/>
              <a:t>dx</a:t>
            </a:r>
            <a:r>
              <a:rPr lang="en-US" b="1" dirty="0"/>
              <a:t> = 0001h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50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Undefined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Division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1572103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Divide Overflow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that the </a:t>
            </a:r>
            <a:r>
              <a:rPr lang="en-US" b="1" dirty="0"/>
              <a:t>quotient</a:t>
            </a:r>
            <a:r>
              <a:rPr lang="en-US" dirty="0"/>
              <a:t> will be too big to fit in the specified destination (</a:t>
            </a:r>
            <a:r>
              <a:rPr lang="en-US" b="1" dirty="0"/>
              <a:t>al</a:t>
            </a:r>
            <a:r>
              <a:rPr lang="en-US" dirty="0"/>
              <a:t> or </a:t>
            </a:r>
            <a:r>
              <a:rPr lang="en-US" b="1" dirty="0"/>
              <a:t>ax</a:t>
            </a:r>
            <a:r>
              <a:rPr lang="en-US" dirty="0"/>
              <a:t>)</a:t>
            </a:r>
          </a:p>
          <a:p>
            <a:r>
              <a:rPr lang="en-US" dirty="0"/>
              <a:t>if the </a:t>
            </a:r>
            <a:r>
              <a:rPr lang="en-US" b="1" dirty="0"/>
              <a:t>divisor</a:t>
            </a:r>
            <a:r>
              <a:rPr lang="en-US" dirty="0"/>
              <a:t> is much smaller than the </a:t>
            </a:r>
            <a:r>
              <a:rPr lang="en-US" b="1" dirty="0"/>
              <a:t>dividend</a:t>
            </a:r>
          </a:p>
          <a:p>
            <a:r>
              <a:rPr lang="en-US" dirty="0"/>
              <a:t>the program terminates and the system displays the message "</a:t>
            </a:r>
            <a:r>
              <a:rPr lang="en-US" b="1" dirty="0"/>
              <a:t>Divide Overflow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94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More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69946"/>
              </p:ext>
            </p:extLst>
          </p:nvPr>
        </p:nvGraphicFramePr>
        <p:xfrm>
          <a:off x="655320" y="2092960"/>
          <a:ext cx="658368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CF/OF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 BX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Divide Overflow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IDIV</a:t>
                      </a:r>
                      <a:r>
                        <a:rPr lang="en-US" baseline="0" dirty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FFFE</a:t>
                      </a:r>
                      <a:r>
                        <a:rPr lang="en-US" baseline="0" dirty="0"/>
                        <a:t> (-2)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FFFF (-1)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248" y="1449838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DX=</a:t>
            </a:r>
            <a:r>
              <a:rPr lang="en-US" dirty="0" err="1"/>
              <a:t>FFFFh</a:t>
            </a:r>
            <a:r>
              <a:rPr lang="en-US" dirty="0"/>
              <a:t>, AX=</a:t>
            </a:r>
            <a:r>
              <a:rPr lang="en-US" dirty="0" err="1"/>
              <a:t>FFFBh</a:t>
            </a:r>
            <a:r>
              <a:rPr lang="en-US" dirty="0"/>
              <a:t>, BX=0002h,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DX:AX=-5 (Signed), DX:AX=4294967291 (Unsigned)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810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AX=00FBh, BL=</a:t>
            </a:r>
            <a:r>
              <a:rPr lang="en-US" dirty="0" err="1"/>
              <a:t>FFh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068362"/>
              </p:ext>
            </p:extLst>
          </p:nvPr>
        </p:nvGraphicFramePr>
        <p:xfrm>
          <a:off x="731520" y="4267200"/>
          <a:ext cx="658368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CF/OF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 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IDIV</a:t>
                      </a:r>
                      <a:r>
                        <a:rPr lang="en-US" baseline="0" dirty="0"/>
                        <a:t> BL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Divide Overflow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SF,  ZF,  PF reflect the result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AF is undefined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CF, OF =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AND, OR AND XOR</a:t>
            </a:r>
          </a:p>
        </p:txBody>
      </p:sp>
    </p:spTree>
    <p:extLst>
      <p:ext uri="{BB962C8B-B14F-4D97-AF65-F5344CB8AC3E}">
        <p14:creationId xmlns:p14="http://schemas.microsoft.com/office/powerpoint/2010/main" val="140798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Sign Extension of the Dividend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division</a:t>
            </a:r>
          </a:p>
          <a:p>
            <a:pPr lvl="1"/>
            <a:r>
              <a:rPr lang="en-US" dirty="0"/>
              <a:t>The dividend is in </a:t>
            </a:r>
            <a:r>
              <a:rPr lang="en-US" b="1" dirty="0" err="1"/>
              <a:t>dx:ax</a:t>
            </a:r>
            <a:r>
              <a:rPr lang="en-US" dirty="0"/>
              <a:t> even if the actual dividend will fit in </a:t>
            </a:r>
            <a:r>
              <a:rPr lang="en-US" b="1" dirty="0"/>
              <a:t>ax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b="1" dirty="0"/>
              <a:t>div</a:t>
            </a:r>
            <a:r>
              <a:rPr lang="en-US" dirty="0"/>
              <a:t>, </a:t>
            </a:r>
            <a:r>
              <a:rPr lang="en-US" b="1" dirty="0" err="1"/>
              <a:t>dx</a:t>
            </a:r>
            <a:r>
              <a:rPr lang="en-US" dirty="0"/>
              <a:t> should be cleared</a:t>
            </a:r>
          </a:p>
          <a:p>
            <a:pPr lvl="1"/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b="1" dirty="0" err="1"/>
              <a:t>idiv</a:t>
            </a:r>
            <a:r>
              <a:rPr lang="en-US" dirty="0"/>
              <a:t>, </a:t>
            </a:r>
            <a:r>
              <a:rPr lang="en-US" b="1" dirty="0" err="1"/>
              <a:t>dx</a:t>
            </a:r>
            <a:r>
              <a:rPr lang="en-US" dirty="0"/>
              <a:t> should be made the sign extension of </a:t>
            </a:r>
            <a:r>
              <a:rPr lang="en-US" b="1" dirty="0"/>
              <a:t>ax</a:t>
            </a:r>
            <a:r>
              <a:rPr lang="en-US" dirty="0"/>
              <a:t> using </a:t>
            </a:r>
            <a:r>
              <a:rPr lang="en-US" b="1" dirty="0" err="1"/>
              <a:t>cwd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4321076"/>
            <a:ext cx="1922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-1250/7</a:t>
            </a:r>
          </a:p>
          <a:p>
            <a:endParaRPr lang="en-US" b="1" dirty="0"/>
          </a:p>
          <a:p>
            <a:r>
              <a:rPr lang="en-US" b="1" dirty="0"/>
              <a:t>MOV AX,-1250 </a:t>
            </a:r>
          </a:p>
          <a:p>
            <a:r>
              <a:rPr lang="en-US" b="1" dirty="0"/>
              <a:t>CWD ; </a:t>
            </a:r>
            <a:r>
              <a:rPr lang="en-US" i="1" dirty="0"/>
              <a:t>sign extend</a:t>
            </a:r>
          </a:p>
          <a:p>
            <a:r>
              <a:rPr lang="en-US" b="1" dirty="0"/>
              <a:t>MOV BX,7</a:t>
            </a:r>
          </a:p>
          <a:p>
            <a:r>
              <a:rPr lang="en-US" b="1" dirty="0"/>
              <a:t>IDIV BX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5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Sign Extension of the Dividend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 division</a:t>
            </a:r>
          </a:p>
          <a:p>
            <a:pPr lvl="1"/>
            <a:r>
              <a:rPr lang="en-US" dirty="0"/>
              <a:t>The dividend is in </a:t>
            </a:r>
            <a:r>
              <a:rPr lang="en-US" b="1" dirty="0"/>
              <a:t>ax</a:t>
            </a:r>
            <a:r>
              <a:rPr lang="en-US" dirty="0"/>
              <a:t> even if the actual dividend will fit in </a:t>
            </a:r>
            <a:r>
              <a:rPr lang="en-US" b="1" dirty="0"/>
              <a:t>al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b="1" dirty="0"/>
              <a:t>div</a:t>
            </a:r>
            <a:r>
              <a:rPr lang="en-US" dirty="0"/>
              <a:t>, </a:t>
            </a:r>
            <a:r>
              <a:rPr lang="en-US" b="1" dirty="0"/>
              <a:t>ah</a:t>
            </a:r>
            <a:r>
              <a:rPr lang="en-US" dirty="0"/>
              <a:t> should be cleared</a:t>
            </a:r>
          </a:p>
          <a:p>
            <a:pPr lvl="1"/>
            <a:r>
              <a:rPr lang="en-US" dirty="0"/>
              <a:t>For </a:t>
            </a:r>
            <a:r>
              <a:rPr lang="en-US" b="1" dirty="0" err="1"/>
              <a:t>idiv</a:t>
            </a:r>
            <a:r>
              <a:rPr lang="en-US" dirty="0"/>
              <a:t>, </a:t>
            </a:r>
            <a:r>
              <a:rPr lang="en-US" b="1" dirty="0"/>
              <a:t>ah</a:t>
            </a:r>
            <a:r>
              <a:rPr lang="en-US" dirty="0"/>
              <a:t> should be made the sign extension of </a:t>
            </a:r>
            <a:r>
              <a:rPr lang="en-US" b="1" dirty="0"/>
              <a:t>al</a:t>
            </a:r>
            <a:r>
              <a:rPr lang="en-US" dirty="0"/>
              <a:t> using </a:t>
            </a:r>
            <a:r>
              <a:rPr lang="en-US" b="1" dirty="0" err="1"/>
              <a:t>cbw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4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237926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Ch 7, 9 Assembly Language Programming – by Yu and </a:t>
            </a:r>
            <a:r>
              <a:rPr lang="en-US" sz="2800" dirty="0" err="1"/>
              <a:t>Marut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XOR AX, AX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OR  AL, 81h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AND AL, 7Fh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AND, OR AND XOR </a:t>
            </a:r>
          </a:p>
        </p:txBody>
      </p:sp>
      <p:sp>
        <p:nvSpPr>
          <p:cNvPr id="4" name="Left Arrow 3"/>
          <p:cNvSpPr/>
          <p:nvPr/>
        </p:nvSpPr>
        <p:spPr>
          <a:xfrm>
            <a:off x="3505200" y="2373868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2373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Clearing a Register</a:t>
            </a:r>
          </a:p>
        </p:txBody>
      </p:sp>
      <p:sp>
        <p:nvSpPr>
          <p:cNvPr id="6" name="Left Arrow 5"/>
          <p:cNvSpPr/>
          <p:nvPr/>
        </p:nvSpPr>
        <p:spPr>
          <a:xfrm>
            <a:off x="3505200" y="3516868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3352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Set the MSB and LSB while preserving other bits</a:t>
            </a:r>
          </a:p>
        </p:txBody>
      </p:sp>
      <p:sp>
        <p:nvSpPr>
          <p:cNvPr id="8" name="Left Arrow 7"/>
          <p:cNvSpPr/>
          <p:nvPr/>
        </p:nvSpPr>
        <p:spPr>
          <a:xfrm>
            <a:off x="3581400" y="4648200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24400" y="4648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 the Sign Bit</a:t>
            </a:r>
          </a:p>
        </p:txBody>
      </p:sp>
    </p:spTree>
    <p:extLst>
      <p:ext uri="{BB962C8B-B14F-4D97-AF65-F5344CB8AC3E}">
        <p14:creationId xmlns:p14="http://schemas.microsoft.com/office/powerpoint/2010/main" val="30476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on a single operand</a:t>
            </a:r>
          </a:p>
          <a:p>
            <a:r>
              <a:rPr lang="en-US" dirty="0"/>
              <a:t>Performs one’s complement operation on the destination</a:t>
            </a:r>
          </a:p>
          <a:p>
            <a:r>
              <a:rPr lang="en-US" dirty="0"/>
              <a:t>Syntax</a:t>
            </a:r>
          </a:p>
          <a:p>
            <a:pPr lvl="1">
              <a:buNone/>
            </a:pPr>
            <a:r>
              <a:rPr lang="en-US" dirty="0"/>
              <a:t>NOT 	destination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NOT Instruction</a:t>
            </a:r>
          </a:p>
        </p:txBody>
      </p:sp>
    </p:spTree>
    <p:extLst>
      <p:ext uri="{BB962C8B-B14F-4D97-AF65-F5344CB8AC3E}">
        <p14:creationId xmlns:p14="http://schemas.microsoft.com/office/powerpoint/2010/main" val="422952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similarly to the AND instruction</a:t>
            </a:r>
          </a:p>
          <a:p>
            <a:r>
              <a:rPr lang="en-US" dirty="0"/>
              <a:t>Except doesn’t write the output on the destination.</a:t>
            </a:r>
          </a:p>
          <a:p>
            <a:r>
              <a:rPr lang="en-US" dirty="0"/>
              <a:t>Only sets or resets the flags</a:t>
            </a:r>
          </a:p>
          <a:p>
            <a:r>
              <a:rPr lang="en-US" dirty="0"/>
              <a:t>Syntax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TEST 	destination, source</a:t>
            </a:r>
          </a:p>
          <a:p>
            <a:r>
              <a:rPr lang="en-US" dirty="0"/>
              <a:t>Usually used for flow 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 Instruction</a:t>
            </a:r>
          </a:p>
        </p:txBody>
      </p:sp>
    </p:spTree>
    <p:extLst>
      <p:ext uri="{BB962C8B-B14F-4D97-AF65-F5344CB8AC3E}">
        <p14:creationId xmlns:p14="http://schemas.microsoft.com/office/powerpoint/2010/main" val="146357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  <a:p>
            <a:pPr marL="447675" indent="0">
              <a:buNone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TEST AL,1</a:t>
            </a:r>
          </a:p>
          <a:p>
            <a:pPr marL="627063" indent="-179388">
              <a:buNone/>
            </a:pPr>
            <a:r>
              <a:rPr lang="en-US" dirty="0"/>
              <a:t>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 Instruction</a:t>
            </a:r>
          </a:p>
        </p:txBody>
      </p:sp>
      <p:sp>
        <p:nvSpPr>
          <p:cNvPr id="6" name="Left Arrow 5"/>
          <p:cNvSpPr/>
          <p:nvPr/>
        </p:nvSpPr>
        <p:spPr>
          <a:xfrm>
            <a:off x="3505200" y="2907268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29072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Testing a number is even or not</a:t>
            </a:r>
          </a:p>
        </p:txBody>
      </p:sp>
    </p:spTree>
    <p:extLst>
      <p:ext uri="{BB962C8B-B14F-4D97-AF65-F5344CB8AC3E}">
        <p14:creationId xmlns:p14="http://schemas.microsoft.com/office/powerpoint/2010/main" val="390774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two possible formats: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Opcode</a:t>
            </a:r>
            <a:r>
              <a:rPr lang="en-US" dirty="0">
                <a:solidFill>
                  <a:srgbClr val="0070C0"/>
                </a:solidFill>
              </a:rPr>
              <a:t> 		destination, 1</a:t>
            </a:r>
          </a:p>
          <a:p>
            <a:pPr lvl="1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Opcode</a:t>
            </a:r>
            <a:r>
              <a:rPr lang="en-US" dirty="0">
                <a:solidFill>
                  <a:srgbClr val="0070C0"/>
                </a:solidFill>
              </a:rPr>
              <a:t> 		destination, CL</a:t>
            </a:r>
          </a:p>
          <a:p>
            <a:pPr lvl="1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/>
              <a:t> SF,  ZF,  PF reflect the result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/>
              <a:t> AF is undefined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/>
              <a:t> CF value changes according to Shift / Rotate Type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/>
              <a:t> OF =1 if result changes sign on last Shift / Rotation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Shift / Rotate Instructions</a:t>
            </a:r>
          </a:p>
        </p:txBody>
      </p:sp>
    </p:spTree>
    <p:extLst>
      <p:ext uri="{BB962C8B-B14F-4D97-AF65-F5344CB8AC3E}">
        <p14:creationId xmlns:p14="http://schemas.microsoft.com/office/powerpoint/2010/main" val="978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Shifts the bits in the destination to the left</a:t>
            </a:r>
          </a:p>
          <a:p>
            <a:r>
              <a:rPr lang="en-US" dirty="0"/>
              <a:t>The MSB is shifted into CF</a:t>
            </a:r>
          </a:p>
          <a:p>
            <a:r>
              <a:rPr lang="en-US" dirty="0"/>
              <a:t>A 0 is shifted to LSB</a:t>
            </a:r>
          </a:p>
          <a:p>
            <a:r>
              <a:rPr lang="en-US" dirty="0"/>
              <a:t>SAL and SHL generate the same machine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SHL and SAL instructions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533400" y="4216262"/>
            <a:ext cx="7934144" cy="2336938"/>
            <a:chOff x="333556" y="3505200"/>
            <a:chExt cx="7934144" cy="23369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81200" y="3505200"/>
              <a:ext cx="6286500" cy="2336938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33556" y="4182070"/>
              <a:ext cx="762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SHL and SAL</a:t>
              </a:r>
            </a:p>
          </p:txBody>
        </p:sp>
        <p:sp>
          <p:nvSpPr>
            <p:cNvPr id="8" name="Striped Right Arrow 7"/>
            <p:cNvSpPr/>
            <p:nvPr/>
          </p:nvSpPr>
          <p:spPr>
            <a:xfrm>
              <a:off x="1040921" y="4427870"/>
              <a:ext cx="914400" cy="431731"/>
            </a:xfrm>
            <a:prstGeom prst="striped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83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528896</TotalTime>
  <Words>1408</Words>
  <Application>Microsoft Office PowerPoint</Application>
  <PresentationFormat>On-screen Show (4:3)</PresentationFormat>
  <Paragraphs>322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Assembly Language: Arithmetic and logic instructions</vt:lpstr>
      <vt:lpstr>AND, OR AND XOR</vt:lpstr>
      <vt:lpstr>AND, OR AND XOR</vt:lpstr>
      <vt:lpstr>AND, OR AND XOR </vt:lpstr>
      <vt:lpstr>NOT Instruction</vt:lpstr>
      <vt:lpstr>TEST Instruction</vt:lpstr>
      <vt:lpstr>TEST Instruction</vt:lpstr>
      <vt:lpstr>Shift / Rotate Instructions</vt:lpstr>
      <vt:lpstr>SHL and SAL instructions</vt:lpstr>
      <vt:lpstr>SHL and SAL instructions</vt:lpstr>
      <vt:lpstr>Multiplication Using SHL and SAL instructions</vt:lpstr>
      <vt:lpstr>Overflow Flag Untrustworthy During Multiplication using SHL or SAL</vt:lpstr>
      <vt:lpstr>SHR and SAR instructions</vt:lpstr>
      <vt:lpstr>SHR and SAR instructions</vt:lpstr>
      <vt:lpstr>SHR and SAR instructions</vt:lpstr>
      <vt:lpstr>ROL and ROR</vt:lpstr>
      <vt:lpstr>RCL and RCR instructions</vt:lpstr>
      <vt:lpstr>Multiplication instructions </vt:lpstr>
      <vt:lpstr>Multiplication instructions</vt:lpstr>
      <vt:lpstr>Signed Multiplication</vt:lpstr>
      <vt:lpstr>Unsigned Multiplication</vt:lpstr>
      <vt:lpstr>Multiplication instructions</vt:lpstr>
      <vt:lpstr>More Examples</vt:lpstr>
      <vt:lpstr>Division instructions</vt:lpstr>
      <vt:lpstr>Byte and Word Division (A/B)</vt:lpstr>
      <vt:lpstr>An Example</vt:lpstr>
      <vt:lpstr>Division instructions</vt:lpstr>
      <vt:lpstr>Divide Overflow</vt:lpstr>
      <vt:lpstr>More Examples</vt:lpstr>
      <vt:lpstr>Sign Extension of the Dividend</vt:lpstr>
      <vt:lpstr>Sign Extension of the Dividend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</dc:title>
  <dc:creator/>
  <cp:lastModifiedBy>Md. Tareq Mahmood</cp:lastModifiedBy>
  <cp:revision>362</cp:revision>
  <dcterms:created xsi:type="dcterms:W3CDTF">2006-08-16T00:00:00Z</dcterms:created>
  <dcterms:modified xsi:type="dcterms:W3CDTF">2022-05-31T18:19:44Z</dcterms:modified>
</cp:coreProperties>
</file>