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8" r:id="rId6"/>
    <p:sldId id="301" r:id="rId7"/>
    <p:sldId id="312" r:id="rId8"/>
    <p:sldId id="261" r:id="rId9"/>
    <p:sldId id="265" r:id="rId10"/>
    <p:sldId id="260" r:id="rId11"/>
    <p:sldId id="262" r:id="rId12"/>
    <p:sldId id="263" r:id="rId13"/>
    <p:sldId id="266" r:id="rId14"/>
    <p:sldId id="267" r:id="rId15"/>
    <p:sldId id="272" r:id="rId16"/>
    <p:sldId id="273" r:id="rId17"/>
    <p:sldId id="274" r:id="rId18"/>
    <p:sldId id="276" r:id="rId19"/>
    <p:sldId id="277" r:id="rId20"/>
    <p:sldId id="278" r:id="rId21"/>
    <p:sldId id="268" r:id="rId22"/>
    <p:sldId id="269" r:id="rId23"/>
    <p:sldId id="270" r:id="rId24"/>
    <p:sldId id="271" r:id="rId25"/>
    <p:sldId id="279" r:id="rId26"/>
    <p:sldId id="281" r:id="rId27"/>
    <p:sldId id="282" r:id="rId28"/>
    <p:sldId id="283" r:id="rId29"/>
    <p:sldId id="284" r:id="rId30"/>
    <p:sldId id="313" r:id="rId31"/>
    <p:sldId id="285" r:id="rId32"/>
    <p:sldId id="314" r:id="rId33"/>
    <p:sldId id="286" r:id="rId34"/>
    <p:sldId id="287" r:id="rId35"/>
    <p:sldId id="289" r:id="rId36"/>
    <p:sldId id="315" r:id="rId37"/>
    <p:sldId id="290" r:id="rId38"/>
    <p:sldId id="316" r:id="rId39"/>
    <p:sldId id="291" r:id="rId40"/>
    <p:sldId id="292" r:id="rId41"/>
    <p:sldId id="293" r:id="rId42"/>
    <p:sldId id="295" r:id="rId43"/>
    <p:sldId id="319" r:id="rId44"/>
    <p:sldId id="294" r:id="rId45"/>
    <p:sldId id="317" r:id="rId46"/>
    <p:sldId id="318" r:id="rId47"/>
    <p:sldId id="297" r:id="rId48"/>
    <p:sldId id="298" r:id="rId49"/>
    <p:sldId id="299" r:id="rId50"/>
    <p:sldId id="302" r:id="rId51"/>
    <p:sldId id="303" r:id="rId52"/>
    <p:sldId id="304" r:id="rId53"/>
    <p:sldId id="306" r:id="rId54"/>
    <p:sldId id="307" r:id="rId55"/>
    <p:sldId id="308" r:id="rId56"/>
    <p:sldId id="309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B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3BBCE-01CC-402D-A227-726A37777BC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D1C50EF-14BA-4EC2-BA35-4FB812D773EE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Write C program that lets the user press two switches to rotate the motor left and right.</a:t>
          </a:r>
        </a:p>
      </dgm:t>
    </dgm:pt>
    <dgm:pt modelId="{382D8191-7491-47F7-A0FF-BC056C09388C}" type="parTrans" cxnId="{0D83E688-CF46-43A8-B738-A09EEA073E99}">
      <dgm:prSet/>
      <dgm:spPr/>
      <dgm:t>
        <a:bodyPr/>
        <a:lstStyle/>
        <a:p>
          <a:endParaRPr lang="en-US"/>
        </a:p>
      </dgm:t>
    </dgm:pt>
    <dgm:pt modelId="{2250B609-C29A-45A2-ABD0-49B56C878D11}" type="sibTrans" cxnId="{0D83E688-CF46-43A8-B738-A09EEA073E99}">
      <dgm:prSet/>
      <dgm:spPr/>
      <dgm:t>
        <a:bodyPr/>
        <a:lstStyle/>
        <a:p>
          <a:endParaRPr lang="en-US"/>
        </a:p>
      </dgm:t>
    </dgm:pt>
    <dgm:pt modelId="{0F523C9D-36EB-4DAB-B177-59291C4DE68E}" type="pres">
      <dgm:prSet presAssocID="{94A3BBCE-01CC-402D-A227-726A37777B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2200B-20BF-4DED-89E7-B145B2DC63F9}" type="pres">
      <dgm:prSet presAssocID="{9D1C50EF-14BA-4EC2-BA35-4FB812D77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C5D6E-59CF-4EF2-A508-508BD80CD206}" type="presOf" srcId="{94A3BBCE-01CC-402D-A227-726A37777BCE}" destId="{0F523C9D-36EB-4DAB-B177-59291C4DE68E}" srcOrd="0" destOrd="0" presId="urn:microsoft.com/office/officeart/2005/8/layout/vList2"/>
    <dgm:cxn modelId="{0D83E688-CF46-43A8-B738-A09EEA073E99}" srcId="{94A3BBCE-01CC-402D-A227-726A37777BCE}" destId="{9D1C50EF-14BA-4EC2-BA35-4FB812D773EE}" srcOrd="0" destOrd="0" parTransId="{382D8191-7491-47F7-A0FF-BC056C09388C}" sibTransId="{2250B609-C29A-45A2-ABD0-49B56C878D11}"/>
    <dgm:cxn modelId="{DCA74740-935D-44CD-A7A0-B4D757F4455F}" type="presOf" srcId="{9D1C50EF-14BA-4EC2-BA35-4FB812D773EE}" destId="{C6E2200B-20BF-4DED-89E7-B145B2DC63F9}" srcOrd="0" destOrd="0" presId="urn:microsoft.com/office/officeart/2005/8/layout/vList2"/>
    <dgm:cxn modelId="{D25F72B4-D057-4876-9439-97A413E9D442}" type="presParOf" srcId="{0F523C9D-36EB-4DAB-B177-59291C4DE68E}" destId="{C6E2200B-20BF-4DED-89E7-B145B2DC63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600"/>
            <a:ext cx="10058400" cy="467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761071-36DF-4FDE-967C-5D147FA9F14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stad.com/circuit/e-555pulsemo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in atmega32 – Part 2</a:t>
            </a:r>
          </a:p>
        </p:txBody>
      </p:sp>
    </p:spTree>
    <p:extLst>
      <p:ext uri="{BB962C8B-B14F-4D97-AF65-F5344CB8AC3E}">
        <p14:creationId xmlns:p14="http://schemas.microsoft.com/office/powerpoint/2010/main" val="36420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Compare Unit in Timer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600"/>
            <a:ext cx="6155705" cy="4673600"/>
          </a:xfrm>
        </p:spPr>
        <p:txBody>
          <a:bodyPr/>
          <a:lstStyle/>
          <a:p>
            <a:r>
              <a:rPr lang="en-US" dirty="0"/>
              <a:t>Timer 1 has two output compare channels: A and B</a:t>
            </a:r>
          </a:p>
          <a:p>
            <a:r>
              <a:rPr lang="en-US" dirty="0"/>
              <a:t>Timer 1 is continuously compared to OCR1A or OCR1B or a fixed limit</a:t>
            </a:r>
          </a:p>
          <a:p>
            <a:r>
              <a:rPr lang="en-US" dirty="0"/>
              <a:t>When a match occurs, a flag OCF1x is set </a:t>
            </a:r>
          </a:p>
          <a:p>
            <a:pPr lvl="1"/>
            <a:r>
              <a:rPr lang="en-US" dirty="0"/>
              <a:t>where x = ‘A’ or ‘B’</a:t>
            </a:r>
          </a:p>
          <a:p>
            <a:r>
              <a:rPr lang="en-US" dirty="0"/>
              <a:t>When a match occurs, Timer 1 can</a:t>
            </a:r>
          </a:p>
          <a:p>
            <a:pPr lvl="1"/>
            <a:r>
              <a:rPr lang="en-US" dirty="0"/>
              <a:t>trigger an output compare interrupt</a:t>
            </a:r>
          </a:p>
          <a:p>
            <a:pPr lvl="1"/>
            <a:r>
              <a:rPr lang="en-US" dirty="0"/>
              <a:t>change output compare pins </a:t>
            </a:r>
            <a:r>
              <a:rPr lang="en-US" dirty="0" smtClean="0"/>
              <a:t>OC1x</a:t>
            </a:r>
          </a:p>
          <a:p>
            <a:r>
              <a:rPr lang="en-US" dirty="0" smtClean="0"/>
              <a:t>PD4 and PD5 must be enabled for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254" y="1384300"/>
            <a:ext cx="3196921" cy="4527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9247" y="5136776"/>
            <a:ext cx="1290918" cy="34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Compare Unit ─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219200"/>
            <a:ext cx="90677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99" y="1151543"/>
            <a:ext cx="7197852" cy="57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9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Registers – Timer1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TIMER/COUNTER1</a:t>
            </a:r>
          </a:p>
          <a:p>
            <a:pPr marL="914400" lvl="1" indent="-514350"/>
            <a:r>
              <a:rPr lang="en-US" dirty="0"/>
              <a:t>TCNT1 </a:t>
            </a:r>
          </a:p>
          <a:p>
            <a:pPr marL="914400" lvl="1" indent="-514350"/>
            <a:r>
              <a:rPr lang="en-US" dirty="0"/>
              <a:t>16 bit register that stores the </a:t>
            </a:r>
            <a:r>
              <a:rPr lang="en-US" dirty="0">
                <a:solidFill>
                  <a:srgbClr val="FF0000"/>
                </a:solidFill>
              </a:rPr>
              <a:t>current value </a:t>
            </a:r>
            <a:r>
              <a:rPr lang="en-US" dirty="0"/>
              <a:t>of the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Timer/Counter 1 Control Registers</a:t>
            </a:r>
          </a:p>
          <a:p>
            <a:pPr marL="914400" lvl="1" indent="-514350"/>
            <a:r>
              <a:rPr lang="en-US" dirty="0"/>
              <a:t>TCCR1A and TCCR1B</a:t>
            </a:r>
          </a:p>
          <a:p>
            <a:pPr marL="914400" lvl="1" indent="-514350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configure</a:t>
            </a:r>
            <a:r>
              <a:rPr lang="en-US" dirty="0"/>
              <a:t> the operations of Timer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Interrupt registers</a:t>
            </a:r>
          </a:p>
          <a:p>
            <a:pPr marL="914400" lvl="1" indent="-514350"/>
            <a:r>
              <a:rPr lang="en-US" dirty="0"/>
              <a:t>TIMSK to </a:t>
            </a:r>
            <a:r>
              <a:rPr lang="en-US" dirty="0">
                <a:solidFill>
                  <a:srgbClr val="FF0000"/>
                </a:solidFill>
              </a:rPr>
              <a:t>enable</a:t>
            </a:r>
            <a:r>
              <a:rPr lang="en-US" dirty="0"/>
              <a:t> timer interrupts</a:t>
            </a:r>
          </a:p>
          <a:p>
            <a:pPr marL="914400" lvl="1" indent="-514350"/>
            <a:r>
              <a:rPr lang="en-US" dirty="0"/>
              <a:t>TIFR to monitor </a:t>
            </a:r>
            <a:r>
              <a:rPr lang="en-US" dirty="0">
                <a:solidFill>
                  <a:srgbClr val="FF0000"/>
                </a:solidFill>
              </a:rPr>
              <a:t>status</a:t>
            </a:r>
            <a:r>
              <a:rPr lang="en-US" dirty="0"/>
              <a:t> of timer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Registers – Timer1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4. Input Capture Register</a:t>
            </a:r>
          </a:p>
          <a:p>
            <a:pPr marL="514350" indent="-514350">
              <a:buNone/>
            </a:pPr>
            <a:r>
              <a:rPr lang="en-US" dirty="0"/>
              <a:t>	- ICR1</a:t>
            </a:r>
          </a:p>
          <a:p>
            <a:pPr marL="514350" indent="-514350">
              <a:buNone/>
            </a:pPr>
            <a:r>
              <a:rPr lang="en-US" dirty="0"/>
              <a:t>	- to store timer value when an event occurs on input capture pin</a:t>
            </a:r>
          </a:p>
          <a:p>
            <a:pPr marL="514350" indent="-514350">
              <a:buNone/>
            </a:pPr>
            <a:r>
              <a:rPr lang="en-US" dirty="0"/>
              <a:t>5. Output Compare Registers</a:t>
            </a:r>
          </a:p>
          <a:p>
            <a:pPr lvl="2"/>
            <a:r>
              <a:rPr lang="en-US" sz="2400" dirty="0"/>
              <a:t>OCR1A, OCR1B</a:t>
            </a:r>
          </a:p>
          <a:p>
            <a:pPr lvl="2"/>
            <a:r>
              <a:rPr lang="en-US" sz="2400" dirty="0"/>
              <a:t>To store the preset values for output compare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9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1 Control Register A (TCCR1A)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43" y="1260854"/>
            <a:ext cx="10414805" cy="56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7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1 Control Register B (TCCR1B)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8" y="1384300"/>
            <a:ext cx="10439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1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select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228299"/>
            <a:ext cx="9085056" cy="56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Interrupt Mask Register (TIMSK)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7" y="1149802"/>
            <a:ext cx="10448862" cy="56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2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Interrupt Flag Register (TIFR)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1" y="1244600"/>
            <a:ext cx="11043854" cy="53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generate square wave of different frequency and duty cycles?</a:t>
            </a:r>
          </a:p>
          <a:p>
            <a:pPr lvl="1"/>
            <a:r>
              <a:rPr lang="en-US" dirty="0"/>
              <a:t>Control the speed of DC motor</a:t>
            </a:r>
          </a:p>
          <a:p>
            <a:pPr lvl="1"/>
            <a:r>
              <a:rPr lang="en-US" dirty="0"/>
              <a:t>Control the position of servo motor</a:t>
            </a:r>
          </a:p>
          <a:p>
            <a:pPr lvl="1"/>
            <a:r>
              <a:rPr lang="en-US" dirty="0"/>
              <a:t>Simulate an analog signal</a:t>
            </a:r>
          </a:p>
        </p:txBody>
      </p:sp>
    </p:spTree>
    <p:extLst>
      <p:ext uri="{BB962C8B-B14F-4D97-AF65-F5344CB8AC3E}">
        <p14:creationId xmlns:p14="http://schemas.microsoft.com/office/powerpoint/2010/main" val="174656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related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1733264"/>
            <a:ext cx="11872999" cy="35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1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solidFill>
                  <a:srgbClr val="FF0000"/>
                </a:solidFill>
              </a:rPr>
              <a:t>changes</a:t>
            </a:r>
            <a:r>
              <a:rPr lang="en-US" dirty="0"/>
              <a:t> can be made to output compare pins OC1x?</a:t>
            </a:r>
          </a:p>
          <a:p>
            <a:r>
              <a:rPr lang="en-US" dirty="0"/>
              <a:t>What are the available </a:t>
            </a:r>
            <a:r>
              <a:rPr lang="en-US" dirty="0">
                <a:solidFill>
                  <a:srgbClr val="FF0000"/>
                </a:solidFill>
              </a:rPr>
              <a:t>operation modes </a:t>
            </a:r>
            <a:r>
              <a:rPr lang="en-US" dirty="0"/>
              <a:t>of timer 1?</a:t>
            </a:r>
          </a:p>
          <a:p>
            <a:r>
              <a:rPr lang="en-US" dirty="0"/>
              <a:t>Steps to produce a custom waveform?</a:t>
            </a:r>
          </a:p>
        </p:txBody>
      </p:sp>
    </p:spTree>
    <p:extLst>
      <p:ext uri="{BB962C8B-B14F-4D97-AF65-F5344CB8AC3E}">
        <p14:creationId xmlns:p14="http://schemas.microsoft.com/office/powerpoint/2010/main" val="175137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output compare pins OC1x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489530"/>
            <a:ext cx="9656209" cy="50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modes of Timer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498600"/>
            <a:ext cx="9046609" cy="5101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80847" y="2725271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(CTC Mode)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3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7" y="2316162"/>
            <a:ext cx="11391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25" y="1885982"/>
            <a:ext cx="2997140" cy="3334333"/>
          </a:xfrm>
        </p:spPr>
        <p:txBody>
          <a:bodyPr>
            <a:normAutofit/>
          </a:bodyPr>
          <a:lstStyle/>
          <a:p>
            <a:r>
              <a:rPr lang="en-US" dirty="0"/>
              <a:t>Selecting operation mode of Timer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53" y="359396"/>
            <a:ext cx="8171545" cy="1032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25" y="1885982"/>
            <a:ext cx="8302174" cy="46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mode (WGM13:10 = 0000)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60" y="1964529"/>
            <a:ext cx="11373154" cy="33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3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CTC mode (WGM13:10 = 0100)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06" y="2017486"/>
            <a:ext cx="11349948" cy="32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CTC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302" y="1384300"/>
            <a:ext cx="9467698" cy="508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0605"/>
          <a:stretch/>
        </p:blipFill>
        <p:spPr>
          <a:xfrm>
            <a:off x="4560049" y="583516"/>
            <a:ext cx="7452658" cy="4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70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19" y="3147149"/>
            <a:ext cx="2964270" cy="899668"/>
          </a:xfrm>
        </p:spPr>
        <p:txBody>
          <a:bodyPr/>
          <a:lstStyle/>
          <a:p>
            <a:r>
              <a:rPr lang="en-US" dirty="0"/>
              <a:t>CTC modes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979" y="305338"/>
            <a:ext cx="8437010" cy="63844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47016" y="0"/>
            <a:ext cx="5367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https://www.desmos.com/calculator/hryz8lwpvy</a:t>
            </a:r>
          </a:p>
        </p:txBody>
      </p:sp>
    </p:spTree>
    <p:extLst>
      <p:ext uri="{BB962C8B-B14F-4D97-AF65-F5344CB8AC3E}">
        <p14:creationId xmlns:p14="http://schemas.microsoft.com/office/powerpoint/2010/main" val="132953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AVR Timer 1 Lecture, we learnt two features of a timer:</a:t>
            </a:r>
          </a:p>
          <a:p>
            <a:pPr lvl="1"/>
            <a:r>
              <a:rPr lang="en-US" dirty="0"/>
              <a:t>overflow interrupt</a:t>
            </a:r>
          </a:p>
          <a:p>
            <a:pPr lvl="1"/>
            <a:r>
              <a:rPr lang="en-US" dirty="0"/>
              <a:t>input capture</a:t>
            </a:r>
          </a:p>
          <a:p>
            <a:r>
              <a:rPr lang="en-US" dirty="0"/>
              <a:t>Overflow interrupt</a:t>
            </a:r>
          </a:p>
          <a:p>
            <a:pPr lvl="1"/>
            <a:r>
              <a:rPr lang="en-US" dirty="0"/>
              <a:t>triggered when timer reaches its limit</a:t>
            </a:r>
          </a:p>
          <a:p>
            <a:pPr lvl="1"/>
            <a:r>
              <a:rPr lang="en-US" dirty="0"/>
              <a:t>used to measure interval that is longer than one timer cycle</a:t>
            </a:r>
          </a:p>
          <a:p>
            <a:pPr lvl="1"/>
            <a:r>
              <a:rPr lang="en-US" dirty="0"/>
              <a:t>for finding the time elapse, creating a time delay.</a:t>
            </a:r>
          </a:p>
          <a:p>
            <a:r>
              <a:rPr lang="en-US" dirty="0"/>
              <a:t>Input capture</a:t>
            </a:r>
          </a:p>
          <a:p>
            <a:pPr lvl="1"/>
            <a:r>
              <a:rPr lang="en-US" dirty="0"/>
              <a:t>an interrupt triggered when there’s a change in pin ICP1</a:t>
            </a:r>
          </a:p>
          <a:p>
            <a:pPr lvl="1"/>
            <a:r>
              <a:rPr lang="en-US" dirty="0"/>
              <a:t>value of Timer 1 is automatically stored in register ICR1</a:t>
            </a:r>
          </a:p>
          <a:p>
            <a:pPr lvl="1"/>
            <a:r>
              <a:rPr lang="en-US" dirty="0"/>
              <a:t>for finding period/frequency/pulse width of a signal</a:t>
            </a:r>
          </a:p>
        </p:txBody>
      </p:sp>
    </p:spTree>
    <p:extLst>
      <p:ext uri="{BB962C8B-B14F-4D97-AF65-F5344CB8AC3E}">
        <p14:creationId xmlns:p14="http://schemas.microsoft.com/office/powerpoint/2010/main" val="41023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83" y="995620"/>
            <a:ext cx="2964270" cy="899668"/>
          </a:xfrm>
        </p:spPr>
        <p:txBody>
          <a:bodyPr/>
          <a:lstStyle/>
          <a:p>
            <a:r>
              <a:rPr lang="en-US" dirty="0"/>
              <a:t>CTC modes</a:t>
            </a:r>
          </a:p>
        </p:txBody>
      </p:sp>
      <p:pic>
        <p:nvPicPr>
          <p:cNvPr id="2050" name="Picture 2" descr="https://www.avrfreaks.net/sites/default/files/1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7" y="1688632"/>
            <a:ext cx="568642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1283" y="2375647"/>
            <a:ext cx="4586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WGM13:10 = 0100</a:t>
            </a:r>
          </a:p>
          <a:p>
            <a:endParaRPr lang="en-US" dirty="0"/>
          </a:p>
          <a:p>
            <a:r>
              <a:rPr lang="en-US" dirty="0" smtClean="0"/>
              <a:t>OCR1A = 15625</a:t>
            </a:r>
          </a:p>
          <a:p>
            <a:r>
              <a:rPr lang="en-US" dirty="0" smtClean="0"/>
              <a:t>OCR1B = 7812</a:t>
            </a:r>
          </a:p>
          <a:p>
            <a:endParaRPr lang="en-US" dirty="0"/>
          </a:p>
          <a:p>
            <a:r>
              <a:rPr lang="en-US" dirty="0" smtClean="0"/>
              <a:t>COM1A1:COM1A0 = 01</a:t>
            </a:r>
          </a:p>
          <a:p>
            <a:r>
              <a:rPr lang="en-US" dirty="0" smtClean="0"/>
              <a:t>COM1B1:COM1B0 </a:t>
            </a:r>
            <a:r>
              <a:rPr lang="en-US" dirty="0"/>
              <a:t>= </a:t>
            </a:r>
            <a:r>
              <a:rPr lang="en-US" dirty="0" smtClean="0"/>
              <a:t>01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Counter is cleared on match with OCR1A.</a:t>
            </a:r>
          </a:p>
          <a:p>
            <a:r>
              <a:rPr lang="en-US" dirty="0" smtClean="0"/>
              <a:t>Counter is continue on match with OCR1B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1384300"/>
            <a:ext cx="8666691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625" y="1177770"/>
            <a:ext cx="8302174" cy="46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1384300"/>
            <a:ext cx="8625696" cy="54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895" y="1328093"/>
            <a:ext cx="8853876" cy="53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57" y="2511295"/>
            <a:ext cx="8712781" cy="28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02" y="1564772"/>
            <a:ext cx="7368200" cy="7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 modes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19" y="3146495"/>
            <a:ext cx="8683753" cy="2782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07" y="1918726"/>
            <a:ext cx="8639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frequency?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14" y="3282776"/>
            <a:ext cx="4116368" cy="1135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0" y="4418747"/>
            <a:ext cx="4022729" cy="1030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71" y="3282777"/>
            <a:ext cx="6543052" cy="2326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947" y="0"/>
            <a:ext cx="3404053" cy="3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600"/>
            <a:ext cx="10058400" cy="1701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duty cycle?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25" y="2729230"/>
            <a:ext cx="492442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93" y="2786380"/>
            <a:ext cx="5124450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36" y="4065270"/>
            <a:ext cx="2585684" cy="25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00" y="4033520"/>
            <a:ext cx="2600960" cy="253051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677160" y="4805680"/>
            <a:ext cx="436880" cy="43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76385" y="4488180"/>
            <a:ext cx="280670" cy="2774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9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1426030"/>
            <a:ext cx="8638743" cy="53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lecture, we’ll study another important functionality of a timer</a:t>
            </a:r>
          </a:p>
          <a:p>
            <a:pPr lvl="1"/>
            <a:r>
              <a:rPr lang="en-US" dirty="0"/>
              <a:t>output compare</a:t>
            </a:r>
          </a:p>
          <a:p>
            <a:r>
              <a:rPr lang="en-US" dirty="0"/>
              <a:t>Output compare allows custom processing to be done </a:t>
            </a:r>
          </a:p>
          <a:p>
            <a:pPr lvl="1"/>
            <a:r>
              <a:rPr lang="en-US" dirty="0"/>
              <a:t>when timer reaches a preset target value</a:t>
            </a:r>
          </a:p>
          <a:p>
            <a:r>
              <a:rPr lang="en-US" dirty="0"/>
              <a:t>Output compare can be used to</a:t>
            </a:r>
          </a:p>
          <a:p>
            <a:pPr lvl="1"/>
            <a:r>
              <a:rPr lang="en-US" dirty="0"/>
              <a:t>generate square waves of various shapes</a:t>
            </a:r>
          </a:p>
          <a:p>
            <a:pPr lvl="2"/>
            <a:r>
              <a:rPr lang="en-US" dirty="0"/>
              <a:t>Pulse Width Modulation</a:t>
            </a:r>
          </a:p>
          <a:p>
            <a:pPr lvl="1"/>
            <a:r>
              <a:rPr lang="en-US" dirty="0"/>
              <a:t>perform actions such as ADC at specific time instants (See lecture on ADC)</a:t>
            </a:r>
          </a:p>
          <a:p>
            <a:r>
              <a:rPr lang="en-US" dirty="0"/>
              <a:t>Examples of custom processing</a:t>
            </a:r>
          </a:p>
          <a:p>
            <a:pPr lvl="1"/>
            <a:r>
              <a:rPr lang="en-US" dirty="0"/>
              <a:t>clearing timer</a:t>
            </a:r>
          </a:p>
          <a:p>
            <a:pPr lvl="1"/>
            <a:r>
              <a:rPr lang="en-US" dirty="0"/>
              <a:t>changing values of dedicated pins</a:t>
            </a:r>
          </a:p>
          <a:p>
            <a:pPr lvl="1"/>
            <a:r>
              <a:rPr lang="en-US" dirty="0"/>
              <a:t>triggering an interrupt</a:t>
            </a:r>
          </a:p>
        </p:txBody>
      </p:sp>
    </p:spTree>
    <p:extLst>
      <p:ext uri="{BB962C8B-B14F-4D97-AF65-F5344CB8AC3E}">
        <p14:creationId xmlns:p14="http://schemas.microsoft.com/office/powerpoint/2010/main" val="33997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1280885"/>
            <a:ext cx="9554609" cy="54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423" y="1384300"/>
            <a:ext cx="8605347" cy="52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035" y="1199101"/>
            <a:ext cx="7886894" cy="27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 modes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23" y="1384300"/>
            <a:ext cx="7901182" cy="27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Study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Duty cycle</a:t>
            </a:r>
          </a:p>
          <a:p>
            <a:pPr lvl="1"/>
            <a:r>
              <a:rPr lang="en-US" dirty="0"/>
              <a:t>AVR Microcontroller &amp; Embedded Systems: Chapter 16</a:t>
            </a:r>
          </a:p>
        </p:txBody>
      </p:sp>
    </p:spTree>
    <p:extLst>
      <p:ext uri="{BB962C8B-B14F-4D97-AF65-F5344CB8AC3E}">
        <p14:creationId xmlns:p14="http://schemas.microsoft.com/office/powerpoint/2010/main" val="32552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1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</a:t>
            </a:r>
            <a:r>
              <a:rPr lang="en-US" dirty="0" err="1"/>
              <a:t>vs</a:t>
            </a:r>
            <a:r>
              <a:rPr lang="en-US" dirty="0"/>
              <a:t> Fast 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498600"/>
            <a:ext cx="10686723" cy="4673600"/>
          </a:xfrm>
        </p:spPr>
        <p:txBody>
          <a:bodyPr/>
          <a:lstStyle/>
          <a:p>
            <a:r>
              <a:rPr lang="en-US" dirty="0"/>
              <a:t>The maximum possible frequency of the Fast PWM output is 2X that of the phase correct PWM</a:t>
            </a:r>
          </a:p>
          <a:p>
            <a:r>
              <a:rPr lang="en-US" dirty="0"/>
              <a:t>In Fast PWM, the phase of the wave is different for different duty cycles</a:t>
            </a:r>
          </a:p>
          <a:p>
            <a:pPr lvl="1"/>
            <a:r>
              <a:rPr lang="en-US" dirty="0"/>
              <a:t>while it remains unchanged in the Phase correct PWM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04" y="2830285"/>
            <a:ext cx="3837856" cy="4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</a:t>
            </a:r>
            <a:r>
              <a:rPr lang="en-US" dirty="0" err="1"/>
              <a:t>vs</a:t>
            </a:r>
            <a:r>
              <a:rPr lang="en-US" dirty="0"/>
              <a:t> Fast 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Correct PWM</a:t>
            </a:r>
          </a:p>
          <a:p>
            <a:pPr lvl="1"/>
            <a:r>
              <a:rPr lang="en-US" dirty="0"/>
              <a:t>Preferred for motor control</a:t>
            </a:r>
          </a:p>
          <a:p>
            <a:pPr lvl="1"/>
            <a:r>
              <a:rPr lang="en-US" dirty="0"/>
              <a:t>Due to the symmetric feature</a:t>
            </a:r>
          </a:p>
          <a:p>
            <a:r>
              <a:rPr lang="en-US" dirty="0"/>
              <a:t>Fast PWM</a:t>
            </a:r>
          </a:p>
          <a:p>
            <a:pPr lvl="1"/>
            <a:r>
              <a:rPr lang="en-US" dirty="0"/>
              <a:t>Where the phase change does not matter</a:t>
            </a:r>
          </a:p>
          <a:p>
            <a:pPr lvl="1"/>
            <a:r>
              <a:rPr lang="en-US" dirty="0"/>
              <a:t>Need to generate waves with high frequencies.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a custom waveform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384300"/>
            <a:ext cx="9427416" cy="51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Pulse Width Modulation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761" y="1756229"/>
            <a:ext cx="10852574" cy="3962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908612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0636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0589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79459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81483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01436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68235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70259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90212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06271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08295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128248" y="1756229"/>
            <a:ext cx="0" cy="396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68235" y="331694"/>
                <a:ext cx="3457100" cy="62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Duty Cycle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35" y="331694"/>
                <a:ext cx="3457100" cy="629660"/>
              </a:xfrm>
              <a:prstGeom prst="rect">
                <a:avLst/>
              </a:prstGeom>
              <a:blipFill rotWithShape="0">
                <a:blip r:embed="rId3"/>
                <a:stretch>
                  <a:fillRect l="-2822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72761" y="6144172"/>
            <a:ext cx="10201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Roboto"/>
              </a:rPr>
              <a:t>The percentage of time in which the PWM signal remains HIGH (on time) is called as duty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a custom waveform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384300"/>
            <a:ext cx="8859598" cy="5417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8277" y="3770143"/>
            <a:ext cx="47830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999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2685" y="5866228"/>
            <a:ext cx="42202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199</a:t>
            </a:r>
          </a:p>
        </p:txBody>
      </p:sp>
    </p:spTree>
    <p:extLst>
      <p:ext uri="{BB962C8B-B14F-4D97-AF65-F5344CB8AC3E}">
        <p14:creationId xmlns:p14="http://schemas.microsoft.com/office/powerpoint/2010/main" val="40784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a custom waveform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475153"/>
            <a:ext cx="7892382" cy="506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5575" y="3994247"/>
            <a:ext cx="64711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999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1000" y="4431322"/>
            <a:ext cx="42202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199</a:t>
            </a:r>
          </a:p>
        </p:txBody>
      </p:sp>
    </p:spTree>
    <p:extLst>
      <p:ext uri="{BB962C8B-B14F-4D97-AF65-F5344CB8AC3E}">
        <p14:creationId xmlns:p14="http://schemas.microsoft.com/office/powerpoint/2010/main" val="14555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139" y="273619"/>
            <a:ext cx="10767692" cy="6279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1" y="5134708"/>
            <a:ext cx="5767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999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1" y="5411707"/>
            <a:ext cx="42202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199</a:t>
            </a:r>
          </a:p>
        </p:txBody>
      </p:sp>
    </p:spTree>
    <p:extLst>
      <p:ext uri="{BB962C8B-B14F-4D97-AF65-F5344CB8AC3E}">
        <p14:creationId xmlns:p14="http://schemas.microsoft.com/office/powerpoint/2010/main" val="201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a custom waveform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Y-axis</a:t>
            </a:r>
          </a:p>
          <a:p>
            <a:pPr lvl="1"/>
            <a:r>
              <a:rPr lang="en-US" dirty="0"/>
              <a:t>1 step = 1 v</a:t>
            </a:r>
          </a:p>
          <a:p>
            <a:r>
              <a:rPr lang="en-US"/>
              <a:t>X-axis</a:t>
            </a:r>
            <a:endParaRPr lang="en-US" dirty="0"/>
          </a:p>
          <a:p>
            <a:pPr lvl="1"/>
            <a:r>
              <a:rPr lang="en-US" dirty="0"/>
              <a:t>1 Step = 200 us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3" y="1187352"/>
            <a:ext cx="5289453" cy="56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Timer 1’s output compare interrupt to toggle pin B.1 every 1000μs</a:t>
            </a:r>
          </a:p>
          <a:p>
            <a:r>
              <a:rPr lang="en-US" dirty="0"/>
              <a:t>Assume System clock frequency = 8 </a:t>
            </a:r>
            <a:r>
              <a:rPr lang="en-US" dirty="0" err="1"/>
              <a:t>MHz.</a:t>
            </a:r>
            <a:r>
              <a:rPr lang="en-US" dirty="0"/>
              <a:t>  Write a program that generates waves with duty cycles of 30% and 60% on the OCIA and OCIB pins, respectively. The frequency of the generated waves should be 125 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servo motor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384300"/>
            <a:ext cx="8777537" cy="53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06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servo motor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503736"/>
              </p:ext>
            </p:extLst>
          </p:nvPr>
        </p:nvGraphicFramePr>
        <p:xfrm>
          <a:off x="1069848" y="1441450"/>
          <a:ext cx="10550652" cy="107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848" y="2538413"/>
            <a:ext cx="10239493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6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28467" y="51651"/>
            <a:ext cx="10331401" cy="6806349"/>
            <a:chOff x="928467" y="51651"/>
            <a:chExt cx="10331401" cy="68063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467" y="51651"/>
              <a:ext cx="10331401" cy="680634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50829" y="3021820"/>
              <a:ext cx="1280161" cy="215444"/>
            </a:xfrm>
            <a:prstGeom prst="rect">
              <a:avLst/>
            </a:prstGeom>
            <a:solidFill>
              <a:srgbClr val="FDBF7B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period – 1;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6280" y="3416112"/>
              <a:ext cx="1437252" cy="215444"/>
            </a:xfrm>
            <a:prstGeom prst="rect">
              <a:avLst/>
            </a:prstGeom>
            <a:solidFill>
              <a:srgbClr val="FDBF7B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high_time – 1;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4906" y="6195621"/>
              <a:ext cx="1437252" cy="215444"/>
            </a:xfrm>
            <a:prstGeom prst="rect">
              <a:avLst/>
            </a:prstGeom>
            <a:solidFill>
              <a:srgbClr val="FDBF7B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high_time – 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an analog signal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341" y="1481136"/>
            <a:ext cx="5891596" cy="42471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4371" y="6032358"/>
            <a:ext cx="588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www.falstad.com/circuit/e-555pulsemod.html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power to a load</a:t>
            </a:r>
            <a:endParaRPr lang="en-US" dirty="0"/>
          </a:p>
        </p:txBody>
      </p:sp>
      <p:pic>
        <p:nvPicPr>
          <p:cNvPr id="1026" name="Picture 2" descr="0 LPC1768 P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53" y="2124823"/>
            <a:ext cx="78295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01671" y="2527194"/>
            <a:ext cx="0" cy="30488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62918" y="2527194"/>
            <a:ext cx="0" cy="30488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24165" y="2527194"/>
            <a:ext cx="0" cy="30488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10917" y="4805083"/>
            <a:ext cx="40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45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Compare - Common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compare </a:t>
            </a:r>
            <a:r>
              <a:rPr lang="en-US" dirty="0" smtClean="0"/>
              <a:t>registers (16 bit)</a:t>
            </a:r>
            <a:endParaRPr lang="en-US" dirty="0"/>
          </a:p>
          <a:p>
            <a:pPr lvl="1"/>
            <a:r>
              <a:rPr lang="en-US" dirty="0"/>
              <a:t>to store the target timer values</a:t>
            </a:r>
          </a:p>
          <a:p>
            <a:r>
              <a:rPr lang="en-US" dirty="0"/>
              <a:t>Output compare pins</a:t>
            </a:r>
          </a:p>
          <a:p>
            <a:pPr lvl="1"/>
            <a:r>
              <a:rPr lang="en-US" dirty="0"/>
              <a:t>the values of these dedicated pins can be automatically changed (set, reset, toggled) when there is an output compare match</a:t>
            </a:r>
          </a:p>
          <a:p>
            <a:r>
              <a:rPr lang="en-US" dirty="0"/>
              <a:t>Configuration registers</a:t>
            </a:r>
          </a:p>
          <a:p>
            <a:pPr lvl="1"/>
            <a:r>
              <a:rPr lang="en-US" dirty="0"/>
              <a:t>to configure the operations of timer</a:t>
            </a:r>
          </a:p>
          <a:p>
            <a:r>
              <a:rPr lang="en-US" dirty="0"/>
              <a:t>Output Compare Interrupt</a:t>
            </a:r>
          </a:p>
          <a:p>
            <a:pPr lvl="1"/>
            <a:r>
              <a:rPr lang="en-US" dirty="0"/>
              <a:t>code for extra processing when there is an output compare match can be put in ISR.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" y="1384301"/>
            <a:ext cx="10938533" cy="5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3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924</TotalTime>
  <Words>863</Words>
  <Application>Microsoft Office PowerPoint</Application>
  <PresentationFormat>Widescreen</PresentationFormat>
  <Paragraphs>168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Cambria Math</vt:lpstr>
      <vt:lpstr>Consolas</vt:lpstr>
      <vt:lpstr>Roboto</vt:lpstr>
      <vt:lpstr>Rockwell</vt:lpstr>
      <vt:lpstr>Rockwell Condensed</vt:lpstr>
      <vt:lpstr>Wingdings</vt:lpstr>
      <vt:lpstr>Wood Type</vt:lpstr>
      <vt:lpstr>TIMER in atmega32 – Part 2</vt:lpstr>
      <vt:lpstr>Learning objective</vt:lpstr>
      <vt:lpstr>Introduction</vt:lpstr>
      <vt:lpstr>output compare</vt:lpstr>
      <vt:lpstr>Pulse Width Modulation</vt:lpstr>
      <vt:lpstr>Simulating an analog signal</vt:lpstr>
      <vt:lpstr>Controlling power to a load</vt:lpstr>
      <vt:lpstr>Output Compare - Common elements</vt:lpstr>
      <vt:lpstr>Timer 1</vt:lpstr>
      <vt:lpstr>Output Compare Unit in Timer 1</vt:lpstr>
      <vt:lpstr>Output Compare Unit ─ Block diagram</vt:lpstr>
      <vt:lpstr>Relevant pins</vt:lpstr>
      <vt:lpstr>Related Registers – Timer1</vt:lpstr>
      <vt:lpstr>Related Registers – Timer1</vt:lpstr>
      <vt:lpstr>Timer/Counter 1 Control Register A (TCCR1A)</vt:lpstr>
      <vt:lpstr>Timer/Counter 1 Control Register B (TCCR1B)</vt:lpstr>
      <vt:lpstr>Clock select</vt:lpstr>
      <vt:lpstr>Timer/Counter Interrupt Mask Register (TIMSK)</vt:lpstr>
      <vt:lpstr>Timer/Counter Interrupt Flag Register (TIFR)</vt:lpstr>
      <vt:lpstr>Timer related interrupts</vt:lpstr>
      <vt:lpstr>Main aspects</vt:lpstr>
      <vt:lpstr>Changing output compare pins OC1x</vt:lpstr>
      <vt:lpstr>Operations modes of Timer 1</vt:lpstr>
      <vt:lpstr>Some definitions</vt:lpstr>
      <vt:lpstr>Selecting operation mode of Timer 1</vt:lpstr>
      <vt:lpstr>Normal mode (WGM13:10 = 0000)</vt:lpstr>
      <vt:lpstr>CTC mode (WGM13:10 = 0100)</vt:lpstr>
      <vt:lpstr>CTC modes</vt:lpstr>
      <vt:lpstr>CTC modes</vt:lpstr>
      <vt:lpstr>CTC modes</vt:lpstr>
      <vt:lpstr>Fast PWM modes</vt:lpstr>
      <vt:lpstr>PowerPoint Presentation</vt:lpstr>
      <vt:lpstr>Fast PWM modes</vt:lpstr>
      <vt:lpstr>Fast PWM modes</vt:lpstr>
      <vt:lpstr>Fast PWM modes</vt:lpstr>
      <vt:lpstr>Fast PWM modes</vt:lpstr>
      <vt:lpstr>Fast PWM modes</vt:lpstr>
      <vt:lpstr>Fast PWM modes</vt:lpstr>
      <vt:lpstr>Phase Correct PWM modes</vt:lpstr>
      <vt:lpstr>Phase Correct PWM modes</vt:lpstr>
      <vt:lpstr>Phase Correct PWM modes</vt:lpstr>
      <vt:lpstr>Phase Correct PWM modes</vt:lpstr>
      <vt:lpstr>Phase Correct PWM modes</vt:lpstr>
      <vt:lpstr>Phase Correct PWM modes</vt:lpstr>
      <vt:lpstr>PowerPoint Presentation</vt:lpstr>
      <vt:lpstr>PowerPoint Presentation</vt:lpstr>
      <vt:lpstr>Phase Correct vs Fast PWM</vt:lpstr>
      <vt:lpstr>Phase Correct vs Fast PWM</vt:lpstr>
      <vt:lpstr>Producing a custom waveform</vt:lpstr>
      <vt:lpstr>Producing a custom waveform</vt:lpstr>
      <vt:lpstr>Producing a custom waveform</vt:lpstr>
      <vt:lpstr>PowerPoint Presentation</vt:lpstr>
      <vt:lpstr>Producing a custom waveform</vt:lpstr>
      <vt:lpstr>Practice problem</vt:lpstr>
      <vt:lpstr>Controlling a servo motor</vt:lpstr>
      <vt:lpstr>Controlling a servo motor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Tareq</cp:lastModifiedBy>
  <cp:revision>76</cp:revision>
  <dcterms:created xsi:type="dcterms:W3CDTF">2016-03-18T02:34:18Z</dcterms:created>
  <dcterms:modified xsi:type="dcterms:W3CDTF">2021-08-24T09:34:17Z</dcterms:modified>
</cp:coreProperties>
</file>