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6"/>
  </p:notesMasterIdLst>
  <p:sldIdLst>
    <p:sldId id="256" r:id="rId2"/>
    <p:sldId id="257" r:id="rId3"/>
    <p:sldId id="258" r:id="rId4"/>
    <p:sldId id="294" r:id="rId5"/>
    <p:sldId id="295"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300" r:id="rId24"/>
    <p:sldId id="298" r:id="rId25"/>
    <p:sldId id="296" r:id="rId26"/>
    <p:sldId id="302" r:id="rId27"/>
    <p:sldId id="279" r:id="rId28"/>
    <p:sldId id="280" r:id="rId29"/>
    <p:sldId id="281" r:id="rId30"/>
    <p:sldId id="282" r:id="rId31"/>
    <p:sldId id="283" r:id="rId32"/>
    <p:sldId id="297" r:id="rId33"/>
    <p:sldId id="303" r:id="rId34"/>
    <p:sldId id="285" r:id="rId35"/>
    <p:sldId id="287" r:id="rId36"/>
    <p:sldId id="286" r:id="rId37"/>
    <p:sldId id="288" r:id="rId38"/>
    <p:sldId id="289" r:id="rId39"/>
    <p:sldId id="290" r:id="rId40"/>
    <p:sldId id="304" r:id="rId41"/>
    <p:sldId id="291" r:id="rId42"/>
    <p:sldId id="305" r:id="rId43"/>
    <p:sldId id="292" r:id="rId44"/>
    <p:sldId id="293" r:id="rId45"/>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9920" cy="48006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143587" y="0"/>
            <a:ext cx="3169920" cy="480060"/>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520" y="4560570"/>
            <a:ext cx="5852160" cy="43205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19474"/>
            <a:ext cx="3169920" cy="48006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4: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5: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6: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7: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8: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9: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20: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2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1: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2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2: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2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3: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2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4: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2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5: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5: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2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ecaa7083d_0_0: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g1ecaa7083d_0_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58974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ecaa7083d_0_0: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g1ecaa7083d_0_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34849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8: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9: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2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30: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3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647b073ef_0_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647b073ef_0_0: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g3647b073ef_0_0: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30</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647b073ef_1_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647b073ef_1_9: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g3647b073ef_1_9: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31</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647b073ef_1_6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647b073ef_1_61: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g3647b073ef_1_61: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34</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647b073ef_1_8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647b073ef_1_85: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g3647b073ef_1_85: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3647b073ef_1_6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3647b073ef_1_68: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g3647b073ef_1_68: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47b073ef_1_9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47b073ef_1_92: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g3647b073ef_1_92: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647b073ef_1_9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647b073ef_1_99: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0" name="Google Shape;350;g3647b073ef_1_99: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38</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647b073ef_1_10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647b073ef_1_108: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8" name="Google Shape;358;g3647b073ef_1_108: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39</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647b073ef_1_115: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647b073ef_1_115: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5" name="Google Shape;365;g3647b073ef_1_115: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41</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368a1db99b_0_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368a1db99b_0_0: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2" name="Google Shape;372;g368a1db99b_0_0: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43</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31: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8" name="Google Shape;378;p3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8: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6</a:t>
            </a:fld>
            <a:endParaRPr sz="1300" b="0" i="0" u="none" strike="noStrike" cap="none">
              <a:solidFill>
                <a:schemeClr val="dk1"/>
              </a:solidFill>
              <a:latin typeface="Calibri"/>
              <a:ea typeface="Calibri"/>
              <a:cs typeface="Calibri"/>
              <a:sym typeface="Calibri"/>
            </a:endParaRPr>
          </a:p>
        </p:txBody>
      </p:sp>
      <p:sp>
        <p:nvSpPr>
          <p:cNvPr id="108" name="Google Shape;108;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9" name="Google Shape;109;p8: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0: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1: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2: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3: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4: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2"/>
          <p:cNvSpPr txBox="1">
            <a:spLocks noGrp="1"/>
          </p:cNvSpPr>
          <p:nvPr>
            <p:ph type="sldNum" idx="12"/>
          </p:nvPr>
        </p:nvSpPr>
        <p:spPr>
          <a:xfrm>
            <a:off x="5105400" y="6492875"/>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
        <p:nvSpPr>
          <p:cNvPr id="18" name="Google Shape;18;p2"/>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rgbClr val="E36C09"/>
              </a:buClr>
              <a:buSzPts val="1400"/>
              <a:buFont typeface="Calibri"/>
              <a:buNone/>
              <a:defRPr sz="4400" b="0" i="0" u="none" strike="noStrike" cap="none">
                <a:solidFill>
                  <a:srgbClr val="E36C09"/>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9" name="Google Shape;19;p2"/>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lstStyle>
            <a:lvl1pPr marL="0" marR="0" lvl="0" indent="0" algn="ctr" rtl="0">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0" name="Google Shape;20;p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76923C"/>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rgbClr val="E36C09"/>
              </a:buClr>
              <a:buSzPts val="1400"/>
              <a:buFont typeface="Calibri"/>
              <a:buNone/>
              <a:defRPr sz="4400" b="0" i="0" u="none" strike="noStrike" cap="none">
                <a:solidFill>
                  <a:srgbClr val="E36C09"/>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5" name="Google Shape;75;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76923C"/>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rgbClr val="E36C09"/>
              </a:buClr>
              <a:buSzPts val="1400"/>
              <a:buFont typeface="Calibri"/>
              <a:buNone/>
              <a:defRPr sz="4400" b="0" i="0" u="none" strike="noStrike" cap="none">
                <a:solidFill>
                  <a:srgbClr val="E36C09"/>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1" name="Google Shape;81;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76923C"/>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rgbClr val="E36C09"/>
              </a:buClr>
              <a:buSzPts val="1400"/>
              <a:buFont typeface="Calibri"/>
              <a:buNone/>
              <a:defRPr sz="4400" b="0" i="0" u="none" strike="noStrike" cap="none">
                <a:solidFill>
                  <a:srgbClr val="E36C09"/>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4" name="Google Shape;24;p3"/>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ftr" idx="11"/>
          </p:nvPr>
        </p:nvSpPr>
        <p:spPr>
          <a:xfrm>
            <a:off x="3124200" y="6356350"/>
            <a:ext cx="2895600" cy="365125"/>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ctr" anchorCtr="0"/>
          <a:lstStyle>
            <a:lvl1pPr marL="0" marR="0" lvl="0" indent="0" algn="ctr" rtl="0">
              <a:spcBef>
                <a:spcPts val="0"/>
              </a:spcBef>
              <a:spcAft>
                <a:spcPts val="0"/>
              </a:spcAft>
              <a:buSzPts val="1400"/>
              <a:buNone/>
              <a:defRPr sz="1200" b="1" i="0" u="none" strike="noStrike" cap="none">
                <a:solidFill>
                  <a:srgbClr val="76923C"/>
                </a:solidFill>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rgbClr val="E36C09"/>
              </a:buClr>
              <a:buSzPts val="1400"/>
              <a:buFont typeface="Calibri"/>
              <a:buNone/>
              <a:defRPr sz="4000" b="1" i="0" u="none" strike="noStrike" cap="none">
                <a:solidFill>
                  <a:srgbClr val="E36C09"/>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0" name="Google Shape;30;p4"/>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rgbClr val="888888"/>
              </a:buClr>
              <a:buSzPts val="32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spcBef>
                <a:spcPts val="360"/>
              </a:spcBef>
              <a:spcAft>
                <a:spcPts val="0"/>
              </a:spcAft>
              <a:buClr>
                <a:srgbClr val="888888"/>
              </a:buClr>
              <a:buSzPts val="2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888888"/>
              </a:buClr>
              <a:buSzPts val="24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1" name="Google Shape;31;p4"/>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76923C"/>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rgbClr val="E36C09"/>
              </a:buClr>
              <a:buSzPts val="1400"/>
              <a:buFont typeface="Calibri"/>
              <a:buNone/>
              <a:defRPr sz="4400" b="0" i="0" u="none" strike="noStrike" cap="none">
                <a:solidFill>
                  <a:srgbClr val="E36C09"/>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6" name="Google Shape;36;p5"/>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76923C"/>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0" name="Google Shape;4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rgbClr val="E36C09"/>
              </a:buClr>
              <a:buSzPts val="1400"/>
              <a:buFont typeface="Calibri"/>
              <a:buNone/>
              <a:defRPr sz="4400" b="0" i="0" u="none" strike="noStrike" cap="none">
                <a:solidFill>
                  <a:srgbClr val="E36C09"/>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32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8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32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8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76923C"/>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rgbClr val="E36C09"/>
              </a:buClr>
              <a:buSzPts val="1400"/>
              <a:buFont typeface="Calibri"/>
              <a:buNone/>
              <a:defRPr sz="4400" b="0" i="0" u="none" strike="noStrike" cap="none">
                <a:solidFill>
                  <a:srgbClr val="E36C09"/>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2" name="Google Shape;52;p7"/>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76923C"/>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76923C"/>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rgbClr val="E36C09"/>
              </a:buClr>
              <a:buSzPts val="1400"/>
              <a:buFont typeface="Calibri"/>
              <a:buNone/>
              <a:defRPr sz="2000" b="1" i="0" u="none" strike="noStrike" cap="none">
                <a:solidFill>
                  <a:srgbClr val="E36C09"/>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1" name="Google Shape;61;p9"/>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32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28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24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76923C"/>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rgbClr val="E36C09"/>
              </a:buClr>
              <a:buSzPts val="1400"/>
              <a:buFont typeface="Calibri"/>
              <a:buNone/>
              <a:defRPr sz="2000" b="1" i="0" u="none" strike="noStrike" cap="none">
                <a:solidFill>
                  <a:srgbClr val="E36C09"/>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8" name="Google Shape;68;p10"/>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L="0" marR="0" lvl="0" indent="0" algn="l" rtl="0">
              <a:spcBef>
                <a:spcPts val="640"/>
              </a:spcBef>
              <a:spcAft>
                <a:spcPts val="0"/>
              </a:spcAft>
              <a:buClr>
                <a:schemeClr val="dk1"/>
              </a:buClr>
              <a:buSzPts val="1400"/>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32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28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24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76923C"/>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rgbClr val="E36C09"/>
              </a:buClr>
              <a:buSzPts val="1400"/>
              <a:buFont typeface="Calibri"/>
              <a:buNone/>
              <a:defRPr sz="4400" b="0" i="0" u="none" strike="noStrike" cap="none">
                <a:solidFill>
                  <a:srgbClr val="E36C09"/>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76923C"/>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1" descr="C:\Users\samsung\Desktop\atmega.jpeg"/>
          <p:cNvPicPr preferRelativeResize="0"/>
          <p:nvPr/>
        </p:nvPicPr>
        <p:blipFill rotWithShape="1">
          <a:blip r:embed="rId13">
            <a:alphaModFix/>
          </a:blip>
          <a:srcRect/>
          <a:stretch/>
        </p:blipFill>
        <p:spPr>
          <a:xfrm rot="5400000">
            <a:off x="8458200" y="6324600"/>
            <a:ext cx="381000" cy="381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github.com/hexagon5un/AVR-Programming/blob/master/AVR-Programming-Library/portpins.h"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www.resistorguide.com/pull-up-resistor_pull-down-resistor/"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hyperlink" Target="https://learn.sparkfun.com/tutorials/pull-up-resistors"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b="1"/>
              <a:t>Microprocessors, Microcontrollers, and Embedded</a:t>
            </a:r>
            <a:endParaRPr b="1"/>
          </a:p>
          <a:p>
            <a:pPr marL="0" marR="0" lvl="0" indent="0" algn="ctr" rtl="0">
              <a:spcBef>
                <a:spcPts val="0"/>
              </a:spcBef>
              <a:spcAft>
                <a:spcPts val="0"/>
              </a:spcAft>
              <a:buClr>
                <a:srgbClr val="E36C09"/>
              </a:buClr>
              <a:buFont typeface="Calibri"/>
              <a:buNone/>
            </a:pPr>
            <a:r>
              <a:rPr lang="en-US" b="1"/>
              <a:t>Systems</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Input</a:t>
            </a:r>
            <a:endParaRPr sz="4400" b="0" i="0" u="none" strike="noStrike" cap="none">
              <a:solidFill>
                <a:srgbClr val="E36C09"/>
              </a:solidFill>
              <a:latin typeface="Calibri"/>
              <a:ea typeface="Calibri"/>
              <a:cs typeface="Calibri"/>
              <a:sym typeface="Calibri"/>
            </a:endParaRPr>
          </a:p>
        </p:txBody>
      </p:sp>
      <p:sp>
        <p:nvSpPr>
          <p:cNvPr id="137" name="Google Shape;137;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You have to read the PINx register</a:t>
            </a:r>
            <a:endParaRPr/>
          </a:p>
          <a:p>
            <a:pPr marL="342900" marR="0" lvl="0" indent="-342900" algn="l" rtl="0">
              <a:spcBef>
                <a:spcPts val="640"/>
              </a:spcBef>
              <a:spcAft>
                <a:spcPts val="0"/>
              </a:spcAft>
              <a:buClr>
                <a:schemeClr val="dk1"/>
              </a:buClr>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Font typeface="Arial"/>
              <a:buNone/>
            </a:pPr>
            <a:r>
              <a:rPr lang="en-US" sz="3200" b="0" i="0" u="none" strike="noStrike" cap="none">
                <a:solidFill>
                  <a:schemeClr val="dk1"/>
                </a:solidFill>
                <a:latin typeface="Calibri"/>
                <a:ea typeface="Calibri"/>
                <a:cs typeface="Calibri"/>
                <a:sym typeface="Calibri"/>
              </a:rPr>
              <a:t>	unsigned char ch;</a:t>
            </a:r>
            <a:br>
              <a:rPr lang="en-US" sz="3200" b="0" i="0" u="none" strike="noStrike" cap="none">
                <a:solidFill>
                  <a:schemeClr val="dk1"/>
                </a:solidFill>
                <a:latin typeface="Calibri"/>
                <a:ea typeface="Calibri"/>
                <a:cs typeface="Calibri"/>
                <a:sym typeface="Calibri"/>
              </a:rPr>
            </a:br>
            <a:r>
              <a:rPr lang="en-US" sz="3200" b="0" i="0" u="none" strike="noStrike" cap="none">
                <a:solidFill>
                  <a:schemeClr val="dk1"/>
                </a:solidFill>
                <a:latin typeface="Calibri"/>
                <a:ea typeface="Calibri"/>
                <a:cs typeface="Calibri"/>
                <a:sym typeface="Calibri"/>
              </a:rPr>
              <a:t>ch = PINA;</a:t>
            </a:r>
            <a:br>
              <a:rPr lang="en-US" sz="3200" b="0" i="0" u="none" strike="noStrike" cap="none">
                <a:solidFill>
                  <a:schemeClr val="dk1"/>
                </a:solidFill>
                <a:latin typeface="Calibri"/>
                <a:ea typeface="Calibri"/>
                <a:cs typeface="Calibri"/>
                <a:sym typeface="Calibri"/>
              </a:rPr>
            </a:br>
            <a:endParaRPr sz="32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rgbClr val="76923C"/>
              </a:buClr>
              <a:buSzPts val="3200"/>
              <a:buFont typeface="Arial"/>
              <a:buChar char="•"/>
            </a:pPr>
            <a:r>
              <a:rPr lang="en-US" sz="3200" b="1" i="0" u="none" strike="noStrike" cap="none">
                <a:solidFill>
                  <a:srgbClr val="76923C"/>
                </a:solidFill>
                <a:latin typeface="Calibri"/>
                <a:ea typeface="Calibri"/>
                <a:cs typeface="Calibri"/>
                <a:sym typeface="Calibri"/>
              </a:rPr>
              <a:t>What to do if only some of the pins are configured as input ??</a:t>
            </a:r>
            <a:br>
              <a:rPr lang="en-US" sz="3200" b="0" i="0" u="none" strike="noStrike" cap="none">
                <a:solidFill>
                  <a:schemeClr val="dk1"/>
                </a:solidFill>
                <a:latin typeface="Calibri"/>
                <a:ea typeface="Calibri"/>
                <a:cs typeface="Calibri"/>
                <a:sym typeface="Calibri"/>
              </a:rPr>
            </a:b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Output</a:t>
            </a:r>
            <a:endParaRPr sz="4400" b="0" i="0" u="none" strike="noStrike" cap="none">
              <a:solidFill>
                <a:srgbClr val="E36C09"/>
              </a:solidFill>
              <a:latin typeface="Calibri"/>
              <a:ea typeface="Calibri"/>
              <a:cs typeface="Calibri"/>
              <a:sym typeface="Calibri"/>
            </a:endParaRPr>
          </a:p>
        </p:txBody>
      </p:sp>
      <p:sp>
        <p:nvSpPr>
          <p:cNvPr id="143" name="Google Shape;143;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You have to use the PORTx register</a:t>
            </a:r>
            <a:endParaRPr/>
          </a:p>
          <a:p>
            <a:pPr marL="342900" marR="0" lvl="0" indent="-139700" algn="l" rtl="0">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Font typeface="Arial"/>
              <a:buNone/>
            </a:pPr>
            <a:r>
              <a:rPr lang="en-US" sz="3200" b="0" i="0" u="none" strike="noStrike" cap="none">
                <a:solidFill>
                  <a:schemeClr val="dk1"/>
                </a:solidFill>
                <a:latin typeface="Calibri"/>
                <a:ea typeface="Calibri"/>
                <a:cs typeface="Calibri"/>
                <a:sym typeface="Calibri"/>
              </a:rPr>
              <a:t>	PORTB = 0b11111111;</a:t>
            </a:r>
            <a:endParaRPr/>
          </a:p>
          <a:p>
            <a:pPr marL="342900" marR="0" lvl="0" indent="-342900" algn="l" rtl="0">
              <a:spcBef>
                <a:spcPts val="640"/>
              </a:spcBef>
              <a:spcAft>
                <a:spcPts val="0"/>
              </a:spcAft>
              <a:buClr>
                <a:schemeClr val="dk1"/>
              </a:buClr>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rgbClr val="76923C"/>
              </a:buClr>
              <a:buSzPts val="3200"/>
              <a:buFont typeface="Arial"/>
              <a:buChar char="•"/>
            </a:pPr>
            <a:r>
              <a:rPr lang="en-US" sz="3200" b="1" i="0" u="none" strike="noStrike" cap="none">
                <a:solidFill>
                  <a:srgbClr val="76923C"/>
                </a:solidFill>
                <a:latin typeface="Calibri"/>
                <a:ea typeface="Calibri"/>
                <a:cs typeface="Calibri"/>
                <a:sym typeface="Calibri"/>
              </a:rPr>
              <a:t>What to do if only some of the pins are configured as output ?? </a:t>
            </a:r>
            <a:br>
              <a:rPr lang="en-US" sz="3200" b="0" i="0" u="none" strike="noStrike" cap="none">
                <a:solidFill>
                  <a:schemeClr val="dk1"/>
                </a:solidFill>
                <a:latin typeface="Calibri"/>
                <a:ea typeface="Calibri"/>
                <a:cs typeface="Calibri"/>
                <a:sym typeface="Calibri"/>
              </a:rPr>
            </a:b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Write a simple program to set the port B to 0xFF</a:t>
            </a:r>
            <a:endParaRPr sz="4400" b="0" i="0" u="none" strike="noStrike" cap="none">
              <a:solidFill>
                <a:srgbClr val="E36C09"/>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C Code</a:t>
            </a:r>
            <a:endParaRPr sz="4400" b="0" i="0" u="none" strike="noStrike" cap="none">
              <a:solidFill>
                <a:srgbClr val="E36C09"/>
              </a:solidFill>
              <a:latin typeface="Calibri"/>
              <a:ea typeface="Calibri"/>
              <a:cs typeface="Calibri"/>
              <a:sym typeface="Calibri"/>
            </a:endParaRPr>
          </a:p>
        </p:txBody>
      </p:sp>
      <p:sp>
        <p:nvSpPr>
          <p:cNvPr id="154" name="Google Shape;154;p23"/>
          <p:cNvSpPr txBox="1"/>
          <p:nvPr/>
        </p:nvSpPr>
        <p:spPr>
          <a:xfrm>
            <a:off x="304800" y="1295400"/>
            <a:ext cx="8458200" cy="56323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dirty="0">
                <a:solidFill>
                  <a:srgbClr val="0000FF"/>
                </a:solidFill>
                <a:latin typeface="Consolas"/>
                <a:ea typeface="Consolas"/>
                <a:cs typeface="Consolas"/>
                <a:sym typeface="Consolas"/>
              </a:rPr>
              <a:t>#include</a:t>
            </a:r>
            <a:r>
              <a:rPr lang="en-US" sz="2400" b="0" i="0" u="none" strike="noStrike" cap="none" dirty="0">
                <a:solidFill>
                  <a:srgbClr val="800000"/>
                </a:solidFill>
                <a:latin typeface="Consolas"/>
                <a:ea typeface="Consolas"/>
                <a:cs typeface="Consolas"/>
                <a:sym typeface="Consolas"/>
              </a:rPr>
              <a:t> &lt;</a:t>
            </a:r>
            <a:r>
              <a:rPr lang="en-US" sz="2400" b="0" i="0" u="none" strike="noStrike" cap="none" dirty="0" err="1">
                <a:solidFill>
                  <a:srgbClr val="800000"/>
                </a:solidFill>
                <a:latin typeface="Consolas"/>
                <a:ea typeface="Consolas"/>
                <a:cs typeface="Consolas"/>
                <a:sym typeface="Consolas"/>
              </a:rPr>
              <a:t>avr</a:t>
            </a:r>
            <a:r>
              <a:rPr lang="en-US" sz="2400" b="0" i="0" u="none" strike="noStrike" cap="none" dirty="0">
                <a:solidFill>
                  <a:srgbClr val="800000"/>
                </a:solidFill>
                <a:latin typeface="Consolas"/>
                <a:ea typeface="Consolas"/>
                <a:cs typeface="Consolas"/>
                <a:sym typeface="Consolas"/>
              </a:rPr>
              <a:t>/</a:t>
            </a:r>
            <a:r>
              <a:rPr lang="en-US" sz="2400" b="0" i="0" u="none" strike="noStrike" cap="none" dirty="0" err="1">
                <a:solidFill>
                  <a:srgbClr val="800000"/>
                </a:solidFill>
                <a:latin typeface="Consolas"/>
                <a:ea typeface="Consolas"/>
                <a:cs typeface="Consolas"/>
                <a:sym typeface="Consolas"/>
              </a:rPr>
              <a:t>io.h</a:t>
            </a:r>
            <a:r>
              <a:rPr lang="en-US" sz="2400" b="0" i="0" u="none" strike="noStrike" cap="none" dirty="0">
                <a:solidFill>
                  <a:srgbClr val="800000"/>
                </a:solidFill>
                <a:latin typeface="Consolas"/>
                <a:ea typeface="Consolas"/>
                <a:cs typeface="Consolas"/>
                <a:sym typeface="Consolas"/>
              </a:rPr>
              <a:t>&gt;</a:t>
            </a:r>
            <a:endParaRPr dirty="0"/>
          </a:p>
          <a:p>
            <a:pPr marL="0" marR="0" lvl="0" indent="0" algn="l" rtl="0">
              <a:spcBef>
                <a:spcPts val="0"/>
              </a:spcBef>
              <a:spcAft>
                <a:spcPts val="0"/>
              </a:spcAft>
              <a:buNone/>
            </a:pPr>
            <a:endParaRPr sz="24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400" dirty="0">
                <a:solidFill>
                  <a:srgbClr val="0000FF"/>
                </a:solidFill>
                <a:latin typeface="Consolas"/>
                <a:ea typeface="Consolas"/>
                <a:cs typeface="Consolas"/>
                <a:sym typeface="Consolas"/>
              </a:rPr>
              <a:t>int</a:t>
            </a:r>
            <a:r>
              <a:rPr lang="en-US" sz="2400" dirty="0">
                <a:solidFill>
                  <a:srgbClr val="800000"/>
                </a:solidFill>
                <a:latin typeface="Consolas"/>
                <a:ea typeface="Consolas"/>
                <a:cs typeface="Consolas"/>
                <a:sym typeface="Consolas"/>
              </a:rPr>
              <a:t> </a:t>
            </a:r>
            <a:r>
              <a:rPr lang="en-US" sz="2400" dirty="0">
                <a:solidFill>
                  <a:srgbClr val="880000"/>
                </a:solidFill>
                <a:latin typeface="Consolas"/>
                <a:ea typeface="Consolas"/>
                <a:cs typeface="Consolas"/>
                <a:sym typeface="Consolas"/>
              </a:rPr>
              <a:t>main(</a:t>
            </a:r>
            <a:r>
              <a:rPr lang="en-US" sz="2400" dirty="0">
                <a:solidFill>
                  <a:srgbClr val="0000FF"/>
                </a:solidFill>
                <a:latin typeface="Consolas"/>
                <a:ea typeface="Consolas"/>
                <a:cs typeface="Consolas"/>
                <a:sym typeface="Consolas"/>
              </a:rPr>
              <a:t>void)</a:t>
            </a:r>
            <a:endParaRPr dirty="0"/>
          </a:p>
          <a:p>
            <a:pPr marL="0" marR="0" lvl="0" indent="0" algn="l" rtl="0">
              <a:spcBef>
                <a:spcPts val="0"/>
              </a:spcBef>
              <a:spcAft>
                <a:spcPts val="0"/>
              </a:spcAft>
              <a:buNone/>
            </a:pPr>
            <a:r>
              <a:rPr lang="en-US" sz="2400" dirty="0">
                <a:solidFill>
                  <a:srgbClr val="0000FF"/>
                </a:solidFill>
                <a:latin typeface="Consolas"/>
                <a:ea typeface="Consolas"/>
                <a:cs typeface="Consolas"/>
                <a:sym typeface="Consolas"/>
              </a:rPr>
              <a:t>{</a:t>
            </a:r>
            <a:endParaRPr dirty="0"/>
          </a:p>
          <a:p>
            <a:pPr marL="0" marR="0" lvl="0" indent="0" algn="l" rtl="0">
              <a:spcBef>
                <a:spcPts val="0"/>
              </a:spcBef>
              <a:spcAft>
                <a:spcPts val="0"/>
              </a:spcAft>
              <a:buNone/>
            </a:pPr>
            <a:endParaRPr sz="2400" dirty="0">
              <a:solidFill>
                <a:srgbClr val="A000A0"/>
              </a:solidFill>
              <a:latin typeface="Consolas"/>
              <a:ea typeface="Consolas"/>
              <a:cs typeface="Consolas"/>
              <a:sym typeface="Consolas"/>
            </a:endParaRPr>
          </a:p>
          <a:p>
            <a:pPr marL="0" marR="0" lvl="0" indent="0" algn="l" rtl="0">
              <a:spcBef>
                <a:spcPts val="0"/>
              </a:spcBef>
              <a:spcAft>
                <a:spcPts val="0"/>
              </a:spcAft>
              <a:buNone/>
            </a:pPr>
            <a:r>
              <a:rPr lang="en-US" sz="2400" dirty="0">
                <a:solidFill>
                  <a:srgbClr val="A000A0"/>
                </a:solidFill>
                <a:latin typeface="Consolas"/>
                <a:ea typeface="Consolas"/>
                <a:cs typeface="Consolas"/>
                <a:sym typeface="Consolas"/>
              </a:rPr>
              <a:t>    DDRD =</a:t>
            </a:r>
            <a:r>
              <a:rPr lang="en-US" sz="2400" dirty="0">
                <a:solidFill>
                  <a:srgbClr val="800000"/>
                </a:solidFill>
                <a:latin typeface="Consolas"/>
                <a:ea typeface="Consolas"/>
                <a:cs typeface="Consolas"/>
                <a:sym typeface="Consolas"/>
              </a:rPr>
              <a:t> 0b11111111; </a:t>
            </a:r>
            <a:r>
              <a:rPr lang="en-US" sz="2400" dirty="0">
                <a:solidFill>
                  <a:srgbClr val="008000"/>
                </a:solidFill>
                <a:latin typeface="Consolas"/>
                <a:ea typeface="Consolas"/>
                <a:cs typeface="Consolas"/>
                <a:sym typeface="Consolas"/>
              </a:rPr>
              <a:t>//initializing </a:t>
            </a:r>
            <a:r>
              <a:rPr lang="en-US" sz="2400" dirty="0" err="1">
                <a:solidFill>
                  <a:srgbClr val="008000"/>
                </a:solidFill>
                <a:latin typeface="Consolas"/>
                <a:ea typeface="Consolas"/>
                <a:cs typeface="Consolas"/>
                <a:sym typeface="Consolas"/>
              </a:rPr>
              <a:t>portD</a:t>
            </a:r>
            <a:r>
              <a:rPr lang="en-US" sz="2400" dirty="0">
                <a:solidFill>
                  <a:srgbClr val="008000"/>
                </a:solidFill>
                <a:latin typeface="Consolas"/>
                <a:ea typeface="Consolas"/>
                <a:cs typeface="Consolas"/>
                <a:sym typeface="Consolas"/>
              </a:rPr>
              <a:t> in 					 //output mode</a:t>
            </a:r>
            <a:endParaRPr dirty="0"/>
          </a:p>
          <a:p>
            <a:pPr marL="0" marR="0" lvl="0" indent="0" algn="l" rtl="0">
              <a:spcBef>
                <a:spcPts val="0"/>
              </a:spcBef>
              <a:spcAft>
                <a:spcPts val="0"/>
              </a:spcAft>
              <a:buNone/>
            </a:pPr>
            <a:r>
              <a:rPr lang="en-US" sz="2400" dirty="0">
                <a:solidFill>
                  <a:srgbClr val="A000A0"/>
                </a:solidFill>
                <a:latin typeface="Consolas"/>
                <a:ea typeface="Consolas"/>
                <a:cs typeface="Consolas"/>
                <a:sym typeface="Consolas"/>
              </a:rPr>
              <a:t>    PORTD = 0b11111111;</a:t>
            </a:r>
            <a:r>
              <a:rPr lang="en-US" sz="2400" dirty="0">
                <a:solidFill>
                  <a:srgbClr val="008000"/>
                </a:solidFill>
                <a:latin typeface="Consolas"/>
                <a:ea typeface="Consolas"/>
                <a:cs typeface="Consolas"/>
                <a:sym typeface="Consolas"/>
              </a:rPr>
              <a:t>//writing value to </a:t>
            </a:r>
            <a:r>
              <a:rPr lang="en-US" sz="2400" dirty="0" err="1">
                <a:solidFill>
                  <a:srgbClr val="008000"/>
                </a:solidFill>
                <a:latin typeface="Consolas"/>
                <a:ea typeface="Consolas"/>
                <a:cs typeface="Consolas"/>
                <a:sym typeface="Consolas"/>
              </a:rPr>
              <a:t>portD</a:t>
            </a:r>
            <a:endParaRPr sz="2400" dirty="0">
              <a:solidFill>
                <a:srgbClr val="008000"/>
              </a:solidFill>
              <a:latin typeface="Consolas"/>
              <a:ea typeface="Consolas"/>
              <a:cs typeface="Consolas"/>
              <a:sym typeface="Consolas"/>
            </a:endParaRPr>
          </a:p>
          <a:p>
            <a:pPr marL="0" marR="0" lvl="0" indent="0" algn="l" rtl="0">
              <a:spcBef>
                <a:spcPts val="0"/>
              </a:spcBef>
              <a:spcAft>
                <a:spcPts val="0"/>
              </a:spcAft>
              <a:buNone/>
            </a:pPr>
            <a:endParaRPr sz="2400" dirty="0">
              <a:solidFill>
                <a:srgbClr val="008000"/>
              </a:solidFill>
              <a:latin typeface="Consolas"/>
              <a:ea typeface="Consolas"/>
              <a:cs typeface="Consolas"/>
              <a:sym typeface="Consolas"/>
            </a:endParaRPr>
          </a:p>
          <a:p>
            <a:pPr marL="0" marR="0" lvl="0" indent="0" algn="l" rtl="0">
              <a:spcBef>
                <a:spcPts val="0"/>
              </a:spcBef>
              <a:spcAft>
                <a:spcPts val="0"/>
              </a:spcAft>
              <a:buNone/>
            </a:pPr>
            <a:r>
              <a:rPr lang="en-US" sz="2400" dirty="0">
                <a:solidFill>
                  <a:srgbClr val="800000"/>
                </a:solidFill>
                <a:latin typeface="Consolas"/>
                <a:ea typeface="Consolas"/>
                <a:cs typeface="Consolas"/>
                <a:sym typeface="Consolas"/>
              </a:rPr>
              <a:t>    </a:t>
            </a:r>
            <a:r>
              <a:rPr lang="en-US" sz="2400" dirty="0">
                <a:solidFill>
                  <a:srgbClr val="0000FF"/>
                </a:solidFill>
                <a:latin typeface="Consolas"/>
                <a:ea typeface="Consolas"/>
                <a:cs typeface="Consolas"/>
                <a:sym typeface="Consolas"/>
              </a:rPr>
              <a:t>while(1)</a:t>
            </a:r>
            <a:endParaRPr dirty="0"/>
          </a:p>
          <a:p>
            <a:pPr marL="0" marR="0" lvl="0" indent="0" algn="l" rtl="0">
              <a:spcBef>
                <a:spcPts val="0"/>
              </a:spcBef>
              <a:spcAft>
                <a:spcPts val="0"/>
              </a:spcAft>
              <a:buNone/>
            </a:pPr>
            <a:r>
              <a:rPr lang="en-US" sz="2400" dirty="0">
                <a:solidFill>
                  <a:srgbClr val="800000"/>
                </a:solidFill>
                <a:latin typeface="Consolas"/>
                <a:ea typeface="Consolas"/>
                <a:cs typeface="Consolas"/>
                <a:sym typeface="Consolas"/>
              </a:rPr>
              <a:t>    {</a:t>
            </a:r>
            <a:endParaRPr dirty="0"/>
          </a:p>
          <a:p>
            <a:pPr marL="0" marR="0" lvl="0" indent="0" algn="l" rtl="0">
              <a:spcBef>
                <a:spcPts val="0"/>
              </a:spcBef>
              <a:spcAft>
                <a:spcPts val="0"/>
              </a:spcAft>
              <a:buNone/>
            </a:pPr>
            <a:r>
              <a:rPr lang="en-US" sz="2400" dirty="0">
                <a:solidFill>
                  <a:srgbClr val="800000"/>
                </a:solidFill>
                <a:latin typeface="Consolas"/>
                <a:ea typeface="Consolas"/>
                <a:cs typeface="Consolas"/>
                <a:sym typeface="Consolas"/>
              </a:rPr>
              <a:t>        </a:t>
            </a:r>
            <a:r>
              <a:rPr lang="en-US" sz="2400" dirty="0">
                <a:solidFill>
                  <a:srgbClr val="008000"/>
                </a:solidFill>
                <a:latin typeface="Consolas"/>
                <a:ea typeface="Consolas"/>
                <a:cs typeface="Consolas"/>
                <a:sym typeface="Consolas"/>
              </a:rPr>
              <a:t>//TODO:: Nothing </a:t>
            </a:r>
            <a:endParaRPr dirty="0"/>
          </a:p>
          <a:p>
            <a:pPr marL="0" marR="0" lvl="0" indent="0" algn="l" rtl="0">
              <a:spcBef>
                <a:spcPts val="0"/>
              </a:spcBef>
              <a:spcAft>
                <a:spcPts val="0"/>
              </a:spcAft>
              <a:buNone/>
            </a:pPr>
            <a:r>
              <a:rPr lang="en-US" sz="2400" dirty="0">
                <a:solidFill>
                  <a:srgbClr val="800000"/>
                </a:solidFill>
                <a:latin typeface="Consolas"/>
                <a:ea typeface="Consolas"/>
                <a:cs typeface="Consolas"/>
                <a:sym typeface="Consolas"/>
              </a:rPr>
              <a:t>    }</a:t>
            </a:r>
            <a:endParaRPr dirty="0"/>
          </a:p>
          <a:p>
            <a:pPr marL="0" marR="0" lvl="0" indent="0" algn="l" rtl="0">
              <a:spcBef>
                <a:spcPts val="0"/>
              </a:spcBef>
              <a:spcAft>
                <a:spcPts val="0"/>
              </a:spcAft>
              <a:buNone/>
            </a:pPr>
            <a:r>
              <a:rPr lang="en-US" sz="2400" dirty="0">
                <a:solidFill>
                  <a:srgbClr val="800000"/>
                </a:solidFill>
                <a:latin typeface="Consolas"/>
                <a:ea typeface="Consolas"/>
                <a:cs typeface="Consolas"/>
                <a:sym typeface="Consolas"/>
              </a:rPr>
              <a:t>}</a:t>
            </a:r>
            <a:endParaRPr dirty="0"/>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p:txBody>
      </p:sp>
      <p:sp>
        <p:nvSpPr>
          <p:cNvPr id="155" name="Google Shape;155;p23"/>
          <p:cNvSpPr/>
          <p:nvPr/>
        </p:nvSpPr>
        <p:spPr>
          <a:xfrm>
            <a:off x="1524000" y="5257800"/>
            <a:ext cx="3048000" cy="609600"/>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What will this code do ??</a:t>
            </a:r>
            <a:endParaRPr sz="4400" b="0" i="0" u="none" strike="noStrike" cap="none">
              <a:solidFill>
                <a:srgbClr val="E36C09"/>
              </a:solidFill>
              <a:latin typeface="Calibri"/>
              <a:ea typeface="Calibri"/>
              <a:cs typeface="Calibri"/>
              <a:sym typeface="Calibri"/>
            </a:endParaRPr>
          </a:p>
        </p:txBody>
      </p:sp>
      <p:sp>
        <p:nvSpPr>
          <p:cNvPr id="162" name="Google Shape;162;p24"/>
          <p:cNvSpPr txBox="1"/>
          <p:nvPr/>
        </p:nvSpPr>
        <p:spPr>
          <a:xfrm>
            <a:off x="304800" y="1524000"/>
            <a:ext cx="8046098" cy="489364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rgbClr val="0000FF"/>
                </a:solidFill>
                <a:latin typeface="Consolas"/>
                <a:ea typeface="Consolas"/>
                <a:cs typeface="Consolas"/>
                <a:sym typeface="Consolas"/>
              </a:rPr>
              <a:t>#include</a:t>
            </a:r>
            <a:r>
              <a:rPr lang="en-US" sz="2400" dirty="0">
                <a:solidFill>
                  <a:srgbClr val="800000"/>
                </a:solidFill>
                <a:latin typeface="Consolas"/>
                <a:ea typeface="Consolas"/>
                <a:cs typeface="Consolas"/>
                <a:sym typeface="Consolas"/>
              </a:rPr>
              <a:t> &lt;</a:t>
            </a:r>
            <a:r>
              <a:rPr lang="en-US" sz="2400" dirty="0" err="1">
                <a:solidFill>
                  <a:srgbClr val="800000"/>
                </a:solidFill>
                <a:latin typeface="Consolas"/>
                <a:ea typeface="Consolas"/>
                <a:cs typeface="Consolas"/>
                <a:sym typeface="Consolas"/>
              </a:rPr>
              <a:t>avr</a:t>
            </a:r>
            <a:r>
              <a:rPr lang="en-US" sz="2400" dirty="0">
                <a:solidFill>
                  <a:srgbClr val="800000"/>
                </a:solidFill>
                <a:latin typeface="Consolas"/>
                <a:ea typeface="Consolas"/>
                <a:cs typeface="Consolas"/>
                <a:sym typeface="Consolas"/>
              </a:rPr>
              <a:t>/</a:t>
            </a:r>
            <a:r>
              <a:rPr lang="en-US" sz="2400" dirty="0" err="1">
                <a:solidFill>
                  <a:srgbClr val="800000"/>
                </a:solidFill>
                <a:latin typeface="Consolas"/>
                <a:ea typeface="Consolas"/>
                <a:cs typeface="Consolas"/>
                <a:sym typeface="Consolas"/>
              </a:rPr>
              <a:t>io.h</a:t>
            </a:r>
            <a:r>
              <a:rPr lang="en-US" sz="2400" dirty="0">
                <a:solidFill>
                  <a:srgbClr val="800000"/>
                </a:solidFill>
                <a:latin typeface="Consolas"/>
                <a:ea typeface="Consolas"/>
                <a:cs typeface="Consolas"/>
                <a:sym typeface="Consolas"/>
              </a:rPr>
              <a:t>&gt;</a:t>
            </a:r>
            <a:endParaRPr dirty="0"/>
          </a:p>
          <a:p>
            <a:pPr marL="0" marR="0" lvl="0" indent="0" algn="l" rtl="0">
              <a:spcBef>
                <a:spcPts val="0"/>
              </a:spcBef>
              <a:spcAft>
                <a:spcPts val="0"/>
              </a:spcAft>
              <a:buNone/>
            </a:pPr>
            <a:endParaRPr sz="24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400" dirty="0">
                <a:solidFill>
                  <a:srgbClr val="0000FF"/>
                </a:solidFill>
                <a:latin typeface="Consolas"/>
                <a:ea typeface="Consolas"/>
                <a:cs typeface="Consolas"/>
                <a:sym typeface="Consolas"/>
              </a:rPr>
              <a:t>int</a:t>
            </a:r>
            <a:r>
              <a:rPr lang="en-US" sz="2400" dirty="0">
                <a:solidFill>
                  <a:srgbClr val="800000"/>
                </a:solidFill>
                <a:latin typeface="Consolas"/>
                <a:ea typeface="Consolas"/>
                <a:cs typeface="Consolas"/>
                <a:sym typeface="Consolas"/>
              </a:rPr>
              <a:t> </a:t>
            </a:r>
            <a:r>
              <a:rPr lang="en-US" sz="2400" dirty="0">
                <a:solidFill>
                  <a:srgbClr val="880000"/>
                </a:solidFill>
                <a:latin typeface="Consolas"/>
                <a:ea typeface="Consolas"/>
                <a:cs typeface="Consolas"/>
                <a:sym typeface="Consolas"/>
              </a:rPr>
              <a:t>main(</a:t>
            </a:r>
            <a:r>
              <a:rPr lang="en-US" sz="2400" dirty="0">
                <a:solidFill>
                  <a:srgbClr val="0000FF"/>
                </a:solidFill>
                <a:latin typeface="Consolas"/>
                <a:ea typeface="Consolas"/>
                <a:cs typeface="Consolas"/>
                <a:sym typeface="Consolas"/>
              </a:rPr>
              <a:t>void)</a:t>
            </a:r>
            <a:endParaRPr dirty="0"/>
          </a:p>
          <a:p>
            <a:pPr marL="0" marR="0" lvl="0" indent="0" algn="l" rtl="0">
              <a:spcBef>
                <a:spcPts val="0"/>
              </a:spcBef>
              <a:spcAft>
                <a:spcPts val="0"/>
              </a:spcAft>
              <a:buNone/>
            </a:pPr>
            <a:r>
              <a:rPr lang="en-US" sz="2400" dirty="0">
                <a:solidFill>
                  <a:srgbClr val="0000FF"/>
                </a:solidFill>
                <a:latin typeface="Consolas"/>
                <a:ea typeface="Consolas"/>
                <a:cs typeface="Consolas"/>
                <a:sym typeface="Consolas"/>
              </a:rPr>
              <a:t>{</a:t>
            </a:r>
            <a:endParaRPr sz="2400" dirty="0">
              <a:solidFill>
                <a:srgbClr val="A000A0"/>
              </a:solidFill>
              <a:latin typeface="Consolas"/>
              <a:ea typeface="Consolas"/>
              <a:cs typeface="Consolas"/>
              <a:sym typeface="Consolas"/>
            </a:endParaRPr>
          </a:p>
          <a:p>
            <a:pPr marL="0" marR="0" lvl="0" indent="0" algn="l" rtl="0">
              <a:spcBef>
                <a:spcPts val="0"/>
              </a:spcBef>
              <a:spcAft>
                <a:spcPts val="0"/>
              </a:spcAft>
              <a:buNone/>
            </a:pPr>
            <a:r>
              <a:rPr lang="en-US" sz="2400" dirty="0">
                <a:solidFill>
                  <a:srgbClr val="A000A0"/>
                </a:solidFill>
                <a:latin typeface="Consolas"/>
                <a:ea typeface="Consolas"/>
                <a:cs typeface="Consolas"/>
                <a:sym typeface="Consolas"/>
              </a:rPr>
              <a:t>    DDRD =</a:t>
            </a:r>
            <a:r>
              <a:rPr lang="en-US" sz="2400" dirty="0">
                <a:solidFill>
                  <a:srgbClr val="800000"/>
                </a:solidFill>
                <a:latin typeface="Consolas"/>
                <a:ea typeface="Consolas"/>
                <a:cs typeface="Consolas"/>
                <a:sym typeface="Consolas"/>
              </a:rPr>
              <a:t> 0b01111111; </a:t>
            </a:r>
            <a:endParaRPr sz="2400" dirty="0">
              <a:solidFill>
                <a:srgbClr val="008000"/>
              </a:solidFill>
              <a:latin typeface="Consolas"/>
              <a:ea typeface="Consolas"/>
              <a:cs typeface="Consolas"/>
              <a:sym typeface="Consolas"/>
            </a:endParaRPr>
          </a:p>
          <a:p>
            <a:pPr marL="0" marR="0" lvl="0" indent="0" algn="l" rtl="0">
              <a:spcBef>
                <a:spcPts val="0"/>
              </a:spcBef>
              <a:spcAft>
                <a:spcPts val="0"/>
              </a:spcAft>
              <a:buNone/>
            </a:pPr>
            <a:r>
              <a:rPr lang="en-US" sz="2400" dirty="0">
                <a:solidFill>
                  <a:srgbClr val="A000A0"/>
                </a:solidFill>
                <a:latin typeface="Consolas"/>
                <a:ea typeface="Consolas"/>
                <a:cs typeface="Consolas"/>
                <a:sym typeface="Consolas"/>
              </a:rPr>
              <a:t>    PORTD = 0b11111111;</a:t>
            </a:r>
          </a:p>
          <a:p>
            <a:pPr marL="0" marR="0" lvl="0" indent="0" algn="l" rtl="0">
              <a:spcBef>
                <a:spcPts val="0"/>
              </a:spcBef>
              <a:spcAft>
                <a:spcPts val="0"/>
              </a:spcAft>
              <a:buNone/>
            </a:pPr>
            <a:endParaRPr sz="2400" dirty="0">
              <a:solidFill>
                <a:srgbClr val="008000"/>
              </a:solidFill>
              <a:latin typeface="Consolas"/>
              <a:ea typeface="Consolas"/>
              <a:cs typeface="Consolas"/>
              <a:sym typeface="Consolas"/>
            </a:endParaRPr>
          </a:p>
          <a:p>
            <a:pPr marL="0" marR="0" lvl="0" indent="0" algn="l" rtl="0">
              <a:spcBef>
                <a:spcPts val="0"/>
              </a:spcBef>
              <a:spcAft>
                <a:spcPts val="0"/>
              </a:spcAft>
              <a:buNone/>
            </a:pPr>
            <a:r>
              <a:rPr lang="en-US" sz="2400" dirty="0">
                <a:solidFill>
                  <a:srgbClr val="800000"/>
                </a:solidFill>
                <a:latin typeface="Consolas"/>
                <a:ea typeface="Consolas"/>
                <a:cs typeface="Consolas"/>
                <a:sym typeface="Consolas"/>
              </a:rPr>
              <a:t>    </a:t>
            </a:r>
            <a:r>
              <a:rPr lang="en-US" sz="2400" dirty="0">
                <a:solidFill>
                  <a:srgbClr val="0000FF"/>
                </a:solidFill>
                <a:latin typeface="Consolas"/>
                <a:ea typeface="Consolas"/>
                <a:cs typeface="Consolas"/>
                <a:sym typeface="Consolas"/>
              </a:rPr>
              <a:t>while(1)</a:t>
            </a:r>
            <a:endParaRPr dirty="0"/>
          </a:p>
          <a:p>
            <a:pPr marL="0" marR="0" lvl="0" indent="0" algn="l" rtl="0">
              <a:spcBef>
                <a:spcPts val="0"/>
              </a:spcBef>
              <a:spcAft>
                <a:spcPts val="0"/>
              </a:spcAft>
              <a:buNone/>
            </a:pPr>
            <a:r>
              <a:rPr lang="en-US" sz="2400" dirty="0">
                <a:solidFill>
                  <a:srgbClr val="800000"/>
                </a:solidFill>
                <a:latin typeface="Consolas"/>
                <a:ea typeface="Consolas"/>
                <a:cs typeface="Consolas"/>
                <a:sym typeface="Consolas"/>
              </a:rPr>
              <a:t>    {</a:t>
            </a:r>
            <a:endParaRPr dirty="0"/>
          </a:p>
          <a:p>
            <a:pPr marL="0" marR="0" lvl="0" indent="0" algn="l" rtl="0">
              <a:spcBef>
                <a:spcPts val="0"/>
              </a:spcBef>
              <a:spcAft>
                <a:spcPts val="0"/>
              </a:spcAft>
              <a:buNone/>
            </a:pPr>
            <a:r>
              <a:rPr lang="en-US" sz="2400" dirty="0">
                <a:solidFill>
                  <a:srgbClr val="800000"/>
                </a:solidFill>
                <a:latin typeface="Consolas"/>
                <a:ea typeface="Consolas"/>
                <a:cs typeface="Consolas"/>
                <a:sym typeface="Consolas"/>
              </a:rPr>
              <a:t>        </a:t>
            </a:r>
            <a:r>
              <a:rPr lang="en-US" sz="2400" dirty="0">
                <a:solidFill>
                  <a:srgbClr val="008000"/>
                </a:solidFill>
                <a:latin typeface="Consolas"/>
                <a:ea typeface="Consolas"/>
                <a:cs typeface="Consolas"/>
                <a:sym typeface="Consolas"/>
              </a:rPr>
              <a:t>//TODO:: Nothing </a:t>
            </a:r>
            <a:endParaRPr dirty="0"/>
          </a:p>
          <a:p>
            <a:pPr marL="0" marR="0" lvl="0" indent="0" algn="l" rtl="0">
              <a:spcBef>
                <a:spcPts val="0"/>
              </a:spcBef>
              <a:spcAft>
                <a:spcPts val="0"/>
              </a:spcAft>
              <a:buNone/>
            </a:pPr>
            <a:r>
              <a:rPr lang="en-US" sz="2400" dirty="0">
                <a:solidFill>
                  <a:srgbClr val="800000"/>
                </a:solidFill>
                <a:latin typeface="Consolas"/>
                <a:ea typeface="Consolas"/>
                <a:cs typeface="Consolas"/>
                <a:sym typeface="Consolas"/>
              </a:rPr>
              <a:t>    }</a:t>
            </a:r>
            <a:endParaRPr dirty="0"/>
          </a:p>
          <a:p>
            <a:pPr marL="0" marR="0" lvl="0" indent="0" algn="l" rtl="0">
              <a:spcBef>
                <a:spcPts val="0"/>
              </a:spcBef>
              <a:spcAft>
                <a:spcPts val="0"/>
              </a:spcAft>
              <a:buNone/>
            </a:pPr>
            <a:r>
              <a:rPr lang="en-US" sz="2400" dirty="0">
                <a:solidFill>
                  <a:srgbClr val="800000"/>
                </a:solidFill>
                <a:latin typeface="Consolas"/>
                <a:ea typeface="Consolas"/>
                <a:cs typeface="Consolas"/>
                <a:sym typeface="Consolas"/>
              </a:rPr>
              <a:t>}</a:t>
            </a:r>
            <a:endParaRPr dirty="0"/>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Write a simple program to blink a LED on port B pin 0</a:t>
            </a:r>
            <a:endParaRPr sz="4400" b="0" i="0" u="none" strike="noStrike" cap="none">
              <a:solidFill>
                <a:srgbClr val="E36C09"/>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C Code</a:t>
            </a:r>
            <a:endParaRPr sz="4400" b="0" i="0" u="none" strike="noStrike" cap="none">
              <a:solidFill>
                <a:srgbClr val="E36C09"/>
              </a:solidFill>
              <a:latin typeface="Calibri"/>
              <a:ea typeface="Calibri"/>
              <a:cs typeface="Calibri"/>
              <a:sym typeface="Calibri"/>
            </a:endParaRPr>
          </a:p>
        </p:txBody>
      </p:sp>
      <p:sp>
        <p:nvSpPr>
          <p:cNvPr id="174" name="Google Shape;174;p26"/>
          <p:cNvSpPr txBox="1"/>
          <p:nvPr/>
        </p:nvSpPr>
        <p:spPr>
          <a:xfrm>
            <a:off x="304800" y="1219498"/>
            <a:ext cx="4267200" cy="55516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rgbClr val="0000FF"/>
                </a:solidFill>
                <a:latin typeface="Consolas"/>
                <a:ea typeface="Consolas"/>
                <a:cs typeface="Consolas"/>
                <a:sym typeface="Consolas"/>
              </a:rPr>
              <a:t>#include</a:t>
            </a:r>
            <a:r>
              <a:rPr lang="en-US" sz="2400" dirty="0">
                <a:solidFill>
                  <a:srgbClr val="800000"/>
                </a:solidFill>
                <a:latin typeface="Consolas"/>
                <a:ea typeface="Consolas"/>
                <a:cs typeface="Consolas"/>
                <a:sym typeface="Consolas"/>
              </a:rPr>
              <a:t> &lt;</a:t>
            </a:r>
            <a:r>
              <a:rPr lang="en-US" sz="2400" dirty="0" err="1">
                <a:solidFill>
                  <a:srgbClr val="800000"/>
                </a:solidFill>
                <a:latin typeface="Consolas"/>
                <a:ea typeface="Consolas"/>
                <a:cs typeface="Consolas"/>
                <a:sym typeface="Consolas"/>
              </a:rPr>
              <a:t>avr</a:t>
            </a:r>
            <a:r>
              <a:rPr lang="en-US" sz="2400" dirty="0">
                <a:solidFill>
                  <a:srgbClr val="800000"/>
                </a:solidFill>
                <a:latin typeface="Consolas"/>
                <a:ea typeface="Consolas"/>
                <a:cs typeface="Consolas"/>
                <a:sym typeface="Consolas"/>
              </a:rPr>
              <a:t>/</a:t>
            </a:r>
            <a:r>
              <a:rPr lang="en-US" sz="2400" dirty="0" err="1">
                <a:solidFill>
                  <a:srgbClr val="800000"/>
                </a:solidFill>
                <a:latin typeface="Consolas"/>
                <a:ea typeface="Consolas"/>
                <a:cs typeface="Consolas"/>
                <a:sym typeface="Consolas"/>
              </a:rPr>
              <a:t>io.h</a:t>
            </a:r>
            <a:r>
              <a:rPr lang="en-US" sz="2400" dirty="0">
                <a:solidFill>
                  <a:srgbClr val="800000"/>
                </a:solidFill>
                <a:latin typeface="Consolas"/>
                <a:ea typeface="Consolas"/>
                <a:cs typeface="Consolas"/>
                <a:sym typeface="Consolas"/>
              </a:rPr>
              <a:t>&gt;</a:t>
            </a:r>
            <a:endParaRPr dirty="0"/>
          </a:p>
          <a:p>
            <a:pPr marL="0" marR="0" lvl="0" indent="0" algn="l" rtl="0">
              <a:spcBef>
                <a:spcPts val="0"/>
              </a:spcBef>
              <a:spcAft>
                <a:spcPts val="0"/>
              </a:spcAft>
              <a:buNone/>
            </a:pPr>
            <a:endParaRPr sz="2400" dirty="0">
              <a:solidFill>
                <a:srgbClr val="000080"/>
              </a:solidFill>
              <a:latin typeface="Consolas"/>
              <a:ea typeface="Consolas"/>
              <a:cs typeface="Consolas"/>
              <a:sym typeface="Consolas"/>
            </a:endParaRPr>
          </a:p>
          <a:p>
            <a:pPr marL="0" marR="0" lvl="0" indent="0" algn="l" rtl="0">
              <a:spcBef>
                <a:spcPts val="0"/>
              </a:spcBef>
              <a:spcAft>
                <a:spcPts val="0"/>
              </a:spcAft>
              <a:buNone/>
            </a:pPr>
            <a:r>
              <a:rPr lang="en-US" sz="2400" dirty="0">
                <a:solidFill>
                  <a:srgbClr val="0000FF"/>
                </a:solidFill>
                <a:latin typeface="Consolas"/>
                <a:ea typeface="Consolas"/>
                <a:cs typeface="Consolas"/>
                <a:sym typeface="Consolas"/>
              </a:rPr>
              <a:t>int</a:t>
            </a:r>
            <a:r>
              <a:rPr lang="en-US" sz="2400" dirty="0">
                <a:solidFill>
                  <a:srgbClr val="800000"/>
                </a:solidFill>
                <a:latin typeface="Consolas"/>
                <a:ea typeface="Consolas"/>
                <a:cs typeface="Consolas"/>
                <a:sym typeface="Consolas"/>
              </a:rPr>
              <a:t> </a:t>
            </a:r>
            <a:r>
              <a:rPr lang="en-US" sz="2400" dirty="0">
                <a:solidFill>
                  <a:srgbClr val="880000"/>
                </a:solidFill>
                <a:latin typeface="Consolas"/>
                <a:ea typeface="Consolas"/>
                <a:cs typeface="Consolas"/>
                <a:sym typeface="Consolas"/>
              </a:rPr>
              <a:t>main(</a:t>
            </a:r>
            <a:r>
              <a:rPr lang="en-US" sz="2400" dirty="0">
                <a:solidFill>
                  <a:srgbClr val="0000FF"/>
                </a:solidFill>
                <a:latin typeface="Consolas"/>
                <a:ea typeface="Consolas"/>
                <a:cs typeface="Consolas"/>
                <a:sym typeface="Consolas"/>
              </a:rPr>
              <a:t>void)</a:t>
            </a:r>
            <a:endParaRPr dirty="0"/>
          </a:p>
          <a:p>
            <a:pPr marL="0" marR="0" lvl="0" indent="0" algn="l" rtl="0">
              <a:spcBef>
                <a:spcPts val="0"/>
              </a:spcBef>
              <a:spcAft>
                <a:spcPts val="0"/>
              </a:spcAft>
              <a:buNone/>
            </a:pPr>
            <a:r>
              <a:rPr lang="en-US" sz="2400" dirty="0">
                <a:solidFill>
                  <a:srgbClr val="0000FF"/>
                </a:solidFill>
                <a:latin typeface="Consolas"/>
                <a:ea typeface="Consolas"/>
                <a:cs typeface="Consolas"/>
                <a:sym typeface="Consolas"/>
              </a:rPr>
              <a:t>{</a:t>
            </a:r>
            <a:endParaRPr dirty="0"/>
          </a:p>
          <a:p>
            <a:pPr marL="0" marR="0" lvl="0" indent="0" algn="l" rtl="0">
              <a:spcBef>
                <a:spcPts val="0"/>
              </a:spcBef>
              <a:spcAft>
                <a:spcPts val="0"/>
              </a:spcAft>
              <a:buNone/>
            </a:pPr>
            <a:r>
              <a:rPr lang="en-US" sz="2400" dirty="0">
                <a:solidFill>
                  <a:srgbClr val="0000FF"/>
                </a:solidFill>
                <a:latin typeface="Consolas"/>
                <a:ea typeface="Consolas"/>
                <a:cs typeface="Consolas"/>
                <a:sym typeface="Consolas"/>
              </a:rPr>
              <a:t>unsigned</a:t>
            </a:r>
            <a:r>
              <a:rPr lang="en-US" sz="2400" dirty="0">
                <a:solidFill>
                  <a:srgbClr val="800000"/>
                </a:solidFill>
                <a:latin typeface="Consolas"/>
                <a:ea typeface="Consolas"/>
                <a:cs typeface="Consolas"/>
                <a:sym typeface="Consolas"/>
              </a:rPr>
              <a:t> </a:t>
            </a:r>
            <a:r>
              <a:rPr lang="en-US" sz="2400" dirty="0">
                <a:solidFill>
                  <a:srgbClr val="0000FF"/>
                </a:solidFill>
                <a:latin typeface="Consolas"/>
                <a:ea typeface="Consolas"/>
                <a:cs typeface="Consolas"/>
                <a:sym typeface="Consolas"/>
              </a:rPr>
              <a:t>char</a:t>
            </a:r>
            <a:r>
              <a:rPr lang="en-US" sz="2400" dirty="0">
                <a:solidFill>
                  <a:srgbClr val="800000"/>
                </a:solidFill>
                <a:latin typeface="Consolas"/>
                <a:ea typeface="Consolas"/>
                <a:cs typeface="Consolas"/>
                <a:sym typeface="Consolas"/>
              </a:rPr>
              <a:t> </a:t>
            </a:r>
            <a:r>
              <a:rPr lang="en-US" sz="2400" dirty="0">
                <a:solidFill>
                  <a:srgbClr val="000080"/>
                </a:solidFill>
                <a:latin typeface="Consolas"/>
                <a:ea typeface="Consolas"/>
                <a:cs typeface="Consolas"/>
                <a:sym typeface="Consolas"/>
              </a:rPr>
              <a:t>c</a:t>
            </a:r>
            <a:r>
              <a:rPr lang="en-US" sz="2400" dirty="0">
                <a:solidFill>
                  <a:srgbClr val="800000"/>
                </a:solidFill>
                <a:latin typeface="Consolas"/>
                <a:ea typeface="Consolas"/>
                <a:cs typeface="Consolas"/>
                <a:sym typeface="Consolas"/>
              </a:rPr>
              <a:t> = 1;</a:t>
            </a:r>
            <a:endParaRPr dirty="0"/>
          </a:p>
          <a:p>
            <a:pPr marL="0" marR="0" lvl="0" indent="0" algn="l" rtl="0">
              <a:spcBef>
                <a:spcPts val="0"/>
              </a:spcBef>
              <a:spcAft>
                <a:spcPts val="0"/>
              </a:spcAft>
              <a:buNone/>
            </a:pPr>
            <a:r>
              <a:rPr lang="en-US" sz="2400" dirty="0">
                <a:solidFill>
                  <a:srgbClr val="A000A0"/>
                </a:solidFill>
                <a:latin typeface="Consolas"/>
                <a:ea typeface="Consolas"/>
                <a:cs typeface="Consolas"/>
                <a:sym typeface="Consolas"/>
              </a:rPr>
              <a:t>DDRB=</a:t>
            </a:r>
            <a:r>
              <a:rPr lang="en-US" sz="2400" dirty="0">
                <a:solidFill>
                  <a:srgbClr val="800000"/>
                </a:solidFill>
                <a:latin typeface="Consolas"/>
                <a:ea typeface="Consolas"/>
                <a:cs typeface="Consolas"/>
                <a:sym typeface="Consolas"/>
              </a:rPr>
              <a:t> 0b00000001;</a:t>
            </a:r>
            <a:endParaRPr dirty="0"/>
          </a:p>
          <a:p>
            <a:pPr marL="0" marR="0" lvl="0" indent="0" algn="l" rtl="0">
              <a:spcBef>
                <a:spcPts val="0"/>
              </a:spcBef>
              <a:spcAft>
                <a:spcPts val="0"/>
              </a:spcAft>
              <a:buNone/>
            </a:pPr>
            <a:endParaRPr sz="24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400" dirty="0">
                <a:solidFill>
                  <a:srgbClr val="800000"/>
                </a:solidFill>
                <a:latin typeface="Consolas"/>
                <a:ea typeface="Consolas"/>
                <a:cs typeface="Consolas"/>
                <a:sym typeface="Consolas"/>
              </a:rPr>
              <a:t>    </a:t>
            </a:r>
            <a:r>
              <a:rPr lang="en-US" sz="2400" dirty="0">
                <a:solidFill>
                  <a:srgbClr val="0000FF"/>
                </a:solidFill>
                <a:latin typeface="Consolas"/>
                <a:ea typeface="Consolas"/>
                <a:cs typeface="Consolas"/>
                <a:sym typeface="Consolas"/>
              </a:rPr>
              <a:t>while(1)</a:t>
            </a:r>
            <a:endParaRPr dirty="0"/>
          </a:p>
          <a:p>
            <a:pPr marL="0" marR="0" lvl="0" indent="0" algn="l" rtl="0">
              <a:spcBef>
                <a:spcPts val="0"/>
              </a:spcBef>
              <a:spcAft>
                <a:spcPts val="0"/>
              </a:spcAft>
              <a:buNone/>
            </a:pPr>
            <a:r>
              <a:rPr lang="en-US" sz="2400" dirty="0">
                <a:solidFill>
                  <a:srgbClr val="800000"/>
                </a:solidFill>
                <a:latin typeface="Consolas"/>
                <a:ea typeface="Consolas"/>
                <a:cs typeface="Consolas"/>
                <a:sym typeface="Consolas"/>
              </a:rPr>
              <a:t>    {</a:t>
            </a:r>
            <a:endParaRPr dirty="0"/>
          </a:p>
          <a:p>
            <a:pPr marL="914400" marR="0" lvl="2" indent="0" algn="l" rtl="0">
              <a:spcBef>
                <a:spcPts val="0"/>
              </a:spcBef>
              <a:spcAft>
                <a:spcPts val="0"/>
              </a:spcAft>
              <a:buNone/>
            </a:pPr>
            <a:r>
              <a:rPr lang="en-US" sz="2400" b="0" i="0" u="none" strike="noStrike" cap="none" dirty="0">
                <a:solidFill>
                  <a:srgbClr val="A000A0"/>
                </a:solidFill>
                <a:latin typeface="Consolas"/>
                <a:ea typeface="Consolas"/>
                <a:cs typeface="Consolas"/>
                <a:sym typeface="Consolas"/>
              </a:rPr>
              <a:t>   PORTB</a:t>
            </a:r>
            <a:r>
              <a:rPr lang="en-US" sz="2400" b="0" i="0" u="none" strike="noStrike" cap="none" dirty="0">
                <a:solidFill>
                  <a:srgbClr val="800000"/>
                </a:solidFill>
                <a:latin typeface="Consolas"/>
                <a:ea typeface="Consolas"/>
                <a:cs typeface="Consolas"/>
                <a:sym typeface="Consolas"/>
              </a:rPr>
              <a:t> = </a:t>
            </a:r>
            <a:r>
              <a:rPr lang="en-US" sz="2400" b="0" i="0" u="none" strike="noStrike" cap="none" dirty="0">
                <a:solidFill>
                  <a:srgbClr val="000080"/>
                </a:solidFill>
                <a:latin typeface="Consolas"/>
                <a:ea typeface="Consolas"/>
                <a:cs typeface="Consolas"/>
                <a:sym typeface="Consolas"/>
              </a:rPr>
              <a:t>c;</a:t>
            </a:r>
            <a:endParaRPr sz="2400" b="0" i="0" u="none" strike="noStrike" cap="none" dirty="0">
              <a:solidFill>
                <a:srgbClr val="800000"/>
              </a:solidFill>
              <a:latin typeface="Consolas"/>
              <a:ea typeface="Consolas"/>
              <a:cs typeface="Consolas"/>
              <a:sym typeface="Consolas"/>
            </a:endParaRPr>
          </a:p>
          <a:p>
            <a:pPr marL="914400" marR="0" lvl="2" indent="0" algn="l" rtl="0">
              <a:spcBef>
                <a:spcPts val="0"/>
              </a:spcBef>
              <a:spcAft>
                <a:spcPts val="0"/>
              </a:spcAft>
              <a:buNone/>
            </a:pPr>
            <a:r>
              <a:rPr lang="en-US" sz="2400" b="0" i="0" u="none" strike="noStrike" cap="none" dirty="0">
                <a:solidFill>
                  <a:srgbClr val="0000FF"/>
                </a:solidFill>
                <a:latin typeface="Consolas"/>
                <a:ea typeface="Consolas"/>
                <a:cs typeface="Consolas"/>
                <a:sym typeface="Consolas"/>
              </a:rPr>
              <a:t>   if(</a:t>
            </a:r>
            <a:r>
              <a:rPr lang="en-US" sz="2400" b="0" i="0" u="none" strike="noStrike" cap="none" dirty="0">
                <a:solidFill>
                  <a:srgbClr val="000080"/>
                </a:solidFill>
                <a:latin typeface="Consolas"/>
                <a:ea typeface="Consolas"/>
                <a:cs typeface="Consolas"/>
                <a:sym typeface="Consolas"/>
              </a:rPr>
              <a:t>c) c = 0;</a:t>
            </a:r>
            <a:endParaRPr dirty="0"/>
          </a:p>
          <a:p>
            <a:pPr marL="914400" marR="0" lvl="2" indent="0" algn="l" rtl="0">
              <a:spcBef>
                <a:spcPts val="0"/>
              </a:spcBef>
              <a:spcAft>
                <a:spcPts val="0"/>
              </a:spcAft>
              <a:buNone/>
            </a:pPr>
            <a:r>
              <a:rPr lang="en-US" sz="2400" b="0" i="0" u="none" strike="noStrike" cap="none" dirty="0">
                <a:solidFill>
                  <a:srgbClr val="0000FF"/>
                </a:solidFill>
                <a:latin typeface="Consolas"/>
                <a:ea typeface="Consolas"/>
                <a:cs typeface="Consolas"/>
                <a:sym typeface="Consolas"/>
              </a:rPr>
              <a:t>   else</a:t>
            </a:r>
            <a:r>
              <a:rPr lang="en-US" sz="2400" b="0" i="0" u="none" strike="noStrike" cap="none" dirty="0">
                <a:solidFill>
                  <a:srgbClr val="800000"/>
                </a:solidFill>
                <a:latin typeface="Consolas"/>
                <a:ea typeface="Consolas"/>
                <a:cs typeface="Consolas"/>
                <a:sym typeface="Consolas"/>
              </a:rPr>
              <a:t> </a:t>
            </a:r>
            <a:r>
              <a:rPr lang="en-US" sz="2400" b="0" i="0" u="none" strike="noStrike" cap="none" dirty="0">
                <a:solidFill>
                  <a:srgbClr val="000080"/>
                </a:solidFill>
                <a:latin typeface="Consolas"/>
                <a:ea typeface="Consolas"/>
                <a:cs typeface="Consolas"/>
                <a:sym typeface="Consolas"/>
              </a:rPr>
              <a:t>c = 1;</a:t>
            </a:r>
            <a:endParaRPr dirty="0"/>
          </a:p>
          <a:p>
            <a:pPr marL="914400" marR="0" lvl="2" indent="0" algn="l" rtl="0">
              <a:spcBef>
                <a:spcPts val="0"/>
              </a:spcBef>
              <a:spcAft>
                <a:spcPts val="0"/>
              </a:spcAft>
              <a:buNone/>
            </a:pPr>
            <a:r>
              <a:rPr lang="en-US" sz="2400" b="0" i="0" u="none" strike="noStrike" cap="none" dirty="0">
                <a:solidFill>
                  <a:srgbClr val="000080"/>
                </a:solidFill>
                <a:latin typeface="Consolas"/>
                <a:ea typeface="Consolas"/>
                <a:cs typeface="Consolas"/>
                <a:sym typeface="Consolas"/>
              </a:rPr>
              <a:t>   delay();</a:t>
            </a:r>
            <a:endParaRPr lang="en-US" dirty="0">
              <a:ea typeface="Consolas"/>
            </a:endParaRPr>
          </a:p>
          <a:p>
            <a:pPr marL="914400" lvl="1"/>
            <a:r>
              <a:rPr lang="en-US" sz="2400" b="0" i="0" u="none" strike="noStrike" cap="none" dirty="0">
                <a:solidFill>
                  <a:srgbClr val="800000"/>
                </a:solidFill>
                <a:latin typeface="Consolas"/>
                <a:ea typeface="Consolas"/>
                <a:cs typeface="Consolas"/>
                <a:sym typeface="Consolas"/>
              </a:rPr>
              <a:t>}</a:t>
            </a:r>
            <a:endParaRPr dirty="0"/>
          </a:p>
          <a:p>
            <a:pPr marL="0" marR="0" lvl="0" indent="0" algn="l" rtl="0">
              <a:spcBef>
                <a:spcPts val="0"/>
              </a:spcBef>
              <a:spcAft>
                <a:spcPts val="0"/>
              </a:spcAft>
              <a:buNone/>
            </a:pPr>
            <a:r>
              <a:rPr lang="en-US" sz="2400" dirty="0">
                <a:solidFill>
                  <a:srgbClr val="800000"/>
                </a:solidFill>
                <a:latin typeface="Consolas"/>
                <a:ea typeface="Consolas"/>
                <a:cs typeface="Consolas"/>
                <a:sym typeface="Consolas"/>
              </a:rPr>
              <a:t>}</a:t>
            </a:r>
            <a:endParaRPr dirty="0"/>
          </a:p>
        </p:txBody>
      </p:sp>
      <p:sp>
        <p:nvSpPr>
          <p:cNvPr id="175" name="Google Shape;175;p26"/>
          <p:cNvSpPr/>
          <p:nvPr/>
        </p:nvSpPr>
        <p:spPr>
          <a:xfrm>
            <a:off x="4490977" y="2117203"/>
            <a:ext cx="4572000" cy="30469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rgbClr val="0000FF"/>
                </a:solidFill>
                <a:latin typeface="Consolas"/>
                <a:ea typeface="Consolas"/>
                <a:cs typeface="Consolas"/>
                <a:sym typeface="Consolas"/>
              </a:rPr>
              <a:t>void</a:t>
            </a:r>
            <a:r>
              <a:rPr lang="en-US" sz="2400" dirty="0">
                <a:solidFill>
                  <a:srgbClr val="800000"/>
                </a:solidFill>
                <a:latin typeface="Consolas"/>
                <a:ea typeface="Consolas"/>
                <a:cs typeface="Consolas"/>
                <a:sym typeface="Consolas"/>
              </a:rPr>
              <a:t> </a:t>
            </a:r>
            <a:r>
              <a:rPr lang="en-US" sz="2400" dirty="0">
                <a:solidFill>
                  <a:srgbClr val="880000"/>
                </a:solidFill>
                <a:latin typeface="Consolas"/>
                <a:ea typeface="Consolas"/>
                <a:cs typeface="Consolas"/>
                <a:sym typeface="Consolas"/>
              </a:rPr>
              <a:t>delay()</a:t>
            </a:r>
            <a:endParaRPr dirty="0"/>
          </a:p>
          <a:p>
            <a:pPr marL="0" marR="0" lvl="0" indent="0" algn="l" rtl="0">
              <a:spcBef>
                <a:spcPts val="0"/>
              </a:spcBef>
              <a:spcAft>
                <a:spcPts val="0"/>
              </a:spcAft>
              <a:buNone/>
            </a:pPr>
            <a:r>
              <a:rPr lang="en-US" sz="2400" dirty="0">
                <a:solidFill>
                  <a:srgbClr val="880000"/>
                </a:solidFill>
                <a:latin typeface="Consolas"/>
                <a:ea typeface="Consolas"/>
                <a:cs typeface="Consolas"/>
                <a:sym typeface="Consolas"/>
              </a:rPr>
              <a:t>{</a:t>
            </a:r>
            <a:endParaRPr dirty="0"/>
          </a:p>
          <a:p>
            <a:pPr lvl="2"/>
            <a:r>
              <a:rPr lang="en-US" sz="2400" dirty="0">
                <a:solidFill>
                  <a:srgbClr val="0000FF"/>
                </a:solidFill>
                <a:latin typeface="Consolas"/>
                <a:ea typeface="Consolas"/>
                <a:cs typeface="Consolas"/>
                <a:sym typeface="Consolas"/>
              </a:rPr>
              <a:t>	unsigned</a:t>
            </a:r>
            <a:r>
              <a:rPr lang="en-US" sz="2400" dirty="0">
                <a:solidFill>
                  <a:srgbClr val="800000"/>
                </a:solidFill>
                <a:latin typeface="Consolas"/>
                <a:ea typeface="Consolas"/>
                <a:cs typeface="Consolas"/>
                <a:sym typeface="Consolas"/>
              </a:rPr>
              <a:t> </a:t>
            </a:r>
            <a:r>
              <a:rPr lang="en-US" sz="2400" dirty="0">
                <a:solidFill>
                  <a:srgbClr val="0000FF"/>
                </a:solidFill>
                <a:latin typeface="Consolas"/>
                <a:ea typeface="Consolas"/>
                <a:cs typeface="Consolas"/>
                <a:sym typeface="Consolas"/>
              </a:rPr>
              <a:t>char</a:t>
            </a:r>
            <a:r>
              <a:rPr lang="en-US" sz="2400" dirty="0">
                <a:solidFill>
                  <a:srgbClr val="800000"/>
                </a:solidFill>
                <a:latin typeface="Consolas"/>
                <a:ea typeface="Consolas"/>
                <a:cs typeface="Consolas"/>
                <a:sym typeface="Consolas"/>
              </a:rPr>
              <a:t> </a:t>
            </a:r>
            <a:r>
              <a:rPr lang="en-US" sz="2400" dirty="0" err="1">
                <a:solidFill>
                  <a:srgbClr val="800000"/>
                </a:solidFill>
                <a:latin typeface="Consolas"/>
                <a:ea typeface="Consolas"/>
                <a:cs typeface="Consolas"/>
                <a:sym typeface="Consolas"/>
              </a:rPr>
              <a:t>i,j,k</a:t>
            </a:r>
            <a:r>
              <a:rPr lang="en-US" sz="2400" dirty="0">
                <a:solidFill>
                  <a:srgbClr val="800000"/>
                </a:solidFill>
                <a:latin typeface="Consolas"/>
                <a:ea typeface="Consolas"/>
                <a:cs typeface="Consolas"/>
                <a:sym typeface="Consolas"/>
              </a:rPr>
              <a:t>;</a:t>
            </a:r>
            <a:endParaRPr dirty="0"/>
          </a:p>
          <a:p>
            <a:pPr lvl="2"/>
            <a:r>
              <a:rPr lang="en-US" sz="2400" dirty="0">
                <a:solidFill>
                  <a:srgbClr val="0000FF"/>
                </a:solidFill>
                <a:latin typeface="Consolas"/>
                <a:ea typeface="Consolas"/>
                <a:cs typeface="Consolas"/>
                <a:sym typeface="Consolas"/>
              </a:rPr>
              <a:t>	for(</a:t>
            </a:r>
            <a:r>
              <a:rPr lang="en-US" sz="2400" dirty="0" err="1">
                <a:solidFill>
                  <a:srgbClr val="0000FF"/>
                </a:solidFill>
                <a:latin typeface="Consolas"/>
                <a:ea typeface="Consolas"/>
                <a:cs typeface="Consolas"/>
                <a:sym typeface="Consolas"/>
              </a:rPr>
              <a:t>i</a:t>
            </a:r>
            <a:r>
              <a:rPr lang="en-US" sz="2400" dirty="0">
                <a:solidFill>
                  <a:srgbClr val="0000FF"/>
                </a:solidFill>
                <a:latin typeface="Consolas"/>
                <a:ea typeface="Consolas"/>
                <a:cs typeface="Consolas"/>
                <a:sym typeface="Consolas"/>
              </a:rPr>
              <a:t>=0;i&lt;255;i++)</a:t>
            </a:r>
            <a:endParaRPr dirty="0"/>
          </a:p>
          <a:p>
            <a:pPr lvl="2"/>
            <a:r>
              <a:rPr lang="en-US" sz="2400" dirty="0">
                <a:solidFill>
                  <a:srgbClr val="0000FF"/>
                </a:solidFill>
                <a:latin typeface="Consolas"/>
                <a:ea typeface="Consolas"/>
                <a:cs typeface="Consolas"/>
                <a:sym typeface="Consolas"/>
              </a:rPr>
              <a:t>	for(j=0;j&lt;255;j++)</a:t>
            </a:r>
            <a:endParaRPr dirty="0"/>
          </a:p>
          <a:p>
            <a:pPr lvl="2"/>
            <a:r>
              <a:rPr lang="en-US" sz="2400" dirty="0">
                <a:solidFill>
                  <a:srgbClr val="0000FF"/>
                </a:solidFill>
                <a:latin typeface="Consolas"/>
                <a:ea typeface="Consolas"/>
                <a:cs typeface="Consolas"/>
                <a:sym typeface="Consolas"/>
              </a:rPr>
              <a:t>	for(k=0;k&lt;100;k++);</a:t>
            </a:r>
            <a:endParaRPr dirty="0"/>
          </a:p>
          <a:p>
            <a:pPr marL="0" marR="0" lvl="0" indent="0" algn="l" rtl="0">
              <a:spcBef>
                <a:spcPts val="0"/>
              </a:spcBef>
              <a:spcAft>
                <a:spcPts val="0"/>
              </a:spcAft>
              <a:buNone/>
            </a:pPr>
            <a:endParaRPr sz="2400" dirty="0">
              <a:solidFill>
                <a:srgbClr val="0000FF"/>
              </a:solidFill>
              <a:latin typeface="Consolas"/>
              <a:ea typeface="Consolas"/>
              <a:cs typeface="Consolas"/>
              <a:sym typeface="Consolas"/>
            </a:endParaRPr>
          </a:p>
          <a:p>
            <a:pPr marL="0" marR="0" lvl="0" indent="0" algn="l" rtl="0">
              <a:spcBef>
                <a:spcPts val="0"/>
              </a:spcBef>
              <a:spcAft>
                <a:spcPts val="0"/>
              </a:spcAft>
              <a:buNone/>
            </a:pPr>
            <a:r>
              <a:rPr lang="en-US" sz="2400" dirty="0">
                <a:solidFill>
                  <a:srgbClr val="0000FF"/>
                </a:solidFill>
                <a:latin typeface="Consolas"/>
                <a:ea typeface="Consolas"/>
                <a:cs typeface="Consolas"/>
                <a:sym typeface="Consolas"/>
              </a:rPr>
              <a:t>}</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3959" b="0" i="0" u="none" strike="noStrike" cap="none">
                <a:solidFill>
                  <a:srgbClr val="E36C09"/>
                </a:solidFill>
                <a:latin typeface="Calibri"/>
                <a:ea typeface="Calibri"/>
                <a:cs typeface="Calibri"/>
                <a:sym typeface="Calibri"/>
              </a:rPr>
              <a:t>Write a simple program to animate 8 LEDs connected to PORT B</a:t>
            </a:r>
            <a:br>
              <a:rPr lang="en-US" sz="3959" b="0" i="0" u="none" strike="noStrike" cap="none">
                <a:solidFill>
                  <a:srgbClr val="E36C09"/>
                </a:solidFill>
                <a:latin typeface="Calibri"/>
                <a:ea typeface="Calibri"/>
                <a:cs typeface="Calibri"/>
                <a:sym typeface="Calibri"/>
              </a:rPr>
            </a:br>
            <a:endParaRPr sz="3959" b="0" i="0" u="none" strike="noStrike" cap="none">
              <a:solidFill>
                <a:srgbClr val="E36C09"/>
              </a:solidFill>
              <a:latin typeface="Calibri"/>
              <a:ea typeface="Calibri"/>
              <a:cs typeface="Calibri"/>
              <a:sym typeface="Calibri"/>
            </a:endParaRPr>
          </a:p>
        </p:txBody>
      </p:sp>
      <p:sp>
        <p:nvSpPr>
          <p:cNvPr id="182" name="Google Shape;182;p27"/>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One LED at a time is ON</a:t>
            </a:r>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The rest are off</a:t>
            </a:r>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At first LED 0 is on, then LED 1, and so on.</a:t>
            </a:r>
            <a:endParaRPr/>
          </a:p>
          <a:p>
            <a:pPr marL="342900" marR="0" lvl="0" indent="-139700" algn="l" rtl="0">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C Code</a:t>
            </a:r>
            <a:endParaRPr sz="4400" b="0" i="0" u="none" strike="noStrike" cap="none">
              <a:solidFill>
                <a:srgbClr val="E36C09"/>
              </a:solidFill>
              <a:latin typeface="Calibri"/>
              <a:ea typeface="Calibri"/>
              <a:cs typeface="Calibri"/>
              <a:sym typeface="Calibri"/>
            </a:endParaRPr>
          </a:p>
        </p:txBody>
      </p:sp>
      <p:sp>
        <p:nvSpPr>
          <p:cNvPr id="188" name="Google Shape;188;p28"/>
          <p:cNvSpPr/>
          <p:nvPr/>
        </p:nvSpPr>
        <p:spPr>
          <a:xfrm>
            <a:off x="609600" y="1219200"/>
            <a:ext cx="5257800" cy="489364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0000FF"/>
                </a:solidFill>
                <a:latin typeface="Consolas"/>
                <a:ea typeface="Consolas"/>
                <a:cs typeface="Consolas"/>
                <a:sym typeface="Consolas"/>
              </a:rPr>
              <a:t>int</a:t>
            </a:r>
            <a:r>
              <a:rPr lang="en-US" sz="2400">
                <a:solidFill>
                  <a:srgbClr val="800000"/>
                </a:solidFill>
                <a:latin typeface="Consolas"/>
                <a:ea typeface="Consolas"/>
                <a:cs typeface="Consolas"/>
                <a:sym typeface="Consolas"/>
              </a:rPr>
              <a:t> </a:t>
            </a:r>
            <a:r>
              <a:rPr lang="en-US" sz="2400">
                <a:solidFill>
                  <a:srgbClr val="880000"/>
                </a:solidFill>
                <a:latin typeface="Consolas"/>
                <a:ea typeface="Consolas"/>
                <a:cs typeface="Consolas"/>
                <a:sym typeface="Consolas"/>
              </a:rPr>
              <a:t>main(</a:t>
            </a:r>
            <a:r>
              <a:rPr lang="en-US" sz="2400">
                <a:solidFill>
                  <a:srgbClr val="0000FF"/>
                </a:solidFill>
                <a:latin typeface="Consolas"/>
                <a:ea typeface="Consolas"/>
                <a:cs typeface="Consolas"/>
                <a:sym typeface="Consolas"/>
              </a:rPr>
              <a:t>void)</a:t>
            </a:r>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a:t>
            </a:r>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    unsigned</a:t>
            </a:r>
            <a:r>
              <a:rPr lang="en-US" sz="2400">
                <a:solidFill>
                  <a:srgbClr val="800000"/>
                </a:solidFill>
                <a:latin typeface="Consolas"/>
                <a:ea typeface="Consolas"/>
                <a:cs typeface="Consolas"/>
                <a:sym typeface="Consolas"/>
              </a:rPr>
              <a:t> </a:t>
            </a:r>
            <a:r>
              <a:rPr lang="en-US" sz="2400">
                <a:solidFill>
                  <a:srgbClr val="0000FF"/>
                </a:solidFill>
                <a:latin typeface="Consolas"/>
                <a:ea typeface="Consolas"/>
                <a:cs typeface="Consolas"/>
                <a:sym typeface="Consolas"/>
              </a:rPr>
              <a:t>char</a:t>
            </a:r>
            <a:r>
              <a:rPr lang="en-US" sz="2400">
                <a:solidFill>
                  <a:srgbClr val="800000"/>
                </a:solidFill>
                <a:latin typeface="Consolas"/>
                <a:ea typeface="Consolas"/>
                <a:cs typeface="Consolas"/>
                <a:sym typeface="Consolas"/>
              </a:rPr>
              <a:t> c = 0x01;</a:t>
            </a:r>
            <a:endParaRPr/>
          </a:p>
          <a:p>
            <a:pPr marL="0" marR="0" lvl="0" indent="0" algn="l" rtl="0">
              <a:spcBef>
                <a:spcPts val="0"/>
              </a:spcBef>
              <a:spcAft>
                <a:spcPts val="0"/>
              </a:spcAft>
              <a:buNone/>
            </a:pPr>
            <a:r>
              <a:rPr lang="en-US" sz="2400">
                <a:solidFill>
                  <a:srgbClr val="A000A0"/>
                </a:solidFill>
                <a:latin typeface="Consolas"/>
                <a:ea typeface="Consolas"/>
                <a:cs typeface="Consolas"/>
                <a:sym typeface="Consolas"/>
              </a:rPr>
              <a:t>    DDRB=</a:t>
            </a:r>
            <a:r>
              <a:rPr lang="en-US" sz="2400">
                <a:solidFill>
                  <a:srgbClr val="800000"/>
                </a:solidFill>
                <a:latin typeface="Consolas"/>
                <a:ea typeface="Consolas"/>
                <a:cs typeface="Consolas"/>
                <a:sym typeface="Consolas"/>
              </a:rPr>
              <a:t> 0xFF;</a:t>
            </a:r>
            <a:endParaRPr/>
          </a:p>
          <a:p>
            <a:pPr marL="0" marR="0" lvl="0" indent="0" algn="l" rtl="0">
              <a:spcBef>
                <a:spcPts val="0"/>
              </a:spcBef>
              <a:spcAft>
                <a:spcPts val="0"/>
              </a:spcAft>
              <a:buNone/>
            </a:pPr>
            <a:endParaRPr sz="24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    </a:t>
            </a:r>
            <a:r>
              <a:rPr lang="en-US" sz="2400">
                <a:solidFill>
                  <a:srgbClr val="0000FF"/>
                </a:solidFill>
                <a:latin typeface="Consolas"/>
                <a:ea typeface="Consolas"/>
                <a:cs typeface="Consolas"/>
                <a:sym typeface="Consolas"/>
              </a:rPr>
              <a:t>while(1)</a:t>
            </a:r>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    {</a:t>
            </a:r>
            <a:endParaRPr/>
          </a:p>
          <a:p>
            <a:pPr marL="0" marR="0" lvl="0" indent="0" algn="l" rtl="0">
              <a:spcBef>
                <a:spcPts val="0"/>
              </a:spcBef>
              <a:spcAft>
                <a:spcPts val="0"/>
              </a:spcAft>
              <a:buNone/>
            </a:pPr>
            <a:r>
              <a:rPr lang="en-US" sz="2400">
                <a:solidFill>
                  <a:srgbClr val="A000A0"/>
                </a:solidFill>
                <a:latin typeface="Consolas"/>
                <a:ea typeface="Consolas"/>
                <a:cs typeface="Consolas"/>
                <a:sym typeface="Consolas"/>
              </a:rPr>
              <a:t>		PORTB</a:t>
            </a:r>
            <a:r>
              <a:rPr lang="en-US" sz="2400">
                <a:solidFill>
                  <a:srgbClr val="800000"/>
                </a:solidFill>
                <a:latin typeface="Consolas"/>
                <a:ea typeface="Consolas"/>
                <a:cs typeface="Consolas"/>
                <a:sym typeface="Consolas"/>
              </a:rPr>
              <a:t> = c ;</a:t>
            </a:r>
            <a:endParaRPr sz="24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		if(c==1&lt;&lt;7)c</a:t>
            </a:r>
            <a:r>
              <a:rPr lang="en-US" sz="2400">
                <a:solidFill>
                  <a:srgbClr val="800000"/>
                </a:solidFill>
                <a:latin typeface="Consolas"/>
                <a:ea typeface="Consolas"/>
                <a:cs typeface="Consolas"/>
                <a:sym typeface="Consolas"/>
              </a:rPr>
              <a:t> = 1; </a:t>
            </a:r>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		else</a:t>
            </a:r>
            <a:r>
              <a:rPr lang="en-US" sz="2400">
                <a:solidFill>
                  <a:srgbClr val="800000"/>
                </a:solidFill>
                <a:latin typeface="Consolas"/>
                <a:ea typeface="Consolas"/>
                <a:cs typeface="Consolas"/>
                <a:sym typeface="Consolas"/>
              </a:rPr>
              <a:t> c = c &lt;&lt; 1;</a:t>
            </a:r>
            <a:endParaRPr sz="24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400">
                <a:solidFill>
                  <a:srgbClr val="880000"/>
                </a:solidFill>
                <a:latin typeface="Consolas"/>
                <a:ea typeface="Consolas"/>
                <a:cs typeface="Consolas"/>
                <a:sym typeface="Consolas"/>
              </a:rPr>
              <a:t>		delay();</a:t>
            </a:r>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     }</a:t>
            </a:r>
            <a:endParaRPr sz="24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Accurately Generating Delay</a:t>
            </a:r>
            <a:endParaRPr sz="4400" b="0" i="0" u="none" strike="noStrike" cap="none">
              <a:solidFill>
                <a:srgbClr val="E36C09"/>
              </a:solidFill>
              <a:latin typeface="Calibri"/>
              <a:ea typeface="Calibri"/>
              <a:cs typeface="Calibri"/>
              <a:sym typeface="Calibri"/>
            </a:endParaRPr>
          </a:p>
        </p:txBody>
      </p:sp>
      <p:sp>
        <p:nvSpPr>
          <p:cNvPr id="195" name="Google Shape;195;p29"/>
          <p:cNvSpPr/>
          <p:nvPr/>
        </p:nvSpPr>
        <p:spPr>
          <a:xfrm>
            <a:off x="609600" y="1676401"/>
            <a:ext cx="6477000" cy="490696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200" dirty="0">
                <a:solidFill>
                  <a:srgbClr val="0000FF"/>
                </a:solidFill>
                <a:latin typeface="Consolas"/>
                <a:ea typeface="Consolas"/>
                <a:cs typeface="Consolas"/>
                <a:sym typeface="Consolas"/>
              </a:rPr>
              <a:t>#include</a:t>
            </a:r>
            <a:r>
              <a:rPr lang="en-US" sz="2200" dirty="0">
                <a:solidFill>
                  <a:srgbClr val="800000"/>
                </a:solidFill>
                <a:latin typeface="Consolas"/>
                <a:ea typeface="Consolas"/>
                <a:cs typeface="Consolas"/>
                <a:sym typeface="Consolas"/>
              </a:rPr>
              <a:t> &lt;</a:t>
            </a:r>
            <a:r>
              <a:rPr lang="en-US" sz="2200" dirty="0" err="1">
                <a:solidFill>
                  <a:srgbClr val="800000"/>
                </a:solidFill>
                <a:latin typeface="Consolas"/>
                <a:ea typeface="Consolas"/>
                <a:cs typeface="Consolas"/>
                <a:sym typeface="Consolas"/>
              </a:rPr>
              <a:t>avr</a:t>
            </a:r>
            <a:r>
              <a:rPr lang="en-US" sz="2200" dirty="0">
                <a:solidFill>
                  <a:srgbClr val="800000"/>
                </a:solidFill>
                <a:latin typeface="Consolas"/>
                <a:ea typeface="Consolas"/>
                <a:cs typeface="Consolas"/>
                <a:sym typeface="Consolas"/>
              </a:rPr>
              <a:t>/</a:t>
            </a:r>
            <a:r>
              <a:rPr lang="en-US" sz="2200" dirty="0" err="1">
                <a:solidFill>
                  <a:srgbClr val="800000"/>
                </a:solidFill>
                <a:latin typeface="Consolas"/>
                <a:ea typeface="Consolas"/>
                <a:cs typeface="Consolas"/>
                <a:sym typeface="Consolas"/>
              </a:rPr>
              <a:t>io.h</a:t>
            </a:r>
            <a:r>
              <a:rPr lang="en-US" sz="2200" dirty="0">
                <a:solidFill>
                  <a:srgbClr val="800000"/>
                </a:solidFill>
                <a:latin typeface="Consolas"/>
                <a:ea typeface="Consolas"/>
                <a:cs typeface="Consolas"/>
                <a:sym typeface="Consolas"/>
              </a:rPr>
              <a:t>&gt;</a:t>
            </a:r>
            <a:endParaRPr dirty="0"/>
          </a:p>
          <a:p>
            <a:pPr marL="0" marR="0" lvl="0" indent="0" algn="l" rtl="0">
              <a:spcBef>
                <a:spcPts val="0"/>
              </a:spcBef>
              <a:spcAft>
                <a:spcPts val="0"/>
              </a:spcAft>
              <a:buNone/>
            </a:pPr>
            <a:r>
              <a:rPr lang="en-US" sz="2200" dirty="0">
                <a:solidFill>
                  <a:srgbClr val="0000FF"/>
                </a:solidFill>
                <a:latin typeface="Consolas"/>
                <a:ea typeface="Consolas"/>
                <a:cs typeface="Consolas"/>
                <a:sym typeface="Consolas"/>
              </a:rPr>
              <a:t>#define</a:t>
            </a:r>
            <a:r>
              <a:rPr lang="en-US" sz="2200" dirty="0">
                <a:solidFill>
                  <a:srgbClr val="800000"/>
                </a:solidFill>
                <a:latin typeface="Consolas"/>
                <a:ea typeface="Consolas"/>
                <a:cs typeface="Consolas"/>
                <a:sym typeface="Consolas"/>
              </a:rPr>
              <a:t> </a:t>
            </a:r>
            <a:r>
              <a:rPr lang="en-US" sz="2200" dirty="0">
                <a:solidFill>
                  <a:srgbClr val="A000A0"/>
                </a:solidFill>
                <a:latin typeface="Consolas"/>
                <a:ea typeface="Consolas"/>
                <a:cs typeface="Consolas"/>
                <a:sym typeface="Consolas"/>
              </a:rPr>
              <a:t>F_CPU</a:t>
            </a:r>
            <a:r>
              <a:rPr lang="en-US" sz="2200" dirty="0">
                <a:solidFill>
                  <a:srgbClr val="800000"/>
                </a:solidFill>
                <a:latin typeface="Consolas"/>
                <a:ea typeface="Consolas"/>
                <a:cs typeface="Consolas"/>
                <a:sym typeface="Consolas"/>
              </a:rPr>
              <a:t> 1000000 // Clock Frequency</a:t>
            </a:r>
            <a:endParaRPr sz="22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200" dirty="0">
                <a:solidFill>
                  <a:srgbClr val="0000FF"/>
                </a:solidFill>
                <a:latin typeface="Consolas"/>
                <a:ea typeface="Consolas"/>
                <a:cs typeface="Consolas"/>
                <a:sym typeface="Consolas"/>
              </a:rPr>
              <a:t>#include</a:t>
            </a:r>
            <a:r>
              <a:rPr lang="en-US" sz="2200" dirty="0">
                <a:solidFill>
                  <a:srgbClr val="800000"/>
                </a:solidFill>
                <a:latin typeface="Consolas"/>
                <a:ea typeface="Consolas"/>
                <a:cs typeface="Consolas"/>
                <a:sym typeface="Consolas"/>
              </a:rPr>
              <a:t> &lt;</a:t>
            </a:r>
            <a:r>
              <a:rPr lang="en-US" sz="2200" dirty="0" err="1">
                <a:solidFill>
                  <a:srgbClr val="800000"/>
                </a:solidFill>
                <a:latin typeface="Consolas"/>
                <a:ea typeface="Consolas"/>
                <a:cs typeface="Consolas"/>
                <a:sym typeface="Consolas"/>
              </a:rPr>
              <a:t>util</a:t>
            </a:r>
            <a:r>
              <a:rPr lang="en-US" sz="2200" dirty="0">
                <a:solidFill>
                  <a:srgbClr val="800000"/>
                </a:solidFill>
                <a:latin typeface="Consolas"/>
                <a:ea typeface="Consolas"/>
                <a:cs typeface="Consolas"/>
                <a:sym typeface="Consolas"/>
              </a:rPr>
              <a:t>/</a:t>
            </a:r>
            <a:r>
              <a:rPr lang="en-US" sz="2200" dirty="0" err="1">
                <a:solidFill>
                  <a:srgbClr val="800000"/>
                </a:solidFill>
                <a:latin typeface="Consolas"/>
                <a:ea typeface="Consolas"/>
                <a:cs typeface="Consolas"/>
                <a:sym typeface="Consolas"/>
              </a:rPr>
              <a:t>delay.h</a:t>
            </a:r>
            <a:r>
              <a:rPr lang="en-US" sz="2200" dirty="0">
                <a:solidFill>
                  <a:srgbClr val="800000"/>
                </a:solidFill>
                <a:latin typeface="Consolas"/>
                <a:ea typeface="Consolas"/>
                <a:cs typeface="Consolas"/>
                <a:sym typeface="Consolas"/>
              </a:rPr>
              <a:t>&gt;</a:t>
            </a:r>
            <a:endParaRPr dirty="0"/>
          </a:p>
          <a:p>
            <a:pPr marL="0" marR="0" lvl="0" indent="0" algn="l" rtl="0">
              <a:spcBef>
                <a:spcPts val="0"/>
              </a:spcBef>
              <a:spcAft>
                <a:spcPts val="0"/>
              </a:spcAft>
              <a:buNone/>
            </a:pPr>
            <a:endParaRPr sz="22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200" dirty="0">
                <a:solidFill>
                  <a:srgbClr val="0000FF"/>
                </a:solidFill>
                <a:latin typeface="Consolas"/>
                <a:ea typeface="Consolas"/>
                <a:cs typeface="Consolas"/>
                <a:sym typeface="Consolas"/>
              </a:rPr>
              <a:t>int</a:t>
            </a:r>
            <a:r>
              <a:rPr lang="en-US" sz="2200" dirty="0">
                <a:solidFill>
                  <a:srgbClr val="800000"/>
                </a:solidFill>
                <a:latin typeface="Consolas"/>
                <a:ea typeface="Consolas"/>
                <a:cs typeface="Consolas"/>
                <a:sym typeface="Consolas"/>
              </a:rPr>
              <a:t> </a:t>
            </a:r>
            <a:r>
              <a:rPr lang="en-US" sz="2200" dirty="0">
                <a:solidFill>
                  <a:srgbClr val="880000"/>
                </a:solidFill>
                <a:latin typeface="Consolas"/>
                <a:ea typeface="Consolas"/>
                <a:cs typeface="Consolas"/>
                <a:sym typeface="Consolas"/>
              </a:rPr>
              <a:t>main(</a:t>
            </a:r>
            <a:r>
              <a:rPr lang="en-US" sz="2200" dirty="0">
                <a:solidFill>
                  <a:srgbClr val="0000FF"/>
                </a:solidFill>
                <a:latin typeface="Consolas"/>
                <a:ea typeface="Consolas"/>
                <a:cs typeface="Consolas"/>
                <a:sym typeface="Consolas"/>
              </a:rPr>
              <a:t>void)</a:t>
            </a:r>
            <a:endParaRPr dirty="0"/>
          </a:p>
          <a:p>
            <a:pPr marL="0" marR="0" lvl="0" indent="0" algn="l" rtl="0">
              <a:spcBef>
                <a:spcPts val="0"/>
              </a:spcBef>
              <a:spcAft>
                <a:spcPts val="0"/>
              </a:spcAft>
              <a:buNone/>
            </a:pPr>
            <a:r>
              <a:rPr lang="en-US" sz="2200" dirty="0">
                <a:solidFill>
                  <a:srgbClr val="0000FF"/>
                </a:solidFill>
                <a:latin typeface="Consolas"/>
                <a:ea typeface="Consolas"/>
                <a:cs typeface="Consolas"/>
                <a:sym typeface="Consolas"/>
              </a:rPr>
              <a:t>{</a:t>
            </a:r>
            <a:endParaRPr dirty="0"/>
          </a:p>
          <a:p>
            <a:pPr marL="0" marR="0" lvl="0" indent="0" algn="l" rtl="0">
              <a:spcBef>
                <a:spcPts val="0"/>
              </a:spcBef>
              <a:spcAft>
                <a:spcPts val="0"/>
              </a:spcAft>
              <a:buNone/>
            </a:pPr>
            <a:r>
              <a:rPr lang="en-US" sz="2200" dirty="0">
                <a:solidFill>
                  <a:srgbClr val="0000FF"/>
                </a:solidFill>
                <a:latin typeface="Consolas"/>
                <a:ea typeface="Consolas"/>
                <a:cs typeface="Consolas"/>
                <a:sym typeface="Consolas"/>
              </a:rPr>
              <a:t>    </a:t>
            </a:r>
            <a:endParaRPr sz="22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200" dirty="0">
                <a:solidFill>
                  <a:srgbClr val="800000"/>
                </a:solidFill>
                <a:latin typeface="Consolas"/>
                <a:ea typeface="Consolas"/>
                <a:cs typeface="Consolas"/>
                <a:sym typeface="Consolas"/>
              </a:rPr>
              <a:t>    </a:t>
            </a:r>
            <a:r>
              <a:rPr lang="en-US" sz="2200" dirty="0">
                <a:solidFill>
                  <a:srgbClr val="0000FF"/>
                </a:solidFill>
                <a:latin typeface="Consolas"/>
                <a:ea typeface="Consolas"/>
                <a:cs typeface="Consolas"/>
                <a:sym typeface="Consolas"/>
              </a:rPr>
              <a:t>while(1)</a:t>
            </a:r>
            <a:endParaRPr dirty="0"/>
          </a:p>
          <a:p>
            <a:pPr marL="0" marR="0" lvl="0" indent="0" algn="l" rtl="0">
              <a:spcBef>
                <a:spcPts val="0"/>
              </a:spcBef>
              <a:spcAft>
                <a:spcPts val="0"/>
              </a:spcAft>
              <a:buNone/>
            </a:pPr>
            <a:r>
              <a:rPr lang="en-US" sz="2200" dirty="0">
                <a:solidFill>
                  <a:srgbClr val="800000"/>
                </a:solidFill>
                <a:latin typeface="Consolas"/>
                <a:ea typeface="Consolas"/>
                <a:cs typeface="Consolas"/>
                <a:sym typeface="Consolas"/>
              </a:rPr>
              <a:t>    {</a:t>
            </a:r>
            <a:endParaRPr dirty="0"/>
          </a:p>
          <a:p>
            <a:pPr marL="0" marR="0" lvl="0" indent="0" algn="l" rtl="0">
              <a:spcBef>
                <a:spcPts val="0"/>
              </a:spcBef>
              <a:spcAft>
                <a:spcPts val="0"/>
              </a:spcAft>
              <a:buNone/>
            </a:pPr>
            <a:r>
              <a:rPr lang="en-US" sz="2200" dirty="0">
                <a:solidFill>
                  <a:srgbClr val="800000"/>
                </a:solidFill>
                <a:latin typeface="Consolas"/>
                <a:ea typeface="Consolas"/>
                <a:cs typeface="Consolas"/>
                <a:sym typeface="Consolas"/>
              </a:rPr>
              <a:t>	//1000 ms delay</a:t>
            </a:r>
            <a:endParaRPr sz="22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200" dirty="0">
                <a:solidFill>
                  <a:srgbClr val="880000"/>
                </a:solidFill>
                <a:latin typeface="Consolas"/>
                <a:ea typeface="Consolas"/>
                <a:cs typeface="Consolas"/>
                <a:sym typeface="Consolas"/>
              </a:rPr>
              <a:t>	_</a:t>
            </a:r>
            <a:r>
              <a:rPr lang="en-US" sz="2200" dirty="0" err="1">
                <a:solidFill>
                  <a:srgbClr val="880000"/>
                </a:solidFill>
                <a:latin typeface="Consolas"/>
                <a:ea typeface="Consolas"/>
                <a:cs typeface="Consolas"/>
                <a:sym typeface="Consolas"/>
              </a:rPr>
              <a:t>delay_ms</a:t>
            </a:r>
            <a:r>
              <a:rPr lang="en-US" sz="2200" dirty="0">
                <a:solidFill>
                  <a:srgbClr val="880000"/>
                </a:solidFill>
                <a:latin typeface="Consolas"/>
                <a:ea typeface="Consolas"/>
                <a:cs typeface="Consolas"/>
                <a:sym typeface="Consolas"/>
              </a:rPr>
              <a:t>(1000);</a:t>
            </a:r>
            <a:endParaRPr dirty="0"/>
          </a:p>
          <a:p>
            <a:pPr marL="0" marR="0" lvl="0" indent="0" algn="l" rtl="0">
              <a:spcBef>
                <a:spcPts val="0"/>
              </a:spcBef>
              <a:spcAft>
                <a:spcPts val="0"/>
              </a:spcAft>
              <a:buNone/>
            </a:pPr>
            <a:endParaRPr sz="2200" dirty="0">
              <a:solidFill>
                <a:srgbClr val="880000"/>
              </a:solidFill>
              <a:latin typeface="Consolas"/>
              <a:ea typeface="Consolas"/>
              <a:cs typeface="Consolas"/>
              <a:sym typeface="Consolas"/>
            </a:endParaRPr>
          </a:p>
          <a:p>
            <a:pPr marL="0" marR="0" lvl="0" indent="0" algn="l" rtl="0">
              <a:spcBef>
                <a:spcPts val="0"/>
              </a:spcBef>
              <a:spcAft>
                <a:spcPts val="0"/>
              </a:spcAft>
              <a:buNone/>
            </a:pPr>
            <a:r>
              <a:rPr lang="en-US" sz="2200" dirty="0">
                <a:solidFill>
                  <a:srgbClr val="800000"/>
                </a:solidFill>
                <a:latin typeface="Consolas"/>
                <a:ea typeface="Consolas"/>
                <a:cs typeface="Consolas"/>
                <a:sym typeface="Consolas"/>
              </a:rPr>
              <a:t>     }</a:t>
            </a:r>
            <a:endParaRPr sz="22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200" dirty="0">
                <a:solidFill>
                  <a:srgbClr val="800000"/>
                </a:solidFill>
                <a:latin typeface="Consolas"/>
                <a:ea typeface="Consolas"/>
                <a:cs typeface="Consolas"/>
                <a:sym typeface="Consolas"/>
              </a:rPr>
              <a: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BASIC I/O in ATmega32/16</a:t>
            </a:r>
            <a:endParaRPr sz="4400" b="0" i="0" u="none" strike="noStrike" cap="none">
              <a:solidFill>
                <a:srgbClr val="E36C09"/>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Simple Input</a:t>
            </a:r>
            <a:endParaRPr sz="4400" b="0" i="0" u="none" strike="noStrike" cap="none">
              <a:solidFill>
                <a:srgbClr val="E36C09"/>
              </a:solidFill>
              <a:latin typeface="Calibri"/>
              <a:ea typeface="Calibri"/>
              <a:cs typeface="Calibri"/>
              <a:sym typeface="Calibri"/>
            </a:endParaRPr>
          </a:p>
        </p:txBody>
      </p:sp>
      <p:sp>
        <p:nvSpPr>
          <p:cNvPr id="202" name="Google Shape;202;p3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A 8 bit input is connected to PORT A</a:t>
            </a:r>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Show the input state on PORT B</a:t>
            </a: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C Code</a:t>
            </a:r>
            <a:endParaRPr sz="4400" b="0" i="0" u="none" strike="noStrike" cap="none">
              <a:solidFill>
                <a:srgbClr val="E36C09"/>
              </a:solidFill>
              <a:latin typeface="Calibri"/>
              <a:ea typeface="Calibri"/>
              <a:cs typeface="Calibri"/>
              <a:sym typeface="Calibri"/>
            </a:endParaRPr>
          </a:p>
        </p:txBody>
      </p:sp>
      <p:sp>
        <p:nvSpPr>
          <p:cNvPr id="208" name="Google Shape;208;p31"/>
          <p:cNvSpPr/>
          <p:nvPr/>
        </p:nvSpPr>
        <p:spPr>
          <a:xfrm>
            <a:off x="762000" y="1676400"/>
            <a:ext cx="5257800" cy="489364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0000FF"/>
                </a:solidFill>
                <a:latin typeface="Consolas"/>
                <a:ea typeface="Consolas"/>
                <a:cs typeface="Consolas"/>
                <a:sym typeface="Consolas"/>
              </a:rPr>
              <a:t>int</a:t>
            </a:r>
            <a:r>
              <a:rPr lang="en-US" sz="2400">
                <a:solidFill>
                  <a:srgbClr val="800000"/>
                </a:solidFill>
                <a:latin typeface="Consolas"/>
                <a:ea typeface="Consolas"/>
                <a:cs typeface="Consolas"/>
                <a:sym typeface="Consolas"/>
              </a:rPr>
              <a:t> </a:t>
            </a:r>
            <a:r>
              <a:rPr lang="en-US" sz="2400">
                <a:solidFill>
                  <a:srgbClr val="880000"/>
                </a:solidFill>
                <a:latin typeface="Consolas"/>
                <a:ea typeface="Consolas"/>
                <a:cs typeface="Consolas"/>
                <a:sym typeface="Consolas"/>
              </a:rPr>
              <a:t>main(</a:t>
            </a:r>
            <a:r>
              <a:rPr lang="en-US" sz="2400">
                <a:solidFill>
                  <a:srgbClr val="0000FF"/>
                </a:solidFill>
                <a:latin typeface="Consolas"/>
                <a:ea typeface="Consolas"/>
                <a:cs typeface="Consolas"/>
                <a:sym typeface="Consolas"/>
              </a:rPr>
              <a:t>void)</a:t>
            </a:r>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a:t>
            </a:r>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    unsigned</a:t>
            </a:r>
            <a:r>
              <a:rPr lang="en-US" sz="2400">
                <a:solidFill>
                  <a:srgbClr val="800000"/>
                </a:solidFill>
                <a:latin typeface="Consolas"/>
                <a:ea typeface="Consolas"/>
                <a:cs typeface="Consolas"/>
                <a:sym typeface="Consolas"/>
              </a:rPr>
              <a:t> </a:t>
            </a:r>
            <a:r>
              <a:rPr lang="en-US" sz="2400">
                <a:solidFill>
                  <a:srgbClr val="0000FF"/>
                </a:solidFill>
                <a:latin typeface="Consolas"/>
                <a:ea typeface="Consolas"/>
                <a:cs typeface="Consolas"/>
                <a:sym typeface="Consolas"/>
              </a:rPr>
              <a:t>char</a:t>
            </a:r>
            <a:r>
              <a:rPr lang="en-US" sz="2400">
                <a:solidFill>
                  <a:srgbClr val="800000"/>
                </a:solidFill>
                <a:latin typeface="Consolas"/>
                <a:ea typeface="Consolas"/>
                <a:cs typeface="Consolas"/>
                <a:sym typeface="Consolas"/>
              </a:rPr>
              <a:t> c;</a:t>
            </a:r>
            <a:endParaRPr/>
          </a:p>
          <a:p>
            <a:pPr marL="0" marR="0" lvl="0" indent="0" algn="l" rtl="0">
              <a:spcBef>
                <a:spcPts val="0"/>
              </a:spcBef>
              <a:spcAft>
                <a:spcPts val="0"/>
              </a:spcAft>
              <a:buNone/>
            </a:pPr>
            <a:r>
              <a:rPr lang="en-US" sz="2400">
                <a:solidFill>
                  <a:srgbClr val="A000A0"/>
                </a:solidFill>
                <a:latin typeface="Consolas"/>
                <a:ea typeface="Consolas"/>
                <a:cs typeface="Consolas"/>
                <a:sym typeface="Consolas"/>
              </a:rPr>
              <a:t>    DDRA</a:t>
            </a:r>
            <a:r>
              <a:rPr lang="en-US" sz="2400">
                <a:solidFill>
                  <a:srgbClr val="800000"/>
                </a:solidFill>
                <a:latin typeface="Consolas"/>
                <a:ea typeface="Consolas"/>
                <a:cs typeface="Consolas"/>
                <a:sym typeface="Consolas"/>
              </a:rPr>
              <a:t> = 0x00;</a:t>
            </a:r>
            <a:endParaRPr/>
          </a:p>
          <a:p>
            <a:pPr marL="0" marR="0" lvl="0" indent="0" algn="l" rtl="0">
              <a:spcBef>
                <a:spcPts val="0"/>
              </a:spcBef>
              <a:spcAft>
                <a:spcPts val="0"/>
              </a:spcAft>
              <a:buNone/>
            </a:pPr>
            <a:r>
              <a:rPr lang="en-US" sz="2400">
                <a:solidFill>
                  <a:srgbClr val="A000A0"/>
                </a:solidFill>
                <a:latin typeface="Consolas"/>
                <a:ea typeface="Consolas"/>
                <a:cs typeface="Consolas"/>
                <a:sym typeface="Consolas"/>
              </a:rPr>
              <a:t>    DDRB</a:t>
            </a:r>
            <a:r>
              <a:rPr lang="en-US" sz="2400">
                <a:solidFill>
                  <a:srgbClr val="800000"/>
                </a:solidFill>
                <a:latin typeface="Consolas"/>
                <a:ea typeface="Consolas"/>
                <a:cs typeface="Consolas"/>
                <a:sym typeface="Consolas"/>
              </a:rPr>
              <a:t> = 0xFF;</a:t>
            </a:r>
            <a:endParaRPr/>
          </a:p>
          <a:p>
            <a:pPr marL="0" marR="0" lvl="0" indent="0" algn="l" rtl="0">
              <a:spcBef>
                <a:spcPts val="0"/>
              </a:spcBef>
              <a:spcAft>
                <a:spcPts val="0"/>
              </a:spcAft>
              <a:buNone/>
            </a:pPr>
            <a:endParaRPr sz="24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    </a:t>
            </a:r>
            <a:r>
              <a:rPr lang="en-US" sz="2400">
                <a:solidFill>
                  <a:srgbClr val="0000FF"/>
                </a:solidFill>
                <a:latin typeface="Consolas"/>
                <a:ea typeface="Consolas"/>
                <a:cs typeface="Consolas"/>
                <a:sym typeface="Consolas"/>
              </a:rPr>
              <a:t>while(1)</a:t>
            </a:r>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    {</a:t>
            </a:r>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		c = </a:t>
            </a:r>
            <a:r>
              <a:rPr lang="en-US" sz="2400">
                <a:solidFill>
                  <a:srgbClr val="A000A0"/>
                </a:solidFill>
                <a:latin typeface="Consolas"/>
                <a:ea typeface="Consolas"/>
                <a:cs typeface="Consolas"/>
                <a:sym typeface="Consolas"/>
              </a:rPr>
              <a:t>PINA;</a:t>
            </a:r>
            <a:endParaRPr/>
          </a:p>
          <a:p>
            <a:pPr marL="0" marR="0" lvl="0" indent="0" algn="l" rtl="0">
              <a:spcBef>
                <a:spcPts val="0"/>
              </a:spcBef>
              <a:spcAft>
                <a:spcPts val="0"/>
              </a:spcAft>
              <a:buNone/>
            </a:pPr>
            <a:r>
              <a:rPr lang="en-US" sz="2400">
                <a:solidFill>
                  <a:srgbClr val="A000A0"/>
                </a:solidFill>
                <a:latin typeface="Consolas"/>
                <a:ea typeface="Consolas"/>
                <a:cs typeface="Consolas"/>
                <a:sym typeface="Consolas"/>
              </a:rPr>
              <a:t>		PORTB</a:t>
            </a:r>
            <a:r>
              <a:rPr lang="en-US" sz="2400">
                <a:solidFill>
                  <a:srgbClr val="800000"/>
                </a:solidFill>
                <a:latin typeface="Consolas"/>
                <a:ea typeface="Consolas"/>
                <a:cs typeface="Consolas"/>
                <a:sym typeface="Consolas"/>
              </a:rPr>
              <a:t> = c ;</a:t>
            </a:r>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    }</a:t>
            </a:r>
            <a:endParaRPr sz="24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a:t>
            </a:r>
            <a:endParaRPr/>
          </a:p>
          <a:p>
            <a:pPr marL="0" marR="0" lvl="0" indent="0" algn="l" rtl="0">
              <a:spcBef>
                <a:spcPts val="0"/>
              </a:spcBef>
              <a:spcAft>
                <a:spcPts val="0"/>
              </a:spcAft>
              <a:buNone/>
            </a:pPr>
            <a:endParaRPr sz="2400">
              <a:solidFill>
                <a:srgbClr val="800000"/>
              </a:solidFill>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Simple Counter</a:t>
            </a:r>
            <a:endParaRPr sz="4400" b="0" i="0" u="none" strike="noStrike" cap="none">
              <a:solidFill>
                <a:srgbClr val="E36C09"/>
              </a:solidFill>
              <a:latin typeface="Calibri"/>
              <a:ea typeface="Calibri"/>
              <a:cs typeface="Calibri"/>
              <a:sym typeface="Calibri"/>
            </a:endParaRPr>
          </a:p>
        </p:txBody>
      </p:sp>
      <p:sp>
        <p:nvSpPr>
          <p:cNvPr id="215" name="Google Shape;215;p3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PA0 is connected with push button</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1 when pressed</a:t>
            </a:r>
            <a:endParaRPr/>
          </a:p>
          <a:p>
            <a:pPr marL="742950" marR="0" lvl="1" indent="-107950" algn="l" rtl="0">
              <a:spcBef>
                <a:spcPts val="56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PORT B connected to 8 LEDs</a:t>
            </a:r>
            <a:endParaRPr/>
          </a:p>
          <a:p>
            <a:pPr marL="342900" marR="0" lvl="0" indent="-139700" algn="l" rtl="0">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Increment count when pressed the push button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C Code</a:t>
            </a:r>
            <a:endParaRPr sz="4400" b="0" i="0" u="none" strike="noStrike" cap="none">
              <a:solidFill>
                <a:srgbClr val="E36C09"/>
              </a:solidFill>
              <a:latin typeface="Calibri"/>
              <a:ea typeface="Calibri"/>
              <a:cs typeface="Calibri"/>
              <a:sym typeface="Calibri"/>
            </a:endParaRPr>
          </a:p>
        </p:txBody>
      </p:sp>
      <p:sp>
        <p:nvSpPr>
          <p:cNvPr id="239" name="Google Shape;239;p35"/>
          <p:cNvSpPr/>
          <p:nvPr/>
        </p:nvSpPr>
        <p:spPr>
          <a:xfrm>
            <a:off x="457200" y="1417638"/>
            <a:ext cx="8026400" cy="5207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rgbClr val="0000FF"/>
                </a:solidFill>
                <a:latin typeface="Consolas"/>
                <a:ea typeface="Consolas"/>
                <a:cs typeface="Consolas"/>
                <a:sym typeface="Consolas"/>
              </a:rPr>
              <a:t>int</a:t>
            </a:r>
            <a:r>
              <a:rPr lang="en-US" sz="1800" dirty="0">
                <a:solidFill>
                  <a:srgbClr val="800000"/>
                </a:solidFill>
                <a:latin typeface="Consolas"/>
                <a:ea typeface="Consolas"/>
                <a:cs typeface="Consolas"/>
                <a:sym typeface="Consolas"/>
              </a:rPr>
              <a:t> </a:t>
            </a:r>
            <a:r>
              <a:rPr lang="en-US" sz="1800" dirty="0">
                <a:solidFill>
                  <a:srgbClr val="880000"/>
                </a:solidFill>
                <a:latin typeface="Consolas"/>
                <a:ea typeface="Consolas"/>
                <a:cs typeface="Consolas"/>
                <a:sym typeface="Consolas"/>
              </a:rPr>
              <a:t>main(</a:t>
            </a:r>
            <a:r>
              <a:rPr lang="en-US" sz="1800" dirty="0">
                <a:solidFill>
                  <a:srgbClr val="0000FF"/>
                </a:solidFill>
                <a:latin typeface="Consolas"/>
                <a:ea typeface="Consolas"/>
                <a:cs typeface="Consolas"/>
                <a:sym typeface="Consolas"/>
              </a:rPr>
              <a:t>void)</a:t>
            </a:r>
            <a:endParaRPr sz="1200" dirty="0"/>
          </a:p>
          <a:p>
            <a:pPr marL="0" marR="0" lvl="0" indent="0" algn="l" rtl="0">
              <a:spcBef>
                <a:spcPts val="0"/>
              </a:spcBef>
              <a:spcAft>
                <a:spcPts val="0"/>
              </a:spcAft>
              <a:buNone/>
            </a:pPr>
            <a:r>
              <a:rPr lang="en-US" sz="1800" dirty="0">
                <a:solidFill>
                  <a:srgbClr val="0000FF"/>
                </a:solidFill>
                <a:latin typeface="Consolas"/>
                <a:ea typeface="Consolas"/>
                <a:cs typeface="Consolas"/>
                <a:sym typeface="Consolas"/>
              </a:rPr>
              <a:t>{</a:t>
            </a:r>
            <a:endParaRPr sz="1200" dirty="0"/>
          </a:p>
          <a:p>
            <a:pPr marL="0" marR="0" lvl="0" indent="457200" algn="l" rtl="0">
              <a:spcBef>
                <a:spcPts val="0"/>
              </a:spcBef>
              <a:spcAft>
                <a:spcPts val="0"/>
              </a:spcAft>
              <a:buNone/>
            </a:pPr>
            <a:r>
              <a:rPr lang="en-US" sz="1800" dirty="0">
                <a:solidFill>
                  <a:srgbClr val="0000FF"/>
                </a:solidFill>
                <a:latin typeface="Consolas"/>
                <a:ea typeface="Consolas"/>
                <a:cs typeface="Consolas"/>
                <a:sym typeface="Consolas"/>
              </a:rPr>
              <a:t>unsigned</a:t>
            </a:r>
            <a:r>
              <a:rPr lang="en-US" sz="1800" dirty="0">
                <a:solidFill>
                  <a:srgbClr val="800000"/>
                </a:solidFill>
                <a:latin typeface="Consolas"/>
                <a:ea typeface="Consolas"/>
                <a:cs typeface="Consolas"/>
                <a:sym typeface="Consolas"/>
              </a:rPr>
              <a:t> </a:t>
            </a:r>
            <a:r>
              <a:rPr lang="en-US" sz="1800" dirty="0">
                <a:solidFill>
                  <a:srgbClr val="0000FF"/>
                </a:solidFill>
                <a:latin typeface="Consolas"/>
                <a:ea typeface="Consolas"/>
                <a:cs typeface="Consolas"/>
                <a:sym typeface="Consolas"/>
              </a:rPr>
              <a:t>char</a:t>
            </a:r>
            <a:r>
              <a:rPr lang="en-US" sz="1800" dirty="0">
                <a:solidFill>
                  <a:srgbClr val="800000"/>
                </a:solidFill>
                <a:latin typeface="Consolas"/>
                <a:ea typeface="Consolas"/>
                <a:cs typeface="Consolas"/>
                <a:sym typeface="Consolas"/>
              </a:rPr>
              <a:t> c=0,in=0;</a:t>
            </a:r>
            <a:endParaRPr sz="1200" dirty="0"/>
          </a:p>
          <a:p>
            <a:pPr marL="0" marR="0" lvl="0" indent="457200" algn="l" rtl="0">
              <a:spcBef>
                <a:spcPts val="0"/>
              </a:spcBef>
              <a:spcAft>
                <a:spcPts val="0"/>
              </a:spcAft>
              <a:buNone/>
            </a:pPr>
            <a:r>
              <a:rPr lang="en-US" sz="1800" dirty="0">
                <a:solidFill>
                  <a:srgbClr val="A000A0"/>
                </a:solidFill>
                <a:latin typeface="Consolas"/>
                <a:ea typeface="Consolas"/>
                <a:cs typeface="Consolas"/>
                <a:sym typeface="Consolas"/>
              </a:rPr>
              <a:t>DDRA</a:t>
            </a:r>
            <a:r>
              <a:rPr lang="en-US" sz="1800" dirty="0">
                <a:solidFill>
                  <a:srgbClr val="800000"/>
                </a:solidFill>
                <a:latin typeface="Consolas"/>
                <a:ea typeface="Consolas"/>
                <a:cs typeface="Consolas"/>
                <a:sym typeface="Consolas"/>
              </a:rPr>
              <a:t> = 0xFE;</a:t>
            </a:r>
            <a:endParaRPr sz="1200" dirty="0"/>
          </a:p>
          <a:p>
            <a:pPr marL="0" marR="0" lvl="0" indent="457200" algn="l" rtl="0">
              <a:spcBef>
                <a:spcPts val="0"/>
              </a:spcBef>
              <a:spcAft>
                <a:spcPts val="0"/>
              </a:spcAft>
              <a:buNone/>
            </a:pPr>
            <a:r>
              <a:rPr lang="en-US" sz="1800" dirty="0">
                <a:solidFill>
                  <a:srgbClr val="A000A0"/>
                </a:solidFill>
                <a:latin typeface="Consolas"/>
                <a:ea typeface="Consolas"/>
                <a:cs typeface="Consolas"/>
                <a:sym typeface="Consolas"/>
              </a:rPr>
              <a:t>DDRB</a:t>
            </a:r>
            <a:r>
              <a:rPr lang="en-US" sz="1800" dirty="0">
                <a:solidFill>
                  <a:srgbClr val="800000"/>
                </a:solidFill>
                <a:latin typeface="Consolas"/>
                <a:ea typeface="Consolas"/>
                <a:cs typeface="Consolas"/>
                <a:sym typeface="Consolas"/>
              </a:rPr>
              <a:t> = 0xFF;</a:t>
            </a:r>
            <a:endParaRPr sz="18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1800" dirty="0">
                <a:solidFill>
                  <a:srgbClr val="800000"/>
                </a:solidFill>
                <a:latin typeface="Consolas"/>
                <a:ea typeface="Consolas"/>
                <a:cs typeface="Consolas"/>
                <a:sym typeface="Consolas"/>
              </a:rPr>
              <a:t>    </a:t>
            </a:r>
            <a:r>
              <a:rPr lang="en-US" sz="1800" dirty="0">
                <a:solidFill>
                  <a:srgbClr val="A000A0"/>
                </a:solidFill>
                <a:latin typeface="Consolas"/>
                <a:ea typeface="Consolas"/>
                <a:cs typeface="Consolas"/>
                <a:sym typeface="Consolas"/>
              </a:rPr>
              <a:t>PORTB</a:t>
            </a:r>
            <a:r>
              <a:rPr lang="en-US" sz="1800" dirty="0">
                <a:solidFill>
                  <a:srgbClr val="800000"/>
                </a:solidFill>
                <a:latin typeface="Consolas"/>
                <a:ea typeface="Consolas"/>
                <a:cs typeface="Consolas"/>
                <a:sym typeface="Consolas"/>
              </a:rPr>
              <a:t> = c;</a:t>
            </a:r>
          </a:p>
          <a:p>
            <a:pPr marL="0" marR="0" lvl="0" indent="0" algn="l" rtl="0">
              <a:spcBef>
                <a:spcPts val="0"/>
              </a:spcBef>
              <a:spcAft>
                <a:spcPts val="0"/>
              </a:spcAft>
              <a:buNone/>
            </a:pPr>
            <a:endParaRPr sz="18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1800" dirty="0">
                <a:solidFill>
                  <a:srgbClr val="800000"/>
                </a:solidFill>
                <a:latin typeface="Consolas"/>
                <a:ea typeface="Consolas"/>
                <a:cs typeface="Consolas"/>
                <a:sym typeface="Consolas"/>
              </a:rPr>
              <a:t>    </a:t>
            </a:r>
            <a:r>
              <a:rPr lang="en-US" sz="1800" dirty="0">
                <a:solidFill>
                  <a:srgbClr val="0000FF"/>
                </a:solidFill>
                <a:latin typeface="Consolas"/>
                <a:ea typeface="Consolas"/>
                <a:cs typeface="Consolas"/>
                <a:sym typeface="Consolas"/>
              </a:rPr>
              <a:t>while(1)</a:t>
            </a:r>
            <a:endParaRPr sz="1200" dirty="0"/>
          </a:p>
          <a:p>
            <a:pPr marL="0" marR="0" lvl="0" indent="0" algn="l" rtl="0">
              <a:spcBef>
                <a:spcPts val="0"/>
              </a:spcBef>
              <a:spcAft>
                <a:spcPts val="0"/>
              </a:spcAft>
              <a:buNone/>
            </a:pPr>
            <a:r>
              <a:rPr lang="en-US" sz="1800" dirty="0">
                <a:solidFill>
                  <a:srgbClr val="800000"/>
                </a:solidFill>
                <a:latin typeface="Consolas"/>
                <a:ea typeface="Consolas"/>
                <a:cs typeface="Consolas"/>
                <a:sym typeface="Consolas"/>
              </a:rPr>
              <a:t>    {</a:t>
            </a:r>
            <a:endParaRPr sz="18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1800" dirty="0">
                <a:solidFill>
                  <a:srgbClr val="800000"/>
                </a:solidFill>
                <a:latin typeface="Consolas"/>
                <a:ea typeface="Consolas"/>
                <a:cs typeface="Consolas"/>
                <a:sym typeface="Consolas"/>
              </a:rPr>
              <a:t>		in = </a:t>
            </a:r>
            <a:r>
              <a:rPr lang="en-US" sz="1800" dirty="0">
                <a:solidFill>
                  <a:srgbClr val="A000A0"/>
                </a:solidFill>
                <a:latin typeface="Consolas"/>
                <a:ea typeface="Consolas"/>
                <a:cs typeface="Consolas"/>
                <a:sym typeface="Consolas"/>
              </a:rPr>
              <a:t>PINA;</a:t>
            </a:r>
            <a:endParaRPr sz="1200" dirty="0"/>
          </a:p>
          <a:p>
            <a:pPr marL="0" marR="0" lvl="0" indent="0" algn="l" rtl="0">
              <a:spcBef>
                <a:spcPts val="0"/>
              </a:spcBef>
              <a:spcAft>
                <a:spcPts val="0"/>
              </a:spcAft>
              <a:buNone/>
            </a:pPr>
            <a:r>
              <a:rPr lang="en-US" sz="1800" dirty="0">
                <a:solidFill>
                  <a:srgbClr val="0000FF"/>
                </a:solidFill>
                <a:latin typeface="Consolas"/>
                <a:ea typeface="Consolas"/>
                <a:cs typeface="Consolas"/>
                <a:sym typeface="Consolas"/>
              </a:rPr>
              <a:t>		if(in &amp; 0x01)</a:t>
            </a:r>
            <a:endParaRPr sz="1200" dirty="0"/>
          </a:p>
          <a:p>
            <a:pPr marL="0" marR="0" lvl="0" indent="0" algn="l" rtl="0">
              <a:spcBef>
                <a:spcPts val="0"/>
              </a:spcBef>
              <a:spcAft>
                <a:spcPts val="0"/>
              </a:spcAft>
              <a:buNone/>
            </a:pPr>
            <a:r>
              <a:rPr lang="en-US" sz="1800" dirty="0">
                <a:solidFill>
                  <a:srgbClr val="800000"/>
                </a:solidFill>
                <a:latin typeface="Consolas"/>
                <a:ea typeface="Consolas"/>
                <a:cs typeface="Consolas"/>
                <a:sym typeface="Consolas"/>
              </a:rPr>
              <a:t>		{</a:t>
            </a:r>
            <a:endParaRPr sz="18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1800" dirty="0">
                <a:solidFill>
                  <a:srgbClr val="800000"/>
                </a:solidFill>
                <a:latin typeface="Consolas"/>
                <a:ea typeface="Consolas"/>
                <a:cs typeface="Consolas"/>
                <a:sym typeface="Consolas"/>
              </a:rPr>
              <a:t>			</a:t>
            </a:r>
            <a:r>
              <a:rPr lang="en-US" sz="1800" dirty="0" err="1">
                <a:solidFill>
                  <a:srgbClr val="800000"/>
                </a:solidFill>
                <a:latin typeface="Consolas"/>
                <a:ea typeface="Consolas"/>
                <a:cs typeface="Consolas"/>
                <a:sym typeface="Consolas"/>
              </a:rPr>
              <a:t>c++</a:t>
            </a:r>
            <a:r>
              <a:rPr lang="en-US" sz="1800" dirty="0">
                <a:solidFill>
                  <a:srgbClr val="800000"/>
                </a:solidFill>
                <a:latin typeface="Consolas"/>
                <a:ea typeface="Consolas"/>
                <a:cs typeface="Consolas"/>
                <a:sym typeface="Consolas"/>
              </a:rPr>
              <a:t>;</a:t>
            </a:r>
            <a:endParaRPr sz="18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1800" dirty="0">
                <a:solidFill>
                  <a:srgbClr val="800000"/>
                </a:solidFill>
                <a:latin typeface="Consolas"/>
                <a:ea typeface="Consolas"/>
                <a:cs typeface="Consolas"/>
                <a:sym typeface="Consolas"/>
              </a:rPr>
              <a:t>			</a:t>
            </a:r>
            <a:r>
              <a:rPr lang="en-US" sz="1800" dirty="0">
                <a:solidFill>
                  <a:srgbClr val="A000A0"/>
                </a:solidFill>
                <a:latin typeface="Consolas"/>
                <a:ea typeface="Consolas"/>
                <a:cs typeface="Consolas"/>
                <a:sym typeface="Consolas"/>
              </a:rPr>
              <a:t>PORTB</a:t>
            </a:r>
            <a:r>
              <a:rPr lang="en-US" sz="1800" dirty="0">
                <a:solidFill>
                  <a:srgbClr val="800000"/>
                </a:solidFill>
                <a:latin typeface="Consolas"/>
                <a:ea typeface="Consolas"/>
                <a:cs typeface="Consolas"/>
                <a:sym typeface="Consolas"/>
              </a:rPr>
              <a:t> = c;</a:t>
            </a:r>
            <a:r>
              <a:rPr lang="en-US" sz="1800" dirty="0">
                <a:solidFill>
                  <a:srgbClr val="880000"/>
                </a:solidFill>
                <a:latin typeface="Consolas"/>
                <a:ea typeface="Consolas"/>
                <a:cs typeface="Consolas"/>
                <a:sym typeface="Consolas"/>
              </a:rPr>
              <a:t> 			             		</a:t>
            </a:r>
            <a:r>
              <a:rPr lang="en-US" sz="1800" dirty="0">
                <a:solidFill>
                  <a:srgbClr val="800000"/>
                </a:solidFill>
                <a:latin typeface="Consolas"/>
                <a:ea typeface="Consolas"/>
                <a:cs typeface="Consolas"/>
                <a:sym typeface="Consolas"/>
              </a:rPr>
              <a:t>}</a:t>
            </a:r>
          </a:p>
          <a:p>
            <a:pPr marL="0" marR="0" lvl="0" indent="0" algn="l" rtl="0">
              <a:spcBef>
                <a:spcPts val="0"/>
              </a:spcBef>
              <a:spcAft>
                <a:spcPts val="0"/>
              </a:spcAft>
              <a:buNone/>
            </a:pPr>
            <a:r>
              <a:rPr lang="en-US" sz="1800" dirty="0">
                <a:solidFill>
                  <a:srgbClr val="800000"/>
                </a:solidFill>
                <a:latin typeface="Consolas"/>
                <a:ea typeface="Consolas"/>
                <a:cs typeface="Consolas"/>
                <a:sym typeface="Consolas"/>
              </a:rPr>
              <a:t>    }</a:t>
            </a:r>
            <a:endParaRPr sz="18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1800" dirty="0">
                <a:solidFill>
                  <a:srgbClr val="800000"/>
                </a:solidFill>
                <a:latin typeface="Consolas"/>
                <a:ea typeface="Consolas"/>
                <a:cs typeface="Consolas"/>
                <a:sym typeface="Consolas"/>
              </a:rPr>
              <a:t>}</a:t>
            </a:r>
            <a:endParaRPr sz="1200" dirty="0"/>
          </a:p>
          <a:p>
            <a:pPr marL="0" marR="0" lvl="0" indent="0" algn="l" rtl="0">
              <a:spcBef>
                <a:spcPts val="0"/>
              </a:spcBef>
              <a:spcAft>
                <a:spcPts val="0"/>
              </a:spcAft>
              <a:buNone/>
            </a:pPr>
            <a:endParaRPr sz="1800" dirty="0">
              <a:solidFill>
                <a:srgbClr val="800000"/>
              </a:solidFill>
              <a:latin typeface="Consolas"/>
              <a:ea typeface="Consolas"/>
              <a:cs typeface="Consolas"/>
              <a:sym typeface="Consolas"/>
            </a:endParaRPr>
          </a:p>
        </p:txBody>
      </p:sp>
      <p:sp>
        <p:nvSpPr>
          <p:cNvPr id="240" name="Google Shape;240;p35" descr="data:image/jpeg;base64,/9j/4AAQSkZJRgABAQAAAQABAAD/2wCEAAkGBxQTEhUTEhQVFBQXFRYbFxYXGBoWGhoYGBYaGBcYGBgYHCggGxooHRgXITEhJSkrLi4uGB8zODMsNygtLisBCgoKDg0OGxAQGi8lICQsLCwsLCwsLCwsLCwsLCwsLCwsLCwsLCwsLCwsLCwsLCwsLCwsLCwsLCwsLCwsLCwsLP/AABEIALsBDQMBIgACEQEDEQH/xAAcAAEAAgMBAQEAAAAAAAAAAAAABAUCAwYHAQj/xABFEAABBAAEAwUGAAoHCQEAAAABAAIDEQQSITEFQVEGEyJhcTJCgZGhsQcUI2KCkrLB4fAzUlNyosLRFUNUY3ODw9Pxo//EABkBAQEBAQEBAAAAAAAAAAAAAAABAgQDBf/EACERAQEAAgIDAAIDAAAAAAAAAAABAhEDIRIxQRMiFFFh/9oADAMBAAIRAxEAPwD3FERAREQEREBERAREQEREBEWJeBuQgyRfA4L6gIiICIiAiIgIiICIiAiIgIiICIiAiIgIiICIiAiIgIiICIiAqniPHo4iW+0RvyaPIu6+QWzjeMyMOuXQlzujfLzO3zXk3Ge0We2R+GMWB1cTvazctNY47XfFe3rnE0ctXlY3W/7x3IOvRVknbKS7ax4bpmB575vht8lVcEhDyTWwV5/s6xoNPP8An1XleWvfHi2lcO7e6jPba+18/gu04X2ijlFhwOv03XkfEeAuBNfD+fmtGHEkR8LiCP5pWcqXie/RvsDrWyzXnfZTtQ4kNlJJ6r0GKTMAQvXHKX08csbizREVZEREBERAREQEREBERAREQEREBERAREQEREBERAREQeY/hV4uQ5sDTV6v9PdH3PxXAwiwa5A/MjX7q/8AwhuJxshPWh6Ch+5U+DZv0/hX3C58726cJ06vsjgqjN86XXw4NtVSpeAxER/ZdHhR4QvOdvW9Ic/D2u5Ktk4C3oukLVrLFLisyci3s+WOtq7Ds/O4eB3wWqRq+YE08LfHfHJjknli6RERdTjEREBERAREQEREBERAREQEREBERAREQEREBERAREQeNfhGw5bjXdHAOHxWjCYLQ6aGvqR/ou27c8HE00bswb4CCTreugAG51KgQ8Mc1tGj0cNiP3FcfJf207eOfrtO4PAcoCvI46Ci8PbQCsDstYzpMr2iYiU7NbfxoKKZX3sPmtPGMXMGu7mOyGk26yCQNGtA1JPwVP2P4jicQwnEwmJwI3Y5lgizo7XQ6Xsl37WXXToppaF0o+FxDjI226E7rHjeIfHG97Y3SFrSQxvtOIGjR5lVfY/i003ini7sh2gpw2cRs8A8r1A3U+m9zT0RERdbiEREBERAREQEREBERAREQEREBERAREQEREBERAREQU/F4PyjZKuga9d/3KjwmIfYz5QJD4WgbCjqfpquwniDhR/kqlnwQZdgD84afX9y5eXj727OHllx8a1YfTRTmlVokF6bcipccimNaym2160hoB9V9LlhIeZ0paqaa5pWnUOBo0dRvzB6HyWW1Fc9iMRhtGtaw5X5m7aO5vA66nVX4Iyil5y1vLHWnRNK+rGMaD0CyXa+eIiICIiAiIgIiICIiAiIgIiICIiAiIgIiICIiAiq+KcUEbgwBznuvKxlZjQsm3EBoA5kjcDcgKEzGllEyGHclktHUn+tmIA39k18qQdComMayVjmWDofmP4rn8diXvbmhkfMQTQYW93tsXNr5WT5FasG50rBIDJTqIcyUOcPLI5vdg9efVSkvbGN4oVspMMwWnGcNGUyNf3fN2cgD1OtD4fRU/ezAZmsMjerQf38vRclxyxruxzxy+ukEij4yASjK68vS6B9a3HkqEdooxo92Q9Hgt+pU7D8biq+8b+sFny21q/GzE8FYWkODa6Aa/NWnC4cxa3k3f0CgwT96MzSMp97lp06qFxN+IDu7wzzlkGVwFNc07Z2vr/WunT0xw3dvPk5LrW3fIqzAcTYT3bnU/XQnXQ0f4dQrNdTjEREBERAREQEREBERAREQEREBERAREQERRsbicg0qztf1Ut0uMtuokrXNLlF7nkOqYeXM0O6hQcXL4jroAPQfLVVLLFSI58zpBBD3jt3One41yaD3OjfILczHTN/pcPpWphkElegcGOPLYc1hDiHE07EwgnVrWNANeed5v5Bb5hiG+JpilaB7GUxuPo/OW35ED1CrKO3imGeTmd3MgFkSB0D8rd9XZbaL6kLn8fjsJAe9gkinBzZ48/feLLTcoGYtumtsaAAacl1sGIjlBzNosNlsgALSCacQdtjThp0KquOcdwxicxk8TnhzPC14cbDwdQ0k/8AxDbWztFhSS1xmjIANZJNiaFGOxuQFNg4ph2knvZBf9r3tfASCgq+RrJWA7gi2kbjMNCDyNH5EgqLwHtRHFmw8hkPdnwlkUrhlugPC06ey4cqkaATStiTLafxTHYaYZWYjCAnfvMr9PJuduvqo7ezWDOsboi6twIyCfQaBWcfaHDyNsd45pvX8XnI0NHXu63tYSY3An2+5888YHzzNWbJfbcys9ImFwLjJ3bb7trfFJqPHpTIwbzaWSRQGg1N1Mfwei10bsrmuJzOGa7a5tEWNPFfqAtLDw1x8JwV+XdA/TVROIQt7wNgkexuWyWSvIN6GhmyitNhufzac0eT7O9zsQyKRrJsrHOcGjLvQHheSL1B9rn6K/bxTI0ZmvI2vI9x8roE/HVcnhuHOGKic2eTNlcG95Ujby05zhoSSA0XY5dF0TZsQ32oo5PON5aT+g8UP1ymk2vMLiWyNzNNjbzB5gjcHyW5U/CscS/IYJWXrmd3daD8156UrhFFpxVZSCasHnR+C2ucALKouIzS5y+MB7QKMTqaT5sftf5rtD1CaN6fcDxDISDZb9latxrD730K5+MMlvuiWvb7UT/C5vqDqPI7HkVG707ajyO68t3HquqY4cne3TycQYAaNnoFqw/Eczg3KfOta/gqzA4N8gu8rb35n0V7h8O1gytFBalteeUwx691tREW3iIiICIiAiIgIiIMXSAbkD1KpOMzscRryHlzUybhQJsPcD50R/r9VU8WwfdhpcQ6ya5ba9defyXlnctenTwzCZS7TsJiixuSuRry/gtOBcczrBJ5aGvPxHS1S4eV1OzEkWMuvl/PyWzBve3vHONNc4ZGdaFWeev2AXnOTt65ce5ZL7W03Eo2jPIC2tzlzka1ZyXTfPYc1vjkD2B8D2EHUH22EeWUj5g/BQY8WyFneSGs1ZnAEgdLr2R5nRRfxeKa58FOGSE6viIfHIf+YwHK4+Yp35wXTjvXbi5JjMtYtmK/FpngYhkXeMb7MmU6B41Gb2mZi066Xl0BAW7iXGsKyNzC9rgQWlkfjNEVWWOyL2HmqvDcWjMsjMUxscjWtzEgujLSTTmvIrKcoNHUEa7AnDjfHsEIO7iniLi4U2NzdSDdGtGg1VnaxuaB081Xw/Fu0biXSgE2zuYnSF3OngMcA4gONVyNUBprxuOjc8MDZGinHJJHK3Z+UOc6QeIusak2S4jcq0i4g2mzRyB50Ia1kkjbPhzOeGCsrS4BumrjZN6fMexkj6nxErhld3bhEW5JDQLQwR+Pwh1h12CQQtS6u2dbiLgOMnDBziCW+04NDnXQ2LQDrQFO3GgNt9no4+1uGcfC6QjqIZqHqcmi5DGYBwgkcS55BpzY2Smm2C+2ujDowW7sJcadoa0PQYOeOg2MigBQ2NEaEg6ixrdaqXVvSzcbuL9pYXNDIJY5HuvYtcQAAdAQddQdRsD5A02CjaZ2Bzmte5rgHNaBe3tXqRZGlhfMd3D5xG+Ux+FxJa6gCdTm92wWs31/Kb6hIuG4XMw95h8bbiDGO7NjKfHq92rddBQ8R0uip1pU3CQumxADJSzugSHNaKfenh7xtPALRZAoXoTel3iDiYwXZoZQPdLHRE/p53C/0QFzGC4Rl7qQPdGzvMoAcQ8AOLacR+aBtoLGtKTxTFzCU4eFz33lLpZgCyIG/C0gAyvNXlvTm4AgKVYs3cSkBa8yxwWB+Se3O4624eF4J9Gg0uqjnaWh42IBGhB18jqD5LneEYKODQEvmk1c93ikfW5cQNGgnYU0XQAUyAnNlJshoOh08Z5D9FTRts4iY8RG6OzlJLSRoQ5p3B5Oa4WDyIUENkHjFPdQEjNg5zRRcw+6SK0OhFbbr5wk/wBOOk8nwsNf/mv4rXLjxHklOkUgaHnkxxAyPP5pvKTypnKytI2lkWIaHAlrmEgOHhkjdzbrqDtbTYOmhCcPbI+QRzNEjW25soAAI6Pbyd6eE76bKNxTh+Z/ewu7uagM1W14GzZWWM7ddDo4ciNV0fDMOWsGcAPIGaiSAegJAsedBZvbU6SgF9REUREQEREBERAREQEREBcr+EnBPkwZdESJYZGSsING23fwIJB8iV1S04yLMxzauxt18kHm/DeLtlY17Tdj4g8wRyNrd+OF8jI2Alzj7R2a33nG+g2HM0FS47snI2YnDkZHEW4ShmXzka79po1V7g+Hsha/xveHaPmfpbBuyMb048+fI3S8PwWZe+nR/Inj/q9wE1gEbOstH5ugaf1cvzWjGYGJz85uOU6CaPwuujQfWjxqdHghfcK/3nDLY0HRo69D1+A5JjX3FJrVNu+jgMzT6ggH4LocyPg+NsjklZI2Zzw5ocY8PO9hORurXMY4AeV6GwvnEeMROc14Zi2uja+i3DTiw7LmBLoq90a2FC4DxZ+V75IpmZnl3hidJoT0js/RW3+3IdA7ERx3ymY6I/KQtKrKgw/EZpogXjwc4qAaMu7XAmyARzu/jS+8QxhkmjL4JYoiwBpeGht+MyHR5NEmHSvdJ2bat8L2bicczJszejSHN8uZ/jzuzdnjOEve3IJhl08L4mvbptVFpsdbWrZ1pmSuX4jB3Ra+PvBbmse2MgPew7sbe5olwrxAt0rM4qnxD43U2IPgjafDGQ2RoaQC22SFzRYLSWsyEXVk3XZYLgEsBLo5MODRomGVxA6AuxBoeQpcXhjQOYtcT3Z8ILR4sPE6qskkXV86+CuMlpeoscG6KZ9NtgYBpT8zgRRpz2j8mSXgNAA8LjVnwysayCN8Zlc1rSap7m+I5TVCSw40TpzOVRuCTsBlMkM3d+HLLGzvCPG81TLfXvVl96+hV9FiMNM18cMkcjy0gsLml+o2LDVGtNR6rF6akU2GwWEkc8MaGZcz+8YO6fkIaALZQBvlrpuLJAxx/EzGWUDLM81GwmszzqXOIGjBu51aDbUgGVwPs8Ax5lztJOXKHOY0tbq05dOZP8haYeAGCd8sgLs1d1ISXDuiA7IOTTmu63pu+izfbXxfcDwvcMdJLJnldRllOgJ2a1jfcjFkNaOt6kkmRC+sVKP+TCf8UoP2VLBN+MYjIT+Qw5a43oHz+00a7tYMrumZ7T7qlsxjfx6QZrrDRXWu8stX8itMpOBNYjFNHvGKT9aPu/8AwqLw54aZ8K6nZJC6nUbimt7QR/VzGRnoxaMTjBFiw+jkmjZHn91skb3uYHdMwkcATpba3IXQYTgTTI2eQHvGggUSLafdfR8QsA0ealWR84DwURHMC8MrwxudnDfNuay0dGg1rsFeoijQiIgIiICIiAiIgIiICIiAiIgoeM8EzEyR762BYOupILSDr0B+BXOPsHUMzDbvJXnKeuVzdDqeh31XoK1y4drvaa13qAfurtNPPhi+Vl1+06qz1s1g/qee1HckkiNxPGOlb3bJDH4vE7LdnoA5urfPyCvu1XBiXh0cjomloBbG2LUgkkkujJ2cOfJc/FwA3rPOf0mj7MAUt2a0s+GOnijs5ZwNaa3u3nyAcQ0n1cFe4PijHj2JW9Wuie37to/AkKlw3B5R7OMxI8qw7v2oSVZR8Om/4ub4sw//AKlrTDdLwbCvOZ2Hjzf1hHld+sACsW8Hib7EmIj8hPKR8GvcQPksxg5xtiT+lFGf2cqwyYxv+8w8g6GKSM/rCR/7KKybwx/u4yeuju5ePmY831VJh/wfwAAGfEPoNAt0bdGtDWg5IxYoAfBWv47iQPymDa//AKMrH/SYRrU7jWHGkscsB5mSKRjR/wBxoLP8SCXguz0MQ/J5x6yyOGwGxdQ0AGg5KLxTC4R/hmMLiOUha4jz8R0X38SwuJbYc2dvlIZB+0Qn+zTEzLhjHFXsjumlo/Rbl+6io2Gj7twdCHSs/q5iWeuYmq9L9F2D42vbTgC0jYrlsDLiXSNbMyMtvV7Hu28mFmhPTMa6ldao0oJey7A9z4nFmeszfaaSBQd1BoAb7AdFFk7JkysmEuRzQWmm2Hxk2WOFjYgEHkb5Eg9SiGkXCYBkews9Tqf4KUiICIiAiIgIiICIiAiIgIiICIiAii8Q4hHC3NI6ug3JPRoGpXJ8T7bOa7K1jYwRoX+J36rSA0+pI0WscbfSWyO2WEszWi3ODR1JA+68c45+EGUWGvcfO8o+Tav42uNxfG55XW977OzQaPndfZek4b9YvJHt/aaVk2TJM4Zc1mNwAN1uaI5fVUuH4XeonxA9JGn/ACry/hgnhd3kJLX7EucSKPI6+X0V+3tPN3dPbEXn/eBtfIZtfjav4b8Zubvo+Fv93E4kfGI/tRFbm8Ml/wCLxf8A+H/oXn2D7Syt3DZBverT8xQ+NLcPwkRR/wBI3ER1vcWYfBzZarzUy47iky272PCzN2xczv8AqRwuH+BjD9VkybFjd0L/APtyRfOnv+y5l/bsADJmksDyq+XiBs+hSDts6S8vdtrk94Zp65QPqn48v6Xyjq48divehhP92Z3+aJqydxkj+kgkaOoyuH+F1/RcW78ILW7yYV393ERn7vCR/hIiPKN3piIPjoXrGl2vZn4LEy5e6f3pBqTuJonjrU4Y0t+DuS2vwGJi/ocQXt/s8QM+lbNlbTx6uzrmcR29wh1czJ55onfZ6jj8J0ABDZgK5uDXj9XO2/mpY1Ha8KxU7pGNkhZH4hmcJc439wZAT8Q1dgvJuAdtcJI9zxO973UDnGRoA2DWMvK3U60SdLJoVzM3GZRLK6DESGMSSAN7xzqp5HgN6t+unyYY+S3LT39F4lgO2E7fale4eb3afWlfYTt67Z0hHm4NcPiQL+q3eHJPyR6ei4fA9uSXAERyg/2ZyurrTjROu2i6/AY5kzA+N2Zp+BB5gjcHyKxcbPbUsqSiIsqIiICIiAiIgIiICIiAqLtF2ibhwWMp0tbHZoOxd59B9lePOh9F+f8AiWNkfbnOJLtSepIslenHh5VjLLS54n2kLySDnkO8juXk0bCunrouZxWOLjZdZJ3J1Pr5KNiHHUclWTSHXXkV1ySPC5Wt0s5eaYAXda2875Kbw7hmS3O8RPPkOldVtwcLRG2huAT5kjdbsQaaa6D7rWvrOySb4+i+yAPBJLW6ABpsactB1P11WiU9df5CiyPN77D7nVVNpDj3biLHk4ag+hWUmWQGx8Bt/Ba4dSL11/evkZp1Dax+5E2+kgNoen+ixY+tVN4w0eGhVxtJ9dtvQBVleE+p/cipMkEcg8TWE+bQb9dPqmG4SwX3bGg9NNfTkfotURUtNRUL8XGbVjTW+gsHzDtV8dhIHHxRsvzaNh8OlLf2ieWxseDTs2UnmRqaPXUBYYV2YNza6Kam9HprbwTDE33bQfp8joVMGEAH5M5S3lVA/FRMWMpfl0oKXg3Es16/Ytr7n5pqRe6h4t5bvYB+/RIZC7T4+asjtrre96qA5ob3mXSrr9YD7Eqa0e2BxXjyjZo/+fZdR2Y7US4aQPaS5poOY4+0P9RrR5elhefcOefGb1tXGGkI58x91mftO13q9P0jwnikWIjEkLg5p36g9HDkVNXgfZLiEkWLi7t7mh0kbXAbFriwEEbHcr3xcmeHjXRjdiIiw0IiICIiAiIg/9k="/>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1" name="Google Shape;241;p35" descr="data:image/jpeg;base64,/9j/4AAQSkZJRgABAQAAAQABAAD/2wCEAAkGBxQTEhUTEhQVFBQXFRYbFxYXGBoWGhoYGBYaGBcYGBgYHCggGxooHRgXITEhJSkrLi4uGB8zODMsNygtLisBCgoKDg0OGxAQGi8lICQsLCwsLCwsLCwsLCwsLCwsLCwsLCwsLCwsLCwsLCwsLCwsLCwsLCwsLCwsLCwsLCwsLP/AABEIALsBDQMBIgACEQEDEQH/xAAcAAEAAgMBAQEAAAAAAAAAAAAABAUCAwYHAQj/xABFEAABBAAEAwUGAAoHCQEAAAABAAIDEQQSITEFQVEGEyJhcTJCgZGhsQcUI2KCkrLB4fAzUlNyosLRFUNUY3ODw9Pxo//EABkBAQEBAQEBAAAAAAAAAAAAAAABAgQDBf/EACERAQEAAgIDAAIDAAAAAAAAAAABAhEDIRIxQRMiFFFh/9oADAMBAAIRAxEAPwD3FERAREQEREBERAREQEREBEWJeBuQgyRfA4L6gIiICIiAiIgIiICIiAiIgIiICIiAiIgIiICIiAiIgIiICIiAqniPHo4iW+0RvyaPIu6+QWzjeMyMOuXQlzujfLzO3zXk3Ge0We2R+GMWB1cTvazctNY47XfFe3rnE0ctXlY3W/7x3IOvRVknbKS7ax4bpmB575vht8lVcEhDyTWwV5/s6xoNPP8An1XleWvfHi2lcO7e6jPba+18/gu04X2ijlFhwOv03XkfEeAuBNfD+fmtGHEkR8LiCP5pWcqXie/RvsDrWyzXnfZTtQ4kNlJJ6r0GKTMAQvXHKX08csbizREVZEREBERAREQEREBERAREQEREBERAREQEREBERAREQeY/hV4uQ5sDTV6v9PdH3PxXAwiwa5A/MjX7q/8AwhuJxshPWh6Ch+5U+DZv0/hX3C58726cJ06vsjgqjN86XXw4NtVSpeAxER/ZdHhR4QvOdvW9Ic/D2u5Ktk4C3oukLVrLFLisyci3s+WOtq7Ds/O4eB3wWqRq+YE08LfHfHJjknli6RERdTjEREBERAREQEREBERAREQEREBERAREQEREBERAREQeNfhGw5bjXdHAOHxWjCYLQ6aGvqR/ou27c8HE00bswb4CCTreugAG51KgQ8Mc1tGj0cNiP3FcfJf207eOfrtO4PAcoCvI46Ci8PbQCsDstYzpMr2iYiU7NbfxoKKZX3sPmtPGMXMGu7mOyGk26yCQNGtA1JPwVP2P4jicQwnEwmJwI3Y5lgizo7XQ6Xsl37WXXToppaF0o+FxDjI226E7rHjeIfHG97Y3SFrSQxvtOIGjR5lVfY/i003ini7sh2gpw2cRs8A8r1A3U+m9zT0RERdbiEREBERAREQEREBERAREQEREBERAREQEREBERAREQU/F4PyjZKuga9d/3KjwmIfYz5QJD4WgbCjqfpquwniDhR/kqlnwQZdgD84afX9y5eXj727OHllx8a1YfTRTmlVokF6bcipccimNaym2160hoB9V9LlhIeZ0paqaa5pWnUOBo0dRvzB6HyWW1Fc9iMRhtGtaw5X5m7aO5vA66nVX4Iyil5y1vLHWnRNK+rGMaD0CyXa+eIiICIiAiIgIiICIiAiIgIiICIiAiIgIiICIiAiq+KcUEbgwBznuvKxlZjQsm3EBoA5kjcDcgKEzGllEyGHclktHUn+tmIA39k18qQdComMayVjmWDofmP4rn8diXvbmhkfMQTQYW93tsXNr5WT5FasG50rBIDJTqIcyUOcPLI5vdg9efVSkvbGN4oVspMMwWnGcNGUyNf3fN2cgD1OtD4fRU/ezAZmsMjerQf38vRclxyxruxzxy+ukEij4yASjK68vS6B9a3HkqEdooxo92Q9Hgt+pU7D8biq+8b+sFny21q/GzE8FYWkODa6Aa/NWnC4cxa3k3f0CgwT96MzSMp97lp06qFxN+IDu7wzzlkGVwFNc07Z2vr/WunT0xw3dvPk5LrW3fIqzAcTYT3bnU/XQnXQ0f4dQrNdTjEREBERAREQEREBERAREQEREBERAREQERRsbicg0qztf1Ut0uMtuokrXNLlF7nkOqYeXM0O6hQcXL4jroAPQfLVVLLFSI58zpBBD3jt3One41yaD3OjfILczHTN/pcPpWphkElegcGOPLYc1hDiHE07EwgnVrWNANeed5v5Bb5hiG+JpilaB7GUxuPo/OW35ED1CrKO3imGeTmd3MgFkSB0D8rd9XZbaL6kLn8fjsJAe9gkinBzZ48/feLLTcoGYtumtsaAAacl1sGIjlBzNosNlsgALSCacQdtjThp0KquOcdwxicxk8TnhzPC14cbDwdQ0k/8AxDbWztFhSS1xmjIANZJNiaFGOxuQFNg4ph2knvZBf9r3tfASCgq+RrJWA7gi2kbjMNCDyNH5EgqLwHtRHFmw8hkPdnwlkUrhlugPC06ey4cqkaATStiTLafxTHYaYZWYjCAnfvMr9PJuduvqo7ezWDOsboi6twIyCfQaBWcfaHDyNsd45pvX8XnI0NHXu63tYSY3An2+5888YHzzNWbJfbcys9ImFwLjJ3bb7trfFJqPHpTIwbzaWSRQGg1N1Mfwei10bsrmuJzOGa7a5tEWNPFfqAtLDw1x8JwV+XdA/TVROIQt7wNgkexuWyWSvIN6GhmyitNhufzac0eT7O9zsQyKRrJsrHOcGjLvQHheSL1B9rn6K/bxTI0ZmvI2vI9x8roE/HVcnhuHOGKic2eTNlcG95Ujby05zhoSSA0XY5dF0TZsQ32oo5PON5aT+g8UP1ymk2vMLiWyNzNNjbzB5gjcHyW5U/CscS/IYJWXrmd3daD8156UrhFFpxVZSCasHnR+C2ucALKouIzS5y+MB7QKMTqaT5sftf5rtD1CaN6fcDxDISDZb9latxrD730K5+MMlvuiWvb7UT/C5vqDqPI7HkVG707ajyO68t3HquqY4cne3TycQYAaNnoFqw/Eczg3KfOta/gqzA4N8gu8rb35n0V7h8O1gytFBalteeUwx691tREW3iIiICIiAiIgIiIMXSAbkD1KpOMzscRryHlzUybhQJsPcD50R/r9VU8WwfdhpcQ6ya5ba9defyXlnctenTwzCZS7TsJiixuSuRry/gtOBcczrBJ5aGvPxHS1S4eV1OzEkWMuvl/PyWzBve3vHONNc4ZGdaFWeev2AXnOTt65ce5ZL7W03Eo2jPIC2tzlzka1ZyXTfPYc1vjkD2B8D2EHUH22EeWUj5g/BQY8WyFneSGs1ZnAEgdLr2R5nRRfxeKa58FOGSE6viIfHIf+YwHK4+Yp35wXTjvXbi5JjMtYtmK/FpngYhkXeMb7MmU6B41Gb2mZi066Xl0BAW7iXGsKyNzC9rgQWlkfjNEVWWOyL2HmqvDcWjMsjMUxscjWtzEgujLSTTmvIrKcoNHUEa7AnDjfHsEIO7iniLi4U2NzdSDdGtGg1VnaxuaB081Xw/Fu0biXSgE2zuYnSF3OngMcA4gONVyNUBprxuOjc8MDZGinHJJHK3Z+UOc6QeIusak2S4jcq0i4g2mzRyB50Ia1kkjbPhzOeGCsrS4BumrjZN6fMexkj6nxErhld3bhEW5JDQLQwR+Pwh1h12CQQtS6u2dbiLgOMnDBziCW+04NDnXQ2LQDrQFO3GgNt9no4+1uGcfC6QjqIZqHqcmi5DGYBwgkcS55BpzY2Smm2C+2ujDowW7sJcadoa0PQYOeOg2MigBQ2NEaEg6ixrdaqXVvSzcbuL9pYXNDIJY5HuvYtcQAAdAQddQdRsD5A02CjaZ2Bzmte5rgHNaBe3tXqRZGlhfMd3D5xG+Ux+FxJa6gCdTm92wWs31/Kb6hIuG4XMw95h8bbiDGO7NjKfHq92rddBQ8R0uip1pU3CQumxADJSzugSHNaKfenh7xtPALRZAoXoTel3iDiYwXZoZQPdLHRE/p53C/0QFzGC4Rl7qQPdGzvMoAcQ8AOLacR+aBtoLGtKTxTFzCU4eFz33lLpZgCyIG/C0gAyvNXlvTm4AgKVYs3cSkBa8yxwWB+Se3O4624eF4J9Gg0uqjnaWh42IBGhB18jqD5LneEYKODQEvmk1c93ikfW5cQNGgnYU0XQAUyAnNlJshoOh08Z5D9FTRts4iY8RG6OzlJLSRoQ5p3B5Oa4WDyIUENkHjFPdQEjNg5zRRcw+6SK0OhFbbr5wk/wBOOk8nwsNf/mv4rXLjxHklOkUgaHnkxxAyPP5pvKTypnKytI2lkWIaHAlrmEgOHhkjdzbrqDtbTYOmhCcPbI+QRzNEjW25soAAI6Pbyd6eE76bKNxTh+Z/ewu7uagM1W14GzZWWM7ddDo4ciNV0fDMOWsGcAPIGaiSAegJAsedBZvbU6SgF9REUREQEREBERAREQEREBcr+EnBPkwZdESJYZGSsING23fwIJB8iV1S04yLMxzauxt18kHm/DeLtlY17Tdj4g8wRyNrd+OF8jI2Alzj7R2a33nG+g2HM0FS47snI2YnDkZHEW4ShmXzka79po1V7g+Hsha/xveHaPmfpbBuyMb048+fI3S8PwWZe+nR/Inj/q9wE1gEbOstH5ugaf1cvzWjGYGJz85uOU6CaPwuujQfWjxqdHghfcK/3nDLY0HRo69D1+A5JjX3FJrVNu+jgMzT6ggH4LocyPg+NsjklZI2Zzw5ocY8PO9hORurXMY4AeV6GwvnEeMROc14Zi2uja+i3DTiw7LmBLoq90a2FC4DxZ+V75IpmZnl3hidJoT0js/RW3+3IdA7ERx3ymY6I/KQtKrKgw/EZpogXjwc4qAaMu7XAmyARzu/jS+8QxhkmjL4JYoiwBpeGht+MyHR5NEmHSvdJ2bat8L2bicczJszejSHN8uZ/jzuzdnjOEve3IJhl08L4mvbptVFpsdbWrZ1pmSuX4jB3Ra+PvBbmse2MgPew7sbe5olwrxAt0rM4qnxD43U2IPgjafDGQ2RoaQC22SFzRYLSWsyEXVk3XZYLgEsBLo5MODRomGVxA6AuxBoeQpcXhjQOYtcT3Z8ILR4sPE6qskkXV86+CuMlpeoscG6KZ9NtgYBpT8zgRRpz2j8mSXgNAA8LjVnwysayCN8Zlc1rSap7m+I5TVCSw40TpzOVRuCTsBlMkM3d+HLLGzvCPG81TLfXvVl96+hV9FiMNM18cMkcjy0gsLml+o2LDVGtNR6rF6akU2GwWEkc8MaGZcz+8YO6fkIaALZQBvlrpuLJAxx/EzGWUDLM81GwmszzqXOIGjBu51aDbUgGVwPs8Ax5lztJOXKHOY0tbq05dOZP8haYeAGCd8sgLs1d1ISXDuiA7IOTTmu63pu+izfbXxfcDwvcMdJLJnldRllOgJ2a1jfcjFkNaOt6kkmRC+sVKP+TCf8UoP2VLBN+MYjIT+Qw5a43oHz+00a7tYMrumZ7T7qlsxjfx6QZrrDRXWu8stX8itMpOBNYjFNHvGKT9aPu/8AwqLw54aZ8K6nZJC6nUbimt7QR/VzGRnoxaMTjBFiw+jkmjZHn91skb3uYHdMwkcATpba3IXQYTgTTI2eQHvGggUSLafdfR8QsA0ealWR84DwURHMC8MrwxudnDfNuay0dGg1rsFeoijQiIgIiICIiAiIgIiICIiAiIgoeM8EzEyR762BYOupILSDr0B+BXOPsHUMzDbvJXnKeuVzdDqeh31XoK1y4drvaa13qAfurtNPPhi+Vl1+06qz1s1g/qee1HckkiNxPGOlb3bJDH4vE7LdnoA5urfPyCvu1XBiXh0cjomloBbG2LUgkkkujJ2cOfJc/FwA3rPOf0mj7MAUt2a0s+GOnijs5ZwNaa3u3nyAcQ0n1cFe4PijHj2JW9Wuie37to/AkKlw3B5R7OMxI8qw7v2oSVZR8Om/4ub4sw//AKlrTDdLwbCvOZ2Hjzf1hHld+sACsW8Hib7EmIj8hPKR8GvcQPksxg5xtiT+lFGf2cqwyYxv+8w8g6GKSM/rCR/7KKybwx/u4yeuju5ePmY831VJh/wfwAAGfEPoNAt0bdGtDWg5IxYoAfBWv47iQPymDa//AKMrH/SYRrU7jWHGkscsB5mSKRjR/wBxoLP8SCXguz0MQ/J5x6yyOGwGxdQ0AGg5KLxTC4R/hmMLiOUha4jz8R0X38SwuJbYc2dvlIZB+0Qn+zTEzLhjHFXsjumlo/Rbl+6io2Gj7twdCHSs/q5iWeuYmq9L9F2D42vbTgC0jYrlsDLiXSNbMyMtvV7Hu28mFmhPTMa6ldao0oJey7A9z4nFmeszfaaSBQd1BoAb7AdFFk7JkysmEuRzQWmm2Hxk2WOFjYgEHkb5Eg9SiGkXCYBkews9Tqf4KUiICIiAiIgIiICIiAiIgIiICIiAii8Q4hHC3NI6ug3JPRoGpXJ8T7bOa7K1jYwRoX+J36rSA0+pI0WscbfSWyO2WEszWi3ODR1JA+68c45+EGUWGvcfO8o+Tav42uNxfG55XW977OzQaPndfZek4b9YvJHt/aaVk2TJM4Zc1mNwAN1uaI5fVUuH4XeonxA9JGn/ACry/hgnhd3kJLX7EucSKPI6+X0V+3tPN3dPbEXn/eBtfIZtfjav4b8Zubvo+Fv93E4kfGI/tRFbm8Ml/wCLxf8A+H/oXn2D7Syt3DZBverT8xQ+NLcPwkRR/wBI3ER1vcWYfBzZarzUy47iky272PCzN2xczv8AqRwuH+BjD9VkybFjd0L/APtyRfOnv+y5l/bsADJmksDyq+XiBs+hSDts6S8vdtrk94Zp65QPqn48v6Xyjq48divehhP92Z3+aJqydxkj+kgkaOoyuH+F1/RcW78ILW7yYV393ERn7vCR/hIiPKN3piIPjoXrGl2vZn4LEy5e6f3pBqTuJonjrU4Y0t+DuS2vwGJi/ocQXt/s8QM+lbNlbTx6uzrmcR29wh1czJ55onfZ6jj8J0ABDZgK5uDXj9XO2/mpY1Ha8KxU7pGNkhZH4hmcJc439wZAT8Q1dgvJuAdtcJI9zxO973UDnGRoA2DWMvK3U60SdLJoVzM3GZRLK6DESGMSSAN7xzqp5HgN6t+unyYY+S3LT39F4lgO2E7fale4eb3afWlfYTt67Z0hHm4NcPiQL+q3eHJPyR6ei4fA9uSXAERyg/2ZyurrTjROu2i6/AY5kzA+N2Zp+BB5gjcHyKxcbPbUsqSiIsqIiICIiAiIgIiICIiAqLtF2ibhwWMp0tbHZoOxd59B9lePOh9F+f8AiWNkfbnOJLtSepIslenHh5VjLLS54n2kLySDnkO8juXk0bCunrouZxWOLjZdZJ3J1Pr5KNiHHUclWTSHXXkV1ySPC5Wt0s5eaYAXda2875Kbw7hmS3O8RPPkOldVtwcLRG2huAT5kjdbsQaaa6D7rWvrOySb4+i+yAPBJLW6ABpsactB1P11WiU9df5CiyPN77D7nVVNpDj3biLHk4ag+hWUmWQGx8Bt/Ba4dSL11/evkZp1Dax+5E2+kgNoen+ixY+tVN4w0eGhVxtJ9dtvQBVleE+p/cipMkEcg8TWE+bQb9dPqmG4SwX3bGg9NNfTkfotURUtNRUL8XGbVjTW+gsHzDtV8dhIHHxRsvzaNh8OlLf2ieWxseDTs2UnmRqaPXUBYYV2YNza6Kam9HprbwTDE33bQfp8joVMGEAH5M5S3lVA/FRMWMpfl0oKXg3Es16/Ytr7n5pqRe6h4t5bvYB+/RIZC7T4+asjtrre96qA5ob3mXSrr9YD7Eqa0e2BxXjyjZo/+fZdR2Y7US4aQPaS5poOY4+0P9RrR5elhefcOefGb1tXGGkI58x91mftO13q9P0jwnikWIjEkLg5p36g9HDkVNXgfZLiEkWLi7t7mh0kbXAbFriwEEbHcr3xcmeHjXRjdiIiw0IiICIiAiIg/9k="/>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34037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B4717-DC20-AAA1-F6C7-8C5837830DF5}"/>
              </a:ext>
            </a:extLst>
          </p:cNvPr>
          <p:cNvSpPr>
            <a:spLocks noGrp="1"/>
          </p:cNvSpPr>
          <p:nvPr>
            <p:ph type="title"/>
          </p:nvPr>
        </p:nvSpPr>
        <p:spPr/>
        <p:txBody>
          <a:bodyPr/>
          <a:lstStyle/>
          <a:p>
            <a:r>
              <a:rPr lang="en-US" dirty="0"/>
              <a:t>Switch Bouncing</a:t>
            </a:r>
          </a:p>
        </p:txBody>
      </p:sp>
      <p:sp>
        <p:nvSpPr>
          <p:cNvPr id="3" name="Text Placeholder 2">
            <a:extLst>
              <a:ext uri="{FF2B5EF4-FFF2-40B4-BE49-F238E27FC236}">
                <a16:creationId xmlns:a16="http://schemas.microsoft.com/office/drawing/2014/main" id="{DD7BB321-649F-A65E-5D59-FECC8249F6E0}"/>
              </a:ext>
            </a:extLst>
          </p:cNvPr>
          <p:cNvSpPr>
            <a:spLocks noGrp="1"/>
          </p:cNvSpPr>
          <p:nvPr>
            <p:ph type="body" idx="1"/>
          </p:nvPr>
        </p:nvSpPr>
        <p:spPr/>
        <p:txBody>
          <a:bodyPr/>
          <a:lstStyle/>
          <a:p>
            <a:r>
              <a:rPr lang="en-US" dirty="0"/>
              <a:t>Non-ideal behavior of any switch which generates multiple transitions of a single input. </a:t>
            </a:r>
          </a:p>
          <a:p>
            <a:r>
              <a:rPr lang="en-US" dirty="0"/>
              <a:t>Causes problems while we are dealing with the logic or digital circuits.</a:t>
            </a:r>
          </a:p>
        </p:txBody>
      </p:sp>
    </p:spTree>
    <p:extLst>
      <p:ext uri="{BB962C8B-B14F-4D97-AF65-F5344CB8AC3E}">
        <p14:creationId xmlns:p14="http://schemas.microsoft.com/office/powerpoint/2010/main" val="3322468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F1846-D669-BA3D-0479-74AF74965AB0}"/>
              </a:ext>
            </a:extLst>
          </p:cNvPr>
          <p:cNvSpPr>
            <a:spLocks noGrp="1"/>
          </p:cNvSpPr>
          <p:nvPr>
            <p:ph type="title"/>
          </p:nvPr>
        </p:nvSpPr>
        <p:spPr/>
        <p:txBody>
          <a:bodyPr/>
          <a:lstStyle/>
          <a:p>
            <a:r>
              <a:rPr lang="en-US" dirty="0"/>
              <a:t>Switch Bouncing</a:t>
            </a:r>
          </a:p>
        </p:txBody>
      </p:sp>
      <p:pic>
        <p:nvPicPr>
          <p:cNvPr id="5" name="Picture 4">
            <a:extLst>
              <a:ext uri="{FF2B5EF4-FFF2-40B4-BE49-F238E27FC236}">
                <a16:creationId xmlns:a16="http://schemas.microsoft.com/office/drawing/2014/main" id="{8E6E1C68-9A0C-38B8-F84A-EEFB3A26F969}"/>
              </a:ext>
            </a:extLst>
          </p:cNvPr>
          <p:cNvPicPr>
            <a:picLocks noChangeAspect="1"/>
          </p:cNvPicPr>
          <p:nvPr/>
        </p:nvPicPr>
        <p:blipFill>
          <a:blip r:embed="rId2"/>
          <a:stretch>
            <a:fillRect/>
          </a:stretch>
        </p:blipFill>
        <p:spPr>
          <a:xfrm>
            <a:off x="3960775" y="2117216"/>
            <a:ext cx="4633407" cy="3181568"/>
          </a:xfrm>
          <a:prstGeom prst="rect">
            <a:avLst/>
          </a:prstGeom>
        </p:spPr>
      </p:pic>
      <p:pic>
        <p:nvPicPr>
          <p:cNvPr id="7" name="Picture 6">
            <a:extLst>
              <a:ext uri="{FF2B5EF4-FFF2-40B4-BE49-F238E27FC236}">
                <a16:creationId xmlns:a16="http://schemas.microsoft.com/office/drawing/2014/main" id="{A3C185C9-1EB2-4335-090B-E0CCEDEBFE96}"/>
              </a:ext>
            </a:extLst>
          </p:cNvPr>
          <p:cNvPicPr>
            <a:picLocks noChangeAspect="1"/>
          </p:cNvPicPr>
          <p:nvPr/>
        </p:nvPicPr>
        <p:blipFill>
          <a:blip r:embed="rId3"/>
          <a:stretch>
            <a:fillRect/>
          </a:stretch>
        </p:blipFill>
        <p:spPr>
          <a:xfrm>
            <a:off x="813978" y="1707648"/>
            <a:ext cx="2592096" cy="4000705"/>
          </a:xfrm>
          <a:prstGeom prst="rect">
            <a:avLst/>
          </a:prstGeom>
        </p:spPr>
      </p:pic>
    </p:spTree>
    <p:extLst>
      <p:ext uri="{BB962C8B-B14F-4D97-AF65-F5344CB8AC3E}">
        <p14:creationId xmlns:p14="http://schemas.microsoft.com/office/powerpoint/2010/main" val="3049851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dirty="0">
                <a:solidFill>
                  <a:srgbClr val="E36C09"/>
                </a:solidFill>
                <a:latin typeface="Calibri"/>
                <a:ea typeface="Calibri"/>
                <a:cs typeface="Calibri"/>
                <a:sym typeface="Calibri"/>
              </a:rPr>
              <a:t>C Code - Debouncing</a:t>
            </a:r>
            <a:endParaRPr sz="4400" b="0" i="0" u="none" strike="noStrike" cap="none" dirty="0">
              <a:solidFill>
                <a:srgbClr val="E36C09"/>
              </a:solidFill>
              <a:latin typeface="Calibri"/>
              <a:ea typeface="Calibri"/>
              <a:cs typeface="Calibri"/>
              <a:sym typeface="Calibri"/>
            </a:endParaRPr>
          </a:p>
        </p:txBody>
      </p:sp>
      <p:sp>
        <p:nvSpPr>
          <p:cNvPr id="239" name="Google Shape;239;p35"/>
          <p:cNvSpPr/>
          <p:nvPr/>
        </p:nvSpPr>
        <p:spPr>
          <a:xfrm>
            <a:off x="457200" y="1417638"/>
            <a:ext cx="8026400" cy="5207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rgbClr val="0000FF"/>
                </a:solidFill>
                <a:latin typeface="Consolas"/>
                <a:ea typeface="Consolas"/>
                <a:cs typeface="Consolas"/>
                <a:sym typeface="Consolas"/>
              </a:rPr>
              <a:t>int</a:t>
            </a:r>
            <a:r>
              <a:rPr lang="en-US" sz="1800" dirty="0">
                <a:solidFill>
                  <a:srgbClr val="800000"/>
                </a:solidFill>
                <a:latin typeface="Consolas"/>
                <a:ea typeface="Consolas"/>
                <a:cs typeface="Consolas"/>
                <a:sym typeface="Consolas"/>
              </a:rPr>
              <a:t> </a:t>
            </a:r>
            <a:r>
              <a:rPr lang="en-US" sz="1800" dirty="0">
                <a:solidFill>
                  <a:srgbClr val="880000"/>
                </a:solidFill>
                <a:latin typeface="Consolas"/>
                <a:ea typeface="Consolas"/>
                <a:cs typeface="Consolas"/>
                <a:sym typeface="Consolas"/>
              </a:rPr>
              <a:t>main(</a:t>
            </a:r>
            <a:r>
              <a:rPr lang="en-US" sz="1800" dirty="0">
                <a:solidFill>
                  <a:srgbClr val="0000FF"/>
                </a:solidFill>
                <a:latin typeface="Consolas"/>
                <a:ea typeface="Consolas"/>
                <a:cs typeface="Consolas"/>
                <a:sym typeface="Consolas"/>
              </a:rPr>
              <a:t>void)</a:t>
            </a:r>
            <a:endParaRPr sz="1200" dirty="0"/>
          </a:p>
          <a:p>
            <a:pPr marL="0" marR="0" lvl="0" indent="0" algn="l" rtl="0">
              <a:spcBef>
                <a:spcPts val="0"/>
              </a:spcBef>
              <a:spcAft>
                <a:spcPts val="0"/>
              </a:spcAft>
              <a:buNone/>
            </a:pPr>
            <a:r>
              <a:rPr lang="en-US" sz="1800" dirty="0">
                <a:solidFill>
                  <a:srgbClr val="0000FF"/>
                </a:solidFill>
                <a:latin typeface="Consolas"/>
                <a:ea typeface="Consolas"/>
                <a:cs typeface="Consolas"/>
                <a:sym typeface="Consolas"/>
              </a:rPr>
              <a:t>{</a:t>
            </a:r>
            <a:endParaRPr sz="1200" dirty="0"/>
          </a:p>
          <a:p>
            <a:pPr marL="0" marR="0" lvl="0" indent="457200" algn="l" rtl="0">
              <a:spcBef>
                <a:spcPts val="0"/>
              </a:spcBef>
              <a:spcAft>
                <a:spcPts val="0"/>
              </a:spcAft>
              <a:buNone/>
            </a:pPr>
            <a:r>
              <a:rPr lang="en-US" sz="1800" dirty="0">
                <a:solidFill>
                  <a:srgbClr val="0000FF"/>
                </a:solidFill>
                <a:latin typeface="Consolas"/>
                <a:ea typeface="Consolas"/>
                <a:cs typeface="Consolas"/>
                <a:sym typeface="Consolas"/>
              </a:rPr>
              <a:t>unsigned</a:t>
            </a:r>
            <a:r>
              <a:rPr lang="en-US" sz="1800" dirty="0">
                <a:solidFill>
                  <a:srgbClr val="800000"/>
                </a:solidFill>
                <a:latin typeface="Consolas"/>
                <a:ea typeface="Consolas"/>
                <a:cs typeface="Consolas"/>
                <a:sym typeface="Consolas"/>
              </a:rPr>
              <a:t> </a:t>
            </a:r>
            <a:r>
              <a:rPr lang="en-US" sz="1800" dirty="0">
                <a:solidFill>
                  <a:srgbClr val="0000FF"/>
                </a:solidFill>
                <a:latin typeface="Consolas"/>
                <a:ea typeface="Consolas"/>
                <a:cs typeface="Consolas"/>
                <a:sym typeface="Consolas"/>
              </a:rPr>
              <a:t>char</a:t>
            </a:r>
            <a:r>
              <a:rPr lang="en-US" sz="1800" dirty="0">
                <a:solidFill>
                  <a:srgbClr val="800000"/>
                </a:solidFill>
                <a:latin typeface="Consolas"/>
                <a:ea typeface="Consolas"/>
                <a:cs typeface="Consolas"/>
                <a:sym typeface="Consolas"/>
              </a:rPr>
              <a:t> c=0,in=0;</a:t>
            </a:r>
            <a:endParaRPr sz="1200" dirty="0"/>
          </a:p>
          <a:p>
            <a:pPr marL="0" marR="0" lvl="0" indent="457200" algn="l" rtl="0">
              <a:spcBef>
                <a:spcPts val="0"/>
              </a:spcBef>
              <a:spcAft>
                <a:spcPts val="0"/>
              </a:spcAft>
              <a:buNone/>
            </a:pPr>
            <a:r>
              <a:rPr lang="en-US" sz="1800" dirty="0">
                <a:solidFill>
                  <a:srgbClr val="A000A0"/>
                </a:solidFill>
                <a:latin typeface="Consolas"/>
                <a:ea typeface="Consolas"/>
                <a:cs typeface="Consolas"/>
                <a:sym typeface="Consolas"/>
              </a:rPr>
              <a:t>DDRA</a:t>
            </a:r>
            <a:r>
              <a:rPr lang="en-US" sz="1800" dirty="0">
                <a:solidFill>
                  <a:srgbClr val="800000"/>
                </a:solidFill>
                <a:latin typeface="Consolas"/>
                <a:ea typeface="Consolas"/>
                <a:cs typeface="Consolas"/>
                <a:sym typeface="Consolas"/>
              </a:rPr>
              <a:t> = 0xFE;</a:t>
            </a:r>
            <a:endParaRPr sz="1200" dirty="0"/>
          </a:p>
          <a:p>
            <a:pPr marL="0" marR="0" lvl="0" indent="457200" algn="l" rtl="0">
              <a:spcBef>
                <a:spcPts val="0"/>
              </a:spcBef>
              <a:spcAft>
                <a:spcPts val="0"/>
              </a:spcAft>
              <a:buNone/>
            </a:pPr>
            <a:r>
              <a:rPr lang="en-US" sz="1800" dirty="0">
                <a:solidFill>
                  <a:srgbClr val="A000A0"/>
                </a:solidFill>
                <a:latin typeface="Consolas"/>
                <a:ea typeface="Consolas"/>
                <a:cs typeface="Consolas"/>
                <a:sym typeface="Consolas"/>
              </a:rPr>
              <a:t>DDRB</a:t>
            </a:r>
            <a:r>
              <a:rPr lang="en-US" sz="1800" dirty="0">
                <a:solidFill>
                  <a:srgbClr val="800000"/>
                </a:solidFill>
                <a:latin typeface="Consolas"/>
                <a:ea typeface="Consolas"/>
                <a:cs typeface="Consolas"/>
                <a:sym typeface="Consolas"/>
              </a:rPr>
              <a:t> = 0xFF;</a:t>
            </a:r>
            <a:endParaRPr sz="18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1800" dirty="0">
                <a:solidFill>
                  <a:srgbClr val="800000"/>
                </a:solidFill>
                <a:latin typeface="Consolas"/>
                <a:ea typeface="Consolas"/>
                <a:cs typeface="Consolas"/>
                <a:sym typeface="Consolas"/>
              </a:rPr>
              <a:t>    </a:t>
            </a:r>
            <a:r>
              <a:rPr lang="en-US" sz="1800" dirty="0">
                <a:solidFill>
                  <a:srgbClr val="A000A0"/>
                </a:solidFill>
                <a:latin typeface="Consolas"/>
                <a:ea typeface="Consolas"/>
                <a:cs typeface="Consolas"/>
                <a:sym typeface="Consolas"/>
              </a:rPr>
              <a:t>PORTB</a:t>
            </a:r>
            <a:r>
              <a:rPr lang="en-US" sz="1800" dirty="0">
                <a:solidFill>
                  <a:srgbClr val="800000"/>
                </a:solidFill>
                <a:latin typeface="Consolas"/>
                <a:ea typeface="Consolas"/>
                <a:cs typeface="Consolas"/>
                <a:sym typeface="Consolas"/>
              </a:rPr>
              <a:t> = c;</a:t>
            </a:r>
          </a:p>
          <a:p>
            <a:pPr marL="0" marR="0" lvl="0" indent="0" algn="l" rtl="0">
              <a:spcBef>
                <a:spcPts val="0"/>
              </a:spcBef>
              <a:spcAft>
                <a:spcPts val="0"/>
              </a:spcAft>
              <a:buNone/>
            </a:pPr>
            <a:endParaRPr sz="18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1800" dirty="0">
                <a:solidFill>
                  <a:srgbClr val="800000"/>
                </a:solidFill>
                <a:latin typeface="Consolas"/>
                <a:ea typeface="Consolas"/>
                <a:cs typeface="Consolas"/>
                <a:sym typeface="Consolas"/>
              </a:rPr>
              <a:t>    </a:t>
            </a:r>
            <a:r>
              <a:rPr lang="en-US" sz="1800" dirty="0">
                <a:solidFill>
                  <a:srgbClr val="0000FF"/>
                </a:solidFill>
                <a:latin typeface="Consolas"/>
                <a:ea typeface="Consolas"/>
                <a:cs typeface="Consolas"/>
                <a:sym typeface="Consolas"/>
              </a:rPr>
              <a:t>while(1)</a:t>
            </a:r>
            <a:endParaRPr sz="1200" dirty="0"/>
          </a:p>
          <a:p>
            <a:pPr marL="0" marR="0" lvl="0" indent="0" algn="l" rtl="0">
              <a:spcBef>
                <a:spcPts val="0"/>
              </a:spcBef>
              <a:spcAft>
                <a:spcPts val="0"/>
              </a:spcAft>
              <a:buNone/>
            </a:pPr>
            <a:r>
              <a:rPr lang="en-US" sz="1800" dirty="0">
                <a:solidFill>
                  <a:srgbClr val="800000"/>
                </a:solidFill>
                <a:latin typeface="Consolas"/>
                <a:ea typeface="Consolas"/>
                <a:cs typeface="Consolas"/>
                <a:sym typeface="Consolas"/>
              </a:rPr>
              <a:t>    {</a:t>
            </a:r>
            <a:endParaRPr sz="18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1800" dirty="0">
                <a:solidFill>
                  <a:srgbClr val="800000"/>
                </a:solidFill>
                <a:latin typeface="Consolas"/>
                <a:ea typeface="Consolas"/>
                <a:cs typeface="Consolas"/>
                <a:sym typeface="Consolas"/>
              </a:rPr>
              <a:t>		in = </a:t>
            </a:r>
            <a:r>
              <a:rPr lang="en-US" sz="1800" dirty="0">
                <a:solidFill>
                  <a:srgbClr val="A000A0"/>
                </a:solidFill>
                <a:latin typeface="Consolas"/>
                <a:ea typeface="Consolas"/>
                <a:cs typeface="Consolas"/>
                <a:sym typeface="Consolas"/>
              </a:rPr>
              <a:t>PINA;</a:t>
            </a:r>
            <a:endParaRPr sz="1200" dirty="0"/>
          </a:p>
          <a:p>
            <a:pPr marL="0" marR="0" lvl="0" indent="0" algn="l" rtl="0">
              <a:spcBef>
                <a:spcPts val="0"/>
              </a:spcBef>
              <a:spcAft>
                <a:spcPts val="0"/>
              </a:spcAft>
              <a:buNone/>
            </a:pPr>
            <a:r>
              <a:rPr lang="en-US" sz="1800" dirty="0">
                <a:solidFill>
                  <a:srgbClr val="0000FF"/>
                </a:solidFill>
                <a:latin typeface="Consolas"/>
                <a:ea typeface="Consolas"/>
                <a:cs typeface="Consolas"/>
                <a:sym typeface="Consolas"/>
              </a:rPr>
              <a:t>		if(in &amp; 0x01)</a:t>
            </a:r>
            <a:endParaRPr sz="1200" dirty="0"/>
          </a:p>
          <a:p>
            <a:pPr marL="0" marR="0" lvl="0" indent="0" algn="l" rtl="0">
              <a:spcBef>
                <a:spcPts val="0"/>
              </a:spcBef>
              <a:spcAft>
                <a:spcPts val="0"/>
              </a:spcAft>
              <a:buNone/>
            </a:pPr>
            <a:r>
              <a:rPr lang="en-US" sz="1800" dirty="0">
                <a:solidFill>
                  <a:srgbClr val="800000"/>
                </a:solidFill>
                <a:latin typeface="Consolas"/>
                <a:ea typeface="Consolas"/>
                <a:cs typeface="Consolas"/>
                <a:sym typeface="Consolas"/>
              </a:rPr>
              <a:t>		{</a:t>
            </a:r>
            <a:endParaRPr sz="18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1800" dirty="0">
                <a:solidFill>
                  <a:srgbClr val="800000"/>
                </a:solidFill>
                <a:latin typeface="Consolas"/>
                <a:ea typeface="Consolas"/>
                <a:cs typeface="Consolas"/>
                <a:sym typeface="Consolas"/>
              </a:rPr>
              <a:t>			</a:t>
            </a:r>
            <a:r>
              <a:rPr lang="en-US" sz="1800" dirty="0" err="1">
                <a:solidFill>
                  <a:srgbClr val="800000"/>
                </a:solidFill>
                <a:latin typeface="Consolas"/>
                <a:ea typeface="Consolas"/>
                <a:cs typeface="Consolas"/>
                <a:sym typeface="Consolas"/>
              </a:rPr>
              <a:t>c++</a:t>
            </a:r>
            <a:r>
              <a:rPr lang="en-US" sz="1800" dirty="0">
                <a:solidFill>
                  <a:srgbClr val="800000"/>
                </a:solidFill>
                <a:latin typeface="Consolas"/>
                <a:ea typeface="Consolas"/>
                <a:cs typeface="Consolas"/>
                <a:sym typeface="Consolas"/>
              </a:rPr>
              <a:t>;</a:t>
            </a:r>
            <a:endParaRPr sz="18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1800" dirty="0">
                <a:solidFill>
                  <a:srgbClr val="800000"/>
                </a:solidFill>
                <a:latin typeface="Consolas"/>
                <a:ea typeface="Consolas"/>
                <a:cs typeface="Consolas"/>
                <a:sym typeface="Consolas"/>
              </a:rPr>
              <a:t>			</a:t>
            </a:r>
            <a:r>
              <a:rPr lang="en-US" sz="1800" dirty="0">
                <a:solidFill>
                  <a:srgbClr val="A000A0"/>
                </a:solidFill>
                <a:latin typeface="Consolas"/>
                <a:ea typeface="Consolas"/>
                <a:cs typeface="Consolas"/>
                <a:sym typeface="Consolas"/>
              </a:rPr>
              <a:t>PORTB</a:t>
            </a:r>
            <a:r>
              <a:rPr lang="en-US" sz="1800" dirty="0">
                <a:solidFill>
                  <a:srgbClr val="800000"/>
                </a:solidFill>
                <a:latin typeface="Consolas"/>
                <a:ea typeface="Consolas"/>
                <a:cs typeface="Consolas"/>
                <a:sym typeface="Consolas"/>
              </a:rPr>
              <a:t> = c;</a:t>
            </a:r>
            <a:r>
              <a:rPr lang="en-US" sz="1800" dirty="0">
                <a:solidFill>
                  <a:srgbClr val="880000"/>
                </a:solidFill>
                <a:latin typeface="Consolas"/>
                <a:ea typeface="Consolas"/>
                <a:cs typeface="Consolas"/>
                <a:sym typeface="Consolas"/>
              </a:rPr>
              <a:t> 			             			_</a:t>
            </a:r>
            <a:r>
              <a:rPr lang="en-US" sz="1800" dirty="0" err="1">
                <a:solidFill>
                  <a:srgbClr val="880000"/>
                </a:solidFill>
                <a:latin typeface="Consolas"/>
                <a:ea typeface="Consolas"/>
                <a:cs typeface="Consolas"/>
                <a:sym typeface="Consolas"/>
              </a:rPr>
              <a:t>delay_ms</a:t>
            </a:r>
            <a:r>
              <a:rPr lang="en-US" sz="1800" dirty="0">
                <a:solidFill>
                  <a:srgbClr val="880000"/>
                </a:solidFill>
                <a:latin typeface="Consolas"/>
                <a:ea typeface="Consolas"/>
                <a:cs typeface="Consolas"/>
                <a:sym typeface="Consolas"/>
              </a:rPr>
              <a:t>(1000);</a:t>
            </a:r>
            <a:endParaRPr sz="1200" dirty="0"/>
          </a:p>
          <a:p>
            <a:pPr marL="0" marR="0" lvl="0" indent="0" algn="l" rtl="0">
              <a:spcBef>
                <a:spcPts val="0"/>
              </a:spcBef>
              <a:spcAft>
                <a:spcPts val="0"/>
              </a:spcAft>
              <a:buNone/>
            </a:pPr>
            <a:r>
              <a:rPr lang="en-US" sz="1800" dirty="0">
                <a:solidFill>
                  <a:srgbClr val="800000"/>
                </a:solidFill>
                <a:latin typeface="Consolas"/>
                <a:ea typeface="Consolas"/>
                <a:cs typeface="Consolas"/>
                <a:sym typeface="Consolas"/>
              </a:rPr>
              <a:t>		}</a:t>
            </a:r>
            <a:endParaRPr sz="18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1800" dirty="0">
                <a:solidFill>
                  <a:srgbClr val="800000"/>
                </a:solidFill>
                <a:latin typeface="Consolas"/>
                <a:ea typeface="Consolas"/>
                <a:cs typeface="Consolas"/>
                <a:sym typeface="Consolas"/>
              </a:rPr>
              <a:t>    }</a:t>
            </a:r>
            <a:endParaRPr sz="18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1800" dirty="0">
                <a:solidFill>
                  <a:srgbClr val="800000"/>
                </a:solidFill>
                <a:latin typeface="Consolas"/>
                <a:ea typeface="Consolas"/>
                <a:cs typeface="Consolas"/>
                <a:sym typeface="Consolas"/>
              </a:rPr>
              <a:t>}</a:t>
            </a:r>
            <a:endParaRPr sz="1200" dirty="0"/>
          </a:p>
          <a:p>
            <a:pPr marL="0" marR="0" lvl="0" indent="0" algn="l" rtl="0">
              <a:spcBef>
                <a:spcPts val="0"/>
              </a:spcBef>
              <a:spcAft>
                <a:spcPts val="0"/>
              </a:spcAft>
              <a:buNone/>
            </a:pPr>
            <a:endParaRPr sz="1800" dirty="0">
              <a:solidFill>
                <a:srgbClr val="800000"/>
              </a:solidFill>
              <a:latin typeface="Consolas"/>
              <a:ea typeface="Consolas"/>
              <a:cs typeface="Consolas"/>
              <a:sym typeface="Consolas"/>
            </a:endParaRPr>
          </a:p>
        </p:txBody>
      </p:sp>
      <p:sp>
        <p:nvSpPr>
          <p:cNvPr id="240" name="Google Shape;240;p35" descr="data:image/jpeg;base64,/9j/4AAQSkZJRgABAQAAAQABAAD/2wCEAAkGBxQTEhUTEhQVFBQXFRYbFxYXGBoWGhoYGBYaGBcYGBgYHCggGxooHRgXITEhJSkrLi4uGB8zODMsNygtLisBCgoKDg0OGxAQGi8lICQsLCwsLCwsLCwsLCwsLCwsLCwsLCwsLCwsLCwsLCwsLCwsLCwsLCwsLCwsLCwsLCwsLP/AABEIALsBDQMBIgACEQEDEQH/xAAcAAEAAgMBAQEAAAAAAAAAAAAABAUCAwYHAQj/xABFEAABBAAEAwUGAAoHCQEAAAABAAIDEQQSITEFQVEGEyJhcTJCgZGhsQcUI2KCkrLB4fAzUlNyosLRFUNUY3ODw9Pxo//EABkBAQEBAQEBAAAAAAAAAAAAAAABAgQDBf/EACERAQEAAgIDAAIDAAAAAAAAAAABAhEDIRIxQRMiFFFh/9oADAMBAAIRAxEAPwD3FERAREQEREBERAREQEREBEWJeBuQgyRfA4L6gIiICIiAiIgIiICIiAiIgIiICIiAiIgIiICIiAiIgIiICIiAqniPHo4iW+0RvyaPIu6+QWzjeMyMOuXQlzujfLzO3zXk3Ge0We2R+GMWB1cTvazctNY47XfFe3rnE0ctXlY3W/7x3IOvRVknbKS7ax4bpmB575vht8lVcEhDyTWwV5/s6xoNPP8An1XleWvfHi2lcO7e6jPba+18/gu04X2ijlFhwOv03XkfEeAuBNfD+fmtGHEkR8LiCP5pWcqXie/RvsDrWyzXnfZTtQ4kNlJJ6r0GKTMAQvXHKX08csbizREVZEREBERAREQEREBERAREQEREBERAREQEREBERAREQeY/hV4uQ5sDTV6v9PdH3PxXAwiwa5A/MjX7q/8AwhuJxshPWh6Ch+5U+DZv0/hX3C58726cJ06vsjgqjN86XXw4NtVSpeAxER/ZdHhR4QvOdvW9Ic/D2u5Ktk4C3oukLVrLFLisyci3s+WOtq7Ds/O4eB3wWqRq+YE08LfHfHJjknli6RERdTjEREBERAREQEREBERAREQEREBERAREQEREBERAREQeNfhGw5bjXdHAOHxWjCYLQ6aGvqR/ou27c8HE00bswb4CCTreugAG51KgQ8Mc1tGj0cNiP3FcfJf207eOfrtO4PAcoCvI46Ci8PbQCsDstYzpMr2iYiU7NbfxoKKZX3sPmtPGMXMGu7mOyGk26yCQNGtA1JPwVP2P4jicQwnEwmJwI3Y5lgizo7XQ6Xsl37WXXToppaF0o+FxDjI226E7rHjeIfHG97Y3SFrSQxvtOIGjR5lVfY/i003ini7sh2gpw2cRs8A8r1A3U+m9zT0RERdbiEREBERAREQEREBERAREQEREBERAREQEREBERAREQU/F4PyjZKuga9d/3KjwmIfYz5QJD4WgbCjqfpquwniDhR/kqlnwQZdgD84afX9y5eXj727OHllx8a1YfTRTmlVokF6bcipccimNaym2160hoB9V9LlhIeZ0paqaa5pWnUOBo0dRvzB6HyWW1Fc9iMRhtGtaw5X5m7aO5vA66nVX4Iyil5y1vLHWnRNK+rGMaD0CyXa+eIiICIiAiIgIiICIiAiIgIiICIiAiIgIiICIiAiq+KcUEbgwBznuvKxlZjQsm3EBoA5kjcDcgKEzGllEyGHclktHUn+tmIA39k18qQdComMayVjmWDofmP4rn8diXvbmhkfMQTQYW93tsXNr5WT5FasG50rBIDJTqIcyUOcPLI5vdg9efVSkvbGN4oVspMMwWnGcNGUyNf3fN2cgD1OtD4fRU/ezAZmsMjerQf38vRclxyxruxzxy+ukEij4yASjK68vS6B9a3HkqEdooxo92Q9Hgt+pU7D8biq+8b+sFny21q/GzE8FYWkODa6Aa/NWnC4cxa3k3f0CgwT96MzSMp97lp06qFxN+IDu7wzzlkGVwFNc07Z2vr/WunT0xw3dvPk5LrW3fIqzAcTYT3bnU/XQnXQ0f4dQrNdTjEREBERAREQEREBERAREQEREBERAREQERRsbicg0qztf1Ut0uMtuokrXNLlF7nkOqYeXM0O6hQcXL4jroAPQfLVVLLFSI58zpBBD3jt3One41yaD3OjfILczHTN/pcPpWphkElegcGOPLYc1hDiHE07EwgnVrWNANeed5v5Bb5hiG+JpilaB7GUxuPo/OW35ED1CrKO3imGeTmd3MgFkSB0D8rd9XZbaL6kLn8fjsJAe9gkinBzZ48/feLLTcoGYtumtsaAAacl1sGIjlBzNosNlsgALSCacQdtjThp0KquOcdwxicxk8TnhzPC14cbDwdQ0k/8AxDbWztFhSS1xmjIANZJNiaFGOxuQFNg4ph2knvZBf9r3tfASCgq+RrJWA7gi2kbjMNCDyNH5EgqLwHtRHFmw8hkPdnwlkUrhlugPC06ey4cqkaATStiTLafxTHYaYZWYjCAnfvMr9PJuduvqo7ezWDOsboi6twIyCfQaBWcfaHDyNsd45pvX8XnI0NHXu63tYSY3An2+5888YHzzNWbJfbcys9ImFwLjJ3bb7trfFJqPHpTIwbzaWSRQGg1N1Mfwei10bsrmuJzOGa7a5tEWNPFfqAtLDw1x8JwV+XdA/TVROIQt7wNgkexuWyWSvIN6GhmyitNhufzac0eT7O9zsQyKRrJsrHOcGjLvQHheSL1B9rn6K/bxTI0ZmvI2vI9x8roE/HVcnhuHOGKic2eTNlcG95Ujby05zhoSSA0XY5dF0TZsQ32oo5PON5aT+g8UP1ymk2vMLiWyNzNNjbzB5gjcHyW5U/CscS/IYJWXrmd3daD8156UrhFFpxVZSCasHnR+C2ucALKouIzS5y+MB7QKMTqaT5sftf5rtD1CaN6fcDxDISDZb9latxrD730K5+MMlvuiWvb7UT/C5vqDqPI7HkVG707ajyO68t3HquqY4cne3TycQYAaNnoFqw/Eczg3KfOta/gqzA4N8gu8rb35n0V7h8O1gytFBalteeUwx691tREW3iIiICIiAiIgIiIMXSAbkD1KpOMzscRryHlzUybhQJsPcD50R/r9VU8WwfdhpcQ6ya5ba9defyXlnctenTwzCZS7TsJiixuSuRry/gtOBcczrBJ5aGvPxHS1S4eV1OzEkWMuvl/PyWzBve3vHONNc4ZGdaFWeev2AXnOTt65ce5ZL7W03Eo2jPIC2tzlzka1ZyXTfPYc1vjkD2B8D2EHUH22EeWUj5g/BQY8WyFneSGs1ZnAEgdLr2R5nRRfxeKa58FOGSE6viIfHIf+YwHK4+Yp35wXTjvXbi5JjMtYtmK/FpngYhkXeMb7MmU6B41Gb2mZi066Xl0BAW7iXGsKyNzC9rgQWlkfjNEVWWOyL2HmqvDcWjMsjMUxscjWtzEgujLSTTmvIrKcoNHUEa7AnDjfHsEIO7iniLi4U2NzdSDdGtGg1VnaxuaB081Xw/Fu0biXSgE2zuYnSF3OngMcA4gONVyNUBprxuOjc8MDZGinHJJHK3Z+UOc6QeIusak2S4jcq0i4g2mzRyB50Ia1kkjbPhzOeGCsrS4BumrjZN6fMexkj6nxErhld3bhEW5JDQLQwR+Pwh1h12CQQtS6u2dbiLgOMnDBziCW+04NDnXQ2LQDrQFO3GgNt9no4+1uGcfC6QjqIZqHqcmi5DGYBwgkcS55BpzY2Smm2C+2ujDowW7sJcadoa0PQYOeOg2MigBQ2NEaEg6ixrdaqXVvSzcbuL9pYXNDIJY5HuvYtcQAAdAQddQdRsD5A02CjaZ2Bzmte5rgHNaBe3tXqRZGlhfMd3D5xG+Ux+FxJa6gCdTm92wWs31/Kb6hIuG4XMw95h8bbiDGO7NjKfHq92rddBQ8R0uip1pU3CQumxADJSzugSHNaKfenh7xtPALRZAoXoTel3iDiYwXZoZQPdLHRE/p53C/0QFzGC4Rl7qQPdGzvMoAcQ8AOLacR+aBtoLGtKTxTFzCU4eFz33lLpZgCyIG/C0gAyvNXlvTm4AgKVYs3cSkBa8yxwWB+Se3O4624eF4J9Gg0uqjnaWh42IBGhB18jqD5LneEYKODQEvmk1c93ikfW5cQNGgnYU0XQAUyAnNlJshoOh08Z5D9FTRts4iY8RG6OzlJLSRoQ5p3B5Oa4WDyIUENkHjFPdQEjNg5zRRcw+6SK0OhFbbr5wk/wBOOk8nwsNf/mv4rXLjxHklOkUgaHnkxxAyPP5pvKTypnKytI2lkWIaHAlrmEgOHhkjdzbrqDtbTYOmhCcPbI+QRzNEjW25soAAI6Pbyd6eE76bKNxTh+Z/ewu7uagM1W14GzZWWM7ddDo4ciNV0fDMOWsGcAPIGaiSAegJAsedBZvbU6SgF9REUREQEREBERAREQEREBcr+EnBPkwZdESJYZGSsING23fwIJB8iV1S04yLMxzauxt18kHm/DeLtlY17Tdj4g8wRyNrd+OF8jI2Alzj7R2a33nG+g2HM0FS47snI2YnDkZHEW4ShmXzka79po1V7g+Hsha/xveHaPmfpbBuyMb048+fI3S8PwWZe+nR/Inj/q9wE1gEbOstH5ugaf1cvzWjGYGJz85uOU6CaPwuujQfWjxqdHghfcK/3nDLY0HRo69D1+A5JjX3FJrVNu+jgMzT6ggH4LocyPg+NsjklZI2Zzw5ocY8PO9hORurXMY4AeV6GwvnEeMROc14Zi2uja+i3DTiw7LmBLoq90a2FC4DxZ+V75IpmZnl3hidJoT0js/RW3+3IdA7ERx3ymY6I/KQtKrKgw/EZpogXjwc4qAaMu7XAmyARzu/jS+8QxhkmjL4JYoiwBpeGht+MyHR5NEmHSvdJ2bat8L2bicczJszejSHN8uZ/jzuzdnjOEve3IJhl08L4mvbptVFpsdbWrZ1pmSuX4jB3Ra+PvBbmse2MgPew7sbe5olwrxAt0rM4qnxD43U2IPgjafDGQ2RoaQC22SFzRYLSWsyEXVk3XZYLgEsBLo5MODRomGVxA6AuxBoeQpcXhjQOYtcT3Z8ILR4sPE6qskkXV86+CuMlpeoscG6KZ9NtgYBpT8zgRRpz2j8mSXgNAA8LjVnwysayCN8Zlc1rSap7m+I5TVCSw40TpzOVRuCTsBlMkM3d+HLLGzvCPG81TLfXvVl96+hV9FiMNM18cMkcjy0gsLml+o2LDVGtNR6rF6akU2GwWEkc8MaGZcz+8YO6fkIaALZQBvlrpuLJAxx/EzGWUDLM81GwmszzqXOIGjBu51aDbUgGVwPs8Ax5lztJOXKHOY0tbq05dOZP8haYeAGCd8sgLs1d1ISXDuiA7IOTTmu63pu+izfbXxfcDwvcMdJLJnldRllOgJ2a1jfcjFkNaOt6kkmRC+sVKP+TCf8UoP2VLBN+MYjIT+Qw5a43oHz+00a7tYMrumZ7T7qlsxjfx6QZrrDRXWu8stX8itMpOBNYjFNHvGKT9aPu/8AwqLw54aZ8K6nZJC6nUbimt7QR/VzGRnoxaMTjBFiw+jkmjZHn91skb3uYHdMwkcATpba3IXQYTgTTI2eQHvGggUSLafdfR8QsA0ealWR84DwURHMC8MrwxudnDfNuay0dGg1rsFeoijQiIgIiICIiAiIgIiICIiAiIgoeM8EzEyR762BYOupILSDr0B+BXOPsHUMzDbvJXnKeuVzdDqeh31XoK1y4drvaa13qAfurtNPPhi+Vl1+06qz1s1g/qee1HckkiNxPGOlb3bJDH4vE7LdnoA5urfPyCvu1XBiXh0cjomloBbG2LUgkkkujJ2cOfJc/FwA3rPOf0mj7MAUt2a0s+GOnijs5ZwNaa3u3nyAcQ0n1cFe4PijHj2JW9Wuie37to/AkKlw3B5R7OMxI8qw7v2oSVZR8Om/4ub4sw//AKlrTDdLwbCvOZ2Hjzf1hHld+sACsW8Hib7EmIj8hPKR8GvcQPksxg5xtiT+lFGf2cqwyYxv+8w8g6GKSM/rCR/7KKybwx/u4yeuju5ePmY831VJh/wfwAAGfEPoNAt0bdGtDWg5IxYoAfBWv47iQPymDa//AKMrH/SYRrU7jWHGkscsB5mSKRjR/wBxoLP8SCXguz0MQ/J5x6yyOGwGxdQ0AGg5KLxTC4R/hmMLiOUha4jz8R0X38SwuJbYc2dvlIZB+0Qn+zTEzLhjHFXsjumlo/Rbl+6io2Gj7twdCHSs/q5iWeuYmq9L9F2D42vbTgC0jYrlsDLiXSNbMyMtvV7Hu28mFmhPTMa6ldao0oJey7A9z4nFmeszfaaSBQd1BoAb7AdFFk7JkysmEuRzQWmm2Hxk2WOFjYgEHkb5Eg9SiGkXCYBkews9Tqf4KUiICIiAiIgIiICIiAiIgIiICIiAii8Q4hHC3NI6ug3JPRoGpXJ8T7bOa7K1jYwRoX+J36rSA0+pI0WscbfSWyO2WEszWi3ODR1JA+68c45+EGUWGvcfO8o+Tav42uNxfG55XW977OzQaPndfZek4b9YvJHt/aaVk2TJM4Zc1mNwAN1uaI5fVUuH4XeonxA9JGn/ACry/hgnhd3kJLX7EucSKPI6+X0V+3tPN3dPbEXn/eBtfIZtfjav4b8Zubvo+Fv93E4kfGI/tRFbm8Ml/wCLxf8A+H/oXn2D7Syt3DZBverT8xQ+NLcPwkRR/wBI3ER1vcWYfBzZarzUy47iky272PCzN2xczv8AqRwuH+BjD9VkybFjd0L/APtyRfOnv+y5l/bsADJmksDyq+XiBs+hSDts6S8vdtrk94Zp65QPqn48v6Xyjq48divehhP92Z3+aJqydxkj+kgkaOoyuH+F1/RcW78ILW7yYV393ERn7vCR/hIiPKN3piIPjoXrGl2vZn4LEy5e6f3pBqTuJonjrU4Y0t+DuS2vwGJi/ocQXt/s8QM+lbNlbTx6uzrmcR29wh1czJ55onfZ6jj8J0ABDZgK5uDXj9XO2/mpY1Ha8KxU7pGNkhZH4hmcJc439wZAT8Q1dgvJuAdtcJI9zxO973UDnGRoA2DWMvK3U60SdLJoVzM3GZRLK6DESGMSSAN7xzqp5HgN6t+unyYY+S3LT39F4lgO2E7fale4eb3afWlfYTt67Z0hHm4NcPiQL+q3eHJPyR6ei4fA9uSXAERyg/2ZyurrTjROu2i6/AY5kzA+N2Zp+BB5gjcHyKxcbPbUsqSiIsqIiICIiAiIgIiICIiAqLtF2ibhwWMp0tbHZoOxd59B9lePOh9F+f8AiWNkfbnOJLtSepIslenHh5VjLLS54n2kLySDnkO8juXk0bCunrouZxWOLjZdZJ3J1Pr5KNiHHUclWTSHXXkV1ySPC5Wt0s5eaYAXda2875Kbw7hmS3O8RPPkOldVtwcLRG2huAT5kjdbsQaaa6D7rWvrOySb4+i+yAPBJLW6ABpsactB1P11WiU9df5CiyPN77D7nVVNpDj3biLHk4ag+hWUmWQGx8Bt/Ba4dSL11/evkZp1Dax+5E2+kgNoen+ixY+tVN4w0eGhVxtJ9dtvQBVleE+p/cipMkEcg8TWE+bQb9dPqmG4SwX3bGg9NNfTkfotURUtNRUL8XGbVjTW+gsHzDtV8dhIHHxRsvzaNh8OlLf2ieWxseDTs2UnmRqaPXUBYYV2YNza6Kam9HprbwTDE33bQfp8joVMGEAH5M5S3lVA/FRMWMpfl0oKXg3Es16/Ytr7n5pqRe6h4t5bvYB+/RIZC7T4+asjtrre96qA5ob3mXSrr9YD7Eqa0e2BxXjyjZo/+fZdR2Y7US4aQPaS5poOY4+0P9RrR5elhefcOefGb1tXGGkI58x91mftO13q9P0jwnikWIjEkLg5p36g9HDkVNXgfZLiEkWLi7t7mh0kbXAbFriwEEbHcr3xcmeHjXRjdiIiw0IiICIiAiIg/9k="/>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1" name="Google Shape;241;p35" descr="data:image/jpeg;base64,/9j/4AAQSkZJRgABAQAAAQABAAD/2wCEAAkGBxQTEhUTEhQVFBQXFRYbFxYXGBoWGhoYGBYaGBcYGBgYHCggGxooHRgXITEhJSkrLi4uGB8zODMsNygtLisBCgoKDg0OGxAQGi8lICQsLCwsLCwsLCwsLCwsLCwsLCwsLCwsLCwsLCwsLCwsLCwsLCwsLCwsLCwsLCwsLCwsLP/AABEIALsBDQMBIgACEQEDEQH/xAAcAAEAAgMBAQEAAAAAAAAAAAAABAUCAwYHAQj/xABFEAABBAAEAwUGAAoHCQEAAAABAAIDEQQSITEFQVEGEyJhcTJCgZGhsQcUI2KCkrLB4fAzUlNyosLRFUNUY3ODw9Pxo//EABkBAQEBAQEBAAAAAAAAAAAAAAABAgQDBf/EACERAQEAAgIDAAIDAAAAAAAAAAABAhEDIRIxQRMiFFFh/9oADAMBAAIRAxEAPwD3FERAREQEREBERAREQEREBEWJeBuQgyRfA4L6gIiICIiAiIgIiICIiAiIgIiICIiAiIgIiICIiAiIgIiICIiAqniPHo4iW+0RvyaPIu6+QWzjeMyMOuXQlzujfLzO3zXk3Ge0We2R+GMWB1cTvazctNY47XfFe3rnE0ctXlY3W/7x3IOvRVknbKS7ax4bpmB575vht8lVcEhDyTWwV5/s6xoNPP8An1XleWvfHi2lcO7e6jPba+18/gu04X2ijlFhwOv03XkfEeAuBNfD+fmtGHEkR8LiCP5pWcqXie/RvsDrWyzXnfZTtQ4kNlJJ6r0GKTMAQvXHKX08csbizREVZEREBERAREQEREBERAREQEREBERAREQEREBERAREQeY/hV4uQ5sDTV6v9PdH3PxXAwiwa5A/MjX7q/8AwhuJxshPWh6Ch+5U+DZv0/hX3C58726cJ06vsjgqjN86XXw4NtVSpeAxER/ZdHhR4QvOdvW9Ic/D2u5Ktk4C3oukLVrLFLisyci3s+WOtq7Ds/O4eB3wWqRq+YE08LfHfHJjknli6RERdTjEREBERAREQEREBERAREQEREBERAREQEREBERAREQeNfhGw5bjXdHAOHxWjCYLQ6aGvqR/ou27c8HE00bswb4CCTreugAG51KgQ8Mc1tGj0cNiP3FcfJf207eOfrtO4PAcoCvI46Ci8PbQCsDstYzpMr2iYiU7NbfxoKKZX3sPmtPGMXMGu7mOyGk26yCQNGtA1JPwVP2P4jicQwnEwmJwI3Y5lgizo7XQ6Xsl37WXXToppaF0o+FxDjI226E7rHjeIfHG97Y3SFrSQxvtOIGjR5lVfY/i003ini7sh2gpw2cRs8A8r1A3U+m9zT0RERdbiEREBERAREQEREBERAREQEREBERAREQEREBERAREQU/F4PyjZKuga9d/3KjwmIfYz5QJD4WgbCjqfpquwniDhR/kqlnwQZdgD84afX9y5eXj727OHllx8a1YfTRTmlVokF6bcipccimNaym2160hoB9V9LlhIeZ0paqaa5pWnUOBo0dRvzB6HyWW1Fc9iMRhtGtaw5X5m7aO5vA66nVX4Iyil5y1vLHWnRNK+rGMaD0CyXa+eIiICIiAiIgIiICIiAiIgIiICIiAiIgIiICIiAiq+KcUEbgwBznuvKxlZjQsm3EBoA5kjcDcgKEzGllEyGHclktHUn+tmIA39k18qQdComMayVjmWDofmP4rn8diXvbmhkfMQTQYW93tsXNr5WT5FasG50rBIDJTqIcyUOcPLI5vdg9efVSkvbGN4oVspMMwWnGcNGUyNf3fN2cgD1OtD4fRU/ezAZmsMjerQf38vRclxyxruxzxy+ukEij4yASjK68vS6B9a3HkqEdooxo92Q9Hgt+pU7D8biq+8b+sFny21q/GzE8FYWkODa6Aa/NWnC4cxa3k3f0CgwT96MzSMp97lp06qFxN+IDu7wzzlkGVwFNc07Z2vr/WunT0xw3dvPk5LrW3fIqzAcTYT3bnU/XQnXQ0f4dQrNdTjEREBERAREQEREBERAREQEREBERAREQERRsbicg0qztf1Ut0uMtuokrXNLlF7nkOqYeXM0O6hQcXL4jroAPQfLVVLLFSI58zpBBD3jt3One41yaD3OjfILczHTN/pcPpWphkElegcGOPLYc1hDiHE07EwgnVrWNANeed5v5Bb5hiG+JpilaB7GUxuPo/OW35ED1CrKO3imGeTmd3MgFkSB0D8rd9XZbaL6kLn8fjsJAe9gkinBzZ48/feLLTcoGYtumtsaAAacl1sGIjlBzNosNlsgALSCacQdtjThp0KquOcdwxicxk8TnhzPC14cbDwdQ0k/8AxDbWztFhSS1xmjIANZJNiaFGOxuQFNg4ph2knvZBf9r3tfASCgq+RrJWA7gi2kbjMNCDyNH5EgqLwHtRHFmw8hkPdnwlkUrhlugPC06ey4cqkaATStiTLafxTHYaYZWYjCAnfvMr9PJuduvqo7ezWDOsboi6twIyCfQaBWcfaHDyNsd45pvX8XnI0NHXu63tYSY3An2+5888YHzzNWbJfbcys9ImFwLjJ3bb7trfFJqPHpTIwbzaWSRQGg1N1Mfwei10bsrmuJzOGa7a5tEWNPFfqAtLDw1x8JwV+XdA/TVROIQt7wNgkexuWyWSvIN6GhmyitNhufzac0eT7O9zsQyKRrJsrHOcGjLvQHheSL1B9rn6K/bxTI0ZmvI2vI9x8roE/HVcnhuHOGKic2eTNlcG95Ujby05zhoSSA0XY5dF0TZsQ32oo5PON5aT+g8UP1ymk2vMLiWyNzNNjbzB5gjcHyW5U/CscS/IYJWXrmd3daD8156UrhFFpxVZSCasHnR+C2ucALKouIzS5y+MB7QKMTqaT5sftf5rtD1CaN6fcDxDISDZb9latxrD730K5+MMlvuiWvb7UT/C5vqDqPI7HkVG707ajyO68t3HquqY4cne3TycQYAaNnoFqw/Eczg3KfOta/gqzA4N8gu8rb35n0V7h8O1gytFBalteeUwx691tREW3iIiICIiAiIgIiIMXSAbkD1KpOMzscRryHlzUybhQJsPcD50R/r9VU8WwfdhpcQ6ya5ba9defyXlnctenTwzCZS7TsJiixuSuRry/gtOBcczrBJ5aGvPxHS1S4eV1OzEkWMuvl/PyWzBve3vHONNc4ZGdaFWeev2AXnOTt65ce5ZL7W03Eo2jPIC2tzlzka1ZyXTfPYc1vjkD2B8D2EHUH22EeWUj5g/BQY8WyFneSGs1ZnAEgdLr2R5nRRfxeKa58FOGSE6viIfHIf+YwHK4+Yp35wXTjvXbi5JjMtYtmK/FpngYhkXeMb7MmU6B41Gb2mZi066Xl0BAW7iXGsKyNzC9rgQWlkfjNEVWWOyL2HmqvDcWjMsjMUxscjWtzEgujLSTTmvIrKcoNHUEa7AnDjfHsEIO7iniLi4U2NzdSDdGtGg1VnaxuaB081Xw/Fu0biXSgE2zuYnSF3OngMcA4gONVyNUBprxuOjc8MDZGinHJJHK3Z+UOc6QeIusak2S4jcq0i4g2mzRyB50Ia1kkjbPhzOeGCsrS4BumrjZN6fMexkj6nxErhld3bhEW5JDQLQwR+Pwh1h12CQQtS6u2dbiLgOMnDBziCW+04NDnXQ2LQDrQFO3GgNt9no4+1uGcfC6QjqIZqHqcmi5DGYBwgkcS55BpzY2Smm2C+2ujDowW7sJcadoa0PQYOeOg2MigBQ2NEaEg6ixrdaqXVvSzcbuL9pYXNDIJY5HuvYtcQAAdAQddQdRsD5A02CjaZ2Bzmte5rgHNaBe3tXqRZGlhfMd3D5xG+Ux+FxJa6gCdTm92wWs31/Kb6hIuG4XMw95h8bbiDGO7NjKfHq92rddBQ8R0uip1pU3CQumxADJSzugSHNaKfenh7xtPALRZAoXoTel3iDiYwXZoZQPdLHRE/p53C/0QFzGC4Rl7qQPdGzvMoAcQ8AOLacR+aBtoLGtKTxTFzCU4eFz33lLpZgCyIG/C0gAyvNXlvTm4AgKVYs3cSkBa8yxwWB+Se3O4624eF4J9Gg0uqjnaWh42IBGhB18jqD5LneEYKODQEvmk1c93ikfW5cQNGgnYU0XQAUyAnNlJshoOh08Z5D9FTRts4iY8RG6OzlJLSRoQ5p3B5Oa4WDyIUENkHjFPdQEjNg5zRRcw+6SK0OhFbbr5wk/wBOOk8nwsNf/mv4rXLjxHklOkUgaHnkxxAyPP5pvKTypnKytI2lkWIaHAlrmEgOHhkjdzbrqDtbTYOmhCcPbI+QRzNEjW25soAAI6Pbyd6eE76bKNxTh+Z/ewu7uagM1W14GzZWWM7ddDo4ciNV0fDMOWsGcAPIGaiSAegJAsedBZvbU6SgF9REUREQEREBERAREQEREBcr+EnBPkwZdESJYZGSsING23fwIJB8iV1S04yLMxzauxt18kHm/DeLtlY17Tdj4g8wRyNrd+OF8jI2Alzj7R2a33nG+g2HM0FS47snI2YnDkZHEW4ShmXzka79po1V7g+Hsha/xveHaPmfpbBuyMb048+fI3S8PwWZe+nR/Inj/q9wE1gEbOstH5ugaf1cvzWjGYGJz85uOU6CaPwuujQfWjxqdHghfcK/3nDLY0HRo69D1+A5JjX3FJrVNu+jgMzT6ggH4LocyPg+NsjklZI2Zzw5ocY8PO9hORurXMY4AeV6GwvnEeMROc14Zi2uja+i3DTiw7LmBLoq90a2FC4DxZ+V75IpmZnl3hidJoT0js/RW3+3IdA7ERx3ymY6I/KQtKrKgw/EZpogXjwc4qAaMu7XAmyARzu/jS+8QxhkmjL4JYoiwBpeGht+MyHR5NEmHSvdJ2bat8L2bicczJszejSHN8uZ/jzuzdnjOEve3IJhl08L4mvbptVFpsdbWrZ1pmSuX4jB3Ra+PvBbmse2MgPew7sbe5olwrxAt0rM4qnxD43U2IPgjafDGQ2RoaQC22SFzRYLSWsyEXVk3XZYLgEsBLo5MODRomGVxA6AuxBoeQpcXhjQOYtcT3Z8ILR4sPE6qskkXV86+CuMlpeoscG6KZ9NtgYBpT8zgRRpz2j8mSXgNAA8LjVnwysayCN8Zlc1rSap7m+I5TVCSw40TpzOVRuCTsBlMkM3d+HLLGzvCPG81TLfXvVl96+hV9FiMNM18cMkcjy0gsLml+o2LDVGtNR6rF6akU2GwWEkc8MaGZcz+8YO6fkIaALZQBvlrpuLJAxx/EzGWUDLM81GwmszzqXOIGjBu51aDbUgGVwPs8Ax5lztJOXKHOY0tbq05dOZP8haYeAGCd8sgLs1d1ISXDuiA7IOTTmu63pu+izfbXxfcDwvcMdJLJnldRllOgJ2a1jfcjFkNaOt6kkmRC+sVKP+TCf8UoP2VLBN+MYjIT+Qw5a43oHz+00a7tYMrumZ7T7qlsxjfx6QZrrDRXWu8stX8itMpOBNYjFNHvGKT9aPu/8AwqLw54aZ8K6nZJC6nUbimt7QR/VzGRnoxaMTjBFiw+jkmjZHn91skb3uYHdMwkcATpba3IXQYTgTTI2eQHvGggUSLafdfR8QsA0ealWR84DwURHMC8MrwxudnDfNuay0dGg1rsFeoijQiIgIiICIiAiIgIiICIiAiIgoeM8EzEyR762BYOupILSDr0B+BXOPsHUMzDbvJXnKeuVzdDqeh31XoK1y4drvaa13qAfurtNPPhi+Vl1+06qz1s1g/qee1HckkiNxPGOlb3bJDH4vE7LdnoA5urfPyCvu1XBiXh0cjomloBbG2LUgkkkujJ2cOfJc/FwA3rPOf0mj7MAUt2a0s+GOnijs5ZwNaa3u3nyAcQ0n1cFe4PijHj2JW9Wuie37to/AkKlw3B5R7OMxI8qw7v2oSVZR8Om/4ub4sw//AKlrTDdLwbCvOZ2Hjzf1hHld+sACsW8Hib7EmIj8hPKR8GvcQPksxg5xtiT+lFGf2cqwyYxv+8w8g6GKSM/rCR/7KKybwx/u4yeuju5ePmY831VJh/wfwAAGfEPoNAt0bdGtDWg5IxYoAfBWv47iQPymDa//AKMrH/SYRrU7jWHGkscsB5mSKRjR/wBxoLP8SCXguz0MQ/J5x6yyOGwGxdQ0AGg5KLxTC4R/hmMLiOUha4jz8R0X38SwuJbYc2dvlIZB+0Qn+zTEzLhjHFXsjumlo/Rbl+6io2Gj7twdCHSs/q5iWeuYmq9L9F2D42vbTgC0jYrlsDLiXSNbMyMtvV7Hu28mFmhPTMa6ldao0oJey7A9z4nFmeszfaaSBQd1BoAb7AdFFk7JkysmEuRzQWmm2Hxk2WOFjYgEHkb5Eg9SiGkXCYBkews9Tqf4KUiICIiAiIgIiICIiAiIgIiICIiAii8Q4hHC3NI6ug3JPRoGpXJ8T7bOa7K1jYwRoX+J36rSA0+pI0WscbfSWyO2WEszWi3ODR1JA+68c45+EGUWGvcfO8o+Tav42uNxfG55XW977OzQaPndfZek4b9YvJHt/aaVk2TJM4Zc1mNwAN1uaI5fVUuH4XeonxA9JGn/ACry/hgnhd3kJLX7EucSKPI6+X0V+3tPN3dPbEXn/eBtfIZtfjav4b8Zubvo+Fv93E4kfGI/tRFbm8Ml/wCLxf8A+H/oXn2D7Syt3DZBverT8xQ+NLcPwkRR/wBI3ER1vcWYfBzZarzUy47iky272PCzN2xczv8AqRwuH+BjD9VkybFjd0L/APtyRfOnv+y5l/bsADJmksDyq+XiBs+hSDts6S8vdtrk94Zp65QPqn48v6Xyjq48divehhP92Z3+aJqydxkj+kgkaOoyuH+F1/RcW78ILW7yYV393ERn7vCR/hIiPKN3piIPjoXrGl2vZn4LEy5e6f3pBqTuJonjrU4Y0t+DuS2vwGJi/ocQXt/s8QM+lbNlbTx6uzrmcR29wh1czJ55onfZ6jj8J0ABDZgK5uDXj9XO2/mpY1Ha8KxU7pGNkhZH4hmcJc439wZAT8Q1dgvJuAdtcJI9zxO973UDnGRoA2DWMvK3U60SdLJoVzM3GZRLK6DESGMSSAN7xzqp5HgN6t+unyYY+S3LT39F4lgO2E7fale4eb3afWlfYTt67Z0hHm4NcPiQL+q3eHJPyR6ei4fA9uSXAERyg/2ZyurrTjROu2i6/AY5kzA+N2Zp+BB5gjcHyKxcbPbUsqSiIsqIiICIiAiIgIiICIiAqLtF2ibhwWMp0tbHZoOxd59B9lePOh9F+f8AiWNkfbnOJLtSepIslenHh5VjLLS54n2kLySDnkO8juXk0bCunrouZxWOLjZdZJ3J1Pr5KNiHHUclWTSHXXkV1ySPC5Wt0s5eaYAXda2875Kbw7hmS3O8RPPkOldVtwcLRG2huAT5kjdbsQaaa6D7rWvrOySb4+i+yAPBJLW6ABpsactB1P11WiU9df5CiyPN77D7nVVNpDj3biLHk4ag+hWUmWQGx8Bt/Ba4dSL11/evkZp1Dax+5E2+kgNoen+ixY+tVN4w0eGhVxtJ9dtvQBVleE+p/cipMkEcg8TWE+bQb9dPqmG4SwX3bGg9NNfTkfotURUtNRUL8XGbVjTW+gsHzDtV8dhIHHxRsvzaNh8OlLf2ieWxseDTs2UnmRqaPXUBYYV2YNza6Kam9HprbwTDE33bQfp8joVMGEAH5M5S3lVA/FRMWMpfl0oKXg3Es16/Ytr7n5pqRe6h4t5bvYB+/RIZC7T4+asjtrre96qA5ob3mXSrr9YD7Eqa0e2BxXjyjZo/+fZdR2Y7US4aQPaS5poOY4+0P9RrR5elhefcOefGb1tXGGkI58x91mftO13q9P0jwnikWIjEkLg5p36g9HDkVNXgfZLiEkWLi7t7mh0kbXAbFriwEEbHcr3xcmeHjXRjdiIiw0IiICIiAiIg/9k="/>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49730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6"/>
          <p:cNvSpPr txBox="1">
            <a:spLocks noGrp="1"/>
          </p:cNvSpPr>
          <p:nvPr>
            <p:ph type="title"/>
          </p:nvPr>
        </p:nvSpPr>
        <p:spPr>
          <a:xfrm>
            <a:off x="457200" y="2585219"/>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3959" b="0" i="0" u="none" strike="noStrike" cap="none" dirty="0">
                <a:solidFill>
                  <a:srgbClr val="E36C09"/>
                </a:solidFill>
                <a:latin typeface="Calibri"/>
                <a:ea typeface="Calibri"/>
                <a:cs typeface="Calibri"/>
                <a:sym typeface="Calibri"/>
              </a:rPr>
              <a:t>Write a program to read a byte from PORT A and write it to PORT B</a:t>
            </a:r>
            <a:endParaRPr sz="3959" b="0" i="0" u="none" strike="noStrike" cap="none" dirty="0">
              <a:solidFill>
                <a:srgbClr val="E36C09"/>
              </a:solidFill>
              <a:latin typeface="Calibri"/>
              <a:ea typeface="Calibri"/>
              <a:cs typeface="Calibri"/>
              <a:sym typeface="Calibri"/>
            </a:endParaRPr>
          </a:p>
        </p:txBody>
      </p:sp>
      <p:sp>
        <p:nvSpPr>
          <p:cNvPr id="2" name="TextBox 1">
            <a:extLst>
              <a:ext uri="{FF2B5EF4-FFF2-40B4-BE49-F238E27FC236}">
                <a16:creationId xmlns:a16="http://schemas.microsoft.com/office/drawing/2014/main" id="{5BD8988D-BE90-47F0-2A41-70662BDE3ADF}"/>
              </a:ext>
            </a:extLst>
          </p:cNvPr>
          <p:cNvSpPr txBox="1"/>
          <p:nvPr/>
        </p:nvSpPr>
        <p:spPr>
          <a:xfrm>
            <a:off x="3215148" y="648929"/>
            <a:ext cx="2625213" cy="584775"/>
          </a:xfrm>
          <a:prstGeom prst="rect">
            <a:avLst/>
          </a:prstGeom>
          <a:noFill/>
        </p:spPr>
        <p:txBody>
          <a:bodyPr wrap="square" rtlCol="0">
            <a:spAutoFit/>
          </a:bodyPr>
          <a:lstStyle/>
          <a:p>
            <a:pPr algn="ctr"/>
            <a:r>
              <a:rPr lang="en-US" sz="3200" b="1" u="sng" dirty="0"/>
              <a:t>Exercise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7"/>
          <p:cNvSpPr txBox="1">
            <a:spLocks noGrp="1"/>
          </p:cNvSpPr>
          <p:nvPr>
            <p:ph type="ctrTitle"/>
          </p:nvPr>
        </p:nvSpPr>
        <p:spPr>
          <a:xfrm>
            <a:off x="838200" y="2971800"/>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3959" b="0" i="0" u="none" strike="noStrike" cap="none">
                <a:solidFill>
                  <a:srgbClr val="E36C09"/>
                </a:solidFill>
                <a:latin typeface="Calibri"/>
                <a:ea typeface="Calibri"/>
                <a:cs typeface="Calibri"/>
                <a:sym typeface="Calibri"/>
              </a:rPr>
              <a:t>If input (taken from </a:t>
            </a:r>
            <a:r>
              <a:rPr lang="en-US" sz="3959" b="0" i="1" u="none" strike="noStrike" cap="none">
                <a:solidFill>
                  <a:srgbClr val="E36C09"/>
                </a:solidFill>
                <a:latin typeface="Calibri"/>
                <a:ea typeface="Calibri"/>
                <a:cs typeface="Calibri"/>
                <a:sym typeface="Calibri"/>
              </a:rPr>
              <a:t>PORTC</a:t>
            </a:r>
            <a:r>
              <a:rPr lang="en-US" sz="3959" b="0" i="0" u="none" strike="noStrike" cap="none">
                <a:solidFill>
                  <a:srgbClr val="E36C09"/>
                </a:solidFill>
                <a:latin typeface="Calibri"/>
                <a:ea typeface="Calibri"/>
                <a:cs typeface="Calibri"/>
                <a:sym typeface="Calibri"/>
              </a:rPr>
              <a:t>) is less than 100, send it to </a:t>
            </a:r>
            <a:r>
              <a:rPr lang="en-US" sz="3959" b="0" i="1" u="none" strike="noStrike" cap="none">
                <a:solidFill>
                  <a:srgbClr val="E36C09"/>
                </a:solidFill>
                <a:latin typeface="Calibri"/>
                <a:ea typeface="Calibri"/>
                <a:cs typeface="Calibri"/>
                <a:sym typeface="Calibri"/>
              </a:rPr>
              <a:t>PORTB</a:t>
            </a:r>
            <a:r>
              <a:rPr lang="en-US" sz="3959" b="0" i="0" u="none" strike="noStrike" cap="none">
                <a:solidFill>
                  <a:srgbClr val="E36C09"/>
                </a:solidFill>
                <a:latin typeface="Calibri"/>
                <a:ea typeface="Calibri"/>
                <a:cs typeface="Calibri"/>
                <a:sym typeface="Calibri"/>
              </a:rPr>
              <a:t>, otherwise, send it to </a:t>
            </a:r>
            <a:r>
              <a:rPr lang="en-US" sz="3959" b="0" i="1" u="none" strike="noStrike" cap="none">
                <a:solidFill>
                  <a:srgbClr val="E36C09"/>
                </a:solidFill>
                <a:latin typeface="Calibri"/>
                <a:ea typeface="Calibri"/>
                <a:cs typeface="Calibri"/>
                <a:sym typeface="Calibri"/>
              </a:rPr>
              <a:t>PORTD</a:t>
            </a:r>
            <a:br>
              <a:rPr lang="en-US" sz="3959" b="0" i="0" u="none" strike="noStrike" cap="none">
                <a:solidFill>
                  <a:srgbClr val="E36C09"/>
                </a:solidFill>
                <a:latin typeface="Calibri"/>
                <a:ea typeface="Calibri"/>
                <a:cs typeface="Calibri"/>
                <a:sym typeface="Calibri"/>
              </a:rPr>
            </a:br>
            <a:br>
              <a:rPr lang="en-US" sz="3959" b="0" i="0" u="none" strike="noStrike" cap="none">
                <a:solidFill>
                  <a:srgbClr val="E36C09"/>
                </a:solidFill>
                <a:latin typeface="Calibri"/>
                <a:ea typeface="Calibri"/>
                <a:cs typeface="Calibri"/>
                <a:sym typeface="Calibri"/>
              </a:rPr>
            </a:br>
            <a:endParaRPr sz="3959" b="0" i="0" u="none" strike="noStrike" cap="none">
              <a:solidFill>
                <a:srgbClr val="E36C09"/>
              </a:solidFill>
              <a:latin typeface="Calibri"/>
              <a:ea typeface="Calibri"/>
              <a:cs typeface="Calibri"/>
              <a:sym typeface="Calibri"/>
            </a:endParaRPr>
          </a:p>
        </p:txBody>
      </p:sp>
      <p:sp>
        <p:nvSpPr>
          <p:cNvPr id="4" name="TextBox 3">
            <a:extLst>
              <a:ext uri="{FF2B5EF4-FFF2-40B4-BE49-F238E27FC236}">
                <a16:creationId xmlns:a16="http://schemas.microsoft.com/office/drawing/2014/main" id="{B97B28A4-B629-A652-E21F-3965166334F5}"/>
              </a:ext>
            </a:extLst>
          </p:cNvPr>
          <p:cNvSpPr txBox="1"/>
          <p:nvPr/>
        </p:nvSpPr>
        <p:spPr>
          <a:xfrm>
            <a:off x="3215148" y="648929"/>
            <a:ext cx="2625213" cy="584775"/>
          </a:xfrm>
          <a:prstGeom prst="rect">
            <a:avLst/>
          </a:prstGeom>
          <a:noFill/>
        </p:spPr>
        <p:txBody>
          <a:bodyPr wrap="square" rtlCol="0">
            <a:spAutoFit/>
          </a:bodyPr>
          <a:lstStyle/>
          <a:p>
            <a:pPr algn="ctr"/>
            <a:r>
              <a:rPr lang="en-US" sz="3200" b="1" u="sng" dirty="0"/>
              <a:t>Exercise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8"/>
          <p:cNvSpPr txBox="1">
            <a:spLocks noGrp="1"/>
          </p:cNvSpPr>
          <p:nvPr>
            <p:ph type="title"/>
          </p:nvPr>
        </p:nvSpPr>
        <p:spPr>
          <a:xfrm>
            <a:off x="457200" y="1506738"/>
            <a:ext cx="8229600" cy="33700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3959" b="0" i="0" u="none" strike="noStrike" cap="none" dirty="0">
                <a:solidFill>
                  <a:srgbClr val="E36C09"/>
                </a:solidFill>
                <a:latin typeface="Calibri"/>
                <a:ea typeface="Calibri"/>
                <a:cs typeface="Calibri"/>
                <a:sym typeface="Calibri"/>
              </a:rPr>
              <a:t>Write a program to read a byte from PORT A and write its upper nibble to PORT B (lower nibble) and lower nibble to PORT C (upper nibble)</a:t>
            </a:r>
            <a:endParaRPr sz="3959" b="0" i="0" u="none" strike="noStrike" cap="none" dirty="0">
              <a:solidFill>
                <a:srgbClr val="E36C09"/>
              </a:solidFill>
              <a:latin typeface="Calibri"/>
              <a:ea typeface="Calibri"/>
              <a:cs typeface="Calibri"/>
              <a:sym typeface="Calibri"/>
            </a:endParaRPr>
          </a:p>
        </p:txBody>
      </p:sp>
      <p:sp>
        <p:nvSpPr>
          <p:cNvPr id="5" name="TextBox 4">
            <a:extLst>
              <a:ext uri="{FF2B5EF4-FFF2-40B4-BE49-F238E27FC236}">
                <a16:creationId xmlns:a16="http://schemas.microsoft.com/office/drawing/2014/main" id="{A4BC336A-B198-CAF0-679B-FB00A77E3D18}"/>
              </a:ext>
            </a:extLst>
          </p:cNvPr>
          <p:cNvSpPr txBox="1"/>
          <p:nvPr/>
        </p:nvSpPr>
        <p:spPr>
          <a:xfrm>
            <a:off x="3215148" y="648929"/>
            <a:ext cx="2625213" cy="584775"/>
          </a:xfrm>
          <a:prstGeom prst="rect">
            <a:avLst/>
          </a:prstGeom>
          <a:noFill/>
        </p:spPr>
        <p:txBody>
          <a:bodyPr wrap="square" rtlCol="0">
            <a:spAutoFit/>
          </a:bodyPr>
          <a:lstStyle/>
          <a:p>
            <a:pPr algn="ctr"/>
            <a:r>
              <a:rPr lang="en-US" sz="3200" b="1" u="sng" dirty="0"/>
              <a:t>Exercise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Ports for I/O</a:t>
            </a:r>
            <a:endParaRPr sz="4400" b="0" i="0" u="none" strike="noStrike" cap="none">
              <a:solidFill>
                <a:srgbClr val="E36C09"/>
              </a:solidFill>
              <a:latin typeface="Calibri"/>
              <a:ea typeface="Calibri"/>
              <a:cs typeface="Calibri"/>
              <a:sym typeface="Calibri"/>
            </a:endParaRPr>
          </a:p>
        </p:txBody>
      </p:sp>
      <p:sp>
        <p:nvSpPr>
          <p:cNvPr id="105" name="Google Shape;105;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4 different ports for I/O</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A, B, C, D</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8 bit &lt;-&gt; 8 data pins</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Every pin is bidirectional, can be used as input or output</a:t>
            </a:r>
            <a:endParaRPr/>
          </a:p>
          <a:p>
            <a:pPr marL="742950" marR="0" lvl="1" indent="-285750" algn="l" rtl="0">
              <a:spcBef>
                <a:spcPts val="560"/>
              </a:spcBef>
              <a:spcAft>
                <a:spcPts val="0"/>
              </a:spcAft>
              <a:buClr>
                <a:schemeClr val="dk1"/>
              </a:buClr>
              <a:buFont typeface="Arial"/>
              <a:buNone/>
            </a:pPr>
            <a:endParaRPr sz="2800" b="0" i="0" u="none" strike="noStrike" cap="none">
              <a:solidFill>
                <a:schemeClr val="dk1"/>
              </a:solidFill>
              <a:latin typeface="Calibri"/>
              <a:ea typeface="Calibri"/>
              <a:cs typeface="Calibri"/>
              <a:sym typeface="Calibri"/>
            </a:endParaRPr>
          </a:p>
          <a:p>
            <a:pPr marL="742950" marR="0" lvl="1" indent="-285750" algn="l" rtl="0">
              <a:spcBef>
                <a:spcPts val="560"/>
              </a:spcBef>
              <a:spcAft>
                <a:spcPts val="0"/>
              </a:spcAft>
              <a:buClr>
                <a:schemeClr val="dk1"/>
              </a:buClr>
              <a:buFont typeface="Arial"/>
              <a:buNone/>
            </a:pPr>
            <a:endParaRPr sz="28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Font typeface="Arial"/>
              <a:buNone/>
            </a:pPr>
            <a:endParaRPr sz="3200" b="0" i="0" u="none" strike="noStrike" cap="none">
              <a:solidFill>
                <a:schemeClr val="dk1"/>
              </a:solidFill>
              <a:latin typeface="Calibri"/>
              <a:ea typeface="Calibri"/>
              <a:cs typeface="Calibri"/>
              <a:sym typeface="Calibri"/>
            </a:endParaRPr>
          </a:p>
          <a:p>
            <a:pPr marL="742950" marR="0" lvl="1" indent="-107950" algn="l" rtl="0">
              <a:spcBef>
                <a:spcPts val="56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9"/>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Discussions on push buttons</a:t>
            </a:r>
            <a:endParaRPr/>
          </a:p>
        </p:txBody>
      </p:sp>
      <p:sp>
        <p:nvSpPr>
          <p:cNvPr id="266" name="Google Shape;266;p39"/>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457200" lvl="0" indent="-431800" algn="l" rtl="0">
              <a:spcBef>
                <a:spcPts val="640"/>
              </a:spcBef>
              <a:spcAft>
                <a:spcPts val="0"/>
              </a:spcAft>
              <a:buSzPts val="3200"/>
              <a:buChar char="•"/>
            </a:pPr>
            <a:r>
              <a:rPr lang="en-US" dirty="0"/>
              <a:t>This might seem like the reasonable connection</a:t>
            </a:r>
          </a:p>
          <a:p>
            <a:pPr marL="457200" lvl="0" indent="-431800" algn="l" rtl="0">
              <a:spcBef>
                <a:spcPts val="640"/>
              </a:spcBef>
              <a:spcAft>
                <a:spcPts val="0"/>
              </a:spcAft>
              <a:buSzPts val="3200"/>
              <a:buChar char="•"/>
            </a:pPr>
            <a:r>
              <a:rPr lang="en-US" dirty="0"/>
              <a:t>What is wrong with it?</a:t>
            </a:r>
            <a:endParaRPr dirty="0"/>
          </a:p>
        </p:txBody>
      </p:sp>
      <p:pic>
        <p:nvPicPr>
          <p:cNvPr id="3" name="Picture 2">
            <a:extLst>
              <a:ext uri="{FF2B5EF4-FFF2-40B4-BE49-F238E27FC236}">
                <a16:creationId xmlns:a16="http://schemas.microsoft.com/office/drawing/2014/main" id="{4DA1DB76-1A76-BE58-9B6C-44F43E7E5812}"/>
              </a:ext>
            </a:extLst>
          </p:cNvPr>
          <p:cNvPicPr>
            <a:picLocks noChangeAspect="1"/>
          </p:cNvPicPr>
          <p:nvPr/>
        </p:nvPicPr>
        <p:blipFill>
          <a:blip r:embed="rId3"/>
          <a:stretch>
            <a:fillRect/>
          </a:stretch>
        </p:blipFill>
        <p:spPr>
          <a:xfrm>
            <a:off x="2251586" y="3858939"/>
            <a:ext cx="4474123" cy="2449923"/>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0"/>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Discussions on push buttons</a:t>
            </a:r>
            <a:endParaRPr dirty="0"/>
          </a:p>
        </p:txBody>
      </p:sp>
      <p:sp>
        <p:nvSpPr>
          <p:cNvPr id="283" name="Google Shape;283;p40"/>
          <p:cNvSpPr txBox="1">
            <a:spLocks noGrp="1"/>
          </p:cNvSpPr>
          <p:nvPr>
            <p:ph type="body" idx="1"/>
          </p:nvPr>
        </p:nvSpPr>
        <p:spPr>
          <a:xfrm>
            <a:off x="457200" y="1338500"/>
            <a:ext cx="8229600" cy="2564906"/>
          </a:xfrm>
          <a:prstGeom prst="rect">
            <a:avLst/>
          </a:prstGeom>
        </p:spPr>
        <p:txBody>
          <a:bodyPr spcFirstLastPara="1" wrap="square" lIns="91425" tIns="91425" rIns="91425" bIns="91425" anchor="t" anchorCtr="0">
            <a:noAutofit/>
          </a:bodyPr>
          <a:lstStyle/>
          <a:p>
            <a:pPr marL="457200" lvl="0" indent="-431800" algn="l" rtl="0">
              <a:spcBef>
                <a:spcPts val="640"/>
              </a:spcBef>
              <a:spcAft>
                <a:spcPts val="0"/>
              </a:spcAft>
              <a:buSzPts val="3200"/>
              <a:buChar char="•"/>
            </a:pPr>
            <a:r>
              <a:rPr lang="en-US" dirty="0"/>
              <a:t>When switch is disconnected, input state can be HIGH or LOW</a:t>
            </a:r>
          </a:p>
          <a:p>
            <a:pPr marL="457200" lvl="0" indent="-431800" algn="l" rtl="0">
              <a:spcBef>
                <a:spcPts val="640"/>
              </a:spcBef>
              <a:spcAft>
                <a:spcPts val="0"/>
              </a:spcAft>
              <a:buSzPts val="3200"/>
              <a:buChar char="•"/>
            </a:pPr>
            <a:r>
              <a:rPr lang="en-US" dirty="0"/>
              <a:t>This phenomena is referred to as </a:t>
            </a:r>
            <a:r>
              <a:rPr lang="en-US" i="1" dirty="0"/>
              <a:t>floating</a:t>
            </a:r>
          </a:p>
        </p:txBody>
      </p:sp>
      <p:pic>
        <p:nvPicPr>
          <p:cNvPr id="3" name="Picture 2">
            <a:extLst>
              <a:ext uri="{FF2B5EF4-FFF2-40B4-BE49-F238E27FC236}">
                <a16:creationId xmlns:a16="http://schemas.microsoft.com/office/drawing/2014/main" id="{12C08C99-7B26-C559-DD20-92552B014920}"/>
              </a:ext>
            </a:extLst>
          </p:cNvPr>
          <p:cNvPicPr>
            <a:picLocks noChangeAspect="1"/>
          </p:cNvPicPr>
          <p:nvPr/>
        </p:nvPicPr>
        <p:blipFill>
          <a:blip r:embed="rId3"/>
          <a:stretch>
            <a:fillRect/>
          </a:stretch>
        </p:blipFill>
        <p:spPr>
          <a:xfrm>
            <a:off x="2341491" y="3997326"/>
            <a:ext cx="4244708" cy="2324301"/>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2BFB0F2-3EBA-916E-2864-92812B86CD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4380" y="1672467"/>
            <a:ext cx="6215239" cy="4673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FD78B1D-8690-5776-0D50-F5FB5E9F08CD}"/>
              </a:ext>
            </a:extLst>
          </p:cNvPr>
          <p:cNvSpPr>
            <a:spLocks noGrp="1"/>
          </p:cNvSpPr>
          <p:nvPr>
            <p:ph type="title"/>
          </p:nvPr>
        </p:nvSpPr>
        <p:spPr/>
        <p:txBody>
          <a:bodyPr/>
          <a:lstStyle/>
          <a:p>
            <a:r>
              <a:rPr lang="en-US" dirty="0"/>
              <a:t>Handle Floating</a:t>
            </a:r>
          </a:p>
        </p:txBody>
      </p:sp>
    </p:spTree>
    <p:extLst>
      <p:ext uri="{BB962C8B-B14F-4D97-AF65-F5344CB8AC3E}">
        <p14:creationId xmlns:p14="http://schemas.microsoft.com/office/powerpoint/2010/main" val="33120239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13B33-4763-9BC6-06DB-E385710E8905}"/>
              </a:ext>
            </a:extLst>
          </p:cNvPr>
          <p:cNvSpPr>
            <a:spLocks noGrp="1"/>
          </p:cNvSpPr>
          <p:nvPr>
            <p:ph type="title"/>
          </p:nvPr>
        </p:nvSpPr>
        <p:spPr/>
        <p:txBody>
          <a:bodyPr/>
          <a:lstStyle/>
          <a:p>
            <a:r>
              <a:rPr lang="en-US" dirty="0"/>
              <a:t>Pull-Up Resistor</a:t>
            </a:r>
          </a:p>
        </p:txBody>
      </p:sp>
      <p:pic>
        <p:nvPicPr>
          <p:cNvPr id="1026" name="Picture 2" descr="Pull-up Resistors - learn.sparkfun.com">
            <a:extLst>
              <a:ext uri="{FF2B5EF4-FFF2-40B4-BE49-F238E27FC236}">
                <a16:creationId xmlns:a16="http://schemas.microsoft.com/office/drawing/2014/main" id="{32381CD8-14B7-BEB6-3F2C-62DF632047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3207" y="1668980"/>
            <a:ext cx="4805516" cy="352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9674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2"/>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 deeper look</a:t>
            </a:r>
            <a:endParaRPr dirty="0"/>
          </a:p>
        </p:txBody>
      </p:sp>
      <p:pic>
        <p:nvPicPr>
          <p:cNvPr id="322" name="Google Shape;322;p42"/>
          <p:cNvPicPr preferRelativeResize="0"/>
          <p:nvPr/>
        </p:nvPicPr>
        <p:blipFill>
          <a:blip r:embed="rId3">
            <a:alphaModFix/>
          </a:blip>
          <a:stretch>
            <a:fillRect/>
          </a:stretch>
        </p:blipFill>
        <p:spPr>
          <a:xfrm>
            <a:off x="2061940" y="1850986"/>
            <a:ext cx="5020119" cy="357683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4"/>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 deeper look</a:t>
            </a:r>
            <a:endParaRPr dirty="0"/>
          </a:p>
        </p:txBody>
      </p:sp>
      <p:pic>
        <p:nvPicPr>
          <p:cNvPr id="337" name="Google Shape;337;p44"/>
          <p:cNvPicPr preferRelativeResize="0"/>
          <p:nvPr/>
        </p:nvPicPr>
        <p:blipFill>
          <a:blip r:embed="rId3">
            <a:alphaModFix/>
          </a:blip>
          <a:stretch>
            <a:fillRect/>
          </a:stretch>
        </p:blipFill>
        <p:spPr>
          <a:xfrm>
            <a:off x="5108000" y="2885363"/>
            <a:ext cx="3810000" cy="2714625"/>
          </a:xfrm>
          <a:prstGeom prst="rect">
            <a:avLst/>
          </a:prstGeom>
          <a:noFill/>
          <a:ln>
            <a:noFill/>
          </a:ln>
        </p:spPr>
      </p:pic>
      <p:sp>
        <p:nvSpPr>
          <p:cNvPr id="338" name="Google Shape;338;p44"/>
          <p:cNvSpPr txBox="1">
            <a:spLocks noGrp="1"/>
          </p:cNvSpPr>
          <p:nvPr>
            <p:ph type="body" idx="1"/>
          </p:nvPr>
        </p:nvSpPr>
        <p:spPr>
          <a:xfrm>
            <a:off x="174375" y="1689325"/>
            <a:ext cx="5172600" cy="4878600"/>
          </a:xfrm>
          <a:prstGeom prst="rect">
            <a:avLst/>
          </a:prstGeom>
        </p:spPr>
        <p:txBody>
          <a:bodyPr spcFirstLastPara="1" wrap="square" lIns="91425" tIns="91425" rIns="91425" bIns="91425" anchor="t" anchorCtr="0">
            <a:noAutofit/>
          </a:bodyPr>
          <a:lstStyle/>
          <a:p>
            <a:pPr marL="457200" lvl="0" indent="-419100" algn="l" rtl="0">
              <a:lnSpc>
                <a:spcPct val="115000"/>
              </a:lnSpc>
              <a:spcBef>
                <a:spcPts val="0"/>
              </a:spcBef>
              <a:spcAft>
                <a:spcPts val="0"/>
              </a:spcAft>
              <a:buSzPts val="3000"/>
              <a:buFont typeface="Calibri"/>
              <a:buChar char="•"/>
            </a:pPr>
            <a:r>
              <a:rPr lang="en-US" sz="2400" dirty="0"/>
              <a:t>When the button is not pressed, the input pin is pulled high. The value of the pull-up resistor controls the voltage on the input pin.</a:t>
            </a:r>
          </a:p>
          <a:p>
            <a:pPr marL="457200" lvl="0" indent="-419100" algn="l" rtl="0">
              <a:lnSpc>
                <a:spcPct val="115000"/>
              </a:lnSpc>
              <a:spcBef>
                <a:spcPts val="0"/>
              </a:spcBef>
              <a:spcAft>
                <a:spcPts val="0"/>
              </a:spcAft>
              <a:buSzPts val="3000"/>
              <a:buFont typeface="Calibri"/>
              <a:buChar char="•"/>
            </a:pPr>
            <a:endParaRPr lang="en-US" sz="2400" dirty="0"/>
          </a:p>
          <a:p>
            <a:pPr marL="457200" lvl="0" indent="-419100" algn="l" rtl="0">
              <a:lnSpc>
                <a:spcPct val="115000"/>
              </a:lnSpc>
              <a:spcBef>
                <a:spcPts val="0"/>
              </a:spcBef>
              <a:spcAft>
                <a:spcPts val="0"/>
              </a:spcAft>
              <a:buSzPts val="3000"/>
              <a:buFont typeface="Calibri"/>
              <a:buChar char="•"/>
            </a:pPr>
            <a:r>
              <a:rPr lang="en-US" sz="2400" dirty="0"/>
              <a:t>R1 must be smaller enough than R2 to drop less voltage across R1</a:t>
            </a:r>
            <a:endParaRPr sz="2400" dirty="0"/>
          </a:p>
          <a:p>
            <a:pPr marL="0" lvl="0" indent="0" algn="l" rtl="0">
              <a:lnSpc>
                <a:spcPct val="115000"/>
              </a:lnSpc>
              <a:spcBef>
                <a:spcPts val="0"/>
              </a:spcBef>
              <a:spcAft>
                <a:spcPts val="0"/>
              </a:spcAft>
              <a:buNone/>
            </a:pPr>
            <a:endParaRPr sz="3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3"/>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 deeper look</a:t>
            </a:r>
            <a:endParaRPr dirty="0"/>
          </a:p>
        </p:txBody>
      </p:sp>
      <p:pic>
        <p:nvPicPr>
          <p:cNvPr id="329" name="Google Shape;329;p43"/>
          <p:cNvPicPr preferRelativeResize="0"/>
          <p:nvPr/>
        </p:nvPicPr>
        <p:blipFill>
          <a:blip r:embed="rId3"/>
          <a:srcRect/>
          <a:stretch/>
        </p:blipFill>
        <p:spPr>
          <a:xfrm>
            <a:off x="5108000" y="2885363"/>
            <a:ext cx="3809999" cy="2714625"/>
          </a:xfrm>
          <a:prstGeom prst="rect">
            <a:avLst/>
          </a:prstGeom>
          <a:noFill/>
          <a:ln>
            <a:noFill/>
          </a:ln>
        </p:spPr>
      </p:pic>
      <p:sp>
        <p:nvSpPr>
          <p:cNvPr id="330" name="Google Shape;330;p43"/>
          <p:cNvSpPr txBox="1">
            <a:spLocks noGrp="1"/>
          </p:cNvSpPr>
          <p:nvPr>
            <p:ph type="body" idx="1"/>
          </p:nvPr>
        </p:nvSpPr>
        <p:spPr>
          <a:xfrm>
            <a:off x="174375" y="1689325"/>
            <a:ext cx="5172600" cy="48786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chemeClr val="dk1"/>
              </a:buClr>
              <a:buSzPts val="3000"/>
              <a:buFont typeface="Calibri"/>
              <a:buChar char="•"/>
            </a:pPr>
            <a:r>
              <a:rPr lang="en-US" sz="2400" dirty="0"/>
              <a:t>When the button is pressed, the input pin is pulled low. The value of resistor R1 controls how much current we want to flow from VCC, through the button, and then to ground.</a:t>
            </a:r>
          </a:p>
          <a:p>
            <a:pPr marL="457200" marR="0" lvl="0" indent="-419100" algn="l" rtl="0">
              <a:lnSpc>
                <a:spcPct val="115000"/>
              </a:lnSpc>
              <a:spcBef>
                <a:spcPts val="0"/>
              </a:spcBef>
              <a:spcAft>
                <a:spcPts val="0"/>
              </a:spcAft>
              <a:buClr>
                <a:schemeClr val="dk1"/>
              </a:buClr>
              <a:buSzPts val="3000"/>
              <a:buFont typeface="Calibri"/>
              <a:buChar char="•"/>
            </a:pPr>
            <a:endParaRPr lang="en-US" sz="2400" dirty="0"/>
          </a:p>
          <a:p>
            <a:pPr marL="457200" marR="0" lvl="0" indent="-419100" algn="l" rtl="0">
              <a:lnSpc>
                <a:spcPct val="115000"/>
              </a:lnSpc>
              <a:spcBef>
                <a:spcPts val="0"/>
              </a:spcBef>
              <a:spcAft>
                <a:spcPts val="0"/>
              </a:spcAft>
              <a:buClr>
                <a:schemeClr val="dk1"/>
              </a:buClr>
              <a:buSzPts val="3000"/>
              <a:buFont typeface="Calibri"/>
              <a:buChar char="•"/>
            </a:pPr>
            <a:r>
              <a:rPr lang="en-US" sz="2400" dirty="0"/>
              <a:t>Large R1 causes more power consumption</a:t>
            </a:r>
            <a:endParaRPr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5"/>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 deeper look</a:t>
            </a:r>
            <a:endParaRPr dirty="0"/>
          </a:p>
        </p:txBody>
      </p:sp>
      <p:pic>
        <p:nvPicPr>
          <p:cNvPr id="345" name="Google Shape;345;p45"/>
          <p:cNvPicPr preferRelativeResize="0"/>
          <p:nvPr/>
        </p:nvPicPr>
        <p:blipFill>
          <a:blip r:embed="rId3">
            <a:alphaModFix/>
          </a:blip>
          <a:stretch>
            <a:fillRect/>
          </a:stretch>
        </p:blipFill>
        <p:spPr>
          <a:xfrm>
            <a:off x="5108000" y="2885363"/>
            <a:ext cx="3810000" cy="2714625"/>
          </a:xfrm>
          <a:prstGeom prst="rect">
            <a:avLst/>
          </a:prstGeom>
          <a:noFill/>
          <a:ln>
            <a:noFill/>
          </a:ln>
        </p:spPr>
      </p:pic>
      <p:sp>
        <p:nvSpPr>
          <p:cNvPr id="346" name="Google Shape;346;p45"/>
          <p:cNvSpPr txBox="1">
            <a:spLocks noGrp="1"/>
          </p:cNvSpPr>
          <p:nvPr>
            <p:ph type="body" idx="1"/>
          </p:nvPr>
        </p:nvSpPr>
        <p:spPr>
          <a:xfrm>
            <a:off x="174375" y="1689325"/>
            <a:ext cx="5172600" cy="4878600"/>
          </a:xfrm>
          <a:prstGeom prst="rect">
            <a:avLst/>
          </a:prstGeom>
        </p:spPr>
        <p:txBody>
          <a:bodyPr spcFirstLastPara="1" wrap="square" lIns="91425" tIns="91425" rIns="91425" bIns="91425" anchor="t" anchorCtr="0">
            <a:noAutofit/>
          </a:bodyPr>
          <a:lstStyle/>
          <a:p>
            <a:pPr marL="457200" lvl="0" indent="-419100" algn="l" rtl="0">
              <a:lnSpc>
                <a:spcPct val="115000"/>
              </a:lnSpc>
              <a:spcBef>
                <a:spcPts val="0"/>
              </a:spcBef>
              <a:spcAft>
                <a:spcPts val="0"/>
              </a:spcAft>
              <a:buSzPts val="3000"/>
              <a:buFont typeface="Calibri"/>
              <a:buChar char="•"/>
            </a:pPr>
            <a:r>
              <a:rPr lang="en-US" sz="2400" dirty="0"/>
              <a:t>Because of the two opposing factors the resistor value cannot be too high not too less</a:t>
            </a:r>
          </a:p>
          <a:p>
            <a:pPr marL="457200" lvl="0" indent="-419100" algn="l" rtl="0">
              <a:lnSpc>
                <a:spcPct val="115000"/>
              </a:lnSpc>
              <a:spcBef>
                <a:spcPts val="0"/>
              </a:spcBef>
              <a:spcAft>
                <a:spcPts val="0"/>
              </a:spcAft>
              <a:buSzPts val="3000"/>
              <a:buFont typeface="Calibri"/>
              <a:buChar char="•"/>
            </a:pPr>
            <a:endParaRPr lang="en-US" sz="2400" dirty="0"/>
          </a:p>
          <a:p>
            <a:pPr marL="457200" lvl="0" indent="-419100" algn="l" rtl="0">
              <a:lnSpc>
                <a:spcPct val="115000"/>
              </a:lnSpc>
              <a:spcBef>
                <a:spcPts val="0"/>
              </a:spcBef>
              <a:spcAft>
                <a:spcPts val="0"/>
              </a:spcAft>
              <a:buSzPts val="3000"/>
              <a:buFont typeface="Calibri"/>
              <a:buChar char="•"/>
            </a:pPr>
            <a:r>
              <a:rPr lang="en-US" sz="2400" dirty="0"/>
              <a:t>R1 can be about 1/10</a:t>
            </a:r>
            <a:r>
              <a:rPr lang="en-US" sz="2400" baseline="30000" dirty="0"/>
              <a:t>th</a:t>
            </a:r>
            <a:r>
              <a:rPr lang="en-US" sz="2400" dirty="0"/>
              <a:t> of R2</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6"/>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Pull Down Resistor</a:t>
            </a:r>
            <a:endParaRPr/>
          </a:p>
        </p:txBody>
      </p:sp>
      <p:pic>
        <p:nvPicPr>
          <p:cNvPr id="354" name="Google Shape;354;p46"/>
          <p:cNvPicPr preferRelativeResize="0"/>
          <p:nvPr/>
        </p:nvPicPr>
        <p:blipFill>
          <a:blip r:embed="rId3">
            <a:alphaModFix/>
          </a:blip>
          <a:stretch>
            <a:fillRect/>
          </a:stretch>
        </p:blipFill>
        <p:spPr>
          <a:xfrm>
            <a:off x="3098217" y="1738025"/>
            <a:ext cx="2692200" cy="43882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7"/>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Enable Internal Pull-Up</a:t>
            </a:r>
            <a:endParaRPr dirty="0"/>
          </a:p>
        </p:txBody>
      </p:sp>
      <p:sp>
        <p:nvSpPr>
          <p:cNvPr id="361" name="Google Shape;361;p47"/>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0" indent="0">
              <a:buSzPts val="1100"/>
              <a:buNone/>
            </a:pPr>
            <a:r>
              <a:rPr lang="en-US" dirty="0"/>
              <a:t>If </a:t>
            </a:r>
            <a:r>
              <a:rPr lang="en-US" dirty="0" err="1"/>
              <a:t>PORTxn</a:t>
            </a:r>
            <a:r>
              <a:rPr lang="en-US" dirty="0"/>
              <a:t> is written logic one when the pin is configured as an input pin, the pull-up resistor is activated.</a:t>
            </a:r>
          </a:p>
          <a:p>
            <a:pPr marL="0" indent="0">
              <a:buSzPts val="1100"/>
              <a:buNone/>
            </a:pPr>
            <a:endParaRPr lang="en-US" dirty="0"/>
          </a:p>
          <a:p>
            <a:pPr marL="0" indent="0">
              <a:buSzPts val="1100"/>
              <a:buNone/>
            </a:pPr>
            <a:r>
              <a:rPr lang="en-US" dirty="0"/>
              <a:t>Here, x = A,B,C, or D</a:t>
            </a:r>
          </a:p>
          <a:p>
            <a:pPr marL="0" indent="0">
              <a:buSzPts val="1100"/>
              <a:buNone/>
            </a:pPr>
            <a:r>
              <a:rPr lang="en-US" dirty="0"/>
              <a:t>n is bit number, e.g., 0,1,2,..., or 7</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imeline&#10;&#10;Description automatically generated with medium confidence">
            <a:extLst>
              <a:ext uri="{FF2B5EF4-FFF2-40B4-BE49-F238E27FC236}">
                <a16:creationId xmlns:a16="http://schemas.microsoft.com/office/drawing/2014/main" id="{BE593D49-F383-E076-5977-0BB1DF867160}"/>
              </a:ext>
            </a:extLst>
          </p:cNvPr>
          <p:cNvPicPr>
            <a:picLocks noChangeAspect="1"/>
          </p:cNvPicPr>
          <p:nvPr/>
        </p:nvPicPr>
        <p:blipFill rotWithShape="1">
          <a:blip r:embed="rId2"/>
          <a:srcRect l="40579" t="2613" r="37607" b="1098"/>
          <a:stretch/>
        </p:blipFill>
        <p:spPr>
          <a:xfrm>
            <a:off x="3449257" y="416689"/>
            <a:ext cx="1805650" cy="5578997"/>
          </a:xfrm>
          <a:prstGeom prst="rect">
            <a:avLst/>
          </a:prstGeom>
          <a:noFill/>
          <a:ln>
            <a:noFill/>
          </a:ln>
        </p:spPr>
      </p:pic>
    </p:spTree>
    <p:extLst>
      <p:ext uri="{BB962C8B-B14F-4D97-AF65-F5344CB8AC3E}">
        <p14:creationId xmlns:p14="http://schemas.microsoft.com/office/powerpoint/2010/main" val="23854693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F6FD1-9AD6-B95C-E0F5-EA099F7EDAA6}"/>
              </a:ext>
            </a:extLst>
          </p:cNvPr>
          <p:cNvSpPr>
            <a:spLocks noGrp="1"/>
          </p:cNvSpPr>
          <p:nvPr>
            <p:ph type="title"/>
          </p:nvPr>
        </p:nvSpPr>
        <p:spPr/>
        <p:txBody>
          <a:bodyPr/>
          <a:lstStyle/>
          <a:p>
            <a:r>
              <a:rPr lang="en-US" dirty="0"/>
              <a:t>Enable Internal Pull-Up</a:t>
            </a:r>
          </a:p>
        </p:txBody>
      </p:sp>
      <p:sp>
        <p:nvSpPr>
          <p:cNvPr id="3" name="Text Placeholder 2">
            <a:extLst>
              <a:ext uri="{FF2B5EF4-FFF2-40B4-BE49-F238E27FC236}">
                <a16:creationId xmlns:a16="http://schemas.microsoft.com/office/drawing/2014/main" id="{8AA4A87E-C8A1-326F-31D3-D3A3BEFB3031}"/>
              </a:ext>
            </a:extLst>
          </p:cNvPr>
          <p:cNvSpPr>
            <a:spLocks noGrp="1"/>
          </p:cNvSpPr>
          <p:nvPr>
            <p:ph type="body" idx="1"/>
          </p:nvPr>
        </p:nvSpPr>
        <p:spPr/>
        <p:txBody>
          <a:bodyPr/>
          <a:lstStyle/>
          <a:p>
            <a:pPr marL="0" marR="0" lvl="0" indent="457200" algn="l" rtl="0">
              <a:spcBef>
                <a:spcPts val="0"/>
              </a:spcBef>
              <a:spcAft>
                <a:spcPts val="0"/>
              </a:spcAft>
              <a:buNone/>
            </a:pPr>
            <a:r>
              <a:rPr lang="en-US" sz="3200" dirty="0">
                <a:solidFill>
                  <a:srgbClr val="A000A0"/>
                </a:solidFill>
                <a:latin typeface="Consolas"/>
                <a:ea typeface="Consolas"/>
                <a:cs typeface="Consolas"/>
                <a:sym typeface="Consolas"/>
              </a:rPr>
              <a:t>DDRA</a:t>
            </a:r>
            <a:r>
              <a:rPr lang="en-US" sz="3200" dirty="0">
                <a:solidFill>
                  <a:srgbClr val="800000"/>
                </a:solidFill>
                <a:latin typeface="Consolas"/>
                <a:ea typeface="Consolas"/>
                <a:cs typeface="Consolas"/>
                <a:sym typeface="Consolas"/>
              </a:rPr>
              <a:t>  = 0b11110000;</a:t>
            </a:r>
            <a:endParaRPr lang="en-US" sz="2000" dirty="0"/>
          </a:p>
          <a:p>
            <a:pPr marL="0" marR="0" lvl="0" indent="457200" algn="l" rtl="0">
              <a:spcBef>
                <a:spcPts val="0"/>
              </a:spcBef>
              <a:spcAft>
                <a:spcPts val="0"/>
              </a:spcAft>
              <a:buNone/>
            </a:pPr>
            <a:r>
              <a:rPr lang="en-US" dirty="0">
                <a:solidFill>
                  <a:srgbClr val="A000A0"/>
                </a:solidFill>
                <a:latin typeface="Consolas"/>
                <a:ea typeface="Consolas"/>
                <a:cs typeface="Consolas"/>
                <a:sym typeface="Consolas"/>
              </a:rPr>
              <a:t>PORTA</a:t>
            </a:r>
            <a:r>
              <a:rPr lang="en-US" sz="3200" dirty="0">
                <a:solidFill>
                  <a:srgbClr val="800000"/>
                </a:solidFill>
                <a:latin typeface="Consolas"/>
                <a:ea typeface="Consolas"/>
                <a:cs typeface="Consolas"/>
                <a:sym typeface="Consolas"/>
              </a:rPr>
              <a:t> = 0b11111111;</a:t>
            </a:r>
          </a:p>
        </p:txBody>
      </p:sp>
      <p:sp>
        <p:nvSpPr>
          <p:cNvPr id="5" name="Rectangle 4">
            <a:extLst>
              <a:ext uri="{FF2B5EF4-FFF2-40B4-BE49-F238E27FC236}">
                <a16:creationId xmlns:a16="http://schemas.microsoft.com/office/drawing/2014/main" id="{24E7103C-A288-8FF4-7E5D-BDD6FEDCD1A3}"/>
              </a:ext>
            </a:extLst>
          </p:cNvPr>
          <p:cNvSpPr/>
          <p:nvPr/>
        </p:nvSpPr>
        <p:spPr>
          <a:xfrm>
            <a:off x="4074160" y="1600200"/>
            <a:ext cx="1107440" cy="1143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7219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8"/>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General Discussion</a:t>
            </a:r>
            <a:endParaRPr/>
          </a:p>
        </p:txBody>
      </p:sp>
      <p:sp>
        <p:nvSpPr>
          <p:cNvPr id="368" name="Google Shape;368;p48"/>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457200" lvl="0" indent="-431800" algn="l" rtl="0">
              <a:spcBef>
                <a:spcPts val="640"/>
              </a:spcBef>
              <a:spcAft>
                <a:spcPts val="0"/>
              </a:spcAft>
              <a:buSzPts val="3200"/>
              <a:buChar char="•"/>
            </a:pPr>
            <a:r>
              <a:rPr lang="en-US"/>
              <a:t>If some pins are unused, it is recommended to ensure that these pins have a defined level.</a:t>
            </a:r>
            <a:br>
              <a:rPr lang="en-US"/>
            </a:br>
            <a:endParaRPr/>
          </a:p>
          <a:p>
            <a:pPr marL="457200" lvl="0" indent="-431800" algn="l" rtl="0">
              <a:spcBef>
                <a:spcPts val="0"/>
              </a:spcBef>
              <a:spcAft>
                <a:spcPts val="0"/>
              </a:spcAft>
              <a:buSzPts val="3200"/>
              <a:buChar char="•"/>
            </a:pPr>
            <a:r>
              <a:rPr lang="en-US"/>
              <a:t>The simplest method to ensure a defined level of an unused pin, is to enable the internal pullup.</a:t>
            </a:r>
            <a:endParaRPr/>
          </a:p>
          <a:p>
            <a:pPr marL="0" lvl="0" indent="0" algn="l" rtl="0">
              <a:spcBef>
                <a:spcPts val="640"/>
              </a:spcBef>
              <a:spcAft>
                <a:spcPts val="0"/>
              </a:spcAft>
              <a:buNone/>
            </a:pPr>
            <a:endParaRPr/>
          </a:p>
          <a:p>
            <a:pPr marL="0" lvl="0" indent="0" algn="l" rtl="0">
              <a:spcBef>
                <a:spcPts val="640"/>
              </a:spcBef>
              <a:spcAft>
                <a:spcPts val="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7C5A2-4519-3A20-6370-1EFDE2E89486}"/>
              </a:ext>
            </a:extLst>
          </p:cNvPr>
          <p:cNvSpPr>
            <a:spLocks noGrp="1"/>
          </p:cNvSpPr>
          <p:nvPr>
            <p:ph type="title"/>
          </p:nvPr>
        </p:nvSpPr>
        <p:spPr/>
        <p:txBody>
          <a:bodyPr/>
          <a:lstStyle/>
          <a:p>
            <a:r>
              <a:rPr lang="en-US" dirty="0"/>
              <a:t>Readable Code</a:t>
            </a:r>
          </a:p>
        </p:txBody>
      </p:sp>
      <p:sp>
        <p:nvSpPr>
          <p:cNvPr id="3" name="Text Placeholder 2">
            <a:extLst>
              <a:ext uri="{FF2B5EF4-FFF2-40B4-BE49-F238E27FC236}">
                <a16:creationId xmlns:a16="http://schemas.microsoft.com/office/drawing/2014/main" id="{D4B80311-1D6D-B6D0-085D-41CB69D84B6F}"/>
              </a:ext>
            </a:extLst>
          </p:cNvPr>
          <p:cNvSpPr>
            <a:spLocks noGrp="1"/>
          </p:cNvSpPr>
          <p:nvPr>
            <p:ph type="body" idx="1"/>
          </p:nvPr>
        </p:nvSpPr>
        <p:spPr/>
        <p:txBody>
          <a:bodyPr/>
          <a:lstStyle/>
          <a:p>
            <a:r>
              <a:rPr lang="en-US" dirty="0"/>
              <a:t>Use defined constants instead of </a:t>
            </a:r>
            <a:r>
              <a:rPr lang="en-US" dirty="0" err="1"/>
              <a:t>immediates</a:t>
            </a:r>
            <a:r>
              <a:rPr lang="en-US" dirty="0"/>
              <a:t> if possible</a:t>
            </a:r>
          </a:p>
          <a:p>
            <a:r>
              <a:rPr lang="en-US" dirty="0">
                <a:ea typeface="Consolas"/>
              </a:rPr>
              <a:t>They are defined in header files (e.g. </a:t>
            </a:r>
            <a:r>
              <a:rPr lang="en-US" dirty="0" err="1">
                <a:latin typeface="Consolas" panose="020B0609020204030204" pitchFamily="49" charset="0"/>
                <a:ea typeface="Consolas"/>
              </a:rPr>
              <a:t>io.h</a:t>
            </a:r>
            <a:r>
              <a:rPr lang="en-US" dirty="0">
                <a:ea typeface="Consolas"/>
              </a:rPr>
              <a:t>)</a:t>
            </a:r>
          </a:p>
          <a:p>
            <a:pPr marL="0" marR="0" lvl="0" indent="457200" algn="l" rtl="0">
              <a:spcBef>
                <a:spcPts val="0"/>
              </a:spcBef>
              <a:spcAft>
                <a:spcPts val="0"/>
              </a:spcAft>
              <a:buNone/>
            </a:pPr>
            <a:endParaRPr lang="en-US" sz="3200" dirty="0">
              <a:solidFill>
                <a:srgbClr val="A000A0"/>
              </a:solidFill>
              <a:latin typeface="Consolas"/>
              <a:ea typeface="Consolas"/>
              <a:cs typeface="Consolas"/>
              <a:sym typeface="Consolas"/>
            </a:endParaRPr>
          </a:p>
          <a:p>
            <a:pPr marL="0" marR="0" lvl="0" indent="457200" algn="l" rtl="0">
              <a:spcBef>
                <a:spcPts val="0"/>
              </a:spcBef>
              <a:spcAft>
                <a:spcPts val="0"/>
              </a:spcAft>
              <a:buNone/>
            </a:pPr>
            <a:r>
              <a:rPr lang="en-US" dirty="0">
                <a:solidFill>
                  <a:srgbClr val="A000A0"/>
                </a:solidFill>
                <a:latin typeface="Consolas"/>
                <a:ea typeface="Consolas"/>
                <a:cs typeface="Consolas"/>
                <a:sym typeface="Consolas"/>
              </a:rPr>
              <a:t>PORTA </a:t>
            </a:r>
            <a:r>
              <a:rPr lang="en-US" dirty="0">
                <a:solidFill>
                  <a:srgbClr val="0070C0"/>
                </a:solidFill>
                <a:latin typeface="Consolas"/>
                <a:ea typeface="Consolas"/>
                <a:cs typeface="Consolas"/>
                <a:sym typeface="Consolas"/>
              </a:rPr>
              <a:t>=</a:t>
            </a:r>
            <a:r>
              <a:rPr lang="en-US" dirty="0">
                <a:solidFill>
                  <a:srgbClr val="A000A0"/>
                </a:solidFill>
                <a:latin typeface="Consolas"/>
                <a:ea typeface="Consolas"/>
                <a:cs typeface="Consolas"/>
                <a:sym typeface="Consolas"/>
              </a:rPr>
              <a:t> PORTA </a:t>
            </a:r>
            <a:r>
              <a:rPr lang="en-US" dirty="0">
                <a:solidFill>
                  <a:srgbClr val="0070C0"/>
                </a:solidFill>
                <a:latin typeface="Consolas"/>
                <a:ea typeface="Consolas"/>
                <a:cs typeface="Consolas"/>
                <a:sym typeface="Consolas"/>
              </a:rPr>
              <a:t>|</a:t>
            </a:r>
            <a:r>
              <a:rPr lang="en-US" dirty="0">
                <a:solidFill>
                  <a:schemeClr val="accent2">
                    <a:lumMod val="50000"/>
                  </a:schemeClr>
                </a:solidFill>
                <a:latin typeface="Consolas"/>
                <a:ea typeface="Consolas"/>
                <a:cs typeface="Consolas"/>
                <a:sym typeface="Consolas"/>
              </a:rPr>
              <a:t> (1 </a:t>
            </a:r>
            <a:r>
              <a:rPr lang="en-US" dirty="0">
                <a:solidFill>
                  <a:srgbClr val="0070C0"/>
                </a:solidFill>
                <a:latin typeface="Consolas"/>
                <a:ea typeface="Consolas"/>
                <a:cs typeface="Consolas"/>
                <a:sym typeface="Consolas"/>
              </a:rPr>
              <a:t>&lt;&lt;</a:t>
            </a:r>
            <a:r>
              <a:rPr lang="en-US" dirty="0">
                <a:solidFill>
                  <a:schemeClr val="accent2">
                    <a:lumMod val="50000"/>
                  </a:schemeClr>
                </a:solidFill>
                <a:latin typeface="Consolas"/>
                <a:ea typeface="Consolas"/>
                <a:cs typeface="Consolas"/>
                <a:sym typeface="Consolas"/>
              </a:rPr>
              <a:t> 3)</a:t>
            </a:r>
            <a:endParaRPr lang="en-US" sz="3200" dirty="0">
              <a:solidFill>
                <a:schemeClr val="accent2">
                  <a:lumMod val="50000"/>
                </a:schemeClr>
              </a:solidFill>
              <a:latin typeface="Consolas"/>
              <a:ea typeface="Consolas"/>
              <a:cs typeface="Consolas"/>
              <a:sym typeface="Consolas"/>
            </a:endParaRPr>
          </a:p>
          <a:p>
            <a:pPr marL="0" marR="0" lvl="0" indent="457200" algn="l" rtl="0">
              <a:spcBef>
                <a:spcPts val="0"/>
              </a:spcBef>
              <a:spcAft>
                <a:spcPts val="0"/>
              </a:spcAft>
              <a:buNone/>
            </a:pPr>
            <a:r>
              <a:rPr lang="en-US" dirty="0">
                <a:solidFill>
                  <a:srgbClr val="A000A0"/>
                </a:solidFill>
                <a:latin typeface="Consolas"/>
                <a:ea typeface="Consolas"/>
                <a:cs typeface="Consolas"/>
                <a:sym typeface="Consolas"/>
              </a:rPr>
              <a:t>PORTA</a:t>
            </a:r>
            <a:r>
              <a:rPr lang="en-US" sz="3200" dirty="0">
                <a:solidFill>
                  <a:srgbClr val="800000"/>
                </a:solidFill>
                <a:latin typeface="Consolas"/>
                <a:ea typeface="Consolas"/>
                <a:cs typeface="Consolas"/>
                <a:sym typeface="Consolas"/>
              </a:rPr>
              <a:t> </a:t>
            </a:r>
            <a:r>
              <a:rPr lang="en-US" sz="3200" dirty="0">
                <a:solidFill>
                  <a:srgbClr val="0070C0"/>
                </a:solidFill>
                <a:latin typeface="Consolas"/>
                <a:ea typeface="Consolas"/>
                <a:cs typeface="Consolas"/>
                <a:sym typeface="Consolas"/>
              </a:rPr>
              <a:t>=</a:t>
            </a:r>
            <a:r>
              <a:rPr lang="en-US" sz="3200" dirty="0">
                <a:solidFill>
                  <a:srgbClr val="800000"/>
                </a:solidFill>
                <a:latin typeface="Consolas"/>
                <a:ea typeface="Consolas"/>
                <a:cs typeface="Consolas"/>
                <a:sym typeface="Consolas"/>
              </a:rPr>
              <a:t> </a:t>
            </a:r>
            <a:r>
              <a:rPr lang="en-US" dirty="0">
                <a:solidFill>
                  <a:srgbClr val="A000A0"/>
                </a:solidFill>
                <a:latin typeface="Consolas"/>
                <a:ea typeface="Consolas"/>
                <a:cs typeface="Consolas"/>
                <a:sym typeface="Consolas"/>
              </a:rPr>
              <a:t>PORTA </a:t>
            </a:r>
            <a:r>
              <a:rPr lang="en-US" dirty="0">
                <a:solidFill>
                  <a:srgbClr val="0070C0"/>
                </a:solidFill>
                <a:latin typeface="Consolas"/>
                <a:ea typeface="Consolas"/>
                <a:cs typeface="Consolas"/>
                <a:sym typeface="Consolas"/>
              </a:rPr>
              <a:t>|</a:t>
            </a:r>
            <a:r>
              <a:rPr lang="en-US" dirty="0">
                <a:solidFill>
                  <a:schemeClr val="accent2">
                    <a:lumMod val="50000"/>
                  </a:schemeClr>
                </a:solidFill>
                <a:latin typeface="Consolas"/>
                <a:ea typeface="Consolas"/>
                <a:cs typeface="Consolas"/>
                <a:sym typeface="Consolas"/>
              </a:rPr>
              <a:t> (1 </a:t>
            </a:r>
            <a:r>
              <a:rPr lang="en-US" dirty="0">
                <a:solidFill>
                  <a:srgbClr val="0070C0"/>
                </a:solidFill>
                <a:latin typeface="Consolas"/>
                <a:ea typeface="Consolas"/>
                <a:cs typeface="Consolas"/>
                <a:sym typeface="Consolas"/>
              </a:rPr>
              <a:t>&lt;&lt;</a:t>
            </a:r>
            <a:r>
              <a:rPr lang="en-US" dirty="0">
                <a:solidFill>
                  <a:schemeClr val="accent2">
                    <a:lumMod val="50000"/>
                  </a:schemeClr>
                </a:solidFill>
                <a:latin typeface="Consolas"/>
                <a:ea typeface="Consolas"/>
                <a:cs typeface="Consolas"/>
                <a:sym typeface="Consolas"/>
              </a:rPr>
              <a:t> </a:t>
            </a:r>
            <a:r>
              <a:rPr lang="en-US" dirty="0">
                <a:solidFill>
                  <a:srgbClr val="A000A0"/>
                </a:solidFill>
                <a:latin typeface="Consolas"/>
                <a:ea typeface="Consolas"/>
                <a:cs typeface="Consolas"/>
                <a:sym typeface="Consolas"/>
              </a:rPr>
              <a:t>PORT3)</a:t>
            </a:r>
            <a:endParaRPr lang="en-US" sz="3200" dirty="0">
              <a:solidFill>
                <a:srgbClr val="800000"/>
              </a:solidFill>
              <a:latin typeface="Consolas"/>
              <a:ea typeface="Consolas"/>
              <a:cs typeface="Consolas"/>
              <a:sym typeface="Consolas"/>
            </a:endParaRPr>
          </a:p>
          <a:p>
            <a:pPr marL="25400" indent="0">
              <a:buNone/>
            </a:pPr>
            <a:endParaRPr lang="en-US" dirty="0"/>
          </a:p>
          <a:p>
            <a:pPr marL="25400" indent="0">
              <a:buNone/>
            </a:pPr>
            <a:endParaRPr lang="en-US" dirty="0"/>
          </a:p>
        </p:txBody>
      </p:sp>
      <p:sp>
        <p:nvSpPr>
          <p:cNvPr id="5" name="TextBox 4">
            <a:extLst>
              <a:ext uri="{FF2B5EF4-FFF2-40B4-BE49-F238E27FC236}">
                <a16:creationId xmlns:a16="http://schemas.microsoft.com/office/drawing/2014/main" id="{467FBA3B-1D1A-F9A3-8BBF-6913A6615498}"/>
              </a:ext>
            </a:extLst>
          </p:cNvPr>
          <p:cNvSpPr txBox="1"/>
          <p:nvPr/>
        </p:nvSpPr>
        <p:spPr>
          <a:xfrm>
            <a:off x="850491" y="5756831"/>
            <a:ext cx="4572000" cy="738664"/>
          </a:xfrm>
          <a:prstGeom prst="rect">
            <a:avLst/>
          </a:prstGeom>
          <a:noFill/>
        </p:spPr>
        <p:txBody>
          <a:bodyPr wrap="square">
            <a:spAutoFit/>
          </a:bodyPr>
          <a:lstStyle/>
          <a:p>
            <a:r>
              <a:rPr lang="en-US" dirty="0">
                <a:hlinkClick r:id="rId2"/>
              </a:rPr>
              <a:t>https://github.com/hexagon5un/AVR-Programming/blob/master/AVR-Programming-Library/portpins.h</a:t>
            </a:r>
            <a:r>
              <a:rPr lang="en-US" dirty="0"/>
              <a:t> </a:t>
            </a:r>
          </a:p>
        </p:txBody>
      </p:sp>
    </p:spTree>
    <p:extLst>
      <p:ext uri="{BB962C8B-B14F-4D97-AF65-F5344CB8AC3E}">
        <p14:creationId xmlns:p14="http://schemas.microsoft.com/office/powerpoint/2010/main" val="22742287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9"/>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Resources</a:t>
            </a:r>
            <a:endParaRPr/>
          </a:p>
        </p:txBody>
      </p:sp>
      <p:sp>
        <p:nvSpPr>
          <p:cNvPr id="375" name="Google Shape;375;p49"/>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457200" lvl="0" indent="-431800" algn="l" rtl="0">
              <a:spcBef>
                <a:spcPts val="640"/>
              </a:spcBef>
              <a:spcAft>
                <a:spcPts val="0"/>
              </a:spcAft>
              <a:buSzPts val="3200"/>
              <a:buChar char="•"/>
            </a:pPr>
            <a:r>
              <a:rPr lang="en-US" dirty="0" err="1"/>
              <a:t>DataSheet</a:t>
            </a:r>
            <a:endParaRPr dirty="0"/>
          </a:p>
          <a:p>
            <a:pPr marL="457200" lvl="0" indent="-431800" algn="l" rtl="0">
              <a:spcBef>
                <a:spcPts val="0"/>
              </a:spcBef>
              <a:spcAft>
                <a:spcPts val="0"/>
              </a:spcAft>
              <a:buSzPts val="3200"/>
              <a:buChar char="•"/>
            </a:pPr>
            <a:r>
              <a:rPr lang="en-US" dirty="0"/>
              <a:t>Pull-Up and Pull-Down Resistors</a:t>
            </a:r>
            <a:endParaRPr dirty="0"/>
          </a:p>
          <a:p>
            <a:pPr marL="914400" lvl="1" indent="-406400" algn="l" rtl="0">
              <a:spcBef>
                <a:spcPts val="0"/>
              </a:spcBef>
              <a:spcAft>
                <a:spcPts val="0"/>
              </a:spcAft>
              <a:buSzPts val="2800"/>
              <a:buChar char="–"/>
            </a:pPr>
            <a:r>
              <a:rPr lang="en-US" u="sng" dirty="0">
                <a:solidFill>
                  <a:schemeClr val="hlink"/>
                </a:solidFill>
                <a:hlinkClick r:id="rId3"/>
              </a:rPr>
              <a:t>http://www.resistorguide.com/pull-up-resistor_pull-down-resistor/</a:t>
            </a:r>
            <a:r>
              <a:rPr lang="en-US" dirty="0"/>
              <a:t> </a:t>
            </a:r>
            <a:endParaRPr dirty="0"/>
          </a:p>
          <a:p>
            <a:pPr marL="457200" lvl="0" indent="-431800" algn="l" rtl="0">
              <a:spcBef>
                <a:spcPts val="0"/>
              </a:spcBef>
              <a:spcAft>
                <a:spcPts val="0"/>
              </a:spcAft>
              <a:buSzPts val="3200"/>
              <a:buChar char="•"/>
            </a:pPr>
            <a:r>
              <a:rPr lang="en-US" dirty="0"/>
              <a:t>More on Pull-Up and Pull-Down resistors</a:t>
            </a:r>
            <a:endParaRPr dirty="0"/>
          </a:p>
          <a:p>
            <a:pPr marL="914400" lvl="1" indent="-406400" algn="l" rtl="0">
              <a:spcBef>
                <a:spcPts val="0"/>
              </a:spcBef>
              <a:spcAft>
                <a:spcPts val="0"/>
              </a:spcAft>
              <a:buSzPts val="2800"/>
              <a:buChar char="–"/>
            </a:pPr>
            <a:r>
              <a:rPr lang="en-US" u="sng" dirty="0">
                <a:solidFill>
                  <a:schemeClr val="hlink"/>
                </a:solidFill>
                <a:hlinkClick r:id="rId4"/>
              </a:rPr>
              <a:t>https://learn.sparkfun.com/tutorials/pull-up-resistors</a:t>
            </a:r>
            <a:r>
              <a:rPr lang="en-US" dirty="0"/>
              <a:t> </a:t>
            </a: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0"/>
          <p:cNvSpPr txBox="1"/>
          <p:nvPr/>
        </p:nvSpPr>
        <p:spPr>
          <a:xfrm>
            <a:off x="2971800" y="914400"/>
            <a:ext cx="4186084" cy="470898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5000" dirty="0">
                <a:solidFill>
                  <a:srgbClr val="92D050"/>
                </a:solidFill>
                <a:latin typeface="Arial"/>
                <a:ea typeface="Arial"/>
                <a:cs typeface="Arial"/>
                <a:sym typeface="Arial"/>
              </a:rPr>
              <a:t>☺</a:t>
            </a:r>
            <a:endParaRPr sz="25000" dirty="0">
              <a:solidFill>
                <a:srgbClr val="92D05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imeline&#10;&#10;Description automatically generated with medium confidence">
            <a:extLst>
              <a:ext uri="{FF2B5EF4-FFF2-40B4-BE49-F238E27FC236}">
                <a16:creationId xmlns:a16="http://schemas.microsoft.com/office/drawing/2014/main" id="{BE593D49-F383-E076-5977-0BB1DF867160}"/>
              </a:ext>
            </a:extLst>
          </p:cNvPr>
          <p:cNvPicPr>
            <a:picLocks noChangeAspect="1"/>
          </p:cNvPicPr>
          <p:nvPr/>
        </p:nvPicPr>
        <p:blipFill>
          <a:blip r:embed="rId2"/>
          <a:stretch>
            <a:fillRect/>
          </a:stretch>
        </p:blipFill>
        <p:spPr>
          <a:xfrm>
            <a:off x="90488" y="265271"/>
            <a:ext cx="8277225" cy="5794059"/>
          </a:xfrm>
          <a:prstGeom prst="rect">
            <a:avLst/>
          </a:prstGeom>
          <a:noFill/>
          <a:ln>
            <a:noFill/>
          </a:ln>
        </p:spPr>
      </p:pic>
      <p:sp>
        <p:nvSpPr>
          <p:cNvPr id="2" name="Freeform: Shape 1">
            <a:extLst>
              <a:ext uri="{FF2B5EF4-FFF2-40B4-BE49-F238E27FC236}">
                <a16:creationId xmlns:a16="http://schemas.microsoft.com/office/drawing/2014/main" id="{78293FF5-414F-C02D-8BEB-BB17A773BC19}"/>
              </a:ext>
            </a:extLst>
          </p:cNvPr>
          <p:cNvSpPr/>
          <p:nvPr/>
        </p:nvSpPr>
        <p:spPr>
          <a:xfrm>
            <a:off x="833377" y="518160"/>
            <a:ext cx="2623789" cy="2190316"/>
          </a:xfrm>
          <a:custGeom>
            <a:avLst/>
            <a:gdLst>
              <a:gd name="connsiteX0" fmla="*/ 2615879 w 2662177"/>
              <a:gd name="connsiteY0" fmla="*/ 0 h 2222339"/>
              <a:gd name="connsiteX1" fmla="*/ 0 w 2662177"/>
              <a:gd name="connsiteY1" fmla="*/ 0 h 2222339"/>
              <a:gd name="connsiteX2" fmla="*/ 0 w 2662177"/>
              <a:gd name="connsiteY2" fmla="*/ 2222339 h 2222339"/>
              <a:gd name="connsiteX3" fmla="*/ 2662177 w 2662177"/>
              <a:gd name="connsiteY3" fmla="*/ 2222339 h 2222339"/>
              <a:gd name="connsiteX4" fmla="*/ 2615879 w 2662177"/>
              <a:gd name="connsiteY4" fmla="*/ 0 h 2222339"/>
              <a:gd name="connsiteX0" fmla="*/ 2689548 w 2689548"/>
              <a:gd name="connsiteY0" fmla="*/ 15792 h 2222339"/>
              <a:gd name="connsiteX1" fmla="*/ 0 w 2689548"/>
              <a:gd name="connsiteY1" fmla="*/ 0 h 2222339"/>
              <a:gd name="connsiteX2" fmla="*/ 0 w 2689548"/>
              <a:gd name="connsiteY2" fmla="*/ 2222339 h 2222339"/>
              <a:gd name="connsiteX3" fmla="*/ 2662177 w 2689548"/>
              <a:gd name="connsiteY3" fmla="*/ 2222339 h 2222339"/>
              <a:gd name="connsiteX4" fmla="*/ 2689548 w 2689548"/>
              <a:gd name="connsiteY4" fmla="*/ 15792 h 2222339"/>
              <a:gd name="connsiteX0" fmla="*/ 2670161 w 2670161"/>
              <a:gd name="connsiteY0" fmla="*/ 15792 h 2222339"/>
              <a:gd name="connsiteX1" fmla="*/ 0 w 2670161"/>
              <a:gd name="connsiteY1" fmla="*/ 0 h 2222339"/>
              <a:gd name="connsiteX2" fmla="*/ 0 w 2670161"/>
              <a:gd name="connsiteY2" fmla="*/ 2222339 h 2222339"/>
              <a:gd name="connsiteX3" fmla="*/ 2662177 w 2670161"/>
              <a:gd name="connsiteY3" fmla="*/ 2222339 h 2222339"/>
              <a:gd name="connsiteX4" fmla="*/ 2670161 w 2670161"/>
              <a:gd name="connsiteY4" fmla="*/ 15792 h 2222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0161" h="2222339">
                <a:moveTo>
                  <a:pt x="2670161" y="15792"/>
                </a:moveTo>
                <a:lnTo>
                  <a:pt x="0" y="0"/>
                </a:lnTo>
                <a:lnTo>
                  <a:pt x="0" y="2222339"/>
                </a:lnTo>
                <a:lnTo>
                  <a:pt x="2662177" y="2222339"/>
                </a:lnTo>
                <a:cubicBezTo>
                  <a:pt x="2664838" y="1486823"/>
                  <a:pt x="2667500" y="751308"/>
                  <a:pt x="2670161" y="15792"/>
                </a:cubicBezTo>
                <a:close/>
              </a:path>
            </a:pathLst>
          </a:cu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3C757359-B74F-0B10-D581-00AC66B7EA22}"/>
              </a:ext>
            </a:extLst>
          </p:cNvPr>
          <p:cNvSpPr/>
          <p:nvPr/>
        </p:nvSpPr>
        <p:spPr>
          <a:xfrm>
            <a:off x="5094481" y="518160"/>
            <a:ext cx="2623789" cy="2190316"/>
          </a:xfrm>
          <a:custGeom>
            <a:avLst/>
            <a:gdLst>
              <a:gd name="connsiteX0" fmla="*/ 2615879 w 2662177"/>
              <a:gd name="connsiteY0" fmla="*/ 0 h 2222339"/>
              <a:gd name="connsiteX1" fmla="*/ 0 w 2662177"/>
              <a:gd name="connsiteY1" fmla="*/ 0 h 2222339"/>
              <a:gd name="connsiteX2" fmla="*/ 0 w 2662177"/>
              <a:gd name="connsiteY2" fmla="*/ 2222339 h 2222339"/>
              <a:gd name="connsiteX3" fmla="*/ 2662177 w 2662177"/>
              <a:gd name="connsiteY3" fmla="*/ 2222339 h 2222339"/>
              <a:gd name="connsiteX4" fmla="*/ 2615879 w 2662177"/>
              <a:gd name="connsiteY4" fmla="*/ 0 h 2222339"/>
              <a:gd name="connsiteX0" fmla="*/ 2689548 w 2689548"/>
              <a:gd name="connsiteY0" fmla="*/ 15792 h 2222339"/>
              <a:gd name="connsiteX1" fmla="*/ 0 w 2689548"/>
              <a:gd name="connsiteY1" fmla="*/ 0 h 2222339"/>
              <a:gd name="connsiteX2" fmla="*/ 0 w 2689548"/>
              <a:gd name="connsiteY2" fmla="*/ 2222339 h 2222339"/>
              <a:gd name="connsiteX3" fmla="*/ 2662177 w 2689548"/>
              <a:gd name="connsiteY3" fmla="*/ 2222339 h 2222339"/>
              <a:gd name="connsiteX4" fmla="*/ 2689548 w 2689548"/>
              <a:gd name="connsiteY4" fmla="*/ 15792 h 2222339"/>
              <a:gd name="connsiteX0" fmla="*/ 2670161 w 2670161"/>
              <a:gd name="connsiteY0" fmla="*/ 15792 h 2222339"/>
              <a:gd name="connsiteX1" fmla="*/ 0 w 2670161"/>
              <a:gd name="connsiteY1" fmla="*/ 0 h 2222339"/>
              <a:gd name="connsiteX2" fmla="*/ 0 w 2670161"/>
              <a:gd name="connsiteY2" fmla="*/ 2222339 h 2222339"/>
              <a:gd name="connsiteX3" fmla="*/ 2662177 w 2670161"/>
              <a:gd name="connsiteY3" fmla="*/ 2222339 h 2222339"/>
              <a:gd name="connsiteX4" fmla="*/ 2670161 w 2670161"/>
              <a:gd name="connsiteY4" fmla="*/ 15792 h 2222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0161" h="2222339">
                <a:moveTo>
                  <a:pt x="2670161" y="15792"/>
                </a:moveTo>
                <a:lnTo>
                  <a:pt x="0" y="0"/>
                </a:lnTo>
                <a:lnTo>
                  <a:pt x="0" y="2222339"/>
                </a:lnTo>
                <a:lnTo>
                  <a:pt x="2662177" y="2222339"/>
                </a:lnTo>
                <a:cubicBezTo>
                  <a:pt x="2664838" y="1486823"/>
                  <a:pt x="2667500" y="751308"/>
                  <a:pt x="2670161" y="15792"/>
                </a:cubicBezTo>
                <a:close/>
              </a:path>
            </a:pathLst>
          </a:custGeom>
          <a:solidFill>
            <a:schemeClr val="accent6">
              <a:alpha val="27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44811775-2210-E994-BC01-FCECC789FFF3}"/>
              </a:ext>
            </a:extLst>
          </p:cNvPr>
          <p:cNvSpPr/>
          <p:nvPr/>
        </p:nvSpPr>
        <p:spPr>
          <a:xfrm>
            <a:off x="5094480" y="3429000"/>
            <a:ext cx="2623789" cy="2190316"/>
          </a:xfrm>
          <a:custGeom>
            <a:avLst/>
            <a:gdLst>
              <a:gd name="connsiteX0" fmla="*/ 2615879 w 2662177"/>
              <a:gd name="connsiteY0" fmla="*/ 0 h 2222339"/>
              <a:gd name="connsiteX1" fmla="*/ 0 w 2662177"/>
              <a:gd name="connsiteY1" fmla="*/ 0 h 2222339"/>
              <a:gd name="connsiteX2" fmla="*/ 0 w 2662177"/>
              <a:gd name="connsiteY2" fmla="*/ 2222339 h 2222339"/>
              <a:gd name="connsiteX3" fmla="*/ 2662177 w 2662177"/>
              <a:gd name="connsiteY3" fmla="*/ 2222339 h 2222339"/>
              <a:gd name="connsiteX4" fmla="*/ 2615879 w 2662177"/>
              <a:gd name="connsiteY4" fmla="*/ 0 h 2222339"/>
              <a:gd name="connsiteX0" fmla="*/ 2689548 w 2689548"/>
              <a:gd name="connsiteY0" fmla="*/ 15792 h 2222339"/>
              <a:gd name="connsiteX1" fmla="*/ 0 w 2689548"/>
              <a:gd name="connsiteY1" fmla="*/ 0 h 2222339"/>
              <a:gd name="connsiteX2" fmla="*/ 0 w 2689548"/>
              <a:gd name="connsiteY2" fmla="*/ 2222339 h 2222339"/>
              <a:gd name="connsiteX3" fmla="*/ 2662177 w 2689548"/>
              <a:gd name="connsiteY3" fmla="*/ 2222339 h 2222339"/>
              <a:gd name="connsiteX4" fmla="*/ 2689548 w 2689548"/>
              <a:gd name="connsiteY4" fmla="*/ 15792 h 2222339"/>
              <a:gd name="connsiteX0" fmla="*/ 2670161 w 2670161"/>
              <a:gd name="connsiteY0" fmla="*/ 15792 h 2222339"/>
              <a:gd name="connsiteX1" fmla="*/ 0 w 2670161"/>
              <a:gd name="connsiteY1" fmla="*/ 0 h 2222339"/>
              <a:gd name="connsiteX2" fmla="*/ 0 w 2670161"/>
              <a:gd name="connsiteY2" fmla="*/ 2222339 h 2222339"/>
              <a:gd name="connsiteX3" fmla="*/ 2662177 w 2670161"/>
              <a:gd name="connsiteY3" fmla="*/ 2222339 h 2222339"/>
              <a:gd name="connsiteX4" fmla="*/ 2670161 w 2670161"/>
              <a:gd name="connsiteY4" fmla="*/ 15792 h 2222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0161" h="2222339">
                <a:moveTo>
                  <a:pt x="2670161" y="15792"/>
                </a:moveTo>
                <a:lnTo>
                  <a:pt x="0" y="0"/>
                </a:lnTo>
                <a:lnTo>
                  <a:pt x="0" y="2222339"/>
                </a:lnTo>
                <a:lnTo>
                  <a:pt x="2662177" y="2222339"/>
                </a:lnTo>
                <a:cubicBezTo>
                  <a:pt x="2664838" y="1486823"/>
                  <a:pt x="2667500" y="751308"/>
                  <a:pt x="2670161" y="15792"/>
                </a:cubicBezTo>
                <a:close/>
              </a:path>
            </a:pathLst>
          </a:custGeom>
          <a:solidFill>
            <a:schemeClr val="accent3">
              <a:alpha val="31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FF15CC2D-7DAC-E36E-45A6-D9BD5550A554}"/>
              </a:ext>
            </a:extLst>
          </p:cNvPr>
          <p:cNvSpPr/>
          <p:nvPr/>
        </p:nvSpPr>
        <p:spPr>
          <a:xfrm>
            <a:off x="833120" y="4024630"/>
            <a:ext cx="6918960" cy="2020570"/>
          </a:xfrm>
          <a:custGeom>
            <a:avLst/>
            <a:gdLst>
              <a:gd name="connsiteX0" fmla="*/ 2611120 w 6918960"/>
              <a:gd name="connsiteY0" fmla="*/ 20320 h 2032000"/>
              <a:gd name="connsiteX1" fmla="*/ 0 w 6918960"/>
              <a:gd name="connsiteY1" fmla="*/ 20320 h 2032000"/>
              <a:gd name="connsiteX2" fmla="*/ 0 w 6918960"/>
              <a:gd name="connsiteY2" fmla="*/ 2032000 h 2032000"/>
              <a:gd name="connsiteX3" fmla="*/ 6918960 w 6918960"/>
              <a:gd name="connsiteY3" fmla="*/ 2032000 h 2032000"/>
              <a:gd name="connsiteX4" fmla="*/ 6918960 w 6918960"/>
              <a:gd name="connsiteY4" fmla="*/ 1686560 h 2032000"/>
              <a:gd name="connsiteX5" fmla="*/ 2936240 w 6918960"/>
              <a:gd name="connsiteY5" fmla="*/ 1686560 h 2032000"/>
              <a:gd name="connsiteX6" fmla="*/ 2936240 w 6918960"/>
              <a:gd name="connsiteY6" fmla="*/ 0 h 2032000"/>
              <a:gd name="connsiteX7" fmla="*/ 2611120 w 6918960"/>
              <a:gd name="connsiteY7" fmla="*/ 20320 h 2032000"/>
              <a:gd name="connsiteX0" fmla="*/ 2611120 w 6918960"/>
              <a:gd name="connsiteY0" fmla="*/ 8890 h 2020570"/>
              <a:gd name="connsiteX1" fmla="*/ 0 w 6918960"/>
              <a:gd name="connsiteY1" fmla="*/ 8890 h 2020570"/>
              <a:gd name="connsiteX2" fmla="*/ 0 w 6918960"/>
              <a:gd name="connsiteY2" fmla="*/ 2020570 h 2020570"/>
              <a:gd name="connsiteX3" fmla="*/ 6918960 w 6918960"/>
              <a:gd name="connsiteY3" fmla="*/ 2020570 h 2020570"/>
              <a:gd name="connsiteX4" fmla="*/ 6918960 w 6918960"/>
              <a:gd name="connsiteY4" fmla="*/ 1675130 h 2020570"/>
              <a:gd name="connsiteX5" fmla="*/ 2936240 w 6918960"/>
              <a:gd name="connsiteY5" fmla="*/ 1675130 h 2020570"/>
              <a:gd name="connsiteX6" fmla="*/ 2943860 w 6918960"/>
              <a:gd name="connsiteY6" fmla="*/ 0 h 2020570"/>
              <a:gd name="connsiteX7" fmla="*/ 2611120 w 6918960"/>
              <a:gd name="connsiteY7" fmla="*/ 8890 h 2020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18960" h="2020570">
                <a:moveTo>
                  <a:pt x="2611120" y="8890"/>
                </a:moveTo>
                <a:lnTo>
                  <a:pt x="0" y="8890"/>
                </a:lnTo>
                <a:lnTo>
                  <a:pt x="0" y="2020570"/>
                </a:lnTo>
                <a:lnTo>
                  <a:pt x="6918960" y="2020570"/>
                </a:lnTo>
                <a:lnTo>
                  <a:pt x="6918960" y="1675130"/>
                </a:lnTo>
                <a:lnTo>
                  <a:pt x="2936240" y="1675130"/>
                </a:lnTo>
                <a:lnTo>
                  <a:pt x="2943860" y="0"/>
                </a:lnTo>
                <a:lnTo>
                  <a:pt x="2611120" y="8890"/>
                </a:lnTo>
                <a:close/>
              </a:path>
            </a:pathLst>
          </a:custGeom>
          <a:solidFill>
            <a:schemeClr val="accent4">
              <a:alpha val="17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442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I/O Ports of ATmega32 (AVR)</a:t>
            </a:r>
            <a:endParaRPr/>
          </a:p>
        </p:txBody>
      </p:sp>
      <p:pic>
        <p:nvPicPr>
          <p:cNvPr id="112" name="Google Shape;112;p16" descr="F:\Feb'11 Term\Microprocessor 316\xperiments\avr\Beginners Guide to AVR Microcontrollers\port.png"/>
          <p:cNvPicPr preferRelativeResize="0"/>
          <p:nvPr/>
        </p:nvPicPr>
        <p:blipFill rotWithShape="1">
          <a:blip r:embed="rId3">
            <a:alphaModFix/>
          </a:blip>
          <a:srcRect/>
          <a:stretch/>
        </p:blipFill>
        <p:spPr>
          <a:xfrm>
            <a:off x="1676400" y="1365250"/>
            <a:ext cx="5715000" cy="5416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Port Operation Registers</a:t>
            </a:r>
            <a:endParaRPr sz="4400" b="0" i="0" u="none" strike="noStrike" cap="none">
              <a:solidFill>
                <a:srgbClr val="E36C09"/>
              </a:solidFill>
              <a:latin typeface="Calibri"/>
              <a:ea typeface="Calibri"/>
              <a:cs typeface="Calibri"/>
              <a:sym typeface="Calibri"/>
            </a:endParaRPr>
          </a:p>
        </p:txBody>
      </p:sp>
      <p:sp>
        <p:nvSpPr>
          <p:cNvPr id="119" name="Google Shape;119;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139700" algn="l" rtl="0">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139700" algn="l" rtl="0">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DDRx – Data Direction Register</a:t>
            </a:r>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PORTx – Pin Output Register</a:t>
            </a:r>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PINx – Pin Input Register</a:t>
            </a:r>
            <a:endParaRPr/>
          </a:p>
          <a:p>
            <a:pPr marL="342900" marR="0" lvl="0" indent="-139700" algn="l" rtl="0">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139700" algn="l" rtl="0">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Configuration</a:t>
            </a:r>
            <a:endParaRPr sz="4400" b="0" i="0" u="none" strike="noStrike" cap="none">
              <a:solidFill>
                <a:srgbClr val="E36C09"/>
              </a:solidFill>
              <a:latin typeface="Calibri"/>
              <a:ea typeface="Calibri"/>
              <a:cs typeface="Calibri"/>
              <a:sym typeface="Calibri"/>
            </a:endParaRPr>
          </a:p>
        </p:txBody>
      </p:sp>
      <p:sp>
        <p:nvSpPr>
          <p:cNvPr id="125" name="Google Shape;125;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1" indent="-342900" algn="l" rtl="0">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For configuration we have to use the  Data Direction Registers </a:t>
            </a:r>
            <a:endParaRPr/>
          </a:p>
          <a:p>
            <a:pPr marL="742950" marR="0" lvl="2" indent="-3492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One register for each port</a:t>
            </a:r>
            <a:endParaRPr/>
          </a:p>
          <a:p>
            <a:pPr marL="742950" marR="0" lvl="2" indent="-3492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DDRx (DDRA, DDRB, DDRC, DDRD)</a:t>
            </a:r>
            <a:endParaRPr/>
          </a:p>
          <a:p>
            <a:pPr marL="742950" marR="0" lvl="2" indent="-3492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Configures each pin as input or output</a:t>
            </a:r>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Pin configuration</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Input – 0</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Output – 1</a:t>
            </a:r>
            <a:endParaRPr/>
          </a:p>
          <a:p>
            <a:pPr marL="742950" marR="0" lvl="1" indent="-107950" algn="l" rtl="0">
              <a:spcBef>
                <a:spcPts val="56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342900" marR="0" lvl="0" indent="-139700" algn="l" rtl="0">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742950" marR="0" lvl="1" indent="-107950" algn="l" rtl="0">
              <a:spcBef>
                <a:spcPts val="56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742950" marR="0" lvl="1" indent="-107950" algn="l" rtl="0">
              <a:spcBef>
                <a:spcPts val="56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C Code Example</a:t>
            </a:r>
            <a:endParaRPr sz="4400" b="0" i="0" u="none" strike="noStrike" cap="none">
              <a:solidFill>
                <a:srgbClr val="E36C09"/>
              </a:solidFill>
              <a:latin typeface="Calibri"/>
              <a:ea typeface="Calibri"/>
              <a:cs typeface="Calibri"/>
              <a:sym typeface="Calibri"/>
            </a:endParaRPr>
          </a:p>
        </p:txBody>
      </p:sp>
      <p:sp>
        <p:nvSpPr>
          <p:cNvPr id="131" name="Google Shape;131;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960"/>
              <a:buFont typeface="Arial"/>
              <a:buChar char="•"/>
            </a:pPr>
            <a:r>
              <a:rPr lang="en-US" sz="2960" b="0" i="0" u="none" strike="noStrike" cap="none">
                <a:solidFill>
                  <a:schemeClr val="dk1"/>
                </a:solidFill>
                <a:latin typeface="Calibri"/>
                <a:ea typeface="Calibri"/>
                <a:cs typeface="Calibri"/>
                <a:sym typeface="Calibri"/>
              </a:rPr>
              <a:t>DDRA = 0b11111111;</a:t>
            </a:r>
            <a:endParaRPr/>
          </a:p>
          <a:p>
            <a:pPr marL="742950" marR="0" lvl="1" indent="-285750" algn="l" rtl="0">
              <a:lnSpc>
                <a:spcPct val="90000"/>
              </a:lnSpc>
              <a:spcBef>
                <a:spcPts val="518"/>
              </a:spcBef>
              <a:spcAft>
                <a:spcPts val="0"/>
              </a:spcAft>
              <a:buClr>
                <a:schemeClr val="dk1"/>
              </a:buClr>
              <a:buSzPts val="2590"/>
              <a:buFont typeface="Arial"/>
              <a:buChar char="–"/>
            </a:pPr>
            <a:r>
              <a:rPr lang="en-US" sz="2590" b="0" i="0" u="none" strike="noStrike" cap="none">
                <a:solidFill>
                  <a:schemeClr val="dk1"/>
                </a:solidFill>
                <a:latin typeface="Calibri"/>
                <a:ea typeface="Calibri"/>
                <a:cs typeface="Calibri"/>
                <a:sym typeface="Calibri"/>
              </a:rPr>
              <a:t>Sets each bit of port A as output</a:t>
            </a:r>
            <a:endParaRPr/>
          </a:p>
          <a:p>
            <a:pPr marL="742950" marR="0" lvl="1" indent="-121284" algn="l" rtl="0">
              <a:lnSpc>
                <a:spcPct val="90000"/>
              </a:lnSpc>
              <a:spcBef>
                <a:spcPts val="518"/>
              </a:spcBef>
              <a:spcAft>
                <a:spcPts val="0"/>
              </a:spcAft>
              <a:buClr>
                <a:schemeClr val="dk1"/>
              </a:buClr>
              <a:buSzPts val="2590"/>
              <a:buFont typeface="Arial"/>
              <a:buNone/>
            </a:pPr>
            <a:endParaRPr sz="2590" b="0" i="0" u="none" strike="noStrike" cap="none">
              <a:solidFill>
                <a:schemeClr val="dk1"/>
              </a:solidFill>
              <a:latin typeface="Calibri"/>
              <a:ea typeface="Calibri"/>
              <a:cs typeface="Calibri"/>
              <a:sym typeface="Calibri"/>
            </a:endParaRPr>
          </a:p>
          <a:p>
            <a:pPr marL="342900" marR="0" lvl="0" indent="-342900" algn="l" rtl="0">
              <a:lnSpc>
                <a:spcPct val="90000"/>
              </a:lnSpc>
              <a:spcBef>
                <a:spcPts val="592"/>
              </a:spcBef>
              <a:spcAft>
                <a:spcPts val="0"/>
              </a:spcAft>
              <a:buClr>
                <a:schemeClr val="dk1"/>
              </a:buClr>
              <a:buSzPts val="2960"/>
              <a:buFont typeface="Arial"/>
              <a:buChar char="•"/>
            </a:pPr>
            <a:r>
              <a:rPr lang="en-US" sz="2960" b="0" i="0" u="none" strike="noStrike" cap="none">
                <a:solidFill>
                  <a:schemeClr val="dk1"/>
                </a:solidFill>
                <a:latin typeface="Calibri"/>
                <a:ea typeface="Calibri"/>
                <a:cs typeface="Calibri"/>
                <a:sym typeface="Calibri"/>
              </a:rPr>
              <a:t>DDRB = 0b00000000;</a:t>
            </a:r>
            <a:endParaRPr/>
          </a:p>
          <a:p>
            <a:pPr marL="742950" marR="0" lvl="1" indent="-285750" algn="l" rtl="0">
              <a:lnSpc>
                <a:spcPct val="90000"/>
              </a:lnSpc>
              <a:spcBef>
                <a:spcPts val="518"/>
              </a:spcBef>
              <a:spcAft>
                <a:spcPts val="0"/>
              </a:spcAft>
              <a:buClr>
                <a:schemeClr val="dk1"/>
              </a:buClr>
              <a:buSzPts val="2590"/>
              <a:buFont typeface="Arial"/>
              <a:buChar char="–"/>
            </a:pPr>
            <a:r>
              <a:rPr lang="en-US" sz="2590" b="0" i="0" u="none" strike="noStrike" cap="none">
                <a:solidFill>
                  <a:schemeClr val="dk1"/>
                </a:solidFill>
                <a:latin typeface="Calibri"/>
                <a:ea typeface="Calibri"/>
                <a:cs typeface="Calibri"/>
                <a:sym typeface="Calibri"/>
              </a:rPr>
              <a:t>Sets each bit of port B as input</a:t>
            </a:r>
            <a:endParaRPr/>
          </a:p>
          <a:p>
            <a:pPr marL="742950" marR="0" lvl="1" indent="-121284" algn="l" rtl="0">
              <a:lnSpc>
                <a:spcPct val="90000"/>
              </a:lnSpc>
              <a:spcBef>
                <a:spcPts val="518"/>
              </a:spcBef>
              <a:spcAft>
                <a:spcPts val="0"/>
              </a:spcAft>
              <a:buClr>
                <a:schemeClr val="dk1"/>
              </a:buClr>
              <a:buSzPts val="2590"/>
              <a:buFont typeface="Arial"/>
              <a:buNone/>
            </a:pPr>
            <a:endParaRPr sz="2590" b="0" i="0" u="none" strike="noStrike" cap="none">
              <a:solidFill>
                <a:schemeClr val="dk1"/>
              </a:solidFill>
              <a:latin typeface="Calibri"/>
              <a:ea typeface="Calibri"/>
              <a:cs typeface="Calibri"/>
              <a:sym typeface="Calibri"/>
            </a:endParaRPr>
          </a:p>
          <a:p>
            <a:pPr marL="342900" marR="0" lvl="0" indent="-342900" algn="l" rtl="0">
              <a:lnSpc>
                <a:spcPct val="90000"/>
              </a:lnSpc>
              <a:spcBef>
                <a:spcPts val="592"/>
              </a:spcBef>
              <a:spcAft>
                <a:spcPts val="0"/>
              </a:spcAft>
              <a:buClr>
                <a:schemeClr val="dk1"/>
              </a:buClr>
              <a:buSzPts val="2960"/>
              <a:buFont typeface="Arial"/>
              <a:buChar char="•"/>
            </a:pPr>
            <a:r>
              <a:rPr lang="en-US" sz="2960" b="0" i="0" u="none" strike="noStrike" cap="none">
                <a:solidFill>
                  <a:schemeClr val="dk1"/>
                </a:solidFill>
                <a:latin typeface="Calibri"/>
                <a:ea typeface="Calibri"/>
                <a:cs typeface="Calibri"/>
                <a:sym typeface="Calibri"/>
              </a:rPr>
              <a:t>DDRC = 0b01010101;</a:t>
            </a:r>
            <a:endParaRPr/>
          </a:p>
          <a:p>
            <a:pPr marL="742950" marR="0" lvl="1" indent="-285750" algn="l" rtl="0">
              <a:lnSpc>
                <a:spcPct val="90000"/>
              </a:lnSpc>
              <a:spcBef>
                <a:spcPts val="518"/>
              </a:spcBef>
              <a:spcAft>
                <a:spcPts val="0"/>
              </a:spcAft>
              <a:buClr>
                <a:schemeClr val="dk1"/>
              </a:buClr>
              <a:buSzPts val="2590"/>
              <a:buFont typeface="Arial"/>
              <a:buChar char="–"/>
            </a:pPr>
            <a:r>
              <a:rPr lang="en-US" sz="2590" b="0" i="0" u="none" strike="noStrike" cap="none">
                <a:solidFill>
                  <a:schemeClr val="dk1"/>
                </a:solidFill>
                <a:latin typeface="Calibri"/>
                <a:ea typeface="Calibri"/>
                <a:cs typeface="Calibri"/>
                <a:sym typeface="Calibri"/>
              </a:rPr>
              <a:t>???</a:t>
            </a:r>
            <a:endParaRPr/>
          </a:p>
          <a:p>
            <a:pPr marL="742950" marR="0" lvl="1" indent="-285750" algn="l" rtl="0">
              <a:lnSpc>
                <a:spcPct val="90000"/>
              </a:lnSpc>
              <a:spcBef>
                <a:spcPts val="518"/>
              </a:spcBef>
              <a:spcAft>
                <a:spcPts val="0"/>
              </a:spcAft>
              <a:buClr>
                <a:schemeClr val="dk1"/>
              </a:buClr>
              <a:buFont typeface="Arial"/>
              <a:buNone/>
            </a:pPr>
            <a:br>
              <a:rPr lang="en-US" sz="2590" b="0" i="0" u="none" strike="noStrike" cap="none">
                <a:solidFill>
                  <a:schemeClr val="dk1"/>
                </a:solidFill>
                <a:latin typeface="Calibri"/>
                <a:ea typeface="Calibri"/>
                <a:cs typeface="Calibri"/>
                <a:sym typeface="Calibri"/>
              </a:rPr>
            </a:br>
            <a:endParaRPr sz="259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640</TotalTime>
  <Words>1355</Words>
  <Application>Microsoft Office PowerPoint</Application>
  <PresentationFormat>On-screen Show (4:3)</PresentationFormat>
  <Paragraphs>260</Paragraphs>
  <Slides>44</Slides>
  <Notes>36</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Consolas</vt:lpstr>
      <vt:lpstr>Office Theme</vt:lpstr>
      <vt:lpstr>Microprocessors, Microcontrollers, and Embedded Systems</vt:lpstr>
      <vt:lpstr>BASIC I/O in ATmega32/16</vt:lpstr>
      <vt:lpstr>Ports for I/O</vt:lpstr>
      <vt:lpstr>PowerPoint Presentation</vt:lpstr>
      <vt:lpstr>PowerPoint Presentation</vt:lpstr>
      <vt:lpstr>I/O Ports of ATmega32 (AVR)</vt:lpstr>
      <vt:lpstr>Port Operation Registers</vt:lpstr>
      <vt:lpstr>Configuration</vt:lpstr>
      <vt:lpstr>C Code Example</vt:lpstr>
      <vt:lpstr>Input</vt:lpstr>
      <vt:lpstr>Output</vt:lpstr>
      <vt:lpstr>Write a simple program to set the port B to 0xFF</vt:lpstr>
      <vt:lpstr>C Code</vt:lpstr>
      <vt:lpstr>What will this code do ??</vt:lpstr>
      <vt:lpstr>Write a simple program to blink a LED on port B pin 0</vt:lpstr>
      <vt:lpstr>C Code</vt:lpstr>
      <vt:lpstr>Write a simple program to animate 8 LEDs connected to PORT B </vt:lpstr>
      <vt:lpstr>C Code</vt:lpstr>
      <vt:lpstr>Accurately Generating Delay</vt:lpstr>
      <vt:lpstr>Simple Input</vt:lpstr>
      <vt:lpstr>C Code</vt:lpstr>
      <vt:lpstr>Simple Counter</vt:lpstr>
      <vt:lpstr>C Code</vt:lpstr>
      <vt:lpstr>Switch Bouncing</vt:lpstr>
      <vt:lpstr>Switch Bouncing</vt:lpstr>
      <vt:lpstr>C Code - Debouncing</vt:lpstr>
      <vt:lpstr>Write a program to read a byte from PORT A and write it to PORT B</vt:lpstr>
      <vt:lpstr>If input (taken from PORTC) is less than 100, send it to PORTB, otherwise, send it to PORTD  </vt:lpstr>
      <vt:lpstr>Write a program to read a byte from PORT A and write its upper nibble to PORT B (lower nibble) and lower nibble to PORT C (upper nibble)</vt:lpstr>
      <vt:lpstr>Discussions on push buttons</vt:lpstr>
      <vt:lpstr>Discussions on push buttons</vt:lpstr>
      <vt:lpstr>Handle Floating</vt:lpstr>
      <vt:lpstr>Pull-Up Resistor</vt:lpstr>
      <vt:lpstr>A deeper look</vt:lpstr>
      <vt:lpstr>A deeper look</vt:lpstr>
      <vt:lpstr>A deeper look</vt:lpstr>
      <vt:lpstr>A deeper look</vt:lpstr>
      <vt:lpstr>Pull Down Resistor</vt:lpstr>
      <vt:lpstr>Enable Internal Pull-Up</vt:lpstr>
      <vt:lpstr>Enable Internal Pull-Up</vt:lpstr>
      <vt:lpstr>General Discussion</vt:lpstr>
      <vt:lpstr>Readable Code</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Microprocessors, Microcontrollers, and Embedded Systems</dc:title>
  <cp:lastModifiedBy>Md. Tareq Mahmood</cp:lastModifiedBy>
  <cp:revision>39</cp:revision>
  <dcterms:modified xsi:type="dcterms:W3CDTF">2022-06-11T02:30:00Z</dcterms:modified>
</cp:coreProperties>
</file>