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9" r:id="rId25"/>
    <p:sldId id="279" r:id="rId26"/>
    <p:sldId id="288" r:id="rId27"/>
    <p:sldId id="280" r:id="rId28"/>
    <p:sldId id="291" r:id="rId29"/>
    <p:sldId id="281" r:id="rId30"/>
    <p:sldId id="290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00A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08908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0995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7661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3297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3108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14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2961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5797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0635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2382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9981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f17d65d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1f17d65d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562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8932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f17d65d6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1f17d65d6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9253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17d65d6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1f17d65d6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352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829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0604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80672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f6d62b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ef6d62b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1ef6d62b4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3146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f05bd175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f05bd175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1f05bd1757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92310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f085449c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f085449c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1f085449c4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6061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f05bd17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f05bd17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1f05bd175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4991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f085449c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f085449c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1f085449c4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4285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28634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f085449c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f085449c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1f085449c4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7696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f085449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f085449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1f085449c4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81279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4690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2542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635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1218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0986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2540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382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248396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 descr="C:\Users\samsung\Desktop\atmega.jpe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5400000">
            <a:off x="8458200" y="63246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rfreaks.net/forum/clisei-are-interrupts-skipped-or-deferred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vrfreaks.net/forum/clearing-pending-interrupts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eb.engr.oregonstate.edu/~traylor/ece473/lectures/interrupts.pdf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avrfreaks.net/forum/nested-interrupts-2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Microprocessors and Microcontrollers</a:t>
            </a:r>
            <a:endParaRPr sz="4400" b="0" i="0" u="none" strike="noStrike" cap="none" dirty="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Complete List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505278"/>
            <a:ext cx="7772400" cy="48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/>
          <p:nvPr/>
        </p:nvSpPr>
        <p:spPr>
          <a:xfrm>
            <a:off x="3048000" y="2590800"/>
            <a:ext cx="5867400" cy="289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30257" y="-29818"/>
                </a:lnTo>
              </a:path>
            </a:pathLst>
          </a:custGeom>
          <a:solidFill>
            <a:schemeClr val="lt1"/>
          </a:solidFill>
          <a:ln w="762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Vector No.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interrupt with a lower ‘Vector No’ will have a higher priority.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INT0 has a higher priority then INT1 and INT2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Complete List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505278"/>
            <a:ext cx="7772400" cy="48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/>
          <p:nvPr/>
        </p:nvSpPr>
        <p:spPr>
          <a:xfrm>
            <a:off x="3079425" y="3035075"/>
            <a:ext cx="5837700" cy="373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58430" y="-2476"/>
                </a:moveTo>
                <a:lnTo>
                  <a:pt x="-3672" y="-23024"/>
                </a:lnTo>
              </a:path>
            </a:pathLst>
          </a:custGeom>
          <a:solidFill>
            <a:schemeClr val="lt1"/>
          </a:solidFill>
          <a:ln w="762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Address</a:t>
            </a:r>
            <a:r>
              <a:rPr lang="en-US" sz="36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fixed memory location for a given interrupt handler.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E.g., in response to interrupt INT0, CPU runs instruction at $002.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the instruction is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JMP address (address of ISR)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Complete List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505278"/>
            <a:ext cx="7772400" cy="48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/>
          <p:nvPr/>
        </p:nvSpPr>
        <p:spPr>
          <a:xfrm>
            <a:off x="6096000" y="2971800"/>
            <a:ext cx="3048000" cy="236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990" y="58687"/>
                </a:moveTo>
                <a:lnTo>
                  <a:pt x="-45638" y="10632"/>
                </a:lnTo>
              </a:path>
            </a:pathLst>
          </a:custGeom>
          <a:solidFill>
            <a:schemeClr val="lt1"/>
          </a:solidFill>
          <a:ln w="762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names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be used with ISR</a:t>
            </a:r>
            <a:r>
              <a:rPr lang="en-US" sz="36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Complete List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505278"/>
            <a:ext cx="7772400" cy="48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/>
          <p:nvPr/>
        </p:nvSpPr>
        <p:spPr>
          <a:xfrm>
            <a:off x="1828800" y="4191000"/>
            <a:ext cx="2971800" cy="1905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18849" y="59224"/>
                </a:moveTo>
                <a:lnTo>
                  <a:pt x="155068" y="35311"/>
                </a:lnTo>
              </a:path>
            </a:pathLst>
          </a:custGeom>
          <a:solidFill>
            <a:schemeClr val="lt1"/>
          </a:solidFill>
          <a:ln w="762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sz="3600" b="0" i="0" u="none" strike="noStrike" cap="none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Steps to program an interrupt in C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header file &lt;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avr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interrupt.h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&gt;.</a:t>
            </a:r>
            <a:endParaRPr dirty="0"/>
          </a:p>
          <a:p>
            <a:pPr marL="514350" marR="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 macro ISR() to declare the interrupt handler and update IVT.</a:t>
            </a:r>
            <a:endParaRPr dirty="0"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dirty="0"/>
              <a:t>Configure details about the interrupt by setting relevant registers.</a:t>
            </a:r>
            <a:endParaRPr dirty="0"/>
          </a:p>
          <a:p>
            <a:pPr marL="514350" marR="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the specific interrupt.</a:t>
            </a:r>
            <a:endParaRPr dirty="0"/>
          </a:p>
          <a:p>
            <a:pPr marL="514350" marR="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the interrupt subsystem globally using sei(). (Set Global Interrupt)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ISR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Construct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990600" y="2819400"/>
            <a:ext cx="7696200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ISR(</a:t>
            </a:r>
            <a:r>
              <a:rPr lang="en-US" sz="3200" b="0" i="0" u="none" strike="noStrike" cap="none">
                <a:solidFill>
                  <a:srgbClr val="244061"/>
                </a:solidFill>
                <a:latin typeface="Consolas"/>
                <a:ea typeface="Consolas"/>
                <a:cs typeface="Consolas"/>
                <a:sym typeface="Consolas"/>
              </a:rPr>
              <a:t>interrupt vector name</a:t>
            </a:r>
            <a:r>
              <a:rPr lang="en-US" sz="3200" b="0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//to do logic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4406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ISR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handle external interrupt 1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838200" y="2828836"/>
            <a:ext cx="739140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ISR(</a:t>
            </a:r>
            <a:r>
              <a:rPr lang="en-US" sz="400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INT1_vect)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4406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//to do logic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4406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External Interrupts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724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external 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interrupts</a:t>
            </a:r>
            <a:endParaRPr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0</a:t>
            </a:r>
            <a:endParaRPr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1</a:t>
            </a:r>
            <a:endParaRPr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2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29" descr="D:\Google Drive\TAKEN COURSE MATERIAL\CSE 315\ATmega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3800" y="1219200"/>
            <a:ext cx="4800600" cy="514398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9"/>
          <p:cNvSpPr/>
          <p:nvPr/>
        </p:nvSpPr>
        <p:spPr>
          <a:xfrm>
            <a:off x="4267200" y="4876800"/>
            <a:ext cx="1828800" cy="685800"/>
          </a:xfrm>
          <a:prstGeom prst="rect">
            <a:avLst/>
          </a:prstGeom>
          <a:noFill/>
          <a:ln w="63500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3810000" y="2209800"/>
            <a:ext cx="2209800" cy="381000"/>
          </a:xfrm>
          <a:prstGeom prst="rect">
            <a:avLst/>
          </a:prstGeom>
          <a:noFill/>
          <a:ln w="63500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External Interrupts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steps in using external interrupts.</a:t>
            </a:r>
            <a:endParaRPr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/>
              <a:t>Specifying what types of event will trigger the interrupt (Step 3)</a:t>
            </a:r>
            <a:endParaRPr sz="3200"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Enabling the interrupt (Step </a:t>
            </a:r>
            <a:r>
              <a:rPr lang="en-US" sz="3200"/>
              <a:t>4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45720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Specifying Events that Trigger Interrupt (Step </a:t>
            </a:r>
            <a:r>
              <a:rPr lang="en-US"/>
              <a:t>3</a:t>
            </a: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registers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MCU Control Register (For INT0 and INT 1)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MCU Control and Status Register (For INT2)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685800" y="2362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72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INTERRUPT</a:t>
            </a:r>
            <a:endParaRPr sz="72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Specifying Events that Trigger Interrupt (Step </a:t>
            </a:r>
            <a:r>
              <a:rPr lang="en-US" dirty="0"/>
              <a:t>3</a:t>
            </a:r>
            <a:r>
              <a:rPr lang="en-US" sz="4400" b="0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400" b="0" i="0" u="none" strike="noStrike" cap="none" dirty="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09725"/>
            <a:ext cx="9220200" cy="46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1E0BC9-10BD-4661-C327-849A346BA8E8}"/>
              </a:ext>
            </a:extLst>
          </p:cNvPr>
          <p:cNvSpPr txBox="1"/>
          <p:nvPr/>
        </p:nvSpPr>
        <p:spPr>
          <a:xfrm>
            <a:off x="137652" y="2742893"/>
            <a:ext cx="3578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ISC = Interrupt Sense Control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Specifying Events that Trigger Interrupt (Step </a:t>
            </a:r>
            <a:r>
              <a:rPr lang="en-US"/>
              <a:t>3</a:t>
            </a: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1524000"/>
            <a:ext cx="9220200" cy="46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3"/>
          <p:cNvSpPr/>
          <p:nvPr/>
        </p:nvSpPr>
        <p:spPr>
          <a:xfrm>
            <a:off x="3657600" y="4343400"/>
            <a:ext cx="5486400" cy="251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58430" y="-2476"/>
                </a:moveTo>
                <a:lnTo>
                  <a:pt x="9892" y="-32663"/>
                </a:lnTo>
              </a:path>
            </a:pathLst>
          </a:custGeom>
          <a:solidFill>
            <a:schemeClr val="lt1"/>
          </a:solidFill>
          <a:ln w="762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specify that INT1 is triggered on any change in pin D.3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MCUCR</a:t>
            </a:r>
            <a:r>
              <a:rPr lang="en-US" sz="2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(1&lt;&lt;</a:t>
            </a:r>
            <a:r>
              <a:rPr lang="en-US" sz="280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ISC10);</a:t>
            </a:r>
            <a:endParaRPr sz="28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Enabling the interrupt (Step </a:t>
            </a:r>
            <a:r>
              <a:rPr lang="en-US"/>
              <a:t>4</a:t>
            </a: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GICR (General Interrupt</a:t>
            </a:r>
            <a:r>
              <a:rPr lang="en-US"/>
              <a:t>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Register) register is used to enable external interrupts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enable Interrupt 1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A000A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GICR</a:t>
            </a:r>
            <a:r>
              <a:rPr lang="en-US" sz="280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(1&lt;&lt;</a:t>
            </a:r>
            <a:r>
              <a:rPr lang="en-US" sz="2800" b="0" i="0" u="none" strike="noStrike" cap="none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INT1);</a:t>
            </a:r>
            <a:r>
              <a:rPr lang="en-US" sz="280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800" b="0" i="0" u="none" strike="noStrike" cap="non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INT1 is defined in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io.h</a:t>
            </a:r>
            <a:endParaRPr sz="3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4495800"/>
            <a:ext cx="8270523" cy="1557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>
            <a:spLocks noGrp="1"/>
          </p:cNvSpPr>
          <p:nvPr>
            <p:ph type="title"/>
          </p:nvPr>
        </p:nvSpPr>
        <p:spPr>
          <a:xfrm>
            <a:off x="457200" y="1258528"/>
            <a:ext cx="8229600" cy="3684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Font typeface="Calibri"/>
              <a:buNone/>
            </a:pPr>
            <a:r>
              <a:rPr lang="en-US" sz="3959" b="0" i="0" u="none" strike="noStrike" cap="none" dirty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TOGGLE THE CONTENT OF PORT B USING INTERRUPT</a:t>
            </a:r>
            <a:r>
              <a:rPr lang="en-US" sz="3959" b="0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, WHENEVER A CERTAIN SENSOR CONNECTED TO PD3 GOES FROM </a:t>
            </a:r>
            <a:r>
              <a:rPr lang="en-US" sz="3959" dirty="0">
                <a:solidFill>
                  <a:srgbClr val="244061"/>
                </a:solidFill>
              </a:rPr>
              <a:t>HIGH</a:t>
            </a:r>
            <a:r>
              <a:rPr lang="en-US" sz="3959" b="0" i="0" u="none" strike="noStrike" cap="none" dirty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 STATE  </a:t>
            </a:r>
            <a:r>
              <a:rPr lang="en-US" sz="3959" b="0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3959" b="0" i="0" u="none" strike="noStrike" cap="none" dirty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LOW STATE</a:t>
            </a:r>
            <a:endParaRPr sz="3959" b="0" i="0" u="none" strike="noStrike" cap="none" dirty="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D4239-401B-E0DC-B93F-FC0D36E828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DFC9C-95A9-05CB-A9A4-B06667273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58" y="1224138"/>
            <a:ext cx="4124884" cy="44097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BBAEA6-13EA-10C4-8C1F-FA47C3F6D48C}"/>
              </a:ext>
            </a:extLst>
          </p:cNvPr>
          <p:cNvSpPr/>
          <p:nvPr/>
        </p:nvSpPr>
        <p:spPr>
          <a:xfrm>
            <a:off x="2782529" y="4680155"/>
            <a:ext cx="1592826" cy="245806"/>
          </a:xfrm>
          <a:custGeom>
            <a:avLst/>
            <a:gdLst>
              <a:gd name="connsiteX0" fmla="*/ 0 w 1592826"/>
              <a:gd name="connsiteY0" fmla="*/ 0 h 245806"/>
              <a:gd name="connsiteX1" fmla="*/ 499085 w 1592826"/>
              <a:gd name="connsiteY1" fmla="*/ 0 h 245806"/>
              <a:gd name="connsiteX2" fmla="*/ 1014099 w 1592826"/>
              <a:gd name="connsiteY2" fmla="*/ 0 h 245806"/>
              <a:gd name="connsiteX3" fmla="*/ 1592826 w 1592826"/>
              <a:gd name="connsiteY3" fmla="*/ 0 h 245806"/>
              <a:gd name="connsiteX4" fmla="*/ 1592826 w 1592826"/>
              <a:gd name="connsiteY4" fmla="*/ 245806 h 245806"/>
              <a:gd name="connsiteX5" fmla="*/ 1045956 w 1592826"/>
              <a:gd name="connsiteY5" fmla="*/ 245806 h 245806"/>
              <a:gd name="connsiteX6" fmla="*/ 530942 w 1592826"/>
              <a:gd name="connsiteY6" fmla="*/ 245806 h 245806"/>
              <a:gd name="connsiteX7" fmla="*/ 0 w 1592826"/>
              <a:gd name="connsiteY7" fmla="*/ 245806 h 245806"/>
              <a:gd name="connsiteX8" fmla="*/ 0 w 1592826"/>
              <a:gd name="connsiteY8" fmla="*/ 0 h 24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2826" h="245806" extrusionOk="0">
                <a:moveTo>
                  <a:pt x="0" y="0"/>
                </a:moveTo>
                <a:cubicBezTo>
                  <a:pt x="143673" y="-22750"/>
                  <a:pt x="258175" y="-8872"/>
                  <a:pt x="499085" y="0"/>
                </a:cubicBezTo>
                <a:cubicBezTo>
                  <a:pt x="739996" y="8872"/>
                  <a:pt x="796892" y="17371"/>
                  <a:pt x="1014099" y="0"/>
                </a:cubicBezTo>
                <a:cubicBezTo>
                  <a:pt x="1231306" y="-17371"/>
                  <a:pt x="1383841" y="8736"/>
                  <a:pt x="1592826" y="0"/>
                </a:cubicBezTo>
                <a:cubicBezTo>
                  <a:pt x="1595291" y="98016"/>
                  <a:pt x="1603435" y="169204"/>
                  <a:pt x="1592826" y="245806"/>
                </a:cubicBezTo>
                <a:cubicBezTo>
                  <a:pt x="1384370" y="231699"/>
                  <a:pt x="1171313" y="236658"/>
                  <a:pt x="1045956" y="245806"/>
                </a:cubicBezTo>
                <a:cubicBezTo>
                  <a:pt x="920599" y="254955"/>
                  <a:pt x="785238" y="244499"/>
                  <a:pt x="530942" y="245806"/>
                </a:cubicBezTo>
                <a:cubicBezTo>
                  <a:pt x="276646" y="247113"/>
                  <a:pt x="199975" y="255948"/>
                  <a:pt x="0" y="245806"/>
                </a:cubicBezTo>
                <a:cubicBezTo>
                  <a:pt x="-8047" y="170763"/>
                  <a:pt x="-6774" y="76003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38167666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85EECD-E7D5-CF85-7985-FF7F000D07F6}"/>
              </a:ext>
            </a:extLst>
          </p:cNvPr>
          <p:cNvSpPr/>
          <p:nvPr/>
        </p:nvSpPr>
        <p:spPr>
          <a:xfrm>
            <a:off x="3401961" y="1445342"/>
            <a:ext cx="865239" cy="1661652"/>
          </a:xfrm>
          <a:custGeom>
            <a:avLst/>
            <a:gdLst>
              <a:gd name="connsiteX0" fmla="*/ 0 w 865239"/>
              <a:gd name="connsiteY0" fmla="*/ 0 h 1661652"/>
              <a:gd name="connsiteX1" fmla="*/ 415315 w 865239"/>
              <a:gd name="connsiteY1" fmla="*/ 0 h 1661652"/>
              <a:gd name="connsiteX2" fmla="*/ 865239 w 865239"/>
              <a:gd name="connsiteY2" fmla="*/ 0 h 1661652"/>
              <a:gd name="connsiteX3" fmla="*/ 865239 w 865239"/>
              <a:gd name="connsiteY3" fmla="*/ 553884 h 1661652"/>
              <a:gd name="connsiteX4" fmla="*/ 865239 w 865239"/>
              <a:gd name="connsiteY4" fmla="*/ 1107768 h 1661652"/>
              <a:gd name="connsiteX5" fmla="*/ 865239 w 865239"/>
              <a:gd name="connsiteY5" fmla="*/ 1661652 h 1661652"/>
              <a:gd name="connsiteX6" fmla="*/ 423967 w 865239"/>
              <a:gd name="connsiteY6" fmla="*/ 1661652 h 1661652"/>
              <a:gd name="connsiteX7" fmla="*/ 0 w 865239"/>
              <a:gd name="connsiteY7" fmla="*/ 1661652 h 1661652"/>
              <a:gd name="connsiteX8" fmla="*/ 0 w 865239"/>
              <a:gd name="connsiteY8" fmla="*/ 1107768 h 1661652"/>
              <a:gd name="connsiteX9" fmla="*/ 0 w 865239"/>
              <a:gd name="connsiteY9" fmla="*/ 553884 h 1661652"/>
              <a:gd name="connsiteX10" fmla="*/ 0 w 865239"/>
              <a:gd name="connsiteY10" fmla="*/ 0 h 166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5239" h="1661652" extrusionOk="0">
                <a:moveTo>
                  <a:pt x="0" y="0"/>
                </a:moveTo>
                <a:cubicBezTo>
                  <a:pt x="145318" y="-18313"/>
                  <a:pt x="275930" y="14524"/>
                  <a:pt x="415315" y="0"/>
                </a:cubicBezTo>
                <a:cubicBezTo>
                  <a:pt x="554701" y="-14524"/>
                  <a:pt x="721539" y="-7070"/>
                  <a:pt x="865239" y="0"/>
                </a:cubicBezTo>
                <a:cubicBezTo>
                  <a:pt x="847692" y="212804"/>
                  <a:pt x="840829" y="333737"/>
                  <a:pt x="865239" y="553884"/>
                </a:cubicBezTo>
                <a:cubicBezTo>
                  <a:pt x="889649" y="774031"/>
                  <a:pt x="868043" y="896328"/>
                  <a:pt x="865239" y="1107768"/>
                </a:cubicBezTo>
                <a:cubicBezTo>
                  <a:pt x="862435" y="1319208"/>
                  <a:pt x="863469" y="1519705"/>
                  <a:pt x="865239" y="1661652"/>
                </a:cubicBezTo>
                <a:cubicBezTo>
                  <a:pt x="682029" y="1645514"/>
                  <a:pt x="548681" y="1658824"/>
                  <a:pt x="423967" y="1661652"/>
                </a:cubicBezTo>
                <a:cubicBezTo>
                  <a:pt x="299253" y="1664480"/>
                  <a:pt x="151215" y="1646888"/>
                  <a:pt x="0" y="1661652"/>
                </a:cubicBezTo>
                <a:cubicBezTo>
                  <a:pt x="-13508" y="1498495"/>
                  <a:pt x="25670" y="1353136"/>
                  <a:pt x="0" y="1107768"/>
                </a:cubicBezTo>
                <a:cubicBezTo>
                  <a:pt x="-25670" y="862400"/>
                  <a:pt x="-18349" y="761459"/>
                  <a:pt x="0" y="553884"/>
                </a:cubicBezTo>
                <a:cubicBezTo>
                  <a:pt x="18349" y="346309"/>
                  <a:pt x="20295" y="271132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38167666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39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>
            <a:spLocks noGrp="1"/>
          </p:cNvSpPr>
          <p:nvPr>
            <p:ph type="body" idx="1"/>
          </p:nvPr>
        </p:nvSpPr>
        <p:spPr>
          <a:xfrm>
            <a:off x="319548" y="206135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16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 b="0" i="0" u="none" strike="noStrike" cap="none" dirty="0" err="1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avr</a:t>
            </a:r>
            <a:r>
              <a:rPr lang="en-US" sz="16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600" b="0" i="0" u="none" strike="noStrike" cap="none" dirty="0" err="1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io.h</a:t>
            </a:r>
            <a:r>
              <a:rPr lang="en-US" sz="16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dirty="0"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16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1600" b="0" i="0" u="none" strike="noStrike" cap="none" dirty="0" err="1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avr</a:t>
            </a:r>
            <a:r>
              <a:rPr lang="en-US" sz="16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600" b="0" i="0" u="none" strike="noStrike" cap="none" dirty="0" err="1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interrupt.h</a:t>
            </a:r>
            <a:r>
              <a:rPr lang="en-US" sz="16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6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//STEP1</a:t>
            </a:r>
            <a:endParaRPr sz="1600" dirty="0"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A000A0"/>
              </a:buClr>
              <a:buFont typeface="Arial"/>
              <a:buNone/>
            </a:pPr>
            <a:r>
              <a:rPr lang="en-US" sz="1600" b="0" i="0" u="none" strike="noStrike" cap="none" dirty="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ISR(INT1_vect)</a:t>
            </a:r>
            <a:r>
              <a:rPr lang="en-US" sz="16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//STEP2</a:t>
            </a:r>
            <a:endParaRPr sz="1600" b="0" i="0" u="none" strike="noStrike" cap="none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008000"/>
              </a:buClr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dirty="0"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A000A0"/>
              </a:buClr>
              <a:buFont typeface="Arial"/>
              <a:buNone/>
            </a:pPr>
            <a:r>
              <a:rPr lang="en-US" sz="1600" b="0" i="0" u="none" strike="noStrike" cap="none" dirty="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	PORTB</a:t>
            </a:r>
            <a:r>
              <a:rPr lang="en-US" sz="16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~</a:t>
            </a:r>
            <a:r>
              <a:rPr lang="en-US" sz="1600" b="0" i="0" u="none" strike="noStrike" cap="none" dirty="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PORTB;</a:t>
            </a:r>
            <a:endParaRPr sz="1600" dirty="0"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A000A0"/>
              </a:buClr>
              <a:buFont typeface="Arial"/>
              <a:buNone/>
            </a:pPr>
            <a:r>
              <a:rPr lang="en-US" sz="1600" b="0" i="0" u="none" strike="noStrike" cap="none" dirty="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lang="en-US" sz="1600" b="0" i="0" u="none" strike="noStrike" cap="none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main(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void)</a:t>
            </a:r>
            <a:endParaRPr sz="1600" dirty="0"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dirty="0"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A000A0"/>
              </a:buClr>
              <a:buFont typeface="Arial"/>
              <a:buNone/>
            </a:pPr>
            <a:r>
              <a:rPr lang="en-US" sz="1600" b="0" i="0" u="none" strike="noStrike" cap="none" dirty="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	DDRB</a:t>
            </a:r>
            <a:r>
              <a:rPr lang="en-US" sz="16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0xFF;</a:t>
            </a:r>
            <a:endParaRPr sz="1600" dirty="0"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A000A0"/>
              </a:buClr>
              <a:buFont typeface="Arial"/>
              <a:buNone/>
            </a:pPr>
            <a:r>
              <a:rPr lang="en-US" sz="1600" b="0" i="0" u="none" strike="noStrike" cap="none" dirty="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	PORTB</a:t>
            </a:r>
            <a:r>
              <a:rPr lang="en-US" sz="16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0b01010101;</a:t>
            </a:r>
            <a:endParaRPr sz="1600" dirty="0"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A000A0"/>
              </a:buClr>
              <a:buFont typeface="Arial"/>
              <a:buNone/>
            </a:pPr>
            <a:r>
              <a:rPr lang="en-US" sz="1600" b="0" i="0" u="none" strike="noStrike" cap="none" dirty="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	GICR</a:t>
            </a:r>
            <a:r>
              <a:rPr lang="en-US" sz="16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(1 &lt;&lt; </a:t>
            </a:r>
            <a:r>
              <a:rPr lang="en-US" sz="1600" b="0" i="0" u="none" strike="noStrike" cap="none" dirty="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INT1);</a:t>
            </a:r>
            <a:r>
              <a:rPr lang="en-US" sz="16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//STEP3</a:t>
            </a:r>
            <a:endParaRPr sz="1600" dirty="0"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A000A0"/>
              </a:buClr>
              <a:buFont typeface="Arial"/>
              <a:buNone/>
            </a:pPr>
            <a:r>
              <a:rPr lang="en-US" sz="1600" b="0" i="0" u="none" strike="noStrike" cap="none" dirty="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	MCUCR</a:t>
            </a:r>
            <a:r>
              <a:rPr lang="en-US" sz="16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b="0" i="0" u="none" strike="noStrike" cap="none" dirty="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MCUCR</a:t>
            </a:r>
            <a:r>
              <a:rPr lang="en-US" sz="16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| (1 &lt;&lt; </a:t>
            </a:r>
            <a:r>
              <a:rPr lang="en-US" sz="1600" b="0" i="0" u="none" strike="noStrike" cap="none" dirty="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ISC11</a:t>
            </a:r>
            <a:r>
              <a:rPr lang="en-US" sz="16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6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//STEP4</a:t>
            </a:r>
          </a:p>
          <a:p>
            <a:pPr marL="342900" indent="-342900">
              <a:lnSpc>
                <a:spcPct val="80000"/>
              </a:lnSpc>
              <a:spcBef>
                <a:spcPts val="352"/>
              </a:spcBef>
              <a:buClr>
                <a:srgbClr val="A000A0"/>
              </a:buClr>
              <a:buNone/>
            </a:pPr>
            <a:r>
              <a:rPr lang="en-US" sz="1600" dirty="0">
                <a:solidFill>
                  <a:srgbClr val="008000"/>
                </a:solidFill>
                <a:latin typeface="Consolas"/>
                <a:sym typeface="Consolas"/>
              </a:rPr>
              <a:t>	</a:t>
            </a:r>
            <a:r>
              <a:rPr lang="en-US" sz="1600" b="0" i="0" u="none" strike="noStrike" cap="none" dirty="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MCUCR</a:t>
            </a:r>
            <a:r>
              <a:rPr lang="en-US" sz="16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b="0" i="0" u="none" strike="noStrike" cap="none" dirty="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MCUCR</a:t>
            </a:r>
            <a:r>
              <a:rPr lang="en-US" sz="16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&amp; (~(1 &lt;&lt; </a:t>
            </a:r>
            <a:r>
              <a:rPr lang="en-US" sz="1600" b="0" i="0" u="none" strike="noStrike" cap="none" dirty="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ISC10</a:t>
            </a:r>
            <a:r>
              <a:rPr lang="en-US" sz="16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r>
              <a:rPr lang="en-US" sz="16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//STEP4</a:t>
            </a:r>
            <a:endParaRPr sz="1600" dirty="0"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A000A0"/>
              </a:buClr>
              <a:buFont typeface="Arial"/>
              <a:buNone/>
            </a:pPr>
            <a:r>
              <a:rPr lang="en-US" sz="1600" b="0" i="0" u="none" strike="noStrike" cap="none" dirty="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b="0" i="0" u="none" strike="noStrike" cap="none" dirty="0" err="1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sei</a:t>
            </a:r>
            <a:r>
              <a:rPr lang="en-US" sz="1600" b="0" i="0" u="none" strike="noStrike" cap="none" dirty="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-US" sz="1600" b="0" i="0" u="none" strike="noStrike" cap="non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//STEP5</a:t>
            </a:r>
            <a:endParaRPr sz="1600" dirty="0"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16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while(1);</a:t>
            </a:r>
            <a:endParaRPr sz="1600" dirty="0">
              <a:solidFill>
                <a:srgbClr val="008000"/>
              </a:solidFill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7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A0F98-DE2C-CCEE-F164-4D05E0AE2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713" y="1007697"/>
            <a:ext cx="5835286" cy="785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F7A5F5-94F5-B49C-F399-48FA37617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042" y="119938"/>
            <a:ext cx="5795957" cy="8279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9CEE76-0B6A-B1EA-617E-68A098607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509" y="1852805"/>
            <a:ext cx="2300748" cy="834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C0A003D-A343-E1CF-5DA2-102652E72161}"/>
              </a:ext>
            </a:extLst>
          </p:cNvPr>
          <p:cNvSpPr/>
          <p:nvPr/>
        </p:nvSpPr>
        <p:spPr>
          <a:xfrm>
            <a:off x="5333508" y="2251588"/>
            <a:ext cx="2300747" cy="206477"/>
          </a:xfrm>
          <a:custGeom>
            <a:avLst/>
            <a:gdLst>
              <a:gd name="connsiteX0" fmla="*/ 0 w 2300747"/>
              <a:gd name="connsiteY0" fmla="*/ 0 h 206477"/>
              <a:gd name="connsiteX1" fmla="*/ 529172 w 2300747"/>
              <a:gd name="connsiteY1" fmla="*/ 0 h 206477"/>
              <a:gd name="connsiteX2" fmla="*/ 1081351 w 2300747"/>
              <a:gd name="connsiteY2" fmla="*/ 0 h 206477"/>
              <a:gd name="connsiteX3" fmla="*/ 1656538 w 2300747"/>
              <a:gd name="connsiteY3" fmla="*/ 0 h 206477"/>
              <a:gd name="connsiteX4" fmla="*/ 2300747 w 2300747"/>
              <a:gd name="connsiteY4" fmla="*/ 0 h 206477"/>
              <a:gd name="connsiteX5" fmla="*/ 2300747 w 2300747"/>
              <a:gd name="connsiteY5" fmla="*/ 206477 h 206477"/>
              <a:gd name="connsiteX6" fmla="*/ 1702553 w 2300747"/>
              <a:gd name="connsiteY6" fmla="*/ 206477 h 206477"/>
              <a:gd name="connsiteX7" fmla="*/ 1127366 w 2300747"/>
              <a:gd name="connsiteY7" fmla="*/ 206477 h 206477"/>
              <a:gd name="connsiteX8" fmla="*/ 552179 w 2300747"/>
              <a:gd name="connsiteY8" fmla="*/ 206477 h 206477"/>
              <a:gd name="connsiteX9" fmla="*/ 0 w 2300747"/>
              <a:gd name="connsiteY9" fmla="*/ 206477 h 206477"/>
              <a:gd name="connsiteX10" fmla="*/ 0 w 2300747"/>
              <a:gd name="connsiteY10" fmla="*/ 0 h 20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00747" h="206477" extrusionOk="0">
                <a:moveTo>
                  <a:pt x="0" y="0"/>
                </a:moveTo>
                <a:cubicBezTo>
                  <a:pt x="188959" y="-5607"/>
                  <a:pt x="364460" y="10903"/>
                  <a:pt x="529172" y="0"/>
                </a:cubicBezTo>
                <a:cubicBezTo>
                  <a:pt x="693884" y="-10903"/>
                  <a:pt x="920816" y="23155"/>
                  <a:pt x="1081351" y="0"/>
                </a:cubicBezTo>
                <a:cubicBezTo>
                  <a:pt x="1241886" y="-23155"/>
                  <a:pt x="1524308" y="2762"/>
                  <a:pt x="1656538" y="0"/>
                </a:cubicBezTo>
                <a:cubicBezTo>
                  <a:pt x="1788768" y="-2762"/>
                  <a:pt x="1999471" y="8880"/>
                  <a:pt x="2300747" y="0"/>
                </a:cubicBezTo>
                <a:cubicBezTo>
                  <a:pt x="2292749" y="91692"/>
                  <a:pt x="2296785" y="157214"/>
                  <a:pt x="2300747" y="206477"/>
                </a:cubicBezTo>
                <a:cubicBezTo>
                  <a:pt x="2162753" y="204804"/>
                  <a:pt x="1872433" y="188035"/>
                  <a:pt x="1702553" y="206477"/>
                </a:cubicBezTo>
                <a:cubicBezTo>
                  <a:pt x="1532673" y="224919"/>
                  <a:pt x="1335475" y="214093"/>
                  <a:pt x="1127366" y="206477"/>
                </a:cubicBezTo>
                <a:cubicBezTo>
                  <a:pt x="919257" y="198861"/>
                  <a:pt x="690523" y="235094"/>
                  <a:pt x="552179" y="206477"/>
                </a:cubicBezTo>
                <a:cubicBezTo>
                  <a:pt x="413835" y="177860"/>
                  <a:pt x="188898" y="227937"/>
                  <a:pt x="0" y="206477"/>
                </a:cubicBezTo>
                <a:cubicBezTo>
                  <a:pt x="-7392" y="145844"/>
                  <a:pt x="-10197" y="45360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38167666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A7C9A3-3BBA-D6F3-0EBB-A3363D1E55B8}"/>
              </a:ext>
            </a:extLst>
          </p:cNvPr>
          <p:cNvSpPr/>
          <p:nvPr/>
        </p:nvSpPr>
        <p:spPr>
          <a:xfrm>
            <a:off x="6324600" y="1156483"/>
            <a:ext cx="1128252" cy="288859"/>
          </a:xfrm>
          <a:custGeom>
            <a:avLst/>
            <a:gdLst>
              <a:gd name="connsiteX0" fmla="*/ 0 w 1128252"/>
              <a:gd name="connsiteY0" fmla="*/ 0 h 288859"/>
              <a:gd name="connsiteX1" fmla="*/ 541561 w 1128252"/>
              <a:gd name="connsiteY1" fmla="*/ 0 h 288859"/>
              <a:gd name="connsiteX2" fmla="*/ 1128252 w 1128252"/>
              <a:gd name="connsiteY2" fmla="*/ 0 h 288859"/>
              <a:gd name="connsiteX3" fmla="*/ 1128252 w 1128252"/>
              <a:gd name="connsiteY3" fmla="*/ 288859 h 288859"/>
              <a:gd name="connsiteX4" fmla="*/ 564126 w 1128252"/>
              <a:gd name="connsiteY4" fmla="*/ 288859 h 288859"/>
              <a:gd name="connsiteX5" fmla="*/ 0 w 1128252"/>
              <a:gd name="connsiteY5" fmla="*/ 288859 h 288859"/>
              <a:gd name="connsiteX6" fmla="*/ 0 w 1128252"/>
              <a:gd name="connsiteY6" fmla="*/ 0 h 28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8252" h="288859" extrusionOk="0">
                <a:moveTo>
                  <a:pt x="0" y="0"/>
                </a:moveTo>
                <a:cubicBezTo>
                  <a:pt x="153484" y="5568"/>
                  <a:pt x="379283" y="-10592"/>
                  <a:pt x="541561" y="0"/>
                </a:cubicBezTo>
                <a:cubicBezTo>
                  <a:pt x="703839" y="10592"/>
                  <a:pt x="969472" y="17028"/>
                  <a:pt x="1128252" y="0"/>
                </a:cubicBezTo>
                <a:cubicBezTo>
                  <a:pt x="1125591" y="134331"/>
                  <a:pt x="1118355" y="155837"/>
                  <a:pt x="1128252" y="288859"/>
                </a:cubicBezTo>
                <a:cubicBezTo>
                  <a:pt x="951768" y="285295"/>
                  <a:pt x="780144" y="310692"/>
                  <a:pt x="564126" y="288859"/>
                </a:cubicBezTo>
                <a:cubicBezTo>
                  <a:pt x="348108" y="267026"/>
                  <a:pt x="214299" y="285414"/>
                  <a:pt x="0" y="288859"/>
                </a:cubicBezTo>
                <a:cubicBezTo>
                  <a:pt x="11749" y="173756"/>
                  <a:pt x="13419" y="132948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38167666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8E6EA1-005D-2CD2-89DD-EBB85CEB85EC}"/>
              </a:ext>
            </a:extLst>
          </p:cNvPr>
          <p:cNvSpPr/>
          <p:nvPr/>
        </p:nvSpPr>
        <p:spPr>
          <a:xfrm>
            <a:off x="4119716" y="270682"/>
            <a:ext cx="658761" cy="309421"/>
          </a:xfrm>
          <a:custGeom>
            <a:avLst/>
            <a:gdLst>
              <a:gd name="connsiteX0" fmla="*/ 0 w 658761"/>
              <a:gd name="connsiteY0" fmla="*/ 0 h 309421"/>
              <a:gd name="connsiteX1" fmla="*/ 658761 w 658761"/>
              <a:gd name="connsiteY1" fmla="*/ 0 h 309421"/>
              <a:gd name="connsiteX2" fmla="*/ 658761 w 658761"/>
              <a:gd name="connsiteY2" fmla="*/ 309421 h 309421"/>
              <a:gd name="connsiteX3" fmla="*/ 0 w 658761"/>
              <a:gd name="connsiteY3" fmla="*/ 309421 h 309421"/>
              <a:gd name="connsiteX4" fmla="*/ 0 w 658761"/>
              <a:gd name="connsiteY4" fmla="*/ 0 h 309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761" h="309421" extrusionOk="0">
                <a:moveTo>
                  <a:pt x="0" y="0"/>
                </a:moveTo>
                <a:cubicBezTo>
                  <a:pt x="240541" y="18663"/>
                  <a:pt x="356559" y="23916"/>
                  <a:pt x="658761" y="0"/>
                </a:cubicBezTo>
                <a:cubicBezTo>
                  <a:pt x="666988" y="154510"/>
                  <a:pt x="663416" y="227135"/>
                  <a:pt x="658761" y="309421"/>
                </a:cubicBezTo>
                <a:cubicBezTo>
                  <a:pt x="485081" y="337961"/>
                  <a:pt x="207174" y="307465"/>
                  <a:pt x="0" y="309421"/>
                </a:cubicBezTo>
                <a:cubicBezTo>
                  <a:pt x="8098" y="246299"/>
                  <a:pt x="-10909" y="106804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38167666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E449-5426-3BF5-2E00-BEF77121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</a:t>
            </a:r>
            <a:r>
              <a:rPr lang="en-US" dirty="0">
                <a:latin typeface="Consolas" panose="020B0609020204030204" pitchFamily="49" charset="0"/>
              </a:rPr>
              <a:t>while(1);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4CFB2-9FE1-F5F1-1926-C35FE6BFF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keep program alive to receive interrupts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55894-A5B6-8301-AA0B-269E391FBE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44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Disabling global interrupt</a:t>
            </a:r>
            <a:endParaRPr/>
          </a:p>
        </p:txBody>
      </p:sp>
      <p:sp>
        <p:nvSpPr>
          <p:cNvPr id="303" name="Google Shape;303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You typically turn off interrupts when you are doing a task that should not be interrupted.</a:t>
            </a:r>
            <a:endParaRPr sz="2400"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One example is reading/writing 16-bit values like TCNT1.  (Details will be discussed when we study Timer)</a:t>
            </a:r>
            <a:endParaRPr sz="2400"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The </a:t>
            </a:r>
            <a:r>
              <a:rPr lang="en-US" sz="2400" i="1" dirty="0"/>
              <a:t>cli() </a:t>
            </a:r>
            <a:r>
              <a:rPr lang="en-US" sz="2400" dirty="0"/>
              <a:t>macro is used to disable all interrupts by clearing the global interrupt mask.</a:t>
            </a:r>
            <a:endParaRPr lang="en-US" sz="2800"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interrupts that are triggered during that time be deferred until </a:t>
            </a:r>
            <a:r>
              <a:rPr lang="en-US" sz="2400" i="1" dirty="0"/>
              <a:t>sei()</a:t>
            </a:r>
            <a:r>
              <a:rPr lang="en-US" sz="2400" dirty="0"/>
              <a:t> (is executed and happen immediately thereafter)</a:t>
            </a:r>
            <a:endParaRPr sz="2400" dirty="0"/>
          </a:p>
        </p:txBody>
      </p:sp>
      <p:sp>
        <p:nvSpPr>
          <p:cNvPr id="304" name="Google Shape;304;p3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7BDB1-C59D-FCAD-FD66-DE7A8EB4E394}"/>
              </a:ext>
            </a:extLst>
          </p:cNvPr>
          <p:cNvSpPr txBox="1"/>
          <p:nvPr/>
        </p:nvSpPr>
        <p:spPr>
          <a:xfrm>
            <a:off x="533400" y="6126300"/>
            <a:ext cx="67817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https://www.avrfreaks.net/forum/clisei-are-interrupts-skipped-or-deferred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EAB1-0112-50CE-32E3-6564DC15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Register (SREG)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32468-D44D-71CD-6462-6202B751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1064342"/>
          </a:xfrm>
        </p:spPr>
        <p:txBody>
          <a:bodyPr/>
          <a:lstStyle/>
          <a:p>
            <a:r>
              <a:rPr lang="en-US" dirty="0"/>
              <a:t>sei() and cli() sets and clears I(7</a:t>
            </a:r>
            <a:r>
              <a:rPr lang="en-US" baseline="30000" dirty="0"/>
              <a:t>th</a:t>
            </a:r>
            <a:r>
              <a:rPr lang="en-US" dirty="0"/>
              <a:t>) bit in SREG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D26B8-2BCC-DDC5-AAAB-A096BD8650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pic>
        <p:nvPicPr>
          <p:cNvPr id="1026" name="Picture 2" descr="ATmega32 Architecture">
            <a:extLst>
              <a:ext uri="{FF2B5EF4-FFF2-40B4-BE49-F238E27FC236}">
                <a16:creationId xmlns:a16="http://schemas.microsoft.com/office/drawing/2014/main" id="{81CD9614-C11C-F02A-9678-EA6702B64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429000"/>
            <a:ext cx="57912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50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Nested Interrupts</a:t>
            </a:r>
            <a:endParaRPr/>
          </a:p>
        </p:txBody>
      </p:sp>
      <p:sp>
        <p:nvSpPr>
          <p:cNvPr id="311" name="Google Shape;311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The global interrupt is disabled by hardware when an interrupt has occurred</a:t>
            </a:r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By default, nested interrupt is disabled in ATmega32 </a:t>
            </a:r>
            <a:endParaRPr sz="2400"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Global interrupt is  set again by the RETI instruction to enable subsequent interrupts.  This is  done automatically by the compiler.</a:t>
            </a:r>
            <a:endParaRPr sz="2400"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However, to enable nested interrupts it can be enabled manually with the </a:t>
            </a:r>
            <a:r>
              <a:rPr lang="en-US" sz="2400" i="1" dirty="0"/>
              <a:t>sei() </a:t>
            </a:r>
            <a:r>
              <a:rPr lang="en-US" sz="2400" dirty="0"/>
              <a:t>in the ISR.</a:t>
            </a:r>
            <a:endParaRPr sz="24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12" name="Google Shape;312;p3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293978"/>
            <a:ext cx="8229600" cy="313840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Interrupts vs. Polling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1ACE-9613-2EEA-A38B-E91A6EDD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Interrupt Flag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FA8CA-0090-0E9D-9D83-CF69190CA9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92A175-BBE3-FCD7-4A01-009EF6A7A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50" y="1708042"/>
            <a:ext cx="7734970" cy="11049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FE2E2E-D4B7-7AB2-2512-9A5935775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90" y="3247936"/>
            <a:ext cx="8385690" cy="1594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90ABBE-A3CB-A69D-C180-87A420D3FE08}"/>
              </a:ext>
            </a:extLst>
          </p:cNvPr>
          <p:cNvSpPr txBox="1"/>
          <p:nvPr/>
        </p:nvSpPr>
        <p:spPr>
          <a:xfrm>
            <a:off x="545690" y="5445281"/>
            <a:ext cx="540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Datasheet, page 68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6380D0-28B6-A65A-127A-92C6FF263C22}"/>
              </a:ext>
            </a:extLst>
          </p:cNvPr>
          <p:cNvSpPr txBox="1"/>
          <p:nvPr/>
        </p:nvSpPr>
        <p:spPr>
          <a:xfrm>
            <a:off x="545689" y="5833129"/>
            <a:ext cx="61205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https://www.avrfreaks.net/forum/clearing-pending-interrupts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281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ISR Usage</a:t>
            </a:r>
            <a:endParaRPr/>
          </a:p>
        </p:txBody>
      </p:sp>
      <p:sp>
        <p:nvSpPr>
          <p:cNvPr id="319" name="Google Shape;319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understand how often the interrupt occurs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understand how much time it takes to service each interrupt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make sure there is enough time to service all interrupts and to still get work done in the main loop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Keep ISRs Short and Simple.  (short = short time, not short code length)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Do only what has to be done. Long ISRs may preclude others from being run</a:t>
            </a:r>
            <a:endParaRPr/>
          </a:p>
        </p:txBody>
      </p:sp>
      <p:sp>
        <p:nvSpPr>
          <p:cNvPr id="320" name="Google Shape;320;p3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of volatile</a:t>
            </a:r>
            <a:endParaRPr/>
          </a:p>
        </p:txBody>
      </p:sp>
      <p:sp>
        <p:nvSpPr>
          <p:cNvPr id="327" name="Google Shape;327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As ISRs are not called from main or any other function, it can not take argument or return any values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We have to use global variables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We must use volatile to declare such variables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why ??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of volatile</a:t>
            </a:r>
            <a:endParaRPr/>
          </a:p>
        </p:txBody>
      </p:sp>
      <p:sp>
        <p:nvSpPr>
          <p:cNvPr id="335" name="Google Shape;335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Compilers can optimize away some variables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It does so when it sees that the variable cannot be changed within the scope of the code it is looking at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variables changed by the ISR are outside the scope of main()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thus, they get optimized away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of volatile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volatile uint8_t tick; //keep tick out of regs!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ISR(TIMER1_OVF_vect){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tick++; //increment my tick count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while(tick == 0x00)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	 bla, bla, bla...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4" name="Google Shape;344;p4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345" name="Google Shape;345;p42"/>
          <p:cNvSpPr txBox="1"/>
          <p:nvPr/>
        </p:nvSpPr>
        <p:spPr>
          <a:xfrm>
            <a:off x="5237500" y="3375275"/>
            <a:ext cx="3220800" cy="18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36C09"/>
                </a:solidFill>
              </a:rPr>
              <a:t>Without volatile volatile modifier, -02 optimization removes tick because nothing in while loop can ever change tick</a:t>
            </a:r>
            <a:endParaRPr sz="1800">
              <a:solidFill>
                <a:srgbClr val="E36C0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</a:t>
            </a:r>
            <a:endParaRPr/>
          </a:p>
        </p:txBody>
      </p:sp>
      <p:sp>
        <p:nvSpPr>
          <p:cNvPr id="352" name="Google Shape;352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ATMega Datasheet</a:t>
            </a: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http://web.engr.oregonstate.edu/~traylor/ece473/lectures/interrupts.pdf</a:t>
            </a: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http://www.avrfreaks.net/forum/nested-interrupts-2</a:t>
            </a:r>
            <a:endParaRPr/>
          </a:p>
        </p:txBody>
      </p:sp>
      <p:sp>
        <p:nvSpPr>
          <p:cNvPr id="353" name="Google Shape;353;p4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/>
          <p:nvPr/>
        </p:nvSpPr>
        <p:spPr>
          <a:xfrm>
            <a:off x="2886807" y="1102555"/>
            <a:ext cx="3370385" cy="465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0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☺</a:t>
            </a:r>
            <a:endParaRPr sz="17300" dirty="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Interrupts vs. Polling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polling</a:t>
            </a:r>
            <a:endParaRPr/>
          </a:p>
          <a:p>
            <a:pPr marL="742950" marR="0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CPU must continually check the device’s status.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interrupt</a:t>
            </a:r>
            <a:endParaRPr/>
          </a:p>
          <a:p>
            <a:pPr marL="742950" marR="0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device will send an interrupt signal when needed.</a:t>
            </a:r>
            <a:endParaRPr/>
          </a:p>
          <a:p>
            <a:pPr marL="742950" marR="0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response, the CPU will perform an interrupt service routine, and then resume its normal execution.</a:t>
            </a:r>
            <a:b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Interrupts vs. Polling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Efficiency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 several devices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Interrupt execution sequence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2218433" y="1371600"/>
            <a:ext cx="4630933" cy="5557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35000">
                <a:schemeClr val="lt1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device issues an interrupt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2218433" y="2010668"/>
            <a:ext cx="4630933" cy="5557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35000">
                <a:schemeClr val="lt1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finishes the current instruction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2218433" y="2649736"/>
            <a:ext cx="4630933" cy="5557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35000">
                <a:schemeClr val="lt1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acknowledges the interrupt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2218433" y="3288804"/>
            <a:ext cx="4630933" cy="5557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35000">
                <a:schemeClr val="lt1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saves its states and PC onto stack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2218433" y="3927872"/>
            <a:ext cx="4630933" cy="5557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35000">
                <a:schemeClr val="lt1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loads the address of ISR onto PC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2218433" y="4566940"/>
            <a:ext cx="4630933" cy="5557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35000">
                <a:schemeClr val="lt1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executes the ISR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2218433" y="5206008"/>
            <a:ext cx="4630933" cy="5557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35000">
                <a:schemeClr val="lt1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retrieves its states and PC from stack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2218433" y="5845076"/>
            <a:ext cx="4630933" cy="5557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35000">
                <a:schemeClr val="lt1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execution resumes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ATmega16 interrupt subsystem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82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ATmega16 has total 21 interrupts</a:t>
            </a:r>
            <a:endParaRPr/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focus on 1</a:t>
            </a:r>
            <a:r>
              <a:rPr lang="en-US" sz="3600"/>
              <a:t>6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them</a:t>
            </a:r>
            <a:endParaRPr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external interrupts</a:t>
            </a:r>
            <a:endParaRPr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timer interrupts</a:t>
            </a:r>
            <a:endParaRPr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serial port interrupts</a:t>
            </a:r>
            <a:endParaRPr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ADC interrupt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lang="en-US"/>
              <a:t>1 SPI interrupt</a:t>
            </a:r>
            <a:endParaRPr sz="3200"/>
          </a:p>
        </p:txBody>
      </p:sp>
      <p:sp>
        <p:nvSpPr>
          <p:cNvPr id="147" name="Google Shape;147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ATmega16 interrupt subsystem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82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ATmega16 has total 21 interrupts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</a:t>
            </a:r>
            <a:r>
              <a:rPr lang="en-US"/>
              <a:t>5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others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reset interrupt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analogue comparator interrupt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TWI interrupt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memory interrupts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Complete List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505278"/>
            <a:ext cx="7772400" cy="48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custGeom>
          <a:avLst/>
          <a:gdLst>
            <a:gd name="connsiteX0" fmla="*/ 0 w 2300747"/>
            <a:gd name="connsiteY0" fmla="*/ 0 h 206477"/>
            <a:gd name="connsiteX1" fmla="*/ 529172 w 2300747"/>
            <a:gd name="connsiteY1" fmla="*/ 0 h 206477"/>
            <a:gd name="connsiteX2" fmla="*/ 1081351 w 2300747"/>
            <a:gd name="connsiteY2" fmla="*/ 0 h 206477"/>
            <a:gd name="connsiteX3" fmla="*/ 1656538 w 2300747"/>
            <a:gd name="connsiteY3" fmla="*/ 0 h 206477"/>
            <a:gd name="connsiteX4" fmla="*/ 2300747 w 2300747"/>
            <a:gd name="connsiteY4" fmla="*/ 0 h 206477"/>
            <a:gd name="connsiteX5" fmla="*/ 2300747 w 2300747"/>
            <a:gd name="connsiteY5" fmla="*/ 206477 h 206477"/>
            <a:gd name="connsiteX6" fmla="*/ 1702553 w 2300747"/>
            <a:gd name="connsiteY6" fmla="*/ 206477 h 206477"/>
            <a:gd name="connsiteX7" fmla="*/ 1127366 w 2300747"/>
            <a:gd name="connsiteY7" fmla="*/ 206477 h 206477"/>
            <a:gd name="connsiteX8" fmla="*/ 552179 w 2300747"/>
            <a:gd name="connsiteY8" fmla="*/ 206477 h 206477"/>
            <a:gd name="connsiteX9" fmla="*/ 0 w 2300747"/>
            <a:gd name="connsiteY9" fmla="*/ 206477 h 206477"/>
            <a:gd name="connsiteX10" fmla="*/ 0 w 2300747"/>
            <a:gd name="connsiteY10" fmla="*/ 0 h 206477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</a:cxnLst>
          <a:rect l="l" t="t" r="r" b="b"/>
          <a:pathLst>
            <a:path w="2300747" h="206477" extrusionOk="0">
              <a:moveTo>
                <a:pt x="0" y="0"/>
              </a:moveTo>
              <a:cubicBezTo>
                <a:pt x="188959" y="-5607"/>
                <a:pt x="364460" y="10903"/>
                <a:pt x="529172" y="0"/>
              </a:cubicBezTo>
              <a:cubicBezTo>
                <a:pt x="693884" y="-10903"/>
                <a:pt x="920816" y="23155"/>
                <a:pt x="1081351" y="0"/>
              </a:cubicBezTo>
              <a:cubicBezTo>
                <a:pt x="1241886" y="-23155"/>
                <a:pt x="1524308" y="2762"/>
                <a:pt x="1656538" y="0"/>
              </a:cubicBezTo>
              <a:cubicBezTo>
                <a:pt x="1788768" y="-2762"/>
                <a:pt x="1999471" y="8880"/>
                <a:pt x="2300747" y="0"/>
              </a:cubicBezTo>
              <a:cubicBezTo>
                <a:pt x="2292749" y="91692"/>
                <a:pt x="2296785" y="157214"/>
                <a:pt x="2300747" y="206477"/>
              </a:cubicBezTo>
              <a:cubicBezTo>
                <a:pt x="2162753" y="204804"/>
                <a:pt x="1872433" y="188035"/>
                <a:pt x="1702553" y="206477"/>
              </a:cubicBezTo>
              <a:cubicBezTo>
                <a:pt x="1532673" y="224919"/>
                <a:pt x="1335475" y="214093"/>
                <a:pt x="1127366" y="206477"/>
              </a:cubicBezTo>
              <a:cubicBezTo>
                <a:pt x="919257" y="198861"/>
                <a:pt x="690523" y="235094"/>
                <a:pt x="552179" y="206477"/>
              </a:cubicBezTo>
              <a:cubicBezTo>
                <a:pt x="413835" y="177860"/>
                <a:pt x="188898" y="227937"/>
                <a:pt x="0" y="206477"/>
              </a:cubicBezTo>
              <a:cubicBezTo>
                <a:pt x="-7392" y="145844"/>
                <a:pt x="-10197" y="45360"/>
                <a:pt x="0" y="0"/>
              </a:cubicBezTo>
              <a:close/>
            </a:path>
          </a:pathLst>
        </a:custGeom>
        <a:noFill/>
        <a:ln>
          <a:solidFill>
            <a:srgbClr val="FF0000"/>
          </a:solidFill>
          <a:extLst>
            <a:ext uri="{C807C97D-BFC1-408E-A445-0C87EB9F89A2}">
              <ask:lineSketchStyleProps xmlns:ask="http://schemas.microsoft.com/office/drawing/2018/sketchyshapes" sd="1381676667">
                <ask:type>
                  <ask:lineSketchFreehand/>
                </ask:type>
              </ask:lineSketchStyleProps>
            </a:ext>
          </a:extLst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1292</Words>
  <Application>Microsoft Office PowerPoint</Application>
  <PresentationFormat>On-screen Show (4:3)</PresentationFormat>
  <Paragraphs>237</Paragraphs>
  <Slides>36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Office Theme</vt:lpstr>
      <vt:lpstr>Microprocessors and Microcontrollers</vt:lpstr>
      <vt:lpstr>INTERRUPT</vt:lpstr>
      <vt:lpstr>Interrupts vs. Polling</vt:lpstr>
      <vt:lpstr>Interrupts vs. Polling</vt:lpstr>
      <vt:lpstr>Interrupts vs. Polling</vt:lpstr>
      <vt:lpstr>Interrupt execution sequence</vt:lpstr>
      <vt:lpstr>ATmega16 interrupt subsystem</vt:lpstr>
      <vt:lpstr>ATmega16 interrupt subsystem</vt:lpstr>
      <vt:lpstr>Complete List</vt:lpstr>
      <vt:lpstr>Complete List</vt:lpstr>
      <vt:lpstr>Complete List</vt:lpstr>
      <vt:lpstr>Complete List</vt:lpstr>
      <vt:lpstr>Complete List</vt:lpstr>
      <vt:lpstr>Steps to program an interrupt in C</vt:lpstr>
      <vt:lpstr>ISR</vt:lpstr>
      <vt:lpstr>ISR</vt:lpstr>
      <vt:lpstr>External Interrupts</vt:lpstr>
      <vt:lpstr>External Interrupts</vt:lpstr>
      <vt:lpstr>Specifying Events that Trigger Interrupt (Step 3)</vt:lpstr>
      <vt:lpstr>Specifying Events that Trigger Interrupt (Step 3)</vt:lpstr>
      <vt:lpstr>Specifying Events that Trigger Interrupt (Step 3)</vt:lpstr>
      <vt:lpstr>Enabling the interrupt (Step 4)</vt:lpstr>
      <vt:lpstr>TOGGLE THE CONTENT OF PORT B USING INTERRUPT, WHENEVER A CERTAIN SENSOR CONNECTED TO PD3 GOES FROM HIGH STATE  TO LOW STATE</vt:lpstr>
      <vt:lpstr>PowerPoint Presentation</vt:lpstr>
      <vt:lpstr>PowerPoint Presentation</vt:lpstr>
      <vt:lpstr>Why do we need while(1);</vt:lpstr>
      <vt:lpstr>Disabling global interrupt</vt:lpstr>
      <vt:lpstr>Status Register (SREG)</vt:lpstr>
      <vt:lpstr>Nested Interrupts</vt:lpstr>
      <vt:lpstr>Global Interrupt Flag Register</vt:lpstr>
      <vt:lpstr>ISR Usage</vt:lpstr>
      <vt:lpstr>Use of volatile</vt:lpstr>
      <vt:lpstr>Use of volatile</vt:lpstr>
      <vt:lpstr>Use of volatile</vt:lpstr>
      <vt:lpstr>Resource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and Microcontrollers</dc:title>
  <cp:lastModifiedBy>Md. Tareq Mahmood</cp:lastModifiedBy>
  <cp:revision>32</cp:revision>
  <dcterms:modified xsi:type="dcterms:W3CDTF">2022-06-12T02:03:33Z</dcterms:modified>
</cp:coreProperties>
</file>