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97" r:id="rId6"/>
    <p:sldId id="261" r:id="rId7"/>
    <p:sldId id="263" r:id="rId8"/>
    <p:sldId id="264" r:id="rId9"/>
    <p:sldId id="294" r:id="rId10"/>
    <p:sldId id="262" r:id="rId11"/>
    <p:sldId id="265" r:id="rId12"/>
    <p:sldId id="266" r:id="rId13"/>
    <p:sldId id="267" r:id="rId14"/>
    <p:sldId id="268" r:id="rId15"/>
    <p:sldId id="280" r:id="rId16"/>
    <p:sldId id="279" r:id="rId17"/>
    <p:sldId id="269" r:id="rId18"/>
    <p:sldId id="298" r:id="rId19"/>
    <p:sldId id="270" r:id="rId20"/>
    <p:sldId id="273" r:id="rId21"/>
    <p:sldId id="277" r:id="rId22"/>
    <p:sldId id="278" r:id="rId23"/>
    <p:sldId id="274" r:id="rId24"/>
    <p:sldId id="275" r:id="rId25"/>
    <p:sldId id="281" r:id="rId26"/>
    <p:sldId id="282" r:id="rId27"/>
    <p:sldId id="283" r:id="rId28"/>
    <p:sldId id="293" r:id="rId29"/>
    <p:sldId id="271" r:id="rId30"/>
    <p:sldId id="272" r:id="rId31"/>
    <p:sldId id="299" r:id="rId32"/>
    <p:sldId id="284" r:id="rId33"/>
    <p:sldId id="300" r:id="rId34"/>
    <p:sldId id="301" r:id="rId35"/>
    <p:sldId id="302" r:id="rId36"/>
    <p:sldId id="303" r:id="rId37"/>
    <p:sldId id="3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85BF-DF73-465D-9D33-D53C48781AD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E07F-7C57-4DED-936B-C2C0F2E1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E07F-7C57-4DED-936B-C2C0F2E12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10058400" cy="467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761071-36DF-4FDE-967C-5D147FA9F14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rfreaks.net/forum/whats-volatile-vari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in atmega32</a:t>
            </a:r>
          </a:p>
        </p:txBody>
      </p:sp>
      <p:sp>
        <p:nvSpPr>
          <p:cNvPr id="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2188085" y="4787151"/>
            <a:ext cx="6400800" cy="12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400" i="0" u="none" strike="noStrike" cap="none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CSE 315</a:t>
            </a:r>
            <a:endParaRPr sz="1800" dirty="0">
              <a:solidFill>
                <a:schemeClr val="accent2"/>
              </a:solidFill>
              <a:latin typeface="Rockwell" panose="02060603020205020403" pitchFamily="18" charset="0"/>
              <a:ea typeface="Eater"/>
              <a:cs typeface="Eater"/>
              <a:sym typeface="Eater"/>
            </a:endParaRPr>
          </a:p>
          <a:p>
            <a:pPr marL="0" indent="0" algn="ctr">
              <a:spcBef>
                <a:spcPts val="640"/>
              </a:spcBef>
              <a:buClr>
                <a:srgbClr val="888888"/>
              </a:buClr>
              <a:buSzPts val="2720"/>
            </a:pPr>
            <a:r>
              <a:rPr lang="en-US" sz="1800" i="0" u="none" strike="noStrike" cap="none" dirty="0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Courtesy: </a:t>
            </a:r>
            <a:r>
              <a:rPr lang="en-US" sz="1800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Muhammad Ali </a:t>
            </a:r>
            <a:r>
              <a:rPr lang="en-US" sz="1800" dirty="0" err="1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Nayeem</a:t>
            </a:r>
            <a:r>
              <a:rPr lang="en-US" sz="1800" i="0" u="none" strike="noStrike" cap="none" dirty="0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, Azad </a:t>
            </a:r>
            <a:r>
              <a:rPr lang="en-US" sz="1800" i="0" u="none" strike="noStrike" cap="none" dirty="0" err="1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Abdus</a:t>
            </a:r>
            <a:r>
              <a:rPr lang="en-US" sz="1800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 Salam, Md. </a:t>
            </a:r>
            <a:r>
              <a:rPr lang="en-US" sz="1800" dirty="0" err="1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Iftekharul</a:t>
            </a:r>
            <a:r>
              <a:rPr lang="en-US" sz="1800" dirty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 Islam </a:t>
            </a:r>
            <a:r>
              <a:rPr lang="en-US" sz="1800" dirty="0" err="1" smtClean="0">
                <a:solidFill>
                  <a:schemeClr val="accent2"/>
                </a:solidFill>
                <a:latin typeface="Rockwell" panose="02060603020205020403" pitchFamily="18" charset="0"/>
                <a:ea typeface="Eater"/>
                <a:cs typeface="Eater"/>
                <a:sym typeface="Eater"/>
              </a:rPr>
              <a:t>Sakib</a:t>
            </a:r>
            <a:endParaRPr sz="1800" i="0" u="none" strike="noStrike" cap="none" dirty="0">
              <a:solidFill>
                <a:schemeClr val="accent2"/>
              </a:solidFill>
              <a:latin typeface="Rockwell" panose="02060603020205020403" pitchFamily="18" charset="0"/>
              <a:ea typeface="Eater"/>
              <a:cs typeface="Eater"/>
              <a:sym typeface="Eater"/>
            </a:endParaRPr>
          </a:p>
        </p:txBody>
      </p:sp>
    </p:spTree>
    <p:extLst>
      <p:ext uri="{BB962C8B-B14F-4D97-AF65-F5344CB8AC3E}">
        <p14:creationId xmlns:p14="http://schemas.microsoft.com/office/powerpoint/2010/main" val="3642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" y="1384301"/>
            <a:ext cx="10938533" cy="5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 bit counter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: 8, 64, 256, 1024</a:t>
            </a:r>
          </a:p>
          <a:p>
            <a:r>
              <a:rPr lang="en-US" dirty="0"/>
              <a:t>Can trigger 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timer overflow interrupt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other things.. We will learn those in the subsequent lectures</a:t>
            </a:r>
          </a:p>
          <a:p>
            <a:r>
              <a:rPr lang="en-US" dirty="0" smtClean="0"/>
              <a:t>Can trigger an </a:t>
            </a:r>
            <a:r>
              <a:rPr lang="en-US" b="1" dirty="0" smtClean="0">
                <a:solidFill>
                  <a:schemeClr val="tx2"/>
                </a:solidFill>
              </a:rPr>
              <a:t>input capture interrupt</a:t>
            </a:r>
            <a:r>
              <a:rPr lang="en-US" dirty="0" smtClean="0"/>
              <a:t> when an event occurs on the input capture pin </a:t>
            </a:r>
          </a:p>
          <a:p>
            <a:pPr lvl="1"/>
            <a:r>
              <a:rPr lang="en-US" dirty="0" smtClean="0"/>
              <a:t>timer value is stored automatically in a register.</a:t>
            </a:r>
          </a:p>
          <a:p>
            <a:pPr lvl="1"/>
            <a:r>
              <a:rPr lang="en-US" dirty="0" smtClean="0"/>
              <a:t>input capture pin for Timer 1 is ICP1 (D.6)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28" y="1108923"/>
            <a:ext cx="7028597" cy="5749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 – Relevant pins</a:t>
            </a:r>
          </a:p>
        </p:txBody>
      </p:sp>
    </p:spTree>
    <p:extLst>
      <p:ext uri="{BB962C8B-B14F-4D97-AF65-F5344CB8AC3E}">
        <p14:creationId xmlns:p14="http://schemas.microsoft.com/office/powerpoint/2010/main" val="6880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TIMER/COUNTER1</a:t>
            </a:r>
          </a:p>
          <a:p>
            <a:pPr marL="914400" lvl="1" indent="-514350"/>
            <a:r>
              <a:rPr lang="en-US" dirty="0"/>
              <a:t>TCNT1 </a:t>
            </a:r>
          </a:p>
          <a:p>
            <a:pPr marL="914400" lvl="1" indent="-514350"/>
            <a:r>
              <a:rPr lang="en-US" dirty="0"/>
              <a:t>16 bit register that stores the </a:t>
            </a:r>
            <a:r>
              <a:rPr lang="en-US" dirty="0">
                <a:solidFill>
                  <a:srgbClr val="FF0000"/>
                </a:solidFill>
              </a:rPr>
              <a:t>current value </a:t>
            </a:r>
            <a:r>
              <a:rPr lang="en-US" dirty="0"/>
              <a:t>of the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Timer/Counter 1 Control Registers</a:t>
            </a:r>
          </a:p>
          <a:p>
            <a:pPr marL="914400" lvl="1" indent="-514350"/>
            <a:r>
              <a:rPr lang="en-US" dirty="0"/>
              <a:t>TCCR1A and TCCR1B</a:t>
            </a:r>
          </a:p>
          <a:p>
            <a:pPr marL="914400" lvl="1" indent="-514350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configure</a:t>
            </a:r>
            <a:r>
              <a:rPr lang="en-US" dirty="0"/>
              <a:t> the operations of Timer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Interrupt registers</a:t>
            </a:r>
          </a:p>
          <a:p>
            <a:pPr marL="914400" lvl="1" indent="-514350"/>
            <a:r>
              <a:rPr lang="en-US" dirty="0"/>
              <a:t>TIMSK to </a:t>
            </a:r>
            <a:r>
              <a:rPr lang="en-US" dirty="0">
                <a:solidFill>
                  <a:srgbClr val="FF0000"/>
                </a:solidFill>
              </a:rPr>
              <a:t>enable</a:t>
            </a:r>
            <a:r>
              <a:rPr lang="en-US" dirty="0"/>
              <a:t> timer interrupts</a:t>
            </a:r>
          </a:p>
          <a:p>
            <a:pPr marL="914400" lvl="1" indent="-514350"/>
            <a:r>
              <a:rPr lang="en-US" dirty="0"/>
              <a:t>TIFR to monitor </a:t>
            </a:r>
            <a:r>
              <a:rPr lang="en-US" dirty="0">
                <a:solidFill>
                  <a:srgbClr val="FF0000"/>
                </a:solidFill>
              </a:rPr>
              <a:t>status</a:t>
            </a:r>
            <a:r>
              <a:rPr lang="en-US" dirty="0"/>
              <a:t> of timer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4. Input Capture Register</a:t>
            </a:r>
          </a:p>
          <a:p>
            <a:pPr marL="514350" indent="-514350">
              <a:buNone/>
            </a:pPr>
            <a:r>
              <a:rPr lang="en-US" dirty="0"/>
              <a:t>	- ICR1</a:t>
            </a:r>
          </a:p>
          <a:p>
            <a:pPr marL="514350" indent="-514350">
              <a:buNone/>
            </a:pPr>
            <a:r>
              <a:rPr lang="en-US" dirty="0"/>
              <a:t>	- to store timer value when an event occurs on input capture pin</a:t>
            </a:r>
          </a:p>
          <a:p>
            <a:pPr marL="514350" indent="-514350">
              <a:buNone/>
            </a:pPr>
            <a:r>
              <a:rPr lang="en-US" dirty="0"/>
              <a:t>5. Output Compare Registers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related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1733264"/>
            <a:ext cx="11872999" cy="35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accurate delay using timer overflow interrupt</a:t>
            </a:r>
          </a:p>
          <a:p>
            <a:r>
              <a:rPr lang="en-US" dirty="0"/>
              <a:t>Measuring elapsed time between two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start!!!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pic>
        <p:nvPicPr>
          <p:cNvPr id="4098" name="Picture 2" descr="Wave Generation Mode Bit Descri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82" y="1655210"/>
            <a:ext cx="8466932" cy="47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2070846"/>
            <a:ext cx="6714565" cy="3675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A (TCCR1A)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6" y="1384300"/>
            <a:ext cx="9972486" cy="54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timer?</a:t>
            </a:r>
          </a:p>
          <a:p>
            <a:r>
              <a:rPr lang="en-US" dirty="0"/>
              <a:t>When, how to use timer?</a:t>
            </a:r>
          </a:p>
        </p:txBody>
      </p:sp>
    </p:spTree>
    <p:extLst>
      <p:ext uri="{BB962C8B-B14F-4D97-AF65-F5344CB8AC3E}">
        <p14:creationId xmlns:p14="http://schemas.microsoft.com/office/powerpoint/2010/main" val="17465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B (TCCR1B)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8" y="1384300"/>
            <a:ext cx="10439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select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228299"/>
            <a:ext cx="9085056" cy="56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9" y="1498600"/>
            <a:ext cx="11334280" cy="34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Mask Register (TIMSK)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7" y="1149802"/>
            <a:ext cx="10448862" cy="56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Flag Register (TIFR)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1" y="1244600"/>
            <a:ext cx="11043854" cy="53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Write a C code to toggle PORTB every 2 seconds</a:t>
            </a:r>
            <a:br>
              <a:rPr lang="en-US" sz="6000" dirty="0"/>
            </a:br>
            <a:r>
              <a:rPr lang="en-US" sz="6000" dirty="0"/>
              <a:t>using TIMER 1 Overflow Interrupt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accurate delay of 2s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System Default Frequency: 1Mhz</a:t>
                </a:r>
              </a:p>
              <a:p>
                <a:r>
                  <a:rPr lang="en-US" dirty="0"/>
                  <a:t>Period: 1µs</a:t>
                </a:r>
              </a:p>
              <a:p>
                <a:r>
                  <a:rPr lang="en-US" dirty="0"/>
                  <a:t>With no </a:t>
                </a:r>
                <a:r>
                  <a:rPr lang="en-US" dirty="0" err="1"/>
                  <a:t>prescaler</a:t>
                </a:r>
                <a:r>
                  <a:rPr lang="en-US" dirty="0"/>
                  <a:t> TIMER 1 will increment every </a:t>
                </a:r>
                <a:r>
                  <a:rPr lang="en-US" dirty="0" smtClean="0"/>
                  <a:t>1µs</a:t>
                </a:r>
              </a:p>
              <a:p>
                <a:r>
                  <a:rPr lang="en-US" dirty="0" smtClean="0"/>
                  <a:t>TCNT1 is 16 bit </a:t>
                </a:r>
                <a:endParaRPr lang="en-US" dirty="0"/>
              </a:p>
              <a:p>
                <a:r>
                  <a:rPr lang="en-US" dirty="0"/>
                  <a:t>Timer will overflow every 2</a:t>
                </a:r>
                <a:r>
                  <a:rPr lang="en-US" baseline="30000" dirty="0"/>
                  <a:t>16</a:t>
                </a:r>
                <a:r>
                  <a:rPr lang="en-US" dirty="0"/>
                  <a:t> </a:t>
                </a:r>
                <a:r>
                  <a:rPr lang="en-US" dirty="0" err="1"/>
                  <a:t>μs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How many times TIMER1 will overflow </a:t>
                </a:r>
                <a:r>
                  <a:rPr lang="en-US" dirty="0" smtClean="0"/>
                  <a:t>??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2S, total TIMER1 overflow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=30.51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0675" y="2113594"/>
            <a:ext cx="409520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io.h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interrupt.h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volatile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A000A0"/>
                </a:solidFill>
                <a:latin typeface="Consolas"/>
              </a:rPr>
              <a:t>ISR(TIMER1_OVF_vect)</a:t>
            </a:r>
          </a:p>
          <a:p>
            <a:r>
              <a:rPr lang="en-US" dirty="0">
                <a:solidFill>
                  <a:srgbClr val="A000A0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++;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==31)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PORTB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~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PORTB;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0;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5880" y="2113594"/>
            <a:ext cx="660524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= 0;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DDRB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 = 0xFF;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PORTB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0xFF;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//configure timer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TCCR1A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0b00000000; // normal mode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TCCR1B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0b00000001; // no 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prescaler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, internal clock</a:t>
            </a:r>
          </a:p>
          <a:p>
            <a:pPr lvl="1"/>
            <a:endParaRPr lang="en-US" dirty="0">
              <a:solidFill>
                <a:srgbClr val="A000A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TIMSK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0b00000100;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//Enable Overflow Interrupt</a:t>
            </a:r>
            <a:endParaRPr lang="en-US" dirty="0">
              <a:solidFill>
                <a:srgbClr val="8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A000A0"/>
                </a:solidFill>
                <a:latin typeface="Consolas"/>
              </a:rPr>
              <a:t>sei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();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//Global Interrupt Enable</a:t>
            </a:r>
          </a:p>
          <a:p>
            <a:pPr lvl="1"/>
            <a:endParaRPr lang="en-US" dirty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while(1);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8000"/>
              </a:solidFill>
              <a:latin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2" y="224118"/>
            <a:ext cx="5360894" cy="77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2" y="998717"/>
            <a:ext cx="5360894" cy="708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96" y="678986"/>
            <a:ext cx="5858672" cy="774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8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volatile variable?</a:t>
            </a:r>
          </a:p>
          <a:p>
            <a:pPr lvl="1"/>
            <a:r>
              <a:rPr lang="en-US" dirty="0">
                <a:hlinkClick r:id="rId2"/>
              </a:rPr>
              <a:t>http://www.avrfreaks.net/forum/whats-volatile-variable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Measure the time for a demo C Code to execute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is “money”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embedded system has to preform various </a:t>
            </a:r>
            <a:r>
              <a:rPr lang="en-US" dirty="0">
                <a:solidFill>
                  <a:srgbClr val="FF0000"/>
                </a:solidFill>
              </a:rPr>
              <a:t>time-related tasks</a:t>
            </a:r>
            <a:endParaRPr lang="en-US" dirty="0"/>
          </a:p>
          <a:p>
            <a:pPr lvl="1"/>
            <a:r>
              <a:rPr lang="en-US" dirty="0"/>
              <a:t>Recording the time when an event occurs</a:t>
            </a:r>
          </a:p>
          <a:p>
            <a:pPr lvl="1"/>
            <a:r>
              <a:rPr lang="en-US" dirty="0"/>
              <a:t>Calculating the time difference between two events</a:t>
            </a:r>
          </a:p>
          <a:p>
            <a:pPr lvl="1"/>
            <a:r>
              <a:rPr lang="en-US" dirty="0"/>
              <a:t>Performing tasks at specific or periodic time instants</a:t>
            </a:r>
          </a:p>
          <a:p>
            <a:pPr lvl="1"/>
            <a:r>
              <a:rPr lang="en-US" dirty="0"/>
              <a:t>Creating accurate time delays</a:t>
            </a:r>
          </a:p>
          <a:p>
            <a:pPr lvl="1"/>
            <a:r>
              <a:rPr lang="en-US" dirty="0"/>
              <a:t>Generating waveforms of certain shape, period or duty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73" y="3656148"/>
            <a:ext cx="9899949" cy="3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elapsed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1876946"/>
            <a:ext cx="11750723" cy="3916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7223" y="1876946"/>
            <a:ext cx="299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</a:t>
            </a:r>
            <a:r>
              <a:rPr lang="en-US" dirty="0" err="1" smtClean="0"/>
              <a:t>prescalling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elapsed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Bits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 smtClean="0"/>
                  <a:t> Counts to overflow</a:t>
                </a:r>
              </a:p>
              <a:p>
                <a:r>
                  <a:rPr lang="en-US" dirty="0" smtClean="0"/>
                  <a:t>Find times between increments (Period)</a:t>
                </a:r>
              </a:p>
              <a:p>
                <a:r>
                  <a:rPr lang="en-US" dirty="0" smtClean="0"/>
                  <a:t>For no </a:t>
                </a:r>
                <a:r>
                  <a:rPr lang="en-US" dirty="0" err="1" smtClean="0"/>
                  <a:t>prescaler</a:t>
                </a:r>
                <a:r>
                  <a:rPr lang="en-US" dirty="0" smtClean="0"/>
                  <a:t>, frequency, F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/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Period, P = 1 / F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Number of overflows = n</a:t>
                </a:r>
              </a:p>
              <a:p>
                <a:r>
                  <a:rPr lang="en-US" dirty="0" smtClean="0"/>
                  <a:t>Total count,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/>
                  <a:t> TCNT1</a:t>
                </a:r>
              </a:p>
              <a:p>
                <a:r>
                  <a:rPr lang="en-US" dirty="0" smtClean="0"/>
                  <a:t>Total time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941"/>
            <a:ext cx="8679555" cy="58129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98" y="0"/>
            <a:ext cx="5360894" cy="77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06" y="8298"/>
            <a:ext cx="5360894" cy="708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06" y="717177"/>
            <a:ext cx="5360894" cy="708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807310" y="5844988"/>
            <a:ext cx="233082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In micro seconds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period of a square wave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period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03" y="1541931"/>
            <a:ext cx="8525204" cy="43990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9599" y="6091535"/>
            <a:ext cx="93873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When a capture is triggered, the 16-bit value of the </a:t>
            </a:r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counter (TCNT1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) is written to the </a:t>
            </a:r>
            <a:r>
              <a:rPr lang="en-US" b="1" i="1" dirty="0">
                <a:solidFill>
                  <a:srgbClr val="000000"/>
                </a:solidFill>
                <a:latin typeface="Helvetica-Oblique"/>
              </a:rPr>
              <a:t>Input Capture Register 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(ICR1).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1026" name="Picture 2" descr="Atmega32 AVR Microcontroller(8 bit)-Introduction to Archite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01" y="152400"/>
            <a:ext cx="2790327" cy="298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8981441" y="2846832"/>
            <a:ext cx="644144" cy="16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9848" y="1384300"/>
            <a:ext cx="10363200" cy="5238750"/>
            <a:chOff x="1069848" y="1384300"/>
            <a:chExt cx="10363200" cy="52387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848" y="1384300"/>
              <a:ext cx="10363200" cy="52387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097692" y="4887298"/>
              <a:ext cx="347343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TCCR1B = 0b11000001;</a:t>
              </a:r>
              <a:endPara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65644" y="4526894"/>
            <a:ext cx="5360894" cy="2192264"/>
            <a:chOff x="6665644" y="4526894"/>
            <a:chExt cx="5360894" cy="21922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5644" y="4526894"/>
              <a:ext cx="5360894" cy="774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5644" y="5301493"/>
              <a:ext cx="5360894" cy="708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5644" y="6010372"/>
              <a:ext cx="5360894" cy="708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463040" y="2283968"/>
                <a:ext cx="900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Say, period of input signal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0" y="2283968"/>
                <a:ext cx="900176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6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2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3450" y="266700"/>
            <a:ext cx="10325100" cy="6324600"/>
            <a:chOff x="933450" y="266700"/>
            <a:chExt cx="10325100" cy="6324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450" y="266700"/>
              <a:ext cx="10325100" cy="6324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280160" y="1417566"/>
              <a:ext cx="3840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volatile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uint16_t period;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8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86724" cy="899668"/>
          </a:xfrm>
        </p:spPr>
        <p:txBody>
          <a:bodyPr>
            <a:noAutofit/>
          </a:bodyPr>
          <a:lstStyle/>
          <a:p>
            <a:r>
              <a:rPr lang="en-US" sz="3600" dirty="0"/>
              <a:t>Measure the period of a square wave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Exercise:</a:t>
                </a:r>
              </a:p>
              <a:p>
                <a:r>
                  <a:rPr lang="en-US" dirty="0" smtClean="0"/>
                  <a:t>No </a:t>
                </a:r>
                <a:r>
                  <a:rPr lang="en-US" dirty="0"/>
                  <a:t>assumption on </a:t>
                </a:r>
                <a:r>
                  <a:rPr lang="en-US" dirty="0" smtClean="0"/>
                  <a:t>frequency</a:t>
                </a:r>
              </a:p>
              <a:p>
                <a:r>
                  <a:rPr lang="en-US" dirty="0"/>
                  <a:t>P</a:t>
                </a:r>
                <a:r>
                  <a:rPr lang="en-US" dirty="0" smtClean="0"/>
                  <a:t>eriod </a:t>
                </a:r>
                <a:r>
                  <a:rPr lang="en-US" dirty="0"/>
                  <a:t>of input signal </a:t>
                </a:r>
                <a:r>
                  <a:rPr lang="en-US" dirty="0" smtClean="0"/>
                  <a:t>is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consider overflow </a:t>
                </a:r>
                <a:r>
                  <a:rPr lang="en-US" dirty="0" smtClean="0"/>
                  <a:t>count.</a:t>
                </a:r>
              </a:p>
              <a:p>
                <a:r>
                  <a:rPr lang="en-US" dirty="0" smtClean="0"/>
                  <a:t>Left as an </a:t>
                </a:r>
                <a:r>
                  <a:rPr lang="en-US" dirty="0" err="1" smtClean="0"/>
                  <a:t>execise</a:t>
                </a:r>
                <a:r>
                  <a:rPr lang="en-US" dirty="0" smtClean="0"/>
                  <a:t> to the reader.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technique?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98599"/>
                <a:ext cx="10058400" cy="50366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Can we use CPU to do these tasks?</a:t>
                </a:r>
              </a:p>
              <a:p>
                <a:pPr lvl="1"/>
                <a:r>
                  <a:rPr lang="en-US" dirty="0"/>
                  <a:t>Yes!</a:t>
                </a:r>
              </a:p>
              <a:p>
                <a:pPr lvl="1"/>
                <a:r>
                  <a:rPr lang="en-US" dirty="0"/>
                  <a:t>But…</a:t>
                </a:r>
              </a:p>
              <a:p>
                <a:pPr lvl="2"/>
                <a:r>
                  <a:rPr lang="en-US" dirty="0"/>
                  <a:t>CPU will be busy</a:t>
                </a:r>
              </a:p>
              <a:p>
                <a:pPr lvl="2"/>
                <a:r>
                  <a:rPr lang="en-US" dirty="0"/>
                  <a:t>Timing will not be accurate</a:t>
                </a:r>
              </a:p>
              <a:p>
                <a:r>
                  <a:rPr lang="en-US" dirty="0"/>
                  <a:t>Need something special?</a:t>
                </a:r>
              </a:p>
              <a:p>
                <a:pPr lvl="2"/>
                <a:r>
                  <a:rPr lang="en-US" dirty="0"/>
                  <a:t>Hardware </a:t>
                </a:r>
                <a:r>
                  <a:rPr lang="en-US" dirty="0" smtClean="0"/>
                  <a:t>technique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98599"/>
                <a:ext cx="10058400" cy="5036672"/>
              </a:xfrm>
              <a:blipFill rotWithShape="0">
                <a:blip r:embed="rId3"/>
                <a:stretch>
                  <a:fillRect l="-545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85" y="4229847"/>
            <a:ext cx="80105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DELAY_MS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ISR is </a:t>
            </a:r>
            <a:r>
              <a:rPr lang="en-US" dirty="0"/>
              <a:t>fired during the execution of </a:t>
            </a:r>
            <a:r>
              <a:rPr lang="en-US" dirty="0" smtClean="0"/>
              <a:t>a </a:t>
            </a:r>
            <a:r>
              <a:rPr lang="en-US" dirty="0" err="1" smtClean="0">
                <a:latin typeface="Consolas" panose="020B0609020204030204" pitchFamily="49" charset="0"/>
              </a:rPr>
              <a:t>delay_ms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ISR will be serviced first, then delay will continue</a:t>
            </a:r>
          </a:p>
          <a:p>
            <a:r>
              <a:rPr lang="en-US" dirty="0" smtClean="0"/>
              <a:t>Resulting in more delay than specified</a:t>
            </a:r>
          </a:p>
          <a:p>
            <a:endParaRPr lang="en-US" dirty="0"/>
          </a:p>
          <a:p>
            <a:r>
              <a:rPr lang="en-US" dirty="0" smtClean="0"/>
              <a:t>For example,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call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delay_ms</a:t>
            </a:r>
            <a:r>
              <a:rPr lang="en-US" dirty="0">
                <a:latin typeface="Consolas" panose="020B0609020204030204" pitchFamily="49" charset="0"/>
              </a:rPr>
              <a:t>(1) </a:t>
            </a:r>
            <a:r>
              <a:rPr lang="en-US" dirty="0"/>
              <a:t>and some </a:t>
            </a:r>
            <a:r>
              <a:rPr lang="en-US" dirty="0" smtClean="0"/>
              <a:t>ISR occurs </a:t>
            </a:r>
            <a:r>
              <a:rPr lang="en-US" dirty="0"/>
              <a:t>that take 200us to be serviced,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delay_ms</a:t>
            </a:r>
            <a:r>
              <a:rPr lang="en-US" dirty="0">
                <a:latin typeface="Consolas" panose="020B0609020204030204" pitchFamily="49" charset="0"/>
              </a:rPr>
              <a:t>(1) </a:t>
            </a:r>
            <a:r>
              <a:rPr lang="en-US" dirty="0"/>
              <a:t>takes 1.2ms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16" y="3277879"/>
            <a:ext cx="8010525" cy="1952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ATmega32 has 3 timers</a:t>
            </a:r>
          </a:p>
          <a:p>
            <a:pPr lvl="1"/>
            <a:r>
              <a:rPr lang="en-US" dirty="0"/>
              <a:t>Timer 0, 1, 2</a:t>
            </a:r>
          </a:p>
          <a:p>
            <a:pPr lvl="1"/>
            <a:r>
              <a:rPr lang="en-US" dirty="0"/>
              <a:t>Timer 1 has the most functionalities</a:t>
            </a:r>
          </a:p>
          <a:p>
            <a:r>
              <a:rPr lang="en-US" dirty="0"/>
              <a:t>Each timer is associated with </a:t>
            </a:r>
          </a:p>
          <a:p>
            <a:pPr lvl="1"/>
            <a:r>
              <a:rPr lang="en-US" dirty="0"/>
              <a:t>A counter</a:t>
            </a:r>
          </a:p>
          <a:p>
            <a:pPr lvl="1"/>
            <a:r>
              <a:rPr lang="en-US" dirty="0"/>
              <a:t>A clock signal</a:t>
            </a:r>
          </a:p>
          <a:p>
            <a:pPr lvl="2"/>
            <a:r>
              <a:rPr lang="en-US" dirty="0"/>
              <a:t>Internal</a:t>
            </a:r>
          </a:p>
          <a:p>
            <a:pPr lvl="2"/>
            <a:r>
              <a:rPr lang="en-US" dirty="0"/>
              <a:t>External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system clock is used, a </a:t>
            </a:r>
            <a:r>
              <a:rPr lang="en-US" dirty="0" err="1">
                <a:solidFill>
                  <a:srgbClr val="FF0000"/>
                </a:solidFill>
              </a:rPr>
              <a:t>prescaler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used </a:t>
            </a:r>
            <a:r>
              <a:rPr lang="en-US" dirty="0" smtClean="0"/>
              <a:t>to make </a:t>
            </a:r>
            <a:r>
              <a:rPr lang="en-US" dirty="0"/>
              <a:t>the timer count at a slower rate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the system clock rate = 1Mhz (1μs per cycle).</a:t>
            </a:r>
          </a:p>
          <a:p>
            <a:pPr lvl="1"/>
            <a:r>
              <a:rPr lang="en-US" dirty="0"/>
              <a:t>Suppose a timer </a:t>
            </a:r>
            <a:r>
              <a:rPr lang="en-US" dirty="0" err="1"/>
              <a:t>prescaler</a:t>
            </a:r>
            <a:r>
              <a:rPr lang="en-US" dirty="0"/>
              <a:t> of 64 is used.</a:t>
            </a:r>
          </a:p>
          <a:p>
            <a:pPr lvl="1"/>
            <a:r>
              <a:rPr lang="en-US" dirty="0"/>
              <a:t>Then, timer will increment every 64μs.</a:t>
            </a:r>
          </a:p>
        </p:txBody>
      </p:sp>
    </p:spTree>
    <p:extLst>
      <p:ext uri="{BB962C8B-B14F-4D97-AF65-F5344CB8AC3E}">
        <p14:creationId xmlns:p14="http://schemas.microsoft.com/office/powerpoint/2010/main" val="38633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261643"/>
            <a:ext cx="11286699" cy="64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Pulse Width </a:t>
            </a:r>
            <a:r>
              <a:rPr lang="en-US" dirty="0" smtClean="0"/>
              <a:t>Modulation</a:t>
            </a:r>
          </a:p>
          <a:p>
            <a:r>
              <a:rPr lang="en-US" dirty="0" smtClean="0"/>
              <a:t>A technique </a:t>
            </a:r>
            <a:r>
              <a:rPr lang="en-US" dirty="0"/>
              <a:t>for getting analog results with digital means.</a:t>
            </a:r>
          </a:p>
        </p:txBody>
      </p:sp>
      <p:pic>
        <p:nvPicPr>
          <p:cNvPr id="1026" name="Picture 2" descr="https://upload.wikimedia.org/wikipedia/commons/thumb/8/8e/PWM%2C_3-level.svg/350px-PWM%2C_3-lev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16" y="3053101"/>
            <a:ext cx="4676401" cy="32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6282" y="3624660"/>
            <a:ext cx="3514165" cy="1753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An example of PWM in an idealized inductor driven by a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voltage source modulated as a series of pulses, resulting in a 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sine-like current in the inductor.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1510</TotalTime>
  <Words>716</Words>
  <Application>Microsoft Office PowerPoint</Application>
  <PresentationFormat>Widescreen</PresentationFormat>
  <Paragraphs>162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Courier New</vt:lpstr>
      <vt:lpstr>Eater</vt:lpstr>
      <vt:lpstr>Helvetica</vt:lpstr>
      <vt:lpstr>Helvetica-Oblique</vt:lpstr>
      <vt:lpstr>Rockwell</vt:lpstr>
      <vt:lpstr>Rockwell Condensed</vt:lpstr>
      <vt:lpstr>Wingdings</vt:lpstr>
      <vt:lpstr>Wood Type</vt:lpstr>
      <vt:lpstr>TIMER in atmega32</vt:lpstr>
      <vt:lpstr>Learning Objective</vt:lpstr>
      <vt:lpstr>Time is “money”</vt:lpstr>
      <vt:lpstr>Software technique?</vt:lpstr>
      <vt:lpstr>PROBLEM DELAY_MS</vt:lpstr>
      <vt:lpstr>Overview</vt:lpstr>
      <vt:lpstr>Overview</vt:lpstr>
      <vt:lpstr>PowerPoint Presentation</vt:lpstr>
      <vt:lpstr>PWM</vt:lpstr>
      <vt:lpstr>Timer 1</vt:lpstr>
      <vt:lpstr>Timer 1</vt:lpstr>
      <vt:lpstr>Timer 1 – Relevant pins</vt:lpstr>
      <vt:lpstr>Related Registers – Timer1</vt:lpstr>
      <vt:lpstr>Related Registers – Timer1</vt:lpstr>
      <vt:lpstr>Timer related interrupts</vt:lpstr>
      <vt:lpstr>Today’s mission</vt:lpstr>
      <vt:lpstr>Let’s start!!!</vt:lpstr>
      <vt:lpstr>MODES</vt:lpstr>
      <vt:lpstr>Timer/Counter 1 Control Register A (TCCR1A)</vt:lpstr>
      <vt:lpstr>Timer/Counter 1 Control Register B (TCCR1B)</vt:lpstr>
      <vt:lpstr>Clock select</vt:lpstr>
      <vt:lpstr>Normal mode</vt:lpstr>
      <vt:lpstr>Timer/Counter Interrupt Mask Register (TIMSK)</vt:lpstr>
      <vt:lpstr>Timer/Counter Interrupt Flag Register (TIFR)</vt:lpstr>
      <vt:lpstr>Write a C code to toggle PORTB every 2 seconds using TIMER 1 Overflow Interrupt</vt:lpstr>
      <vt:lpstr>Creating an accurate delay of 2s</vt:lpstr>
      <vt:lpstr>PowerPoint Presentation</vt:lpstr>
      <vt:lpstr>Appendix</vt:lpstr>
      <vt:lpstr>Measure the time for a demo C Code to execute</vt:lpstr>
      <vt:lpstr>Measuring elapsed time</vt:lpstr>
      <vt:lpstr>Measuring elapsed time</vt:lpstr>
      <vt:lpstr>PowerPoint Presentation</vt:lpstr>
      <vt:lpstr>Measure the period of a square wave</vt:lpstr>
      <vt:lpstr>Measure period</vt:lpstr>
      <vt:lpstr>Measure period</vt:lpstr>
      <vt:lpstr>PowerPoint Presentation</vt:lpstr>
      <vt:lpstr>Measure the period of a square wave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Tareq</cp:lastModifiedBy>
  <cp:revision>79</cp:revision>
  <dcterms:created xsi:type="dcterms:W3CDTF">2016-03-18T02:34:18Z</dcterms:created>
  <dcterms:modified xsi:type="dcterms:W3CDTF">2021-07-10T20:23:54Z</dcterms:modified>
</cp:coreProperties>
</file>