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  <p:sldId id="257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5EFE07-816B-42EF-923E-8E82BC5921D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D76192-1987-4527-9178-8B1ADFB6CE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Increase of Linux based networks</a:t>
          </a:r>
          <a:endParaRPr lang="en-US" dirty="0"/>
        </a:p>
      </dgm:t>
    </dgm:pt>
    <dgm:pt modelId="{5B0A36A7-632F-4746-9449-65D23066986F}" type="parTrans" cxnId="{AA6A48A0-EC10-476A-9179-C98441261922}">
      <dgm:prSet/>
      <dgm:spPr/>
      <dgm:t>
        <a:bodyPr/>
        <a:lstStyle/>
        <a:p>
          <a:endParaRPr lang="en-US"/>
        </a:p>
      </dgm:t>
    </dgm:pt>
    <dgm:pt modelId="{4C4711F6-5275-44AE-94C0-BACE908DFAC6}" type="sibTrans" cxnId="{AA6A48A0-EC10-476A-9179-C98441261922}">
      <dgm:prSet/>
      <dgm:spPr/>
      <dgm:t>
        <a:bodyPr/>
        <a:lstStyle/>
        <a:p>
          <a:endParaRPr lang="en-US"/>
        </a:p>
      </dgm:t>
    </dgm:pt>
    <dgm:pt modelId="{DA2D41A7-F9E1-4625-9ECF-D9C251E1D7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Linux Kernel uses TCP Cubic</a:t>
          </a:r>
          <a:endParaRPr lang="en-US"/>
        </a:p>
      </dgm:t>
    </dgm:pt>
    <dgm:pt modelId="{1E0F8A93-A9C7-474E-8A81-3447EF75C885}" type="parTrans" cxnId="{CAC64064-7AA4-4762-824A-34502414391A}">
      <dgm:prSet/>
      <dgm:spPr/>
      <dgm:t>
        <a:bodyPr/>
        <a:lstStyle/>
        <a:p>
          <a:endParaRPr lang="en-US"/>
        </a:p>
      </dgm:t>
    </dgm:pt>
    <dgm:pt modelId="{BBBFC8AE-DEDE-4046-888D-A4367A861D75}" type="sibTrans" cxnId="{CAC64064-7AA4-4762-824A-34502414391A}">
      <dgm:prSet/>
      <dgm:spPr/>
      <dgm:t>
        <a:bodyPr/>
        <a:lstStyle/>
        <a:p>
          <a:endParaRPr lang="en-US"/>
        </a:p>
      </dgm:t>
    </dgm:pt>
    <dgm:pt modelId="{732DBD06-CF0D-47BD-8750-7926880846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Cubic friendly Algorithm is required like existing TCP Reno friendly Algorithms.</a:t>
          </a:r>
        </a:p>
      </dgm:t>
    </dgm:pt>
    <dgm:pt modelId="{6E1249CE-9372-4D85-8895-2A1C6373E121}" type="parTrans" cxnId="{62A8504D-A2FA-45D2-A1BF-FD18B7872BC7}">
      <dgm:prSet/>
      <dgm:spPr/>
      <dgm:t>
        <a:bodyPr/>
        <a:lstStyle/>
        <a:p>
          <a:endParaRPr lang="en-US"/>
        </a:p>
      </dgm:t>
    </dgm:pt>
    <dgm:pt modelId="{770820D1-555A-4186-B14C-1DEEEEF4E2FF}" type="sibTrans" cxnId="{62A8504D-A2FA-45D2-A1BF-FD18B7872BC7}">
      <dgm:prSet/>
      <dgm:spPr/>
      <dgm:t>
        <a:bodyPr/>
        <a:lstStyle/>
        <a:p>
          <a:endParaRPr lang="en-US"/>
        </a:p>
      </dgm:t>
    </dgm:pt>
    <dgm:pt modelId="{F1575498-AEB1-4111-8C90-5001C2D19444}" type="pres">
      <dgm:prSet presAssocID="{D35EFE07-816B-42EF-923E-8E82BC5921D1}" presName="root" presStyleCnt="0">
        <dgm:presLayoutVars>
          <dgm:dir/>
          <dgm:resizeHandles val="exact"/>
        </dgm:presLayoutVars>
      </dgm:prSet>
      <dgm:spPr/>
    </dgm:pt>
    <dgm:pt modelId="{F18AD479-D131-41D5-BB5F-DB8609FE2216}" type="pres">
      <dgm:prSet presAssocID="{BAD76192-1987-4527-9178-8B1ADFB6CE7A}" presName="compNode" presStyleCnt="0"/>
      <dgm:spPr/>
    </dgm:pt>
    <dgm:pt modelId="{A579596B-397E-474D-B06D-FF495C1D063F}" type="pres">
      <dgm:prSet presAssocID="{BAD76192-1987-4527-9178-8B1ADFB6CE7A}" presName="bgRect" presStyleLbl="bgShp" presStyleIdx="0" presStyleCnt="3"/>
      <dgm:spPr/>
    </dgm:pt>
    <dgm:pt modelId="{A343438E-316E-460A-857B-41AC58AD362E}" type="pres">
      <dgm:prSet presAssocID="{BAD76192-1987-4527-9178-8B1ADFB6CE7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F4EDB15-B4FE-4193-AF08-8580B67AA132}" type="pres">
      <dgm:prSet presAssocID="{BAD76192-1987-4527-9178-8B1ADFB6CE7A}" presName="spaceRect" presStyleCnt="0"/>
      <dgm:spPr/>
    </dgm:pt>
    <dgm:pt modelId="{BFD3004C-73D0-45AC-8169-782680C427B8}" type="pres">
      <dgm:prSet presAssocID="{BAD76192-1987-4527-9178-8B1ADFB6CE7A}" presName="parTx" presStyleLbl="revTx" presStyleIdx="0" presStyleCnt="3">
        <dgm:presLayoutVars>
          <dgm:chMax val="0"/>
          <dgm:chPref val="0"/>
        </dgm:presLayoutVars>
      </dgm:prSet>
      <dgm:spPr/>
    </dgm:pt>
    <dgm:pt modelId="{4EFBB0BA-8234-461A-A51B-06EC0C0B5B99}" type="pres">
      <dgm:prSet presAssocID="{4C4711F6-5275-44AE-94C0-BACE908DFAC6}" presName="sibTrans" presStyleCnt="0"/>
      <dgm:spPr/>
    </dgm:pt>
    <dgm:pt modelId="{0BCBAED2-6632-448A-AE57-FA15236FFD73}" type="pres">
      <dgm:prSet presAssocID="{DA2D41A7-F9E1-4625-9ECF-D9C251E1D756}" presName="compNode" presStyleCnt="0"/>
      <dgm:spPr/>
    </dgm:pt>
    <dgm:pt modelId="{ADBFACBA-4377-4DCB-A628-AB4C27D05B26}" type="pres">
      <dgm:prSet presAssocID="{DA2D41A7-F9E1-4625-9ECF-D9C251E1D756}" presName="bgRect" presStyleLbl="bgShp" presStyleIdx="1" presStyleCnt="3"/>
      <dgm:spPr/>
    </dgm:pt>
    <dgm:pt modelId="{ADB5742F-15E5-43D3-8AE4-AF4DD7D0ACD4}" type="pres">
      <dgm:prSet presAssocID="{DA2D41A7-F9E1-4625-9ECF-D9C251E1D75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8371B37A-1E4C-4837-83BA-EA7B25D348EF}" type="pres">
      <dgm:prSet presAssocID="{DA2D41A7-F9E1-4625-9ECF-D9C251E1D756}" presName="spaceRect" presStyleCnt="0"/>
      <dgm:spPr/>
    </dgm:pt>
    <dgm:pt modelId="{F9BA948D-298C-4FB8-9A47-BCD50C933064}" type="pres">
      <dgm:prSet presAssocID="{DA2D41A7-F9E1-4625-9ECF-D9C251E1D756}" presName="parTx" presStyleLbl="revTx" presStyleIdx="1" presStyleCnt="3">
        <dgm:presLayoutVars>
          <dgm:chMax val="0"/>
          <dgm:chPref val="0"/>
        </dgm:presLayoutVars>
      </dgm:prSet>
      <dgm:spPr/>
    </dgm:pt>
    <dgm:pt modelId="{9583BD3A-53B2-4940-B8A9-711402AC72AE}" type="pres">
      <dgm:prSet presAssocID="{BBBFC8AE-DEDE-4046-888D-A4367A861D75}" presName="sibTrans" presStyleCnt="0"/>
      <dgm:spPr/>
    </dgm:pt>
    <dgm:pt modelId="{4C1654D1-C3D8-48D0-B23F-621408C3707E}" type="pres">
      <dgm:prSet presAssocID="{732DBD06-CF0D-47BD-8750-792688084623}" presName="compNode" presStyleCnt="0"/>
      <dgm:spPr/>
    </dgm:pt>
    <dgm:pt modelId="{72C692A6-349C-42FF-BA1B-12327CAFB668}" type="pres">
      <dgm:prSet presAssocID="{732DBD06-CF0D-47BD-8750-792688084623}" presName="bgRect" presStyleLbl="bgShp" presStyleIdx="2" presStyleCnt="3"/>
      <dgm:spPr/>
    </dgm:pt>
    <dgm:pt modelId="{FB04CA29-575D-4F97-864F-1607C4C8D3BF}" type="pres">
      <dgm:prSet presAssocID="{732DBD06-CF0D-47BD-8750-79268808462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618658C-F568-482C-B547-B809E5BB19E7}" type="pres">
      <dgm:prSet presAssocID="{732DBD06-CF0D-47BD-8750-792688084623}" presName="spaceRect" presStyleCnt="0"/>
      <dgm:spPr/>
    </dgm:pt>
    <dgm:pt modelId="{0E252464-F0B5-451D-AA18-B7B68E2D7182}" type="pres">
      <dgm:prSet presAssocID="{732DBD06-CF0D-47BD-8750-79268808462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BB60622-52CB-4FD4-9186-0BCF2F8B4965}" type="presOf" srcId="{DA2D41A7-F9E1-4625-9ECF-D9C251E1D756}" destId="{F9BA948D-298C-4FB8-9A47-BCD50C933064}" srcOrd="0" destOrd="0" presId="urn:microsoft.com/office/officeart/2018/2/layout/IconVerticalSolidList"/>
    <dgm:cxn modelId="{F6212D35-524A-405E-9D91-4F2CC35D77EF}" type="presOf" srcId="{732DBD06-CF0D-47BD-8750-792688084623}" destId="{0E252464-F0B5-451D-AA18-B7B68E2D7182}" srcOrd="0" destOrd="0" presId="urn:microsoft.com/office/officeart/2018/2/layout/IconVerticalSolidList"/>
    <dgm:cxn modelId="{4E12A639-2132-4AC5-8648-970CB47D9844}" type="presOf" srcId="{BAD76192-1987-4527-9178-8B1ADFB6CE7A}" destId="{BFD3004C-73D0-45AC-8169-782680C427B8}" srcOrd="0" destOrd="0" presId="urn:microsoft.com/office/officeart/2018/2/layout/IconVerticalSolidList"/>
    <dgm:cxn modelId="{CAC64064-7AA4-4762-824A-34502414391A}" srcId="{D35EFE07-816B-42EF-923E-8E82BC5921D1}" destId="{DA2D41A7-F9E1-4625-9ECF-D9C251E1D756}" srcOrd="1" destOrd="0" parTransId="{1E0F8A93-A9C7-474E-8A81-3447EF75C885}" sibTransId="{BBBFC8AE-DEDE-4046-888D-A4367A861D75}"/>
    <dgm:cxn modelId="{C0E23B4A-FCA4-486E-A45A-B1261E83FB0D}" type="presOf" srcId="{D35EFE07-816B-42EF-923E-8E82BC5921D1}" destId="{F1575498-AEB1-4111-8C90-5001C2D19444}" srcOrd="0" destOrd="0" presId="urn:microsoft.com/office/officeart/2018/2/layout/IconVerticalSolidList"/>
    <dgm:cxn modelId="{62A8504D-A2FA-45D2-A1BF-FD18B7872BC7}" srcId="{D35EFE07-816B-42EF-923E-8E82BC5921D1}" destId="{732DBD06-CF0D-47BD-8750-792688084623}" srcOrd="2" destOrd="0" parTransId="{6E1249CE-9372-4D85-8895-2A1C6373E121}" sibTransId="{770820D1-555A-4186-B14C-1DEEEEF4E2FF}"/>
    <dgm:cxn modelId="{AA6A48A0-EC10-476A-9179-C98441261922}" srcId="{D35EFE07-816B-42EF-923E-8E82BC5921D1}" destId="{BAD76192-1987-4527-9178-8B1ADFB6CE7A}" srcOrd="0" destOrd="0" parTransId="{5B0A36A7-632F-4746-9449-65D23066986F}" sibTransId="{4C4711F6-5275-44AE-94C0-BACE908DFAC6}"/>
    <dgm:cxn modelId="{525CE6CA-F8BA-4124-B7E4-F12BFA80C533}" type="presParOf" srcId="{F1575498-AEB1-4111-8C90-5001C2D19444}" destId="{F18AD479-D131-41D5-BB5F-DB8609FE2216}" srcOrd="0" destOrd="0" presId="urn:microsoft.com/office/officeart/2018/2/layout/IconVerticalSolidList"/>
    <dgm:cxn modelId="{B110A07A-192E-4DF5-9881-2C32E2C917B3}" type="presParOf" srcId="{F18AD479-D131-41D5-BB5F-DB8609FE2216}" destId="{A579596B-397E-474D-B06D-FF495C1D063F}" srcOrd="0" destOrd="0" presId="urn:microsoft.com/office/officeart/2018/2/layout/IconVerticalSolidList"/>
    <dgm:cxn modelId="{64D22D36-E5F7-4F47-B8BF-80204ADC0DE4}" type="presParOf" srcId="{F18AD479-D131-41D5-BB5F-DB8609FE2216}" destId="{A343438E-316E-460A-857B-41AC58AD362E}" srcOrd="1" destOrd="0" presId="urn:microsoft.com/office/officeart/2018/2/layout/IconVerticalSolidList"/>
    <dgm:cxn modelId="{C03BF883-6A16-4D07-93B1-5653233B52B0}" type="presParOf" srcId="{F18AD479-D131-41D5-BB5F-DB8609FE2216}" destId="{2F4EDB15-B4FE-4193-AF08-8580B67AA132}" srcOrd="2" destOrd="0" presId="urn:microsoft.com/office/officeart/2018/2/layout/IconVerticalSolidList"/>
    <dgm:cxn modelId="{1A6390C6-12E6-47CB-8D06-8B345C63D7B8}" type="presParOf" srcId="{F18AD479-D131-41D5-BB5F-DB8609FE2216}" destId="{BFD3004C-73D0-45AC-8169-782680C427B8}" srcOrd="3" destOrd="0" presId="urn:microsoft.com/office/officeart/2018/2/layout/IconVerticalSolidList"/>
    <dgm:cxn modelId="{E8CD1458-06EB-4D5F-B9AD-65C99D56019B}" type="presParOf" srcId="{F1575498-AEB1-4111-8C90-5001C2D19444}" destId="{4EFBB0BA-8234-461A-A51B-06EC0C0B5B99}" srcOrd="1" destOrd="0" presId="urn:microsoft.com/office/officeart/2018/2/layout/IconVerticalSolidList"/>
    <dgm:cxn modelId="{3AD793E8-B92B-4F11-AADD-B99B04D300FA}" type="presParOf" srcId="{F1575498-AEB1-4111-8C90-5001C2D19444}" destId="{0BCBAED2-6632-448A-AE57-FA15236FFD73}" srcOrd="2" destOrd="0" presId="urn:microsoft.com/office/officeart/2018/2/layout/IconVerticalSolidList"/>
    <dgm:cxn modelId="{A937621D-E0C7-4F9D-9B5E-CA59D1F95AE9}" type="presParOf" srcId="{0BCBAED2-6632-448A-AE57-FA15236FFD73}" destId="{ADBFACBA-4377-4DCB-A628-AB4C27D05B26}" srcOrd="0" destOrd="0" presId="urn:microsoft.com/office/officeart/2018/2/layout/IconVerticalSolidList"/>
    <dgm:cxn modelId="{B1E48784-BED1-436A-BDAF-F7C4A6866B9C}" type="presParOf" srcId="{0BCBAED2-6632-448A-AE57-FA15236FFD73}" destId="{ADB5742F-15E5-43D3-8AE4-AF4DD7D0ACD4}" srcOrd="1" destOrd="0" presId="urn:microsoft.com/office/officeart/2018/2/layout/IconVerticalSolidList"/>
    <dgm:cxn modelId="{EB20FC5A-1CB0-45E3-BDA7-0DBC6141DAF1}" type="presParOf" srcId="{0BCBAED2-6632-448A-AE57-FA15236FFD73}" destId="{8371B37A-1E4C-4837-83BA-EA7B25D348EF}" srcOrd="2" destOrd="0" presId="urn:microsoft.com/office/officeart/2018/2/layout/IconVerticalSolidList"/>
    <dgm:cxn modelId="{06687B28-6525-4515-A83C-F6A0316AE282}" type="presParOf" srcId="{0BCBAED2-6632-448A-AE57-FA15236FFD73}" destId="{F9BA948D-298C-4FB8-9A47-BCD50C933064}" srcOrd="3" destOrd="0" presId="urn:microsoft.com/office/officeart/2018/2/layout/IconVerticalSolidList"/>
    <dgm:cxn modelId="{9293CA45-38EE-49F8-8B29-C74D1C4004E1}" type="presParOf" srcId="{F1575498-AEB1-4111-8C90-5001C2D19444}" destId="{9583BD3A-53B2-4940-B8A9-711402AC72AE}" srcOrd="3" destOrd="0" presId="urn:microsoft.com/office/officeart/2018/2/layout/IconVerticalSolidList"/>
    <dgm:cxn modelId="{0CE12195-3080-4110-BA10-7C573DD8A407}" type="presParOf" srcId="{F1575498-AEB1-4111-8C90-5001C2D19444}" destId="{4C1654D1-C3D8-48D0-B23F-621408C3707E}" srcOrd="4" destOrd="0" presId="urn:microsoft.com/office/officeart/2018/2/layout/IconVerticalSolidList"/>
    <dgm:cxn modelId="{F50A0DB2-2111-46B3-A65A-A4169E0910DD}" type="presParOf" srcId="{4C1654D1-C3D8-48D0-B23F-621408C3707E}" destId="{72C692A6-349C-42FF-BA1B-12327CAFB668}" srcOrd="0" destOrd="0" presId="urn:microsoft.com/office/officeart/2018/2/layout/IconVerticalSolidList"/>
    <dgm:cxn modelId="{DEA9A943-B2FD-4849-84C7-1D8044BBADAA}" type="presParOf" srcId="{4C1654D1-C3D8-48D0-B23F-621408C3707E}" destId="{FB04CA29-575D-4F97-864F-1607C4C8D3BF}" srcOrd="1" destOrd="0" presId="urn:microsoft.com/office/officeart/2018/2/layout/IconVerticalSolidList"/>
    <dgm:cxn modelId="{1A4EAE95-3CC4-489A-96DD-5DF6F87C4D6A}" type="presParOf" srcId="{4C1654D1-C3D8-48D0-B23F-621408C3707E}" destId="{5618658C-F568-482C-B547-B809E5BB19E7}" srcOrd="2" destOrd="0" presId="urn:microsoft.com/office/officeart/2018/2/layout/IconVerticalSolidList"/>
    <dgm:cxn modelId="{3526A463-3A18-403B-8151-8EA2130F825E}" type="presParOf" srcId="{4C1654D1-C3D8-48D0-B23F-621408C3707E}" destId="{0E252464-F0B5-451D-AA18-B7B68E2D71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C9FAE9-E63D-42FE-9609-D7E364C1A9A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CC0D7B-5FD1-4114-AFD6-19D28AFE53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Delay-based TCP </a:t>
          </a:r>
          <a:r>
            <a:rPr lang="en-US" b="0" i="0" baseline="0"/>
            <a:t>to extend the CUBIC algorithm framework</a:t>
          </a:r>
          <a:endParaRPr lang="en-US"/>
        </a:p>
      </dgm:t>
    </dgm:pt>
    <dgm:pt modelId="{640DE764-6439-4087-B964-4C84788A3854}" type="parTrans" cxnId="{C3DAC1FA-14C7-413B-9110-E8934F042DE2}">
      <dgm:prSet/>
      <dgm:spPr/>
      <dgm:t>
        <a:bodyPr/>
        <a:lstStyle/>
        <a:p>
          <a:endParaRPr lang="en-US"/>
        </a:p>
      </dgm:t>
    </dgm:pt>
    <dgm:pt modelId="{99769E0E-F97F-4837-A149-8CF0731D7639}" type="sibTrans" cxnId="{C3DAC1FA-14C7-413B-9110-E8934F042DE2}">
      <dgm:prSet/>
      <dgm:spPr/>
      <dgm:t>
        <a:bodyPr/>
        <a:lstStyle/>
        <a:p>
          <a:endParaRPr lang="en-US"/>
        </a:p>
      </dgm:t>
    </dgm:pt>
    <dgm:pt modelId="{5C9589AA-9C2A-411B-A2C0-E74BF619D4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Simulation of the behavior of multiple CUBIC flows </a:t>
          </a:r>
          <a:r>
            <a:rPr lang="en-US" b="1" i="0" baseline="0" dirty="0"/>
            <a:t>in a single TCP connection </a:t>
          </a:r>
          <a:r>
            <a:rPr lang="en-US" b="0" i="0" baseline="0" dirty="0"/>
            <a:t>to fully utilize network capacity.</a:t>
          </a:r>
          <a:endParaRPr lang="en-US" dirty="0"/>
        </a:p>
      </dgm:t>
    </dgm:pt>
    <dgm:pt modelId="{9D63C149-EC50-4131-BC1A-A8B66557394D}" type="parTrans" cxnId="{335AC707-FEA2-46B6-A0BB-04F31A36CD9F}">
      <dgm:prSet/>
      <dgm:spPr/>
      <dgm:t>
        <a:bodyPr/>
        <a:lstStyle/>
        <a:p>
          <a:endParaRPr lang="en-US"/>
        </a:p>
      </dgm:t>
    </dgm:pt>
    <dgm:pt modelId="{9B5C5F5A-C47D-4866-BBD0-93F5CD864ABA}" type="sibTrans" cxnId="{335AC707-FEA2-46B6-A0BB-04F31A36CD9F}">
      <dgm:prSet/>
      <dgm:spPr/>
      <dgm:t>
        <a:bodyPr/>
        <a:lstStyle/>
        <a:p>
          <a:endParaRPr lang="en-US"/>
        </a:p>
      </dgm:t>
    </dgm:pt>
    <dgm:pt modelId="{4C1CB01E-C3D5-4BA4-B52D-3EFDB39162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End-to-end queuing delay </a:t>
          </a:r>
          <a:r>
            <a:rPr lang="en-US" b="0" i="0" baseline="0" dirty="0"/>
            <a:t>to adjust the simulated CUBIC flow number.</a:t>
          </a:r>
          <a:endParaRPr lang="en-US" dirty="0"/>
        </a:p>
      </dgm:t>
    </dgm:pt>
    <dgm:pt modelId="{8A85781C-17A8-4D81-977A-614DB3A1A2E6}" type="parTrans" cxnId="{5C70A30B-F897-4382-8AB0-168126DCC0AD}">
      <dgm:prSet/>
      <dgm:spPr/>
      <dgm:t>
        <a:bodyPr/>
        <a:lstStyle/>
        <a:p>
          <a:endParaRPr lang="en-US"/>
        </a:p>
      </dgm:t>
    </dgm:pt>
    <dgm:pt modelId="{8E6C4136-432E-4011-B6A6-7386D22DAAC4}" type="sibTrans" cxnId="{5C70A30B-F897-4382-8AB0-168126DCC0AD}">
      <dgm:prSet/>
      <dgm:spPr/>
      <dgm:t>
        <a:bodyPr/>
        <a:lstStyle/>
        <a:p>
          <a:endParaRPr lang="en-US"/>
        </a:p>
      </dgm:t>
    </dgm:pt>
    <dgm:pt modelId="{3DF2A3F0-ED7B-4B6D-A499-3DEB7F7C4B04}" type="pres">
      <dgm:prSet presAssocID="{98C9FAE9-E63D-42FE-9609-D7E364C1A9A5}" presName="root" presStyleCnt="0">
        <dgm:presLayoutVars>
          <dgm:dir/>
          <dgm:resizeHandles val="exact"/>
        </dgm:presLayoutVars>
      </dgm:prSet>
      <dgm:spPr/>
    </dgm:pt>
    <dgm:pt modelId="{1E651ACA-7A81-4A05-9D2F-BF60310A9674}" type="pres">
      <dgm:prSet presAssocID="{74CC0D7B-5FD1-4114-AFD6-19D28AFE53A1}" presName="compNode" presStyleCnt="0"/>
      <dgm:spPr/>
    </dgm:pt>
    <dgm:pt modelId="{7FFFA051-80F4-468D-A25C-4BD18F87CE79}" type="pres">
      <dgm:prSet presAssocID="{74CC0D7B-5FD1-4114-AFD6-19D28AFE53A1}" presName="bgRect" presStyleLbl="bgShp" presStyleIdx="0" presStyleCnt="3"/>
      <dgm:spPr/>
    </dgm:pt>
    <dgm:pt modelId="{B23FEDAA-6BEB-4E58-A7F1-90BC8342561E}" type="pres">
      <dgm:prSet presAssocID="{74CC0D7B-5FD1-4114-AFD6-19D28AFE53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47D4F3C-352E-4603-BB76-C90C22061F1D}" type="pres">
      <dgm:prSet presAssocID="{74CC0D7B-5FD1-4114-AFD6-19D28AFE53A1}" presName="spaceRect" presStyleCnt="0"/>
      <dgm:spPr/>
    </dgm:pt>
    <dgm:pt modelId="{39857804-FCCC-48FE-B40B-6BF51EF7CB40}" type="pres">
      <dgm:prSet presAssocID="{74CC0D7B-5FD1-4114-AFD6-19D28AFE53A1}" presName="parTx" presStyleLbl="revTx" presStyleIdx="0" presStyleCnt="3">
        <dgm:presLayoutVars>
          <dgm:chMax val="0"/>
          <dgm:chPref val="0"/>
        </dgm:presLayoutVars>
      </dgm:prSet>
      <dgm:spPr/>
    </dgm:pt>
    <dgm:pt modelId="{8A34AC86-1FA1-48EA-9A24-D00496DB6184}" type="pres">
      <dgm:prSet presAssocID="{99769E0E-F97F-4837-A149-8CF0731D7639}" presName="sibTrans" presStyleCnt="0"/>
      <dgm:spPr/>
    </dgm:pt>
    <dgm:pt modelId="{3FC38E82-CAF7-4F29-A130-EE8FD79ABF8C}" type="pres">
      <dgm:prSet presAssocID="{5C9589AA-9C2A-411B-A2C0-E74BF619D422}" presName="compNode" presStyleCnt="0"/>
      <dgm:spPr/>
    </dgm:pt>
    <dgm:pt modelId="{E3AF508F-527C-4046-AECF-0FD066065ECC}" type="pres">
      <dgm:prSet presAssocID="{5C9589AA-9C2A-411B-A2C0-E74BF619D422}" presName="bgRect" presStyleLbl="bgShp" presStyleIdx="1" presStyleCnt="3"/>
      <dgm:spPr/>
    </dgm:pt>
    <dgm:pt modelId="{0FFFD5EA-9BDB-4F69-8B58-B2F73820F793}" type="pres">
      <dgm:prSet presAssocID="{5C9589AA-9C2A-411B-A2C0-E74BF619D42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D83C41E-194B-4885-8E71-049D8CF14958}" type="pres">
      <dgm:prSet presAssocID="{5C9589AA-9C2A-411B-A2C0-E74BF619D422}" presName="spaceRect" presStyleCnt="0"/>
      <dgm:spPr/>
    </dgm:pt>
    <dgm:pt modelId="{6B21C581-34CC-440D-9AB4-5EFE9271BB67}" type="pres">
      <dgm:prSet presAssocID="{5C9589AA-9C2A-411B-A2C0-E74BF619D422}" presName="parTx" presStyleLbl="revTx" presStyleIdx="1" presStyleCnt="3">
        <dgm:presLayoutVars>
          <dgm:chMax val="0"/>
          <dgm:chPref val="0"/>
        </dgm:presLayoutVars>
      </dgm:prSet>
      <dgm:spPr/>
    </dgm:pt>
    <dgm:pt modelId="{C307DE45-F59E-4941-91DF-5D6E1F7D74C0}" type="pres">
      <dgm:prSet presAssocID="{9B5C5F5A-C47D-4866-BBD0-93F5CD864ABA}" presName="sibTrans" presStyleCnt="0"/>
      <dgm:spPr/>
    </dgm:pt>
    <dgm:pt modelId="{1B2E495B-DA52-4F2A-ADE7-532C501F8820}" type="pres">
      <dgm:prSet presAssocID="{4C1CB01E-C3D5-4BA4-B52D-3EFDB391626C}" presName="compNode" presStyleCnt="0"/>
      <dgm:spPr/>
    </dgm:pt>
    <dgm:pt modelId="{AAF96A1F-7937-443A-9F1F-76B049D00F7A}" type="pres">
      <dgm:prSet presAssocID="{4C1CB01E-C3D5-4BA4-B52D-3EFDB391626C}" presName="bgRect" presStyleLbl="bgShp" presStyleIdx="2" presStyleCnt="3"/>
      <dgm:spPr/>
    </dgm:pt>
    <dgm:pt modelId="{868D380A-4E12-48D4-85AB-6C802E2BBBC6}" type="pres">
      <dgm:prSet presAssocID="{4C1CB01E-C3D5-4BA4-B52D-3EFDB391626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81FE2A8A-1AF8-41F2-A232-EED82782A38C}" type="pres">
      <dgm:prSet presAssocID="{4C1CB01E-C3D5-4BA4-B52D-3EFDB391626C}" presName="spaceRect" presStyleCnt="0"/>
      <dgm:spPr/>
    </dgm:pt>
    <dgm:pt modelId="{6A3630C6-D3D8-44F6-9CAA-FE83022659BB}" type="pres">
      <dgm:prSet presAssocID="{4C1CB01E-C3D5-4BA4-B52D-3EFDB391626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35AC707-FEA2-46B6-A0BB-04F31A36CD9F}" srcId="{98C9FAE9-E63D-42FE-9609-D7E364C1A9A5}" destId="{5C9589AA-9C2A-411B-A2C0-E74BF619D422}" srcOrd="1" destOrd="0" parTransId="{9D63C149-EC50-4131-BC1A-A8B66557394D}" sibTransId="{9B5C5F5A-C47D-4866-BBD0-93F5CD864ABA}"/>
    <dgm:cxn modelId="{5C70A30B-F897-4382-8AB0-168126DCC0AD}" srcId="{98C9FAE9-E63D-42FE-9609-D7E364C1A9A5}" destId="{4C1CB01E-C3D5-4BA4-B52D-3EFDB391626C}" srcOrd="2" destOrd="0" parTransId="{8A85781C-17A8-4D81-977A-614DB3A1A2E6}" sibTransId="{8E6C4136-432E-4011-B6A6-7386D22DAAC4}"/>
    <dgm:cxn modelId="{09E1942A-1DF4-464B-B0EC-47AF823C43BE}" type="presOf" srcId="{4C1CB01E-C3D5-4BA4-B52D-3EFDB391626C}" destId="{6A3630C6-D3D8-44F6-9CAA-FE83022659BB}" srcOrd="0" destOrd="0" presId="urn:microsoft.com/office/officeart/2018/2/layout/IconVerticalSolidList"/>
    <dgm:cxn modelId="{92FB5B55-6819-4295-AB61-923380E5C7CD}" type="presOf" srcId="{5C9589AA-9C2A-411B-A2C0-E74BF619D422}" destId="{6B21C581-34CC-440D-9AB4-5EFE9271BB67}" srcOrd="0" destOrd="0" presId="urn:microsoft.com/office/officeart/2018/2/layout/IconVerticalSolidList"/>
    <dgm:cxn modelId="{4F2177B4-ED53-451C-9A6A-D791C95CC545}" type="presOf" srcId="{98C9FAE9-E63D-42FE-9609-D7E364C1A9A5}" destId="{3DF2A3F0-ED7B-4B6D-A499-3DEB7F7C4B04}" srcOrd="0" destOrd="0" presId="urn:microsoft.com/office/officeart/2018/2/layout/IconVerticalSolidList"/>
    <dgm:cxn modelId="{0C09EEEC-184D-402D-992E-BA67D7885D5F}" type="presOf" srcId="{74CC0D7B-5FD1-4114-AFD6-19D28AFE53A1}" destId="{39857804-FCCC-48FE-B40B-6BF51EF7CB40}" srcOrd="0" destOrd="0" presId="urn:microsoft.com/office/officeart/2018/2/layout/IconVerticalSolidList"/>
    <dgm:cxn modelId="{C3DAC1FA-14C7-413B-9110-E8934F042DE2}" srcId="{98C9FAE9-E63D-42FE-9609-D7E364C1A9A5}" destId="{74CC0D7B-5FD1-4114-AFD6-19D28AFE53A1}" srcOrd="0" destOrd="0" parTransId="{640DE764-6439-4087-B964-4C84788A3854}" sibTransId="{99769E0E-F97F-4837-A149-8CF0731D7639}"/>
    <dgm:cxn modelId="{DC34A15C-1647-4033-9B03-29C24CC0F9F4}" type="presParOf" srcId="{3DF2A3F0-ED7B-4B6D-A499-3DEB7F7C4B04}" destId="{1E651ACA-7A81-4A05-9D2F-BF60310A9674}" srcOrd="0" destOrd="0" presId="urn:microsoft.com/office/officeart/2018/2/layout/IconVerticalSolidList"/>
    <dgm:cxn modelId="{C634708E-9586-4302-A8C2-EC9C256316FA}" type="presParOf" srcId="{1E651ACA-7A81-4A05-9D2F-BF60310A9674}" destId="{7FFFA051-80F4-468D-A25C-4BD18F87CE79}" srcOrd="0" destOrd="0" presId="urn:microsoft.com/office/officeart/2018/2/layout/IconVerticalSolidList"/>
    <dgm:cxn modelId="{CBD96EAF-2A1F-443C-9BBD-FD9FD6942817}" type="presParOf" srcId="{1E651ACA-7A81-4A05-9D2F-BF60310A9674}" destId="{B23FEDAA-6BEB-4E58-A7F1-90BC8342561E}" srcOrd="1" destOrd="0" presId="urn:microsoft.com/office/officeart/2018/2/layout/IconVerticalSolidList"/>
    <dgm:cxn modelId="{E341526D-0E4E-4A9A-8D64-C4ED7D6A66C2}" type="presParOf" srcId="{1E651ACA-7A81-4A05-9D2F-BF60310A9674}" destId="{547D4F3C-352E-4603-BB76-C90C22061F1D}" srcOrd="2" destOrd="0" presId="urn:microsoft.com/office/officeart/2018/2/layout/IconVerticalSolidList"/>
    <dgm:cxn modelId="{7F4C1458-C0CD-43D1-8CE4-778BBD769E79}" type="presParOf" srcId="{1E651ACA-7A81-4A05-9D2F-BF60310A9674}" destId="{39857804-FCCC-48FE-B40B-6BF51EF7CB40}" srcOrd="3" destOrd="0" presId="urn:microsoft.com/office/officeart/2018/2/layout/IconVerticalSolidList"/>
    <dgm:cxn modelId="{96803861-6211-4008-B984-8952467BD833}" type="presParOf" srcId="{3DF2A3F0-ED7B-4B6D-A499-3DEB7F7C4B04}" destId="{8A34AC86-1FA1-48EA-9A24-D00496DB6184}" srcOrd="1" destOrd="0" presId="urn:microsoft.com/office/officeart/2018/2/layout/IconVerticalSolidList"/>
    <dgm:cxn modelId="{4CBEFD3C-0DA3-4E34-8FD6-DD56505F871D}" type="presParOf" srcId="{3DF2A3F0-ED7B-4B6D-A499-3DEB7F7C4B04}" destId="{3FC38E82-CAF7-4F29-A130-EE8FD79ABF8C}" srcOrd="2" destOrd="0" presId="urn:microsoft.com/office/officeart/2018/2/layout/IconVerticalSolidList"/>
    <dgm:cxn modelId="{5D5FACA5-8FCE-47B6-86DF-AA139425DBF7}" type="presParOf" srcId="{3FC38E82-CAF7-4F29-A130-EE8FD79ABF8C}" destId="{E3AF508F-527C-4046-AECF-0FD066065ECC}" srcOrd="0" destOrd="0" presId="urn:microsoft.com/office/officeart/2018/2/layout/IconVerticalSolidList"/>
    <dgm:cxn modelId="{46EC988E-9902-44C4-92F5-893C9E19FDB6}" type="presParOf" srcId="{3FC38E82-CAF7-4F29-A130-EE8FD79ABF8C}" destId="{0FFFD5EA-9BDB-4F69-8B58-B2F73820F793}" srcOrd="1" destOrd="0" presId="urn:microsoft.com/office/officeart/2018/2/layout/IconVerticalSolidList"/>
    <dgm:cxn modelId="{7F8B8357-2B66-4B4D-8700-64343750946D}" type="presParOf" srcId="{3FC38E82-CAF7-4F29-A130-EE8FD79ABF8C}" destId="{6D83C41E-194B-4885-8E71-049D8CF14958}" srcOrd="2" destOrd="0" presId="urn:microsoft.com/office/officeart/2018/2/layout/IconVerticalSolidList"/>
    <dgm:cxn modelId="{3E510DA5-1192-478E-A2CE-A30C52D6EF95}" type="presParOf" srcId="{3FC38E82-CAF7-4F29-A130-EE8FD79ABF8C}" destId="{6B21C581-34CC-440D-9AB4-5EFE9271BB67}" srcOrd="3" destOrd="0" presId="urn:microsoft.com/office/officeart/2018/2/layout/IconVerticalSolidList"/>
    <dgm:cxn modelId="{7864F29B-E585-4A4B-BC6A-7BB0118A14D0}" type="presParOf" srcId="{3DF2A3F0-ED7B-4B6D-A499-3DEB7F7C4B04}" destId="{C307DE45-F59E-4941-91DF-5D6E1F7D74C0}" srcOrd="3" destOrd="0" presId="urn:microsoft.com/office/officeart/2018/2/layout/IconVerticalSolidList"/>
    <dgm:cxn modelId="{FEC382B8-EEC3-49F2-9303-0D26442DF12D}" type="presParOf" srcId="{3DF2A3F0-ED7B-4B6D-A499-3DEB7F7C4B04}" destId="{1B2E495B-DA52-4F2A-ADE7-532C501F8820}" srcOrd="4" destOrd="0" presId="urn:microsoft.com/office/officeart/2018/2/layout/IconVerticalSolidList"/>
    <dgm:cxn modelId="{A227CF39-99D0-4F77-BEAF-4E842F446E18}" type="presParOf" srcId="{1B2E495B-DA52-4F2A-ADE7-532C501F8820}" destId="{AAF96A1F-7937-443A-9F1F-76B049D00F7A}" srcOrd="0" destOrd="0" presId="urn:microsoft.com/office/officeart/2018/2/layout/IconVerticalSolidList"/>
    <dgm:cxn modelId="{1FBC1747-FAB5-43CD-9608-508803A7850C}" type="presParOf" srcId="{1B2E495B-DA52-4F2A-ADE7-532C501F8820}" destId="{868D380A-4E12-48D4-85AB-6C802E2BBBC6}" srcOrd="1" destOrd="0" presId="urn:microsoft.com/office/officeart/2018/2/layout/IconVerticalSolidList"/>
    <dgm:cxn modelId="{B94FB74E-4644-4DD1-868D-0A7587C821F3}" type="presParOf" srcId="{1B2E495B-DA52-4F2A-ADE7-532C501F8820}" destId="{81FE2A8A-1AF8-41F2-A232-EED82782A38C}" srcOrd="2" destOrd="0" presId="urn:microsoft.com/office/officeart/2018/2/layout/IconVerticalSolidList"/>
    <dgm:cxn modelId="{494EA8EE-0F27-4BB6-BE28-77EF4E0FBED5}" type="presParOf" srcId="{1B2E495B-DA52-4F2A-ADE7-532C501F8820}" destId="{6A3630C6-D3D8-44F6-9CAA-FE83022659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DFAF01-F07F-40F2-B45F-F76D3293C37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B5836C-8A57-4AEE-958D-8F36C0EA7F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</a:t>
          </a:r>
          <a:r>
            <a:rPr lang="en-US" b="0" i="0" baseline="0"/>
            <a:t>hroughput performance </a:t>
          </a:r>
          <a:r>
            <a:rPr lang="en-US"/>
            <a:t>improvement </a:t>
          </a:r>
          <a:r>
            <a:rPr lang="en-US" b="0" i="0" baseline="0"/>
            <a:t>over wireless networks more than plain CUBIC.</a:t>
          </a:r>
          <a:endParaRPr lang="en-US"/>
        </a:p>
      </dgm:t>
    </dgm:pt>
    <dgm:pt modelId="{05239C60-3E6A-4348-8F83-0597E65FB21E}" type="parTrans" cxnId="{5EC8017C-6B1A-4D21-83E4-7AAC5435488F}">
      <dgm:prSet/>
      <dgm:spPr/>
      <dgm:t>
        <a:bodyPr/>
        <a:lstStyle/>
        <a:p>
          <a:endParaRPr lang="en-US"/>
        </a:p>
      </dgm:t>
    </dgm:pt>
    <dgm:pt modelId="{D41018C9-4579-477C-A54D-3E0239EBD874}" type="sibTrans" cxnId="{5EC8017C-6B1A-4D21-83E4-7AAC5435488F}">
      <dgm:prSet/>
      <dgm:spPr/>
      <dgm:t>
        <a:bodyPr/>
        <a:lstStyle/>
        <a:p>
          <a:endParaRPr lang="en-US"/>
        </a:p>
      </dgm:t>
    </dgm:pt>
    <dgm:pt modelId="{0DFD8BF4-B223-4452-ACA9-36432586B0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Performance over large range of network</a:t>
          </a:r>
          <a:endParaRPr lang="en-US"/>
        </a:p>
      </dgm:t>
    </dgm:pt>
    <dgm:pt modelId="{FC052F64-DE5B-46EF-83CB-E62D9FB19938}" type="parTrans" cxnId="{B19ECAFE-F18D-4AD7-B2DB-9572A79EF1D1}">
      <dgm:prSet/>
      <dgm:spPr/>
      <dgm:t>
        <a:bodyPr/>
        <a:lstStyle/>
        <a:p>
          <a:endParaRPr lang="en-US"/>
        </a:p>
      </dgm:t>
    </dgm:pt>
    <dgm:pt modelId="{285F2853-B851-4016-A1EA-174BE93F6580}" type="sibTrans" cxnId="{B19ECAFE-F18D-4AD7-B2DB-9572A79EF1D1}">
      <dgm:prSet/>
      <dgm:spPr/>
      <dgm:t>
        <a:bodyPr/>
        <a:lstStyle/>
        <a:p>
          <a:endParaRPr lang="en-US"/>
        </a:p>
      </dgm:t>
    </dgm:pt>
    <dgm:pt modelId="{B8A1162D-0728-49FA-8F5F-AB47229CC2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</a:t>
          </a:r>
          <a:r>
            <a:rPr lang="en-US" b="0" i="0" baseline="0"/>
            <a:t>aintain graceful friendliness with widely deployed plain CUBIC servers. </a:t>
          </a:r>
          <a:endParaRPr lang="en-US"/>
        </a:p>
      </dgm:t>
    </dgm:pt>
    <dgm:pt modelId="{262BCE38-3E3B-407E-8EC2-338C8B93BAB5}" type="parTrans" cxnId="{3F60135C-6EB8-446A-98E6-C02D89287038}">
      <dgm:prSet/>
      <dgm:spPr/>
      <dgm:t>
        <a:bodyPr/>
        <a:lstStyle/>
        <a:p>
          <a:endParaRPr lang="en-US"/>
        </a:p>
      </dgm:t>
    </dgm:pt>
    <dgm:pt modelId="{1BDAEAFE-C683-41AC-A915-4C57D4864487}" type="sibTrans" cxnId="{3F60135C-6EB8-446A-98E6-C02D89287038}">
      <dgm:prSet/>
      <dgm:spPr/>
      <dgm:t>
        <a:bodyPr/>
        <a:lstStyle/>
        <a:p>
          <a:endParaRPr lang="en-US"/>
        </a:p>
      </dgm:t>
    </dgm:pt>
    <dgm:pt modelId="{06167BBD-80DF-4933-8EF1-7697CC494DA4}" type="pres">
      <dgm:prSet presAssocID="{E7DFAF01-F07F-40F2-B45F-F76D3293C370}" presName="root" presStyleCnt="0">
        <dgm:presLayoutVars>
          <dgm:dir/>
          <dgm:resizeHandles val="exact"/>
        </dgm:presLayoutVars>
      </dgm:prSet>
      <dgm:spPr/>
    </dgm:pt>
    <dgm:pt modelId="{30DFBA5E-C37B-42A2-8932-DBF534614D9F}" type="pres">
      <dgm:prSet presAssocID="{47B5836C-8A57-4AEE-958D-8F36C0EA7F7C}" presName="compNode" presStyleCnt="0"/>
      <dgm:spPr/>
    </dgm:pt>
    <dgm:pt modelId="{932D301A-B54B-4B91-9028-4897D53D8249}" type="pres">
      <dgm:prSet presAssocID="{47B5836C-8A57-4AEE-958D-8F36C0EA7F7C}" presName="bgRect" presStyleLbl="bgShp" presStyleIdx="0" presStyleCnt="3"/>
      <dgm:spPr/>
    </dgm:pt>
    <dgm:pt modelId="{7AD21B18-FC8E-45C7-96A5-589EBE855AC9}" type="pres">
      <dgm:prSet presAssocID="{47B5836C-8A57-4AEE-958D-8F36C0EA7F7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3337CF25-AB5E-4EE5-8CB3-5CBD4200E8C8}" type="pres">
      <dgm:prSet presAssocID="{47B5836C-8A57-4AEE-958D-8F36C0EA7F7C}" presName="spaceRect" presStyleCnt="0"/>
      <dgm:spPr/>
    </dgm:pt>
    <dgm:pt modelId="{E90662B7-45E8-433E-9CFE-59944E7CA4E6}" type="pres">
      <dgm:prSet presAssocID="{47B5836C-8A57-4AEE-958D-8F36C0EA7F7C}" presName="parTx" presStyleLbl="revTx" presStyleIdx="0" presStyleCnt="3">
        <dgm:presLayoutVars>
          <dgm:chMax val="0"/>
          <dgm:chPref val="0"/>
        </dgm:presLayoutVars>
      </dgm:prSet>
      <dgm:spPr/>
    </dgm:pt>
    <dgm:pt modelId="{589C1F06-29FC-4ABA-8AD8-A4957AE83624}" type="pres">
      <dgm:prSet presAssocID="{D41018C9-4579-477C-A54D-3E0239EBD874}" presName="sibTrans" presStyleCnt="0"/>
      <dgm:spPr/>
    </dgm:pt>
    <dgm:pt modelId="{4138E69A-03F4-4CB9-992D-5E0A1E2ECA1C}" type="pres">
      <dgm:prSet presAssocID="{0DFD8BF4-B223-4452-ACA9-36432586B090}" presName="compNode" presStyleCnt="0"/>
      <dgm:spPr/>
    </dgm:pt>
    <dgm:pt modelId="{E3EE3F39-F232-4A41-9009-5A16429CC136}" type="pres">
      <dgm:prSet presAssocID="{0DFD8BF4-B223-4452-ACA9-36432586B090}" presName="bgRect" presStyleLbl="bgShp" presStyleIdx="1" presStyleCnt="3"/>
      <dgm:spPr/>
    </dgm:pt>
    <dgm:pt modelId="{86AF4365-2471-4BDC-8D20-91976316A7BD}" type="pres">
      <dgm:prSet presAssocID="{0DFD8BF4-B223-4452-ACA9-36432586B09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A8590E3-563C-42F8-AEAE-BE4D29558E59}" type="pres">
      <dgm:prSet presAssocID="{0DFD8BF4-B223-4452-ACA9-36432586B090}" presName="spaceRect" presStyleCnt="0"/>
      <dgm:spPr/>
    </dgm:pt>
    <dgm:pt modelId="{B7D16DAD-F6F4-46D5-8011-509AB0167271}" type="pres">
      <dgm:prSet presAssocID="{0DFD8BF4-B223-4452-ACA9-36432586B090}" presName="parTx" presStyleLbl="revTx" presStyleIdx="1" presStyleCnt="3">
        <dgm:presLayoutVars>
          <dgm:chMax val="0"/>
          <dgm:chPref val="0"/>
        </dgm:presLayoutVars>
      </dgm:prSet>
      <dgm:spPr/>
    </dgm:pt>
    <dgm:pt modelId="{EB1D66D7-D589-456B-A196-A1B4A3ED1DDD}" type="pres">
      <dgm:prSet presAssocID="{285F2853-B851-4016-A1EA-174BE93F6580}" presName="sibTrans" presStyleCnt="0"/>
      <dgm:spPr/>
    </dgm:pt>
    <dgm:pt modelId="{5EE4F02D-A5FD-4658-957F-606D7DD697D6}" type="pres">
      <dgm:prSet presAssocID="{B8A1162D-0728-49FA-8F5F-AB47229CC297}" presName="compNode" presStyleCnt="0"/>
      <dgm:spPr/>
    </dgm:pt>
    <dgm:pt modelId="{87933B5B-058C-4452-86AA-00A740C16FDB}" type="pres">
      <dgm:prSet presAssocID="{B8A1162D-0728-49FA-8F5F-AB47229CC297}" presName="bgRect" presStyleLbl="bgShp" presStyleIdx="2" presStyleCnt="3"/>
      <dgm:spPr/>
    </dgm:pt>
    <dgm:pt modelId="{800DE24A-7B1F-4ACA-BEF7-7DFF3D48B42F}" type="pres">
      <dgm:prSet presAssocID="{B8A1162D-0728-49FA-8F5F-AB47229CC29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0DEA0CE6-655A-423B-8B04-6265D0428147}" type="pres">
      <dgm:prSet presAssocID="{B8A1162D-0728-49FA-8F5F-AB47229CC297}" presName="spaceRect" presStyleCnt="0"/>
      <dgm:spPr/>
    </dgm:pt>
    <dgm:pt modelId="{98A0EE7C-B52D-4DB9-B833-743C9EF939AF}" type="pres">
      <dgm:prSet presAssocID="{B8A1162D-0728-49FA-8F5F-AB47229CC29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F60135C-6EB8-446A-98E6-C02D89287038}" srcId="{E7DFAF01-F07F-40F2-B45F-F76D3293C370}" destId="{B8A1162D-0728-49FA-8F5F-AB47229CC297}" srcOrd="2" destOrd="0" parTransId="{262BCE38-3E3B-407E-8EC2-338C8B93BAB5}" sibTransId="{1BDAEAFE-C683-41AC-A915-4C57D4864487}"/>
    <dgm:cxn modelId="{5EC8017C-6B1A-4D21-83E4-7AAC5435488F}" srcId="{E7DFAF01-F07F-40F2-B45F-F76D3293C370}" destId="{47B5836C-8A57-4AEE-958D-8F36C0EA7F7C}" srcOrd="0" destOrd="0" parTransId="{05239C60-3E6A-4348-8F83-0597E65FB21E}" sibTransId="{D41018C9-4579-477C-A54D-3E0239EBD874}"/>
    <dgm:cxn modelId="{A4EED78C-484C-437D-8BF8-798026C755F8}" type="presOf" srcId="{47B5836C-8A57-4AEE-958D-8F36C0EA7F7C}" destId="{E90662B7-45E8-433E-9CFE-59944E7CA4E6}" srcOrd="0" destOrd="0" presId="urn:microsoft.com/office/officeart/2018/2/layout/IconVerticalSolidList"/>
    <dgm:cxn modelId="{6ECFF494-63BA-4EDF-9B63-0FA707E1A33B}" type="presOf" srcId="{E7DFAF01-F07F-40F2-B45F-F76D3293C370}" destId="{06167BBD-80DF-4933-8EF1-7697CC494DA4}" srcOrd="0" destOrd="0" presId="urn:microsoft.com/office/officeart/2018/2/layout/IconVerticalSolidList"/>
    <dgm:cxn modelId="{5290989E-FF40-48FC-9DD4-F1F93DA7D353}" type="presOf" srcId="{B8A1162D-0728-49FA-8F5F-AB47229CC297}" destId="{98A0EE7C-B52D-4DB9-B833-743C9EF939AF}" srcOrd="0" destOrd="0" presId="urn:microsoft.com/office/officeart/2018/2/layout/IconVerticalSolidList"/>
    <dgm:cxn modelId="{4B022AE4-455F-485C-A049-F8DE57368536}" type="presOf" srcId="{0DFD8BF4-B223-4452-ACA9-36432586B090}" destId="{B7D16DAD-F6F4-46D5-8011-509AB0167271}" srcOrd="0" destOrd="0" presId="urn:microsoft.com/office/officeart/2018/2/layout/IconVerticalSolidList"/>
    <dgm:cxn modelId="{B19ECAFE-F18D-4AD7-B2DB-9572A79EF1D1}" srcId="{E7DFAF01-F07F-40F2-B45F-F76D3293C370}" destId="{0DFD8BF4-B223-4452-ACA9-36432586B090}" srcOrd="1" destOrd="0" parTransId="{FC052F64-DE5B-46EF-83CB-E62D9FB19938}" sibTransId="{285F2853-B851-4016-A1EA-174BE93F6580}"/>
    <dgm:cxn modelId="{F3048C6B-D4D2-41C5-B07E-9BD8253FEBB7}" type="presParOf" srcId="{06167BBD-80DF-4933-8EF1-7697CC494DA4}" destId="{30DFBA5E-C37B-42A2-8932-DBF534614D9F}" srcOrd="0" destOrd="0" presId="urn:microsoft.com/office/officeart/2018/2/layout/IconVerticalSolidList"/>
    <dgm:cxn modelId="{538E9952-0A21-438A-8C48-597F3639230E}" type="presParOf" srcId="{30DFBA5E-C37B-42A2-8932-DBF534614D9F}" destId="{932D301A-B54B-4B91-9028-4897D53D8249}" srcOrd="0" destOrd="0" presId="urn:microsoft.com/office/officeart/2018/2/layout/IconVerticalSolidList"/>
    <dgm:cxn modelId="{BFE3C7E4-64E8-4258-9131-76C9E6C8FE10}" type="presParOf" srcId="{30DFBA5E-C37B-42A2-8932-DBF534614D9F}" destId="{7AD21B18-FC8E-45C7-96A5-589EBE855AC9}" srcOrd="1" destOrd="0" presId="urn:microsoft.com/office/officeart/2018/2/layout/IconVerticalSolidList"/>
    <dgm:cxn modelId="{7F3EEE78-FBE8-4502-ABE0-9A8303B1DF7D}" type="presParOf" srcId="{30DFBA5E-C37B-42A2-8932-DBF534614D9F}" destId="{3337CF25-AB5E-4EE5-8CB3-5CBD4200E8C8}" srcOrd="2" destOrd="0" presId="urn:microsoft.com/office/officeart/2018/2/layout/IconVerticalSolidList"/>
    <dgm:cxn modelId="{41EC5D1A-A41F-40B8-B514-FF4010699687}" type="presParOf" srcId="{30DFBA5E-C37B-42A2-8932-DBF534614D9F}" destId="{E90662B7-45E8-433E-9CFE-59944E7CA4E6}" srcOrd="3" destOrd="0" presId="urn:microsoft.com/office/officeart/2018/2/layout/IconVerticalSolidList"/>
    <dgm:cxn modelId="{77DA6C87-884D-4B6F-8F48-1BDFBC9B6880}" type="presParOf" srcId="{06167BBD-80DF-4933-8EF1-7697CC494DA4}" destId="{589C1F06-29FC-4ABA-8AD8-A4957AE83624}" srcOrd="1" destOrd="0" presId="urn:microsoft.com/office/officeart/2018/2/layout/IconVerticalSolidList"/>
    <dgm:cxn modelId="{1CED6167-1E69-43BB-BAC5-C2601377E1E5}" type="presParOf" srcId="{06167BBD-80DF-4933-8EF1-7697CC494DA4}" destId="{4138E69A-03F4-4CB9-992D-5E0A1E2ECA1C}" srcOrd="2" destOrd="0" presId="urn:microsoft.com/office/officeart/2018/2/layout/IconVerticalSolidList"/>
    <dgm:cxn modelId="{03C40B6F-E998-4971-8228-43D5BC3AAC62}" type="presParOf" srcId="{4138E69A-03F4-4CB9-992D-5E0A1E2ECA1C}" destId="{E3EE3F39-F232-4A41-9009-5A16429CC136}" srcOrd="0" destOrd="0" presId="urn:microsoft.com/office/officeart/2018/2/layout/IconVerticalSolidList"/>
    <dgm:cxn modelId="{8C79E640-2EA6-479E-AF33-247D9EF9EC89}" type="presParOf" srcId="{4138E69A-03F4-4CB9-992D-5E0A1E2ECA1C}" destId="{86AF4365-2471-4BDC-8D20-91976316A7BD}" srcOrd="1" destOrd="0" presId="urn:microsoft.com/office/officeart/2018/2/layout/IconVerticalSolidList"/>
    <dgm:cxn modelId="{58E4AC50-70D3-4707-A5BA-6D47A7217A24}" type="presParOf" srcId="{4138E69A-03F4-4CB9-992D-5E0A1E2ECA1C}" destId="{9A8590E3-563C-42F8-AEAE-BE4D29558E59}" srcOrd="2" destOrd="0" presId="urn:microsoft.com/office/officeart/2018/2/layout/IconVerticalSolidList"/>
    <dgm:cxn modelId="{147DACA7-368C-411C-BE2D-CD9B0BC6BF5F}" type="presParOf" srcId="{4138E69A-03F4-4CB9-992D-5E0A1E2ECA1C}" destId="{B7D16DAD-F6F4-46D5-8011-509AB0167271}" srcOrd="3" destOrd="0" presId="urn:microsoft.com/office/officeart/2018/2/layout/IconVerticalSolidList"/>
    <dgm:cxn modelId="{9AE7156F-FD89-4325-BCDD-2E8ADD9A22DB}" type="presParOf" srcId="{06167BBD-80DF-4933-8EF1-7697CC494DA4}" destId="{EB1D66D7-D589-456B-A196-A1B4A3ED1DDD}" srcOrd="3" destOrd="0" presId="urn:microsoft.com/office/officeart/2018/2/layout/IconVerticalSolidList"/>
    <dgm:cxn modelId="{6B9EF567-6E65-4300-8D34-470826089330}" type="presParOf" srcId="{06167BBD-80DF-4933-8EF1-7697CC494DA4}" destId="{5EE4F02D-A5FD-4658-957F-606D7DD697D6}" srcOrd="4" destOrd="0" presId="urn:microsoft.com/office/officeart/2018/2/layout/IconVerticalSolidList"/>
    <dgm:cxn modelId="{BDBF5E3E-8D55-4060-974F-17B18541C7DD}" type="presParOf" srcId="{5EE4F02D-A5FD-4658-957F-606D7DD697D6}" destId="{87933B5B-058C-4452-86AA-00A740C16FDB}" srcOrd="0" destOrd="0" presId="urn:microsoft.com/office/officeart/2018/2/layout/IconVerticalSolidList"/>
    <dgm:cxn modelId="{F62A3BFD-0045-4FDA-AD47-32AE34C681BE}" type="presParOf" srcId="{5EE4F02D-A5FD-4658-957F-606D7DD697D6}" destId="{800DE24A-7B1F-4ACA-BEF7-7DFF3D48B42F}" srcOrd="1" destOrd="0" presId="urn:microsoft.com/office/officeart/2018/2/layout/IconVerticalSolidList"/>
    <dgm:cxn modelId="{B348C416-36EC-42BB-A675-1466AA4EAF32}" type="presParOf" srcId="{5EE4F02D-A5FD-4658-957F-606D7DD697D6}" destId="{0DEA0CE6-655A-423B-8B04-6265D0428147}" srcOrd="2" destOrd="0" presId="urn:microsoft.com/office/officeart/2018/2/layout/IconVerticalSolidList"/>
    <dgm:cxn modelId="{3FCA5532-FD06-4F35-9E64-31F2E2B262DE}" type="presParOf" srcId="{5EE4F02D-A5FD-4658-957F-606D7DD697D6}" destId="{98A0EE7C-B52D-4DB9-B833-743C9EF939A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9596B-397E-474D-B06D-FF495C1D063F}">
      <dsp:nvSpPr>
        <dsp:cNvPr id="0" name=""/>
        <dsp:cNvSpPr/>
      </dsp:nvSpPr>
      <dsp:spPr>
        <a:xfrm>
          <a:off x="0" y="417"/>
          <a:ext cx="5055015" cy="9758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43438E-316E-460A-857B-41AC58AD362E}">
      <dsp:nvSpPr>
        <dsp:cNvPr id="0" name=""/>
        <dsp:cNvSpPr/>
      </dsp:nvSpPr>
      <dsp:spPr>
        <a:xfrm>
          <a:off x="295193" y="219982"/>
          <a:ext cx="536716" cy="5367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3004C-73D0-45AC-8169-782680C427B8}">
      <dsp:nvSpPr>
        <dsp:cNvPr id="0" name=""/>
        <dsp:cNvSpPr/>
      </dsp:nvSpPr>
      <dsp:spPr>
        <a:xfrm>
          <a:off x="1127103" y="417"/>
          <a:ext cx="3927911" cy="975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7" tIns="103277" rIns="103277" bIns="10327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Increase of Linux based networks</a:t>
          </a:r>
          <a:endParaRPr lang="en-US" sz="1600" kern="1200" dirty="0"/>
        </a:p>
      </dsp:txBody>
      <dsp:txXfrm>
        <a:off x="1127103" y="417"/>
        <a:ext cx="3927911" cy="975847"/>
      </dsp:txXfrm>
    </dsp:sp>
    <dsp:sp modelId="{ADBFACBA-4377-4DCB-A628-AB4C27D05B26}">
      <dsp:nvSpPr>
        <dsp:cNvPr id="0" name=""/>
        <dsp:cNvSpPr/>
      </dsp:nvSpPr>
      <dsp:spPr>
        <a:xfrm>
          <a:off x="0" y="1220226"/>
          <a:ext cx="5055015" cy="9758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B5742F-15E5-43D3-8AE4-AF4DD7D0ACD4}">
      <dsp:nvSpPr>
        <dsp:cNvPr id="0" name=""/>
        <dsp:cNvSpPr/>
      </dsp:nvSpPr>
      <dsp:spPr>
        <a:xfrm>
          <a:off x="295193" y="1439791"/>
          <a:ext cx="536716" cy="5367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A948D-298C-4FB8-9A47-BCD50C933064}">
      <dsp:nvSpPr>
        <dsp:cNvPr id="0" name=""/>
        <dsp:cNvSpPr/>
      </dsp:nvSpPr>
      <dsp:spPr>
        <a:xfrm>
          <a:off x="1127103" y="1220226"/>
          <a:ext cx="3927911" cy="975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7" tIns="103277" rIns="103277" bIns="10327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Linux Kernel uses TCP Cubic</a:t>
          </a:r>
          <a:endParaRPr lang="en-US" sz="1600" kern="1200"/>
        </a:p>
      </dsp:txBody>
      <dsp:txXfrm>
        <a:off x="1127103" y="1220226"/>
        <a:ext cx="3927911" cy="975847"/>
      </dsp:txXfrm>
    </dsp:sp>
    <dsp:sp modelId="{72C692A6-349C-42FF-BA1B-12327CAFB668}">
      <dsp:nvSpPr>
        <dsp:cNvPr id="0" name=""/>
        <dsp:cNvSpPr/>
      </dsp:nvSpPr>
      <dsp:spPr>
        <a:xfrm>
          <a:off x="0" y="2440035"/>
          <a:ext cx="5055015" cy="9758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04CA29-575D-4F97-864F-1607C4C8D3BF}">
      <dsp:nvSpPr>
        <dsp:cNvPr id="0" name=""/>
        <dsp:cNvSpPr/>
      </dsp:nvSpPr>
      <dsp:spPr>
        <a:xfrm>
          <a:off x="295193" y="2659601"/>
          <a:ext cx="536716" cy="5367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252464-F0B5-451D-AA18-B7B68E2D7182}">
      <dsp:nvSpPr>
        <dsp:cNvPr id="0" name=""/>
        <dsp:cNvSpPr/>
      </dsp:nvSpPr>
      <dsp:spPr>
        <a:xfrm>
          <a:off x="1127103" y="2440035"/>
          <a:ext cx="3927911" cy="975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7" tIns="103277" rIns="103277" bIns="10327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Cubic friendly Algorithm is required like existing TCP Reno friendly Algorithms.</a:t>
          </a:r>
        </a:p>
      </dsp:txBody>
      <dsp:txXfrm>
        <a:off x="1127103" y="2440035"/>
        <a:ext cx="3927911" cy="9758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FFA051-80F4-468D-A25C-4BD18F87CE79}">
      <dsp:nvSpPr>
        <dsp:cNvPr id="0" name=""/>
        <dsp:cNvSpPr/>
      </dsp:nvSpPr>
      <dsp:spPr>
        <a:xfrm>
          <a:off x="0" y="417"/>
          <a:ext cx="9126514" cy="9758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3FEDAA-6BEB-4E58-A7F1-90BC8342561E}">
      <dsp:nvSpPr>
        <dsp:cNvPr id="0" name=""/>
        <dsp:cNvSpPr/>
      </dsp:nvSpPr>
      <dsp:spPr>
        <a:xfrm>
          <a:off x="295193" y="219982"/>
          <a:ext cx="536716" cy="5367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57804-FCCC-48FE-B40B-6BF51EF7CB40}">
      <dsp:nvSpPr>
        <dsp:cNvPr id="0" name=""/>
        <dsp:cNvSpPr/>
      </dsp:nvSpPr>
      <dsp:spPr>
        <a:xfrm>
          <a:off x="1127103" y="417"/>
          <a:ext cx="7999410" cy="975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7" tIns="103277" rIns="103277" bIns="103277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Delay-based TCP </a:t>
          </a:r>
          <a:r>
            <a:rPr lang="en-US" sz="2300" b="0" i="0" kern="1200" baseline="0"/>
            <a:t>to extend the CUBIC algorithm framework</a:t>
          </a:r>
          <a:endParaRPr lang="en-US" sz="2300" kern="1200"/>
        </a:p>
      </dsp:txBody>
      <dsp:txXfrm>
        <a:off x="1127103" y="417"/>
        <a:ext cx="7999410" cy="975847"/>
      </dsp:txXfrm>
    </dsp:sp>
    <dsp:sp modelId="{E3AF508F-527C-4046-AECF-0FD066065ECC}">
      <dsp:nvSpPr>
        <dsp:cNvPr id="0" name=""/>
        <dsp:cNvSpPr/>
      </dsp:nvSpPr>
      <dsp:spPr>
        <a:xfrm>
          <a:off x="0" y="1220226"/>
          <a:ext cx="9126514" cy="9758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FFD5EA-9BDB-4F69-8B58-B2F73820F793}">
      <dsp:nvSpPr>
        <dsp:cNvPr id="0" name=""/>
        <dsp:cNvSpPr/>
      </dsp:nvSpPr>
      <dsp:spPr>
        <a:xfrm>
          <a:off x="295193" y="1439791"/>
          <a:ext cx="536716" cy="5367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1C581-34CC-440D-9AB4-5EFE9271BB67}">
      <dsp:nvSpPr>
        <dsp:cNvPr id="0" name=""/>
        <dsp:cNvSpPr/>
      </dsp:nvSpPr>
      <dsp:spPr>
        <a:xfrm>
          <a:off x="1127103" y="1220226"/>
          <a:ext cx="7999410" cy="975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7" tIns="103277" rIns="103277" bIns="103277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 dirty="0"/>
            <a:t>Simulation of the behavior of multiple CUBIC flows </a:t>
          </a:r>
          <a:r>
            <a:rPr lang="en-US" sz="2300" b="1" i="0" kern="1200" baseline="0" dirty="0"/>
            <a:t>in a single TCP connection </a:t>
          </a:r>
          <a:r>
            <a:rPr lang="en-US" sz="2300" b="0" i="0" kern="1200" baseline="0" dirty="0"/>
            <a:t>to fully utilize network capacity.</a:t>
          </a:r>
          <a:endParaRPr lang="en-US" sz="2300" kern="1200" dirty="0"/>
        </a:p>
      </dsp:txBody>
      <dsp:txXfrm>
        <a:off x="1127103" y="1220226"/>
        <a:ext cx="7999410" cy="975847"/>
      </dsp:txXfrm>
    </dsp:sp>
    <dsp:sp modelId="{AAF96A1F-7937-443A-9F1F-76B049D00F7A}">
      <dsp:nvSpPr>
        <dsp:cNvPr id="0" name=""/>
        <dsp:cNvSpPr/>
      </dsp:nvSpPr>
      <dsp:spPr>
        <a:xfrm>
          <a:off x="0" y="2440035"/>
          <a:ext cx="9126514" cy="9758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D380A-4E12-48D4-85AB-6C802E2BBBC6}">
      <dsp:nvSpPr>
        <dsp:cNvPr id="0" name=""/>
        <dsp:cNvSpPr/>
      </dsp:nvSpPr>
      <dsp:spPr>
        <a:xfrm>
          <a:off x="295193" y="2659601"/>
          <a:ext cx="536716" cy="5367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630C6-D3D8-44F6-9CAA-FE83022659BB}">
      <dsp:nvSpPr>
        <dsp:cNvPr id="0" name=""/>
        <dsp:cNvSpPr/>
      </dsp:nvSpPr>
      <dsp:spPr>
        <a:xfrm>
          <a:off x="1127103" y="2440035"/>
          <a:ext cx="7999410" cy="975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7" tIns="103277" rIns="103277" bIns="103277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/>
            <a:t>End-to-end queuing delay </a:t>
          </a:r>
          <a:r>
            <a:rPr lang="en-US" sz="2300" b="0" i="0" kern="1200" baseline="0" dirty="0"/>
            <a:t>to adjust the simulated CUBIC flow number.</a:t>
          </a:r>
          <a:endParaRPr lang="en-US" sz="2300" kern="1200" dirty="0"/>
        </a:p>
      </dsp:txBody>
      <dsp:txXfrm>
        <a:off x="1127103" y="2440035"/>
        <a:ext cx="7999410" cy="9758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2D301A-B54B-4B91-9028-4897D53D8249}">
      <dsp:nvSpPr>
        <dsp:cNvPr id="0" name=""/>
        <dsp:cNvSpPr/>
      </dsp:nvSpPr>
      <dsp:spPr>
        <a:xfrm>
          <a:off x="0" y="417"/>
          <a:ext cx="6581665" cy="9758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D21B18-FC8E-45C7-96A5-589EBE855AC9}">
      <dsp:nvSpPr>
        <dsp:cNvPr id="0" name=""/>
        <dsp:cNvSpPr/>
      </dsp:nvSpPr>
      <dsp:spPr>
        <a:xfrm>
          <a:off x="295193" y="219982"/>
          <a:ext cx="536716" cy="5367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0662B7-45E8-433E-9CFE-59944E7CA4E6}">
      <dsp:nvSpPr>
        <dsp:cNvPr id="0" name=""/>
        <dsp:cNvSpPr/>
      </dsp:nvSpPr>
      <dsp:spPr>
        <a:xfrm>
          <a:off x="1127103" y="417"/>
          <a:ext cx="5454561" cy="975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7" tIns="103277" rIns="103277" bIns="10327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</a:t>
          </a:r>
          <a:r>
            <a:rPr lang="en-US" sz="1900" b="0" i="0" kern="1200" baseline="0"/>
            <a:t>hroughput performance </a:t>
          </a:r>
          <a:r>
            <a:rPr lang="en-US" sz="1900" kern="1200"/>
            <a:t>improvement </a:t>
          </a:r>
          <a:r>
            <a:rPr lang="en-US" sz="1900" b="0" i="0" kern="1200" baseline="0"/>
            <a:t>over wireless networks more than plain CUBIC.</a:t>
          </a:r>
          <a:endParaRPr lang="en-US" sz="1900" kern="1200"/>
        </a:p>
      </dsp:txBody>
      <dsp:txXfrm>
        <a:off x="1127103" y="417"/>
        <a:ext cx="5454561" cy="975847"/>
      </dsp:txXfrm>
    </dsp:sp>
    <dsp:sp modelId="{E3EE3F39-F232-4A41-9009-5A16429CC136}">
      <dsp:nvSpPr>
        <dsp:cNvPr id="0" name=""/>
        <dsp:cNvSpPr/>
      </dsp:nvSpPr>
      <dsp:spPr>
        <a:xfrm>
          <a:off x="0" y="1220226"/>
          <a:ext cx="6581665" cy="9758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AF4365-2471-4BDC-8D20-91976316A7BD}">
      <dsp:nvSpPr>
        <dsp:cNvPr id="0" name=""/>
        <dsp:cNvSpPr/>
      </dsp:nvSpPr>
      <dsp:spPr>
        <a:xfrm>
          <a:off x="295193" y="1439791"/>
          <a:ext cx="536716" cy="5367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D16DAD-F6F4-46D5-8011-509AB0167271}">
      <dsp:nvSpPr>
        <dsp:cNvPr id="0" name=""/>
        <dsp:cNvSpPr/>
      </dsp:nvSpPr>
      <dsp:spPr>
        <a:xfrm>
          <a:off x="1127103" y="1220226"/>
          <a:ext cx="5454561" cy="975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7" tIns="103277" rIns="103277" bIns="10327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Performance over large range of network</a:t>
          </a:r>
          <a:endParaRPr lang="en-US" sz="1900" kern="1200"/>
        </a:p>
      </dsp:txBody>
      <dsp:txXfrm>
        <a:off x="1127103" y="1220226"/>
        <a:ext cx="5454561" cy="975847"/>
      </dsp:txXfrm>
    </dsp:sp>
    <dsp:sp modelId="{87933B5B-058C-4452-86AA-00A740C16FDB}">
      <dsp:nvSpPr>
        <dsp:cNvPr id="0" name=""/>
        <dsp:cNvSpPr/>
      </dsp:nvSpPr>
      <dsp:spPr>
        <a:xfrm>
          <a:off x="0" y="2440035"/>
          <a:ext cx="6581665" cy="9758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0DE24A-7B1F-4ACA-BEF7-7DFF3D48B42F}">
      <dsp:nvSpPr>
        <dsp:cNvPr id="0" name=""/>
        <dsp:cNvSpPr/>
      </dsp:nvSpPr>
      <dsp:spPr>
        <a:xfrm>
          <a:off x="295193" y="2659601"/>
          <a:ext cx="536716" cy="5367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A0EE7C-B52D-4DB9-B833-743C9EF939AF}">
      <dsp:nvSpPr>
        <dsp:cNvPr id="0" name=""/>
        <dsp:cNvSpPr/>
      </dsp:nvSpPr>
      <dsp:spPr>
        <a:xfrm>
          <a:off x="1127103" y="2440035"/>
          <a:ext cx="5454561" cy="975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7" tIns="103277" rIns="103277" bIns="10327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</a:t>
          </a:r>
          <a:r>
            <a:rPr lang="en-US" sz="1900" b="0" i="0" kern="1200" baseline="0"/>
            <a:t>aintain graceful friendliness with widely deployed plain CUBIC servers. </a:t>
          </a:r>
          <a:endParaRPr lang="en-US" sz="1900" kern="1200"/>
        </a:p>
      </dsp:txBody>
      <dsp:txXfrm>
        <a:off x="1127103" y="2440035"/>
        <a:ext cx="5454561" cy="975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4BD2B0A-C8DF-4090-B6F7-9D41921A1C7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A30B8FF-2CBC-46A1-976F-035F4259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2B0A-C8DF-4090-B6F7-9D41921A1C7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B8FF-2CBC-46A1-976F-035F4259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4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2B0A-C8DF-4090-B6F7-9D41921A1C7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B8FF-2CBC-46A1-976F-035F4259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4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2B0A-C8DF-4090-B6F7-9D41921A1C7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B8FF-2CBC-46A1-976F-035F4259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71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2B0A-C8DF-4090-B6F7-9D41921A1C7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B8FF-2CBC-46A1-976F-035F4259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97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2B0A-C8DF-4090-B6F7-9D41921A1C7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B8FF-2CBC-46A1-976F-035F4259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77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2B0A-C8DF-4090-B6F7-9D41921A1C7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B8FF-2CBC-46A1-976F-035F4259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19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4BD2B0A-C8DF-4090-B6F7-9D41921A1C7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B8FF-2CBC-46A1-976F-035F4259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75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4BD2B0A-C8DF-4090-B6F7-9D41921A1C7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B8FF-2CBC-46A1-976F-035F4259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4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2B0A-C8DF-4090-B6F7-9D41921A1C7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B8FF-2CBC-46A1-976F-035F4259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1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2B0A-C8DF-4090-B6F7-9D41921A1C7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B8FF-2CBC-46A1-976F-035F4259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4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2B0A-C8DF-4090-B6F7-9D41921A1C7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B8FF-2CBC-46A1-976F-035F4259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7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2B0A-C8DF-4090-B6F7-9D41921A1C7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B8FF-2CBC-46A1-976F-035F4259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4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2B0A-C8DF-4090-B6F7-9D41921A1C7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B8FF-2CBC-46A1-976F-035F4259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3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2B0A-C8DF-4090-B6F7-9D41921A1C7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B8FF-2CBC-46A1-976F-035F4259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9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2B0A-C8DF-4090-B6F7-9D41921A1C7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B8FF-2CBC-46A1-976F-035F4259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0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2B0A-C8DF-4090-B6F7-9D41921A1C7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B8FF-2CBC-46A1-976F-035F4259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1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4BD2B0A-C8DF-4090-B6F7-9D41921A1C7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A30B8FF-2CBC-46A1-976F-035F4259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260533734_CUBIC-FIT_A_high_performance_and_tcp_CUBIC_friendly_congestion_control_algorith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F09F-D631-837A-9FBD-F7D66CB6C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3058" y="3027697"/>
            <a:ext cx="7166776" cy="477837"/>
          </a:xfrm>
        </p:spPr>
        <p:txBody>
          <a:bodyPr>
            <a:normAutofit/>
          </a:bodyPr>
          <a:lstStyle/>
          <a:p>
            <a:r>
              <a:rPr lang="en-US" sz="2200" b="0" i="0" u="none" strike="noStrike" baseline="0" dirty="0">
                <a:solidFill>
                  <a:srgbClr val="867F82"/>
                </a:solidFill>
                <a:latin typeface="Candara" panose="020E0502030303020204" pitchFamily="34" charset="0"/>
              </a:rPr>
              <a:t>CSE 322: Computer Network Sessional (NS2)</a:t>
            </a:r>
            <a:endParaRPr lang="en-US" sz="2200" dirty="0">
              <a:latin typeface="Candara" panose="020E05020303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57696-239C-5C17-7843-4DEBA3C39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440" y="3950264"/>
            <a:ext cx="9865553" cy="86142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Presented By,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AYESHA BINTE MOSTOFA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Student ID: 1805062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F81476-3883-6E90-45F8-B9D8E715E8F5}"/>
              </a:ext>
            </a:extLst>
          </p:cNvPr>
          <p:cNvSpPr txBox="1"/>
          <p:nvPr/>
        </p:nvSpPr>
        <p:spPr>
          <a:xfrm>
            <a:off x="526111" y="2384517"/>
            <a:ext cx="111397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CUBIC-FIT: A High Performance Congestion Control Algorithm</a:t>
            </a:r>
            <a:endParaRPr lang="en-US" sz="28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Picture 6" descr="Congestion Control in Computer Networks - GeeksforGeeks">
            <a:extLst>
              <a:ext uri="{FF2B5EF4-FFF2-40B4-BE49-F238E27FC236}">
                <a16:creationId xmlns:a16="http://schemas.microsoft.com/office/drawing/2014/main" id="{40939971-B289-990C-ADF0-F7E851446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90" y="4380974"/>
            <a:ext cx="2595522" cy="17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66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1F81-D9D8-455D-AD7D-8181993CE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i="0" u="none" strike="noStrike" baseline="0" dirty="0">
                <a:latin typeface="Candara" panose="020E0502030303020204" pitchFamily="34" charset="0"/>
              </a:rPr>
              <a:t>Reference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243DB-6A28-00A0-4648-106FFA017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 dirty="0">
                <a:latin typeface="Candara" panose="020E0502030303020204" pitchFamily="34" charset="0"/>
              </a:rPr>
              <a:t>Paper Link : </a:t>
            </a:r>
          </a:p>
          <a:p>
            <a:pPr marL="0" indent="0" algn="l">
              <a:buNone/>
            </a:pPr>
            <a:r>
              <a:rPr lang="en-US" sz="1800" dirty="0">
                <a:latin typeface="Candara" panose="020E0502030303020204" pitchFamily="34" charset="0"/>
                <a:hlinkClick r:id="rId2"/>
              </a:rPr>
              <a:t>https://www.researchgate.net/publication/260533734_CUBICFIT_A_high_performance_and_tcp_CUBIC_friendly_congestion_control_algorithm</a:t>
            </a:r>
            <a:endParaRPr lang="en-US" sz="18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b="1" dirty="0">
              <a:latin typeface="Candara" panose="020E0502030303020204" pitchFamily="34" charset="0"/>
            </a:endParaRP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  <a:t>Author: 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Candara" panose="020E0502030303020204" pitchFamily="34" charset="0"/>
              </a:rPr>
              <a:t>Jingyuan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  <a:t> Wang,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ndara" panose="020E0502030303020204" pitchFamily="34" charset="0"/>
              </a:rPr>
              <a:t>Jiangtao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  <a:t> Wen,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ndara" panose="020E0502030303020204" pitchFamily="34" charset="0"/>
              </a:rPr>
              <a:t>Yuxing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  <a:t> Han, Jun Zhang, Chao Li and Zhang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ndara" panose="020E0502030303020204" pitchFamily="34" charset="0"/>
              </a:rPr>
              <a:t>Xiong</a:t>
            </a:r>
            <a:endParaRPr lang="en-US" sz="1800" b="0" i="0" u="none" strike="noStrike" baseline="0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  <a:t>Published In: </a:t>
            </a:r>
            <a:r>
              <a:rPr lang="en-US" sz="1800" b="0" i="0" u="none" strike="noStrike" baseline="0" dirty="0">
                <a:solidFill>
                  <a:srgbClr val="00669A"/>
                </a:solidFill>
                <a:latin typeface="Candara" panose="020E0502030303020204" pitchFamily="34" charset="0"/>
              </a:rPr>
              <a:t>IEEE Communications Letters ( Volume: 17, Issue: 8, August 2013)</a:t>
            </a:r>
          </a:p>
        </p:txBody>
      </p:sp>
    </p:spTree>
    <p:extLst>
      <p:ext uri="{BB962C8B-B14F-4D97-AF65-F5344CB8AC3E}">
        <p14:creationId xmlns:p14="http://schemas.microsoft.com/office/powerpoint/2010/main" val="118090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E72E0-D78E-EEFF-356A-32D210071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>
                <a:latin typeface="Candara" panose="020E0502030303020204" pitchFamily="34" charset="0"/>
              </a:rPr>
              <a:t>Motivation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graphicFrame>
        <p:nvGraphicFramePr>
          <p:cNvPr id="3076" name="Content Placeholder 2">
            <a:extLst>
              <a:ext uri="{FF2B5EF4-FFF2-40B4-BE49-F238E27FC236}">
                <a16:creationId xmlns:a16="http://schemas.microsoft.com/office/drawing/2014/main" id="{FEB00784-2A40-A519-F9CC-94F0D1D983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137519"/>
              </p:ext>
            </p:extLst>
          </p:nvPr>
        </p:nvGraphicFramePr>
        <p:xfrm>
          <a:off x="1154954" y="2603500"/>
          <a:ext cx="5055015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Figure 3 from Should paced TCP Reno replace CUBIC in Linux? | Semantic  Scholar">
            <a:extLst>
              <a:ext uri="{FF2B5EF4-FFF2-40B4-BE49-F238E27FC236}">
                <a16:creationId xmlns:a16="http://schemas.microsoft.com/office/drawing/2014/main" id="{38F606F2-57D1-0DEC-A958-43B12AEA7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093" y="2987675"/>
            <a:ext cx="49530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39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152EB-2041-5418-F1EA-79B09230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708" y="918009"/>
            <a:ext cx="8761413" cy="706964"/>
          </a:xfrm>
        </p:spPr>
        <p:txBody>
          <a:bodyPr/>
          <a:lstStyle/>
          <a:p>
            <a:pPr algn="ctr"/>
            <a:r>
              <a:rPr lang="en-US" sz="3200" b="1" dirty="0">
                <a:latin typeface="Candara" panose="020E0502030303020204" pitchFamily="34" charset="0"/>
              </a:rPr>
              <a:t>Existing Algorithm : CUBIC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C3F4438-8B8F-97C6-9522-0A466B238293}"/>
              </a:ext>
            </a:extLst>
          </p:cNvPr>
          <p:cNvSpPr txBox="1">
            <a:spLocks/>
          </p:cNvSpPr>
          <p:nvPr/>
        </p:nvSpPr>
        <p:spPr>
          <a:xfrm>
            <a:off x="591047" y="2794883"/>
            <a:ext cx="7805531" cy="3416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>
                <a:latin typeface="Candara" panose="020E0502030303020204" pitchFamily="34" charset="0"/>
              </a:rPr>
              <a:t>2 challenges </a:t>
            </a:r>
            <a:r>
              <a:rPr lang="en-US" dirty="0">
                <a:latin typeface="Candara" panose="020E0502030303020204" pitchFamily="34" charset="0"/>
              </a:rPr>
              <a:t>for the CUBIC algorithm and CUBIC-dominated networks. </a:t>
            </a:r>
          </a:p>
          <a:p>
            <a:pPr marL="0" indent="0">
              <a:buFont typeface="Wingdings 3" charset="2"/>
              <a:buNone/>
            </a:pPr>
            <a:endParaRPr lang="en-US" dirty="0">
              <a:latin typeface="Candara" panose="020E05020303030202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b="1" i="1" dirty="0">
                <a:latin typeface="Candara" panose="020E0502030303020204" pitchFamily="34" charset="0"/>
              </a:rPr>
              <a:t>Performance over wireless links</a:t>
            </a:r>
            <a:r>
              <a:rPr lang="en-US" dirty="0">
                <a:latin typeface="Candara" panose="020E0502030303020204" pitchFamily="34" charset="0"/>
              </a:rPr>
              <a:t>. CUBIC is designed for large BDP networks but </a:t>
            </a:r>
            <a:r>
              <a:rPr lang="en-US" b="1" dirty="0">
                <a:latin typeface="Candara" panose="020E0502030303020204" pitchFamily="34" charset="0"/>
              </a:rPr>
              <a:t>not wireless networks</a:t>
            </a:r>
            <a:r>
              <a:rPr lang="en-US" dirty="0">
                <a:latin typeface="Candara" panose="020E0502030303020204" pitchFamily="34" charset="0"/>
              </a:rPr>
              <a:t>. CUBIC uses packet losses as network congestion symptoms, so random physical and MAC layer artifacts introduced packet losses can cause performance degradation of TCP CUBIC. </a:t>
            </a:r>
          </a:p>
          <a:p>
            <a:pPr marL="400050" indent="-400050">
              <a:buFont typeface="+mj-lt"/>
              <a:buAutoNum type="romanUcPeriod"/>
            </a:pPr>
            <a:endParaRPr lang="en-US" dirty="0">
              <a:latin typeface="Candara" panose="020E05020303030202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b="1" i="1" dirty="0">
                <a:latin typeface="Candara" panose="020E0502030303020204" pitchFamily="34" charset="0"/>
              </a:rPr>
              <a:t>CUBIC friendliness</a:t>
            </a:r>
            <a:r>
              <a:rPr lang="en-US" dirty="0">
                <a:latin typeface="Candara" panose="020E0502030303020204" pitchFamily="34" charset="0"/>
              </a:rPr>
              <a:t>. TCP flows in CUBIC-dominated networks should stay friendly with other CUBIC flows. However, most existing algorithms are designed to Reno-dominated networks and maintain friendliness with Reno but not CUBIC, which introduces serious </a:t>
            </a:r>
            <a:r>
              <a:rPr lang="en-US" b="1" dirty="0">
                <a:latin typeface="Candara" panose="020E0502030303020204" pitchFamily="34" charset="0"/>
              </a:rPr>
              <a:t>fairness problem</a:t>
            </a:r>
            <a:r>
              <a:rPr lang="en-US" dirty="0">
                <a:latin typeface="Candara" panose="020E0502030303020204" pitchFamily="34" charset="0"/>
              </a:rPr>
              <a:t>.</a:t>
            </a:r>
          </a:p>
        </p:txBody>
      </p:sp>
      <p:pic>
        <p:nvPicPr>
          <p:cNvPr id="1026" name="Picture 2" descr="Congestion Control II: CUBIC">
            <a:extLst>
              <a:ext uri="{FF2B5EF4-FFF2-40B4-BE49-F238E27FC236}">
                <a16:creationId xmlns:a16="http://schemas.microsoft.com/office/drawing/2014/main" id="{A4CBBCF6-362E-13C6-F786-B688DBEE1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844" y="2401901"/>
            <a:ext cx="3324820" cy="235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27020E-FD42-1CE4-150B-36230E318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097" y="5360821"/>
            <a:ext cx="3170195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13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C990E-3D53-B5A9-ABB8-0370F791A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2277" y="930579"/>
            <a:ext cx="8825659" cy="9362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Improved Algorithm: CUBIC-FIT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ED689489-B454-9E2C-1CB4-1EC07E74D8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9685840"/>
              </p:ext>
            </p:extLst>
          </p:nvPr>
        </p:nvGraphicFramePr>
        <p:xfrm>
          <a:off x="487043" y="2931193"/>
          <a:ext cx="9126514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0049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90EF-14CD-E93D-FD42-C293FF56E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Candara" panose="020E0502030303020204" pitchFamily="34" charset="0"/>
              </a:rPr>
              <a:t>Cubic Vs Cubic-Fit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3957B-B5E9-1665-2083-55E0BBF77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808524" cy="341630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When there are no packet losses, TCP CUBIC network capacity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:</a:t>
            </a:r>
          </a:p>
          <a:p>
            <a:pPr algn="l"/>
            <a:endParaRPr lang="en-US" sz="1200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algn="l"/>
            <a:endParaRPr lang="en-US" sz="1200" b="0" i="0" dirty="0">
              <a:solidFill>
                <a:srgbClr val="000000"/>
              </a:solidFill>
              <a:effectLst/>
              <a:latin typeface="Candara" panose="020E0502030303020204" pitchFamily="34" charset="0"/>
            </a:endParaRPr>
          </a:p>
          <a:p>
            <a:pPr marL="0" indent="0" algn="l">
              <a:buNone/>
            </a:pPr>
            <a:endParaRPr lang="en-US" sz="1200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Transmission rate of a CUBIC ﬂow,</a:t>
            </a:r>
            <a:endParaRPr lang="en-US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A9DC12-2F4C-9E46-92EF-2063A2D54F4E}"/>
                  </a:ext>
                </a:extLst>
              </p:cNvPr>
              <p:cNvSpPr txBox="1"/>
              <p:nvPr/>
            </p:nvSpPr>
            <p:spPr>
              <a:xfrm>
                <a:off x="1567071" y="3413251"/>
                <a:ext cx="2909451" cy="2202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+mj-lt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+mj-lt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+mj-lt"/>
                            </a:rPr>
                            <m:t>𝑐𝑢𝑏𝑖𝑐</m:t>
                          </m:r>
                          <m:r>
                            <a:rPr lang="en-US" sz="1400" b="0" i="1" smtClean="0">
                              <a:latin typeface="+mj-lt"/>
                            </a:rPr>
                            <m:t> </m:t>
                          </m:r>
                        </m:sub>
                      </m:sSub>
                      <m:r>
                        <a:rPr lang="en-US" sz="1400" b="0" i="1" smtClean="0">
                          <a:latin typeface="+mj-lt"/>
                        </a:rPr>
                        <m:t>=</m:t>
                      </m:r>
                      <m:r>
                        <a:rPr lang="en-US" sz="1400" b="0" i="1" smtClean="0">
                          <a:latin typeface="+mj-lt"/>
                        </a:rPr>
                        <m:t>𝐶</m:t>
                      </m:r>
                      <m:sSup>
                        <m:sSupPr>
                          <m:ctrlPr>
                            <a:rPr lang="en-US" sz="1400" i="1" dirty="0">
                              <a:latin typeface="+mj-lt"/>
                            </a:rPr>
                          </m:ctrlPr>
                        </m:sSupPr>
                        <m:e>
                          <m:r>
                            <a:rPr lang="en-US" sz="1400" b="0" i="1" dirty="0" smtClean="0">
                              <a:latin typeface="+mj-lt"/>
                            </a:rPr>
                            <m:t>(</m:t>
                          </m:r>
                          <m:r>
                            <a:rPr lang="en-US" sz="1400" b="0" i="1" dirty="0" smtClean="0">
                              <a:latin typeface="+mj-lt"/>
                            </a:rPr>
                            <m:t>𝑡</m:t>
                          </m:r>
                          <m:r>
                            <a:rPr lang="en-US" sz="1400" b="0" i="1" dirty="0" smtClean="0">
                              <a:latin typeface="+mj-lt"/>
                            </a:rPr>
                            <m:t>−</m:t>
                          </m:r>
                          <m:r>
                            <a:rPr lang="en-US" sz="1400" b="0" i="1" dirty="0" smtClean="0">
                              <a:latin typeface="+mj-lt"/>
                            </a:rPr>
                            <m:t>𝐼</m:t>
                          </m:r>
                          <m:r>
                            <a:rPr lang="en-US" sz="1400" b="0" i="1" dirty="0" smtClean="0">
                              <a:latin typeface="+mj-lt"/>
                            </a:rPr>
                            <m:t>)</m:t>
                          </m:r>
                        </m:e>
                        <m:sup>
                          <m:r>
                            <a:rPr lang="en-US" sz="1400" b="0" i="1" dirty="0" smtClean="0">
                              <a:latin typeface="+mj-lt"/>
                            </a:rPr>
                            <m:t>3</m:t>
                          </m:r>
                        </m:sup>
                      </m:sSup>
                      <m:r>
                        <a:rPr lang="pt-BR" sz="1400" i="1" smtClean="0">
                          <a:latin typeface="+mj-lt"/>
                        </a:rPr>
                        <m:t>+</m:t>
                      </m:r>
                      <m:sSub>
                        <m:sSubPr>
                          <m:ctrlPr>
                            <a:rPr lang="pt-BR" sz="1400" i="1" smtClean="0">
                              <a:latin typeface="+mj-lt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+mj-lt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+mj-lt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A9DC12-2F4C-9E46-92EF-2063A2D54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071" y="3413251"/>
                <a:ext cx="2909451" cy="220253"/>
              </a:xfrm>
              <a:prstGeom prst="rect">
                <a:avLst/>
              </a:prstGeom>
              <a:blipFill>
                <a:blip r:embed="rId2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7ECD32-910D-70B6-6C5B-F6049C55E6C5}"/>
                  </a:ext>
                </a:extLst>
              </p:cNvPr>
              <p:cNvSpPr txBox="1"/>
              <p:nvPr/>
            </p:nvSpPr>
            <p:spPr>
              <a:xfrm>
                <a:off x="1567071" y="3730939"/>
                <a:ext cx="2577244" cy="2236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sSub>
                            <m:sSubPr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)/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rad>
                    </m:oMath>
                  </m:oMathPara>
                </a14:m>
                <a:endParaRPr lang="en-US" sz="1200" dirty="0">
                  <a:latin typeface="Candara" panose="020E050203030302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7ECD32-910D-70B6-6C5B-F6049C55E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071" y="3730939"/>
                <a:ext cx="2577244" cy="223651"/>
              </a:xfrm>
              <a:prstGeom prst="rect">
                <a:avLst/>
              </a:prstGeom>
              <a:blipFill>
                <a:blip r:embed="rId3"/>
                <a:stretch>
                  <a:fillRect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87AEEE-C447-2D45-59B6-4A3D50C08742}"/>
                  </a:ext>
                </a:extLst>
              </p:cNvPr>
              <p:cNvSpPr txBox="1"/>
              <p:nvPr/>
            </p:nvSpPr>
            <p:spPr>
              <a:xfrm>
                <a:off x="1089327" y="4556372"/>
                <a:ext cx="3663563" cy="637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𝑐𝑢𝑏𝑖𝑐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𝑅𝑇𝑇</m:t>
                          </m:r>
                        </m:den>
                      </m:f>
                      <m:rad>
                        <m:rad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f>
                            <m:f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(4−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𝑅𝑇𝑇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𝑃𝐿𝑅</m:t>
                                  </m:r>
                                </m:den>
                              </m:f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200" dirty="0">
                  <a:latin typeface="Candara" panose="020E0502030303020204" pitchFamily="34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87AEEE-C447-2D45-59B6-4A3D50C08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327" y="4556372"/>
                <a:ext cx="3663563" cy="637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795293A-B963-FB95-5ED0-94A91276D2A0}"/>
              </a:ext>
            </a:extLst>
          </p:cNvPr>
          <p:cNvSpPr txBox="1"/>
          <p:nvPr/>
        </p:nvSpPr>
        <p:spPr>
          <a:xfrm>
            <a:off x="1485468" y="5861967"/>
            <a:ext cx="94938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where PLR = average packet loss rate, PLR , and RTT =  average round-trip time RTT 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8FCF45CE-3043-9358-3335-2A11B84D6470}"/>
              </a:ext>
            </a:extLst>
          </p:cNvPr>
          <p:cNvSpPr txBox="1">
            <a:spLocks/>
          </p:cNvSpPr>
          <p:nvPr/>
        </p:nvSpPr>
        <p:spPr>
          <a:xfrm>
            <a:off x="6815095" y="2609678"/>
            <a:ext cx="4726115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When there are no packet losses, TCP CUBIC -Fit network capacity </a:t>
            </a:r>
            <a:r>
              <a:rPr lang="en-US" sz="1200" dirty="0">
                <a:solidFill>
                  <a:srgbClr val="000000"/>
                </a:solidFill>
                <a:latin typeface="Candara" panose="020E0502030303020204" pitchFamily="34" charset="0"/>
              </a:rPr>
              <a:t>:</a:t>
            </a:r>
          </a:p>
          <a:p>
            <a:endParaRPr lang="en-US" sz="1200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endParaRPr lang="en-US" sz="1200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Transmission rate of a CUBIC-Fit ﬂow</a:t>
            </a:r>
          </a:p>
          <a:p>
            <a:endParaRPr lang="en-US" sz="1200" dirty="0">
              <a:solidFill>
                <a:srgbClr val="000000"/>
              </a:solidFill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3DDF4AD-32CC-32F1-7CBA-04704B9C2D5A}"/>
                  </a:ext>
                </a:extLst>
              </p:cNvPr>
              <p:cNvSpPr txBox="1"/>
              <p:nvPr/>
            </p:nvSpPr>
            <p:spPr>
              <a:xfrm>
                <a:off x="6052610" y="3381278"/>
                <a:ext cx="4572319" cy="2031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𝑓𝑖𝑡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𝑐𝑢𝑏𝑖𝑐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=.4</m:t>
                      </m:r>
                      <m:sSup>
                        <m:sSup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𝑁𝑡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Candara" panose="020E0502030303020204" pitchFamily="34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3DDF4AD-32CC-32F1-7CBA-04704B9C2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610" y="3381278"/>
                <a:ext cx="4572319" cy="203197"/>
              </a:xfrm>
              <a:prstGeom prst="rect">
                <a:avLst/>
              </a:prstGeom>
              <a:blipFill>
                <a:blip r:embed="rId5"/>
                <a:stretch>
                  <a:fillRect t="-303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B85BBD1-2049-A9EB-65FD-A0B2BA05BCEF}"/>
                  </a:ext>
                </a:extLst>
              </p:cNvPr>
              <p:cNvSpPr txBox="1"/>
              <p:nvPr/>
            </p:nvSpPr>
            <p:spPr>
              <a:xfrm>
                <a:off x="6501311" y="3685444"/>
                <a:ext cx="3937305" cy="2236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sSub>
                            <m:sSubPr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10 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)/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(19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rad>
                    </m:oMath>
                  </m:oMathPara>
                </a14:m>
                <a:endParaRPr lang="en-US" sz="1200" dirty="0">
                  <a:latin typeface="Candara" panose="020E0502030303020204" pitchFamily="34" charset="0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B85BBD1-2049-A9EB-65FD-A0B2BA05B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311" y="3685444"/>
                <a:ext cx="3937305" cy="223651"/>
              </a:xfrm>
              <a:prstGeom prst="rect">
                <a:avLst/>
              </a:prstGeom>
              <a:blipFill>
                <a:blip r:embed="rId6"/>
                <a:stretch>
                  <a:fillRect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39EA7BD-011C-AF35-F827-1EB5331DA917}"/>
                  </a:ext>
                </a:extLst>
              </p:cNvPr>
              <p:cNvSpPr txBox="1"/>
              <p:nvPr/>
            </p:nvSpPr>
            <p:spPr>
              <a:xfrm>
                <a:off x="6228523" y="4576695"/>
                <a:ext cx="5588785" cy="637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𝑓𝑖𝑡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𝑐𝑢𝑏𝑖𝑐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𝑝𝑙𝑎𝑖𝑛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𝑐𝑢𝑏𝑖𝑐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𝑅𝑇𝑇</m:t>
                          </m:r>
                        </m:den>
                      </m:f>
                      <m:rad>
                        <m:rad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f>
                            <m:f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(4−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𝑅𝑇𝑇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𝑃𝐿𝑅</m:t>
                                  </m:r>
                                </m:den>
                              </m:f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200" dirty="0">
                  <a:latin typeface="Candara" panose="020E0502030303020204" pitchFamily="34" charset="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39EA7BD-011C-AF35-F827-1EB5331DA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523" y="4576695"/>
                <a:ext cx="5588785" cy="6379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267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DC33-F54E-DFC5-F3D5-C213BA882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Candara" panose="020E0502030303020204" pitchFamily="34" charset="0"/>
              </a:rPr>
              <a:t>Cubic-Fit Improvement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ACFA58-1C49-FAA8-C8F7-7C4D488404AB}"/>
                  </a:ext>
                </a:extLst>
              </p:cNvPr>
              <p:cNvSpPr txBox="1"/>
              <p:nvPr/>
            </p:nvSpPr>
            <p:spPr>
              <a:xfrm>
                <a:off x="312280" y="4028069"/>
                <a:ext cx="4498450" cy="5043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𝑆𝑜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≔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1 , </m:t>
                              </m:r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+ 1−</m:t>
                              </m:r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𝑅𝑇𝑇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𝑅𝑇𝑇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𝑅𝑇𝑇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ACFA58-1C49-FAA8-C8F7-7C4D48840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80" y="4028069"/>
                <a:ext cx="4498450" cy="5043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C64926-5977-32D5-0666-107B7519A33D}"/>
                  </a:ext>
                </a:extLst>
              </p:cNvPr>
              <p:cNvSpPr txBox="1"/>
              <p:nvPr/>
            </p:nvSpPr>
            <p:spPr>
              <a:xfrm>
                <a:off x="806175" y="4869408"/>
                <a:ext cx="4713176" cy="377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𝑅𝑇𝑇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𝑅𝑇𝑇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, 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𝑅𝑇𝑇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pt-B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𝑅𝑇𝑇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𝑅𝑇𝑇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}  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C64926-5977-32D5-0666-107B7519A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75" y="4869408"/>
                <a:ext cx="4713176" cy="3774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C31D7B-82BC-67EE-EB4D-58880114A15E}"/>
                  </a:ext>
                </a:extLst>
              </p:cNvPr>
              <p:cNvSpPr txBox="1"/>
              <p:nvPr/>
            </p:nvSpPr>
            <p:spPr>
              <a:xfrm>
                <a:off x="5519351" y="3894379"/>
                <a:ext cx="3962349" cy="637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𝑓𝑖𝑡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𝑐𝑢𝑏𝑖𝑐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𝑅𝑇𝑇</m:t>
                                  </m:r>
                                </m:den>
                              </m:f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1.9</m:t>
                          </m:r>
                          <m:sSup>
                            <m:sSup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𝑅𝑇𝑇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𝑃𝐿𝑅</m:t>
                                  </m:r>
                                </m:den>
                              </m:f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C31D7B-82BC-67EE-EB4D-58880114A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351" y="3894379"/>
                <a:ext cx="3962349" cy="637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56754BC-2B2F-D749-29B2-06DCCDBDE0BA}"/>
              </a:ext>
            </a:extLst>
          </p:cNvPr>
          <p:cNvSpPr txBox="1"/>
          <p:nvPr/>
        </p:nvSpPr>
        <p:spPr>
          <a:xfrm>
            <a:off x="732034" y="5487938"/>
            <a:ext cx="1016383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From the equation of N and Throughput, we get it , a low queuing delay q leads to an increase in N to improve performance if networks are not fully utilized. Conversely, CUBIC-FIT decreases N to maintain friendliness with plain CUBIC ﬂows when network suffers long queuing delays informed congestion.</a:t>
            </a:r>
          </a:p>
          <a:p>
            <a:pPr algn="l"/>
            <a:endParaRPr lang="en-US" sz="1400" b="0" i="0" dirty="0">
              <a:solidFill>
                <a:srgbClr val="000000"/>
              </a:solidFill>
              <a:effectLst/>
              <a:latin typeface="Candara" panose="020E0502030303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695476-000D-3ED3-14FA-5DE7B17F2295}"/>
              </a:ext>
            </a:extLst>
          </p:cNvPr>
          <p:cNvSpPr txBox="1"/>
          <p:nvPr/>
        </p:nvSpPr>
        <p:spPr>
          <a:xfrm>
            <a:off x="732034" y="2690336"/>
            <a:ext cx="1039449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andara" panose="020E0502030303020204" pitchFamily="34" charset="0"/>
              </a:rPr>
              <a:t>The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behaviors of N plain CUBIC ﬂows can be emulated in a single connection. N is an important parameter to control aggression in CUBIC-FIT. N values that are too small may cause network capacity under-utilization, but N values that are too large may cause starvation in other TCP ﬂows.</a:t>
            </a:r>
          </a:p>
        </p:txBody>
      </p:sp>
    </p:spTree>
    <p:extLst>
      <p:ext uri="{BB962C8B-B14F-4D97-AF65-F5344CB8AC3E}">
        <p14:creationId xmlns:p14="http://schemas.microsoft.com/office/powerpoint/2010/main" val="2342750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B1C2-F7BD-7344-26BB-87CD5C510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i="0" u="none" strike="noStrike" baseline="0" dirty="0">
                <a:latin typeface="Candara" panose="020E0502030303020204" pitchFamily="34" charset="0"/>
              </a:rPr>
              <a:t>Improvement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8A46114-CF2A-3575-31C8-41A6D4A86E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0554" y="2881796"/>
          <a:ext cx="6581665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CUBIC-FIT: A high performance and TCP cubic friendly congestion control  algorithm - Beihang Interest Group on SmartCity (BIGSCity)">
            <a:extLst>
              <a:ext uri="{FF2B5EF4-FFF2-40B4-BE49-F238E27FC236}">
                <a16:creationId xmlns:a16="http://schemas.microsoft.com/office/drawing/2014/main" id="{7723EEC6-FC33-C48F-BD0A-BE61247F2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013" y="3023539"/>
            <a:ext cx="4680433" cy="313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62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C698AB-0F43-90E7-DBE0-1AC7CA696178}"/>
              </a:ext>
            </a:extLst>
          </p:cNvPr>
          <p:cNvSpPr txBox="1"/>
          <p:nvPr/>
        </p:nvSpPr>
        <p:spPr>
          <a:xfrm>
            <a:off x="4461167" y="3429000"/>
            <a:ext cx="60946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1" u="none" strike="noStrike" baseline="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Thank You!</a:t>
            </a:r>
            <a:endParaRPr lang="en-US" sz="4400" i="1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677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133</TotalTime>
  <Words>532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Cambria Math</vt:lpstr>
      <vt:lpstr>Candara</vt:lpstr>
      <vt:lpstr>Century Gothic</vt:lpstr>
      <vt:lpstr>Wingdings 3</vt:lpstr>
      <vt:lpstr>Ion Boardroom</vt:lpstr>
      <vt:lpstr>CSE 322: Computer Network Sessional (NS2)</vt:lpstr>
      <vt:lpstr>Reference</vt:lpstr>
      <vt:lpstr>Motivation</vt:lpstr>
      <vt:lpstr>Existing Algorithm : CUBIC</vt:lpstr>
      <vt:lpstr>PowerPoint Presentation</vt:lpstr>
      <vt:lpstr>Cubic Vs Cubic-Fit</vt:lpstr>
      <vt:lpstr>Cubic-Fit Improvement</vt:lpstr>
      <vt:lpstr>Improvement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322: Computer Network Sessional (NS2)</dc:title>
  <dc:creator>1805062 - Ayesha Binte Mostofa</dc:creator>
  <cp:lastModifiedBy>1805062 - Ayesha Binte Mostofa</cp:lastModifiedBy>
  <cp:revision>58</cp:revision>
  <dcterms:created xsi:type="dcterms:W3CDTF">2023-01-23T15:55:33Z</dcterms:created>
  <dcterms:modified xsi:type="dcterms:W3CDTF">2023-01-26T05:48:49Z</dcterms:modified>
</cp:coreProperties>
</file>