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883" r:id="rId3"/>
    <p:sldId id="884" r:id="rId4"/>
    <p:sldId id="885" r:id="rId5"/>
    <p:sldId id="882" r:id="rId6"/>
    <p:sldId id="888" r:id="rId7"/>
    <p:sldId id="891" r:id="rId8"/>
    <p:sldId id="892" r:id="rId9"/>
    <p:sldId id="893" r:id="rId10"/>
    <p:sldId id="894" r:id="rId11"/>
    <p:sldId id="896" r:id="rId12"/>
    <p:sldId id="897" r:id="rId13"/>
    <p:sldId id="898" r:id="rId14"/>
    <p:sldId id="901" r:id="rId15"/>
    <p:sldId id="902" r:id="rId16"/>
    <p:sldId id="9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7986" autoAdjust="0"/>
  </p:normalViewPr>
  <p:slideViewPr>
    <p:cSldViewPr snapToObjects="1">
      <p:cViewPr varScale="1">
        <p:scale>
          <a:sx n="75" d="100"/>
          <a:sy n="75" d="100"/>
        </p:scale>
        <p:origin x="160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Science and Engineering Bangladesh University of Engineering and Technology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chemeClr val="bg1"/>
                </a:solidFill>
                <a:latin typeface="Trebuchet MS" pitchFamily="34" charset="0"/>
              </a:rPr>
              <a:t>CSE 207: AVL Trees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508" y="256606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eorgia" pitchFamily="18" charset="0"/>
              </a:rPr>
              <a:t>Dr. Md. </a:t>
            </a:r>
            <a:r>
              <a:rPr lang="en-US" sz="2200" dirty="0" err="1">
                <a:latin typeface="Georgia" pitchFamily="18" charset="0"/>
              </a:rPr>
              <a:t>Shamsuzzoha</a:t>
            </a:r>
            <a:r>
              <a:rPr lang="en-US" sz="2200" dirty="0">
                <a:latin typeface="Georgia" pitchFamily="18" charset="0"/>
              </a:rPr>
              <a:t> </a:t>
            </a:r>
            <a:r>
              <a:rPr lang="en-US" sz="2200" dirty="0" err="1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Rebalancing strategy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924547" y="2335735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0" idx="1"/>
          </p:cNvCxnSpPr>
          <p:nvPr/>
        </p:nvCxnSpPr>
        <p:spPr>
          <a:xfrm flipH="1" flipV="1">
            <a:off x="1907704" y="3190886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5" idx="7"/>
          </p:cNvCxnSpPr>
          <p:nvPr/>
        </p:nvCxnSpPr>
        <p:spPr>
          <a:xfrm flipV="1">
            <a:off x="7042642" y="3226891"/>
            <a:ext cx="652970" cy="6882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667596" y="224822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22958" y="297749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6804248" y="387496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2373954" y="372475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11560" y="144878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Single </a:t>
            </a:r>
            <a:r>
              <a:rPr lang="en-US" sz="2000" dirty="0">
                <a:latin typeface="Garamond" pitchFamily="18" charset="0"/>
              </a:rPr>
              <a:t>Rotation may not work sometimes!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59532" y="908720"/>
            <a:ext cx="8532949" cy="430888"/>
            <a:chOff x="3290836" y="1144884"/>
            <a:chExt cx="6401875" cy="336309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8879" y="1144884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Prototypical example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1775637" y="2328000"/>
            <a:ext cx="882503" cy="648586"/>
          </a:xfrm>
          <a:custGeom>
            <a:avLst/>
            <a:gdLst>
              <a:gd name="connsiteX0" fmla="*/ 0 w 882503"/>
              <a:gd name="connsiteY0" fmla="*/ 648586 h 648586"/>
              <a:gd name="connsiteX1" fmla="*/ 265814 w 882503"/>
              <a:gd name="connsiteY1" fmla="*/ 116958 h 648586"/>
              <a:gd name="connsiteX2" fmla="*/ 882503 w 882503"/>
              <a:gd name="connsiteY2" fmla="*/ 0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503" h="648586">
                <a:moveTo>
                  <a:pt x="0" y="648586"/>
                </a:moveTo>
                <a:cubicBezTo>
                  <a:pt x="59365" y="436821"/>
                  <a:pt x="118730" y="225056"/>
                  <a:pt x="265814" y="116958"/>
                </a:cubicBezTo>
                <a:cubicBezTo>
                  <a:pt x="412898" y="8860"/>
                  <a:pt x="647700" y="4430"/>
                  <a:pt x="882503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26454" y="2938858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  <p:cxnSp>
        <p:nvCxnSpPr>
          <p:cNvPr id="66" name="Straight Connector 65"/>
          <p:cNvCxnSpPr>
            <a:stCxn id="68" idx="1"/>
          </p:cNvCxnSpPr>
          <p:nvPr/>
        </p:nvCxnSpPr>
        <p:spPr>
          <a:xfrm flipH="1" flipV="1">
            <a:off x="6691868" y="2370696"/>
            <a:ext cx="981374" cy="6535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552220" y="225478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7632340" y="298405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53109" y="4675995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1"/>
          </p:cNvCxnSpPr>
          <p:nvPr/>
        </p:nvCxnSpPr>
        <p:spPr>
          <a:xfrm flipH="1" flipV="1">
            <a:off x="436266" y="5531146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273293" y="5069261"/>
            <a:ext cx="652970" cy="6882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1196158" y="458848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51520" y="531775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137020" y="574717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902516" y="606501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799692" y="5279118"/>
            <a:ext cx="1393618" cy="323165"/>
            <a:chOff x="3826454" y="4077072"/>
            <a:chExt cx="1393618" cy="323165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  <p:cxnSp>
        <p:nvCxnSpPr>
          <p:cNvPr id="37" name="Straight Connector 36"/>
          <p:cNvCxnSpPr>
            <a:stCxn id="39" idx="1"/>
          </p:cNvCxnSpPr>
          <p:nvPr/>
        </p:nvCxnSpPr>
        <p:spPr>
          <a:xfrm flipH="1" flipV="1">
            <a:off x="7898002" y="5042223"/>
            <a:ext cx="792088" cy="7311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793828" y="490516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649188" y="573325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7" name="Freeform 6"/>
          <p:cNvSpPr/>
          <p:nvPr/>
        </p:nvSpPr>
        <p:spPr>
          <a:xfrm>
            <a:off x="520995" y="5454502"/>
            <a:ext cx="563526" cy="616689"/>
          </a:xfrm>
          <a:custGeom>
            <a:avLst/>
            <a:gdLst>
              <a:gd name="connsiteX0" fmla="*/ 563526 w 563526"/>
              <a:gd name="connsiteY0" fmla="*/ 616689 h 616689"/>
              <a:gd name="connsiteX1" fmla="*/ 435935 w 563526"/>
              <a:gd name="connsiteY1" fmla="*/ 191386 h 616689"/>
              <a:gd name="connsiteX2" fmla="*/ 0 w 563526"/>
              <a:gd name="connsiteY2" fmla="*/ 0 h 61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526" h="616689">
                <a:moveTo>
                  <a:pt x="563526" y="616689"/>
                </a:moveTo>
                <a:cubicBezTo>
                  <a:pt x="546691" y="455428"/>
                  <a:pt x="529856" y="294167"/>
                  <a:pt x="435935" y="191386"/>
                </a:cubicBezTo>
                <a:cubicBezTo>
                  <a:pt x="342014" y="88604"/>
                  <a:pt x="171007" y="44302"/>
                  <a:pt x="0" y="0"/>
                </a:cubicBezTo>
              </a:path>
            </a:pathLst>
          </a:custGeom>
          <a:ln w="158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192799" y="4806097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95524" y="5584917"/>
            <a:ext cx="565056" cy="65935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935848" y="471858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991210" y="544785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3455876" y="610721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51" name="Freeform 50"/>
          <p:cNvSpPr/>
          <p:nvPr/>
        </p:nvSpPr>
        <p:spPr>
          <a:xfrm>
            <a:off x="4043889" y="4798362"/>
            <a:ext cx="882503" cy="648586"/>
          </a:xfrm>
          <a:custGeom>
            <a:avLst/>
            <a:gdLst>
              <a:gd name="connsiteX0" fmla="*/ 0 w 882503"/>
              <a:gd name="connsiteY0" fmla="*/ 648586 h 648586"/>
              <a:gd name="connsiteX1" fmla="*/ 265814 w 882503"/>
              <a:gd name="connsiteY1" fmla="*/ 116958 h 648586"/>
              <a:gd name="connsiteX2" fmla="*/ 882503 w 882503"/>
              <a:gd name="connsiteY2" fmla="*/ 0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503" h="648586">
                <a:moveTo>
                  <a:pt x="0" y="648586"/>
                </a:moveTo>
                <a:cubicBezTo>
                  <a:pt x="59365" y="436821"/>
                  <a:pt x="118730" y="225056"/>
                  <a:pt x="265814" y="116958"/>
                </a:cubicBezTo>
                <a:cubicBezTo>
                  <a:pt x="412898" y="8860"/>
                  <a:pt x="647700" y="4430"/>
                  <a:pt x="882503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374626" y="5265204"/>
            <a:ext cx="1393618" cy="323165"/>
            <a:chOff x="3826454" y="4077072"/>
            <a:chExt cx="1393618" cy="32316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93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7" grpId="0" animBg="1"/>
      <p:bldP spid="44" grpId="0" animBg="1"/>
      <p:bldP spid="48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V="1">
            <a:off x="7163875" y="3216718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704160" y="2492896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051720" y="3146310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Rebalancing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069123" y="2421032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9" idx="0"/>
            <a:endCxn id="53" idx="3"/>
          </p:cNvCxnSpPr>
          <p:nvPr/>
        </p:nvCxnSpPr>
        <p:spPr>
          <a:xfrm flipV="1">
            <a:off x="1511365" y="3244840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447764" y="224822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871700" y="301086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59532" y="908720"/>
            <a:ext cx="8532949" cy="430888"/>
            <a:chOff x="3290836" y="1144884"/>
            <a:chExt cx="6401875" cy="336309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8879" y="1144884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Rotation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06474" y="2564904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  <p:sp>
        <p:nvSpPr>
          <p:cNvPr id="57" name="Isosceles Triangle 56"/>
          <p:cNvSpPr/>
          <p:nvPr/>
        </p:nvSpPr>
        <p:spPr>
          <a:xfrm>
            <a:off x="2303748" y="386104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420496" y="440110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1223628" y="386104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Isosceles Triangle 68"/>
          <p:cNvSpPr/>
          <p:nvPr/>
        </p:nvSpPr>
        <p:spPr>
          <a:xfrm>
            <a:off x="2951820" y="319845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59832" y="3738518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31640" y="44011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7096648" y="2485542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704348" y="3270289"/>
            <a:ext cx="468052" cy="6622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461611" y="2413678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6840252" y="224086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78" name="Isosceles Triangle 77"/>
          <p:cNvSpPr/>
          <p:nvPr/>
        </p:nvSpPr>
        <p:spPr>
          <a:xfrm>
            <a:off x="6173874" y="305765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300192" y="3558498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6876138" y="386482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Isosceles Triangle 80"/>
          <p:cNvSpPr/>
          <p:nvPr/>
        </p:nvSpPr>
        <p:spPr>
          <a:xfrm>
            <a:off x="7884959" y="388630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979918" y="4395499"/>
            <a:ext cx="44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84268" y="4393754"/>
            <a:ext cx="46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497060" y="301086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1924493" y="2413591"/>
            <a:ext cx="489098" cy="584790"/>
          </a:xfrm>
          <a:custGeom>
            <a:avLst/>
            <a:gdLst>
              <a:gd name="connsiteX0" fmla="*/ 0 w 489098"/>
              <a:gd name="connsiteY0" fmla="*/ 584790 h 584790"/>
              <a:gd name="connsiteX1" fmla="*/ 106326 w 489098"/>
              <a:gd name="connsiteY1" fmla="*/ 212651 h 584790"/>
              <a:gd name="connsiteX2" fmla="*/ 489098 w 489098"/>
              <a:gd name="connsiteY2" fmla="*/ 0 h 58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098" h="584790">
                <a:moveTo>
                  <a:pt x="0" y="584790"/>
                </a:moveTo>
                <a:cubicBezTo>
                  <a:pt x="12405" y="447453"/>
                  <a:pt x="24810" y="310116"/>
                  <a:pt x="106326" y="212651"/>
                </a:cubicBezTo>
                <a:cubicBezTo>
                  <a:pt x="187842" y="115186"/>
                  <a:pt x="338470" y="57593"/>
                  <a:pt x="489098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09777" y="4833156"/>
            <a:ext cx="11660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ook Antiqua" pitchFamily="18" charset="0"/>
              </a:rPr>
              <a:t>y ≤ B &lt; x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23814" y="2371060"/>
            <a:ext cx="563526" cy="627321"/>
          </a:xfrm>
          <a:custGeom>
            <a:avLst/>
            <a:gdLst>
              <a:gd name="connsiteX0" fmla="*/ 563526 w 563526"/>
              <a:gd name="connsiteY0" fmla="*/ 627321 h 627321"/>
              <a:gd name="connsiteX1" fmla="*/ 446567 w 563526"/>
              <a:gd name="connsiteY1" fmla="*/ 159489 h 627321"/>
              <a:gd name="connsiteX2" fmla="*/ 0 w 563526"/>
              <a:gd name="connsiteY2" fmla="*/ 0 h 6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526" h="627321">
                <a:moveTo>
                  <a:pt x="563526" y="627321"/>
                </a:moveTo>
                <a:cubicBezTo>
                  <a:pt x="552007" y="445681"/>
                  <a:pt x="540488" y="264042"/>
                  <a:pt x="446567" y="159489"/>
                </a:cubicBezTo>
                <a:cubicBezTo>
                  <a:pt x="352646" y="54936"/>
                  <a:pt x="176323" y="27468"/>
                  <a:pt x="0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042478" y="3490599"/>
            <a:ext cx="1393618" cy="0"/>
          </a:xfrm>
          <a:prstGeom prst="straightConnector1">
            <a:avLst/>
          </a:prstGeom>
          <a:ln w="412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66080" y="3177843"/>
            <a:ext cx="953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ook Antiqua" pitchFamily="18" charset="0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2467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8" grpId="0" animBg="1"/>
      <p:bldP spid="79" grpId="0"/>
      <p:bldP spid="80" grpId="0" animBg="1"/>
      <p:bldP spid="81" grpId="0" animBg="1"/>
      <p:bldP spid="83" grpId="0"/>
      <p:bldP spid="84" grpId="0" animBg="1"/>
      <p:bldP spid="14" grpId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V="1">
            <a:off x="7271887" y="2028586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374028" y="1304764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721588" y="1958178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Rebalancing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738991" y="1232900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9" idx="0"/>
            <a:endCxn id="53" idx="3"/>
          </p:cNvCxnSpPr>
          <p:nvPr/>
        </p:nvCxnSpPr>
        <p:spPr>
          <a:xfrm flipV="1">
            <a:off x="1181233" y="2056708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117632" y="106009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541568" y="182273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0490" y="2097723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  <p:sp>
        <p:nvSpPr>
          <p:cNvPr id="57" name="Isosceles Triangle 56"/>
          <p:cNvSpPr/>
          <p:nvPr/>
        </p:nvSpPr>
        <p:spPr>
          <a:xfrm>
            <a:off x="1973616" y="267291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90364" y="321297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893496" y="267291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Isosceles Triangle 68"/>
          <p:cNvSpPr/>
          <p:nvPr/>
        </p:nvSpPr>
        <p:spPr>
          <a:xfrm>
            <a:off x="2621688" y="201032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729700" y="2550386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1508" y="321297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7204660" y="1297410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812360" y="2082157"/>
            <a:ext cx="468052" cy="6622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569623" y="1225546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6948264" y="105273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78" name="Isosceles Triangle 77"/>
          <p:cNvSpPr/>
          <p:nvPr/>
        </p:nvSpPr>
        <p:spPr>
          <a:xfrm>
            <a:off x="6281886" y="186952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408204" y="2370366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6984150" y="2676691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Isosceles Triangle 80"/>
          <p:cNvSpPr/>
          <p:nvPr/>
        </p:nvSpPr>
        <p:spPr>
          <a:xfrm>
            <a:off x="7992971" y="2698177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8087930" y="3207367"/>
            <a:ext cx="44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92280" y="3205622"/>
            <a:ext cx="46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605072" y="182273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1594361" y="1225459"/>
            <a:ext cx="489098" cy="584790"/>
          </a:xfrm>
          <a:custGeom>
            <a:avLst/>
            <a:gdLst>
              <a:gd name="connsiteX0" fmla="*/ 0 w 489098"/>
              <a:gd name="connsiteY0" fmla="*/ 584790 h 584790"/>
              <a:gd name="connsiteX1" fmla="*/ 106326 w 489098"/>
              <a:gd name="connsiteY1" fmla="*/ 212651 h 584790"/>
              <a:gd name="connsiteX2" fmla="*/ 489098 w 489098"/>
              <a:gd name="connsiteY2" fmla="*/ 0 h 58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098" h="584790">
                <a:moveTo>
                  <a:pt x="0" y="584790"/>
                </a:moveTo>
                <a:cubicBezTo>
                  <a:pt x="12405" y="447453"/>
                  <a:pt x="24810" y="310116"/>
                  <a:pt x="106326" y="212651"/>
                </a:cubicBezTo>
                <a:cubicBezTo>
                  <a:pt x="187842" y="115186"/>
                  <a:pt x="338470" y="57593"/>
                  <a:pt x="489098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79645" y="3645024"/>
            <a:ext cx="11660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ook Antiqua" pitchFamily="18" charset="0"/>
              </a:rPr>
              <a:t>y ≤ B &lt; x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13776" y="1959793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3189544" y="2301340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19527" y="1810249"/>
            <a:ext cx="9917" cy="176276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459276" y="2500886"/>
            <a:ext cx="540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h+2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67544" y="4365104"/>
            <a:ext cx="860846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 At least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 one of B and C </a:t>
            </a:r>
            <a:r>
              <a:rPr lang="pt-BR" sz="2000" dirty="0">
                <a:latin typeface="Garamond" pitchFamily="18" charset="0"/>
              </a:rPr>
              <a:t>have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height h+1</a:t>
            </a:r>
            <a:r>
              <a:rPr lang="pt-BR" sz="2000" dirty="0">
                <a:latin typeface="Garamond" pitchFamily="18" charset="0"/>
              </a:rPr>
              <a:t>, otherwise y cannot have height h+2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Since node y is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height balanced</a:t>
            </a:r>
            <a:r>
              <a:rPr lang="en-US" sz="2000" dirty="0">
                <a:latin typeface="Garamond" pitchFamily="18" charset="0"/>
              </a:rPr>
              <a:t>, the other node has a height of h or h+1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Assume that h(C) = h+1 and h(B) = h/h+1. Does the rotation make it balanced?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000" dirty="0">
                <a:latin typeface="Garamond" pitchFamily="18" charset="0"/>
              </a:rPr>
              <a:t>Yes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Assume that h(B) = h+1 and h(C) =h+1. Does the rotation make it balanced?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000" dirty="0">
                <a:latin typeface="Garamond" pitchFamily="18" charset="0"/>
              </a:rPr>
              <a:t>Yes. But if h(C) = h. It </a:t>
            </a:r>
            <a:r>
              <a:rPr lang="en-US" sz="2000">
                <a:latin typeface="Garamond" pitchFamily="18" charset="0"/>
              </a:rPr>
              <a:t>doesn’t work.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endParaRPr lang="en-US" sz="2000" dirty="0">
              <a:latin typeface="Garamond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699571" y="2614899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8475339" y="2956446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8912198" y="1182928"/>
            <a:ext cx="9916" cy="24049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8651946" y="2212854"/>
            <a:ext cx="540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120172" y="1815777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5770361" y="2161233"/>
            <a:ext cx="67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h/h+1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719737" y="2607865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7369926" y="2953321"/>
            <a:ext cx="67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h/h+1</a:t>
            </a:r>
          </a:p>
        </p:txBody>
      </p:sp>
    </p:spTree>
    <p:extLst>
      <p:ext uri="{BB962C8B-B14F-4D97-AF65-F5344CB8AC3E}">
        <p14:creationId xmlns:p14="http://schemas.microsoft.com/office/powerpoint/2010/main" val="410611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/>
          <p:nvPr/>
        </p:nvCxnSpPr>
        <p:spPr>
          <a:xfrm flipV="1">
            <a:off x="7088363" y="2157788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190504" y="1433966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538064" y="2087380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Rotation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555467" y="1362102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9" idx="0"/>
            <a:endCxn id="53" idx="3"/>
          </p:cNvCxnSpPr>
          <p:nvPr/>
        </p:nvCxnSpPr>
        <p:spPr>
          <a:xfrm flipV="1">
            <a:off x="997709" y="2185910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934108" y="118929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358044" y="195193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966966" y="2226925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  <p:sp>
        <p:nvSpPr>
          <p:cNvPr id="57" name="Isosceles Triangle 56"/>
          <p:cNvSpPr/>
          <p:nvPr/>
        </p:nvSpPr>
        <p:spPr>
          <a:xfrm>
            <a:off x="1790092" y="280211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906840" y="3342178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709972" y="280211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Isosceles Triangle 68"/>
          <p:cNvSpPr/>
          <p:nvPr/>
        </p:nvSpPr>
        <p:spPr>
          <a:xfrm>
            <a:off x="2438164" y="213952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546176" y="2679588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17984" y="334217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7021136" y="1426612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7628836" y="2211359"/>
            <a:ext cx="468052" cy="66220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386099" y="1354748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6764740" y="118193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78" name="Isosceles Triangle 77"/>
          <p:cNvSpPr/>
          <p:nvPr/>
        </p:nvSpPr>
        <p:spPr>
          <a:xfrm>
            <a:off x="6098362" y="1998725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224680" y="2499568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6800626" y="2805893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Isosceles Triangle 80"/>
          <p:cNvSpPr/>
          <p:nvPr/>
        </p:nvSpPr>
        <p:spPr>
          <a:xfrm>
            <a:off x="7809447" y="2827379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904406" y="3336569"/>
            <a:ext cx="44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08756" y="3334824"/>
            <a:ext cx="46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421548" y="195193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30252" y="2088995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3006020" y="2430542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36003" y="1939451"/>
            <a:ext cx="9917" cy="176276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275752" y="2630088"/>
            <a:ext cx="540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h+2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87524" y="4555284"/>
            <a:ext cx="8608460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Move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downward</a:t>
            </a:r>
            <a:r>
              <a:rPr lang="pt-BR" sz="2000" dirty="0">
                <a:latin typeface="Garamond" pitchFamily="18" charset="0"/>
              </a:rPr>
              <a:t> from an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unbalanced</a:t>
            </a:r>
            <a:r>
              <a:rPr lang="pt-BR" sz="2000" dirty="0">
                <a:latin typeface="Garamond" pitchFamily="18" charset="0"/>
              </a:rPr>
              <a:t> node, each time moving into the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higher subtree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See if it is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zig-zig</a:t>
            </a:r>
            <a:r>
              <a:rPr lang="pt-BR" sz="2000" dirty="0">
                <a:latin typeface="Garamond" pitchFamily="18" charset="0"/>
              </a:rPr>
              <a:t> or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zig-zag</a:t>
            </a:r>
          </a:p>
          <a:p>
            <a:pPr lvl="1"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Single rotation</a:t>
            </a:r>
            <a:r>
              <a:rPr lang="pt-BR" sz="2000" dirty="0">
                <a:latin typeface="Garamond" pitchFamily="18" charset="0"/>
              </a:rPr>
              <a:t> will suffice for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zig-zig</a:t>
            </a:r>
            <a:r>
              <a:rPr lang="pt-BR" sz="2000" dirty="0">
                <a:latin typeface="Garamond" pitchFamily="18" charset="0"/>
              </a:rPr>
              <a:t>.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Double </a:t>
            </a:r>
            <a:r>
              <a:rPr lang="pt-BR" sz="2000" dirty="0">
                <a:solidFill>
                  <a:srgbClr val="0000CC"/>
                </a:solidFill>
                <a:latin typeface="Garamond" pitchFamily="18" charset="0"/>
              </a:rPr>
              <a:t>rotation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pt-BR" sz="2000" dirty="0">
                <a:latin typeface="Garamond" pitchFamily="18" charset="0"/>
              </a:rPr>
              <a:t>is needed for </a:t>
            </a:r>
            <a:r>
              <a:rPr lang="pt-BR" sz="2000" dirty="0">
                <a:solidFill>
                  <a:srgbClr val="FF0000"/>
                </a:solidFill>
                <a:latin typeface="Garamond" pitchFamily="18" charset="0"/>
              </a:rPr>
              <a:t>zig-zag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endParaRPr lang="en-US" sz="2000" dirty="0">
              <a:latin typeface="Garamond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516047" y="2744101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8291815" y="3085648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8728674" y="1312130"/>
            <a:ext cx="9916" cy="24049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8468422" y="2342056"/>
            <a:ext cx="540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936648" y="1944979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16200000">
            <a:off x="5586837" y="2290435"/>
            <a:ext cx="67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h/h+1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536213" y="2737067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6200000">
            <a:off x="7186402" y="3082523"/>
            <a:ext cx="679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h/h+1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1238421" y="1217942"/>
            <a:ext cx="557767" cy="780783"/>
          </a:xfrm>
          <a:prstGeom prst="straightConnector1">
            <a:avLst/>
          </a:prstGeom>
          <a:ln w="2222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16034" y="3271041"/>
            <a:ext cx="953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ook Antiqua" pitchFamily="18" charset="0"/>
              </a:rPr>
              <a:t>Rotation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709972" y="2049985"/>
            <a:ext cx="475898" cy="687082"/>
          </a:xfrm>
          <a:prstGeom prst="straightConnector1">
            <a:avLst/>
          </a:prstGeom>
          <a:ln w="2222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18163779">
            <a:off x="1289172" y="1431845"/>
            <a:ext cx="419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zig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8163779">
            <a:off x="767278" y="2223933"/>
            <a:ext cx="419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zig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742018" y="1526475"/>
            <a:ext cx="450215" cy="61581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8163779">
            <a:off x="1775390" y="1647869"/>
            <a:ext cx="419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zig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796188" y="2157788"/>
            <a:ext cx="468052" cy="64433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2875229">
            <a:off x="1812247" y="2283615"/>
            <a:ext cx="4525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 flipH="1" flipV="1">
            <a:off x="7528696" y="4173988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0"/>
          </p:cNvCxnSpPr>
          <p:nvPr/>
        </p:nvCxnSpPr>
        <p:spPr>
          <a:xfrm flipV="1">
            <a:off x="7091985" y="4158164"/>
            <a:ext cx="384433" cy="7470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266016" y="2766114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613576" y="3419528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Double Rotation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630979" y="2694250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9" idx="0"/>
            <a:endCxn id="53" idx="3"/>
          </p:cNvCxnSpPr>
          <p:nvPr/>
        </p:nvCxnSpPr>
        <p:spPr>
          <a:xfrm flipV="1">
            <a:off x="1073221" y="3518058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009620" y="252144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433556" y="328408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042478" y="3559073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Expand</a:t>
              </a:r>
            </a:p>
          </p:txBody>
        </p:sp>
      </p:grpSp>
      <p:sp>
        <p:nvSpPr>
          <p:cNvPr id="57" name="Isosceles Triangle 56"/>
          <p:cNvSpPr/>
          <p:nvPr/>
        </p:nvSpPr>
        <p:spPr>
          <a:xfrm>
            <a:off x="1865604" y="413426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982352" y="4674326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B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9" name="Isosceles Triangle 58"/>
          <p:cNvSpPr/>
          <p:nvPr/>
        </p:nvSpPr>
        <p:spPr>
          <a:xfrm>
            <a:off x="785484" y="413426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Isosceles Triangle 68"/>
          <p:cNvSpPr/>
          <p:nvPr/>
        </p:nvSpPr>
        <p:spPr>
          <a:xfrm>
            <a:off x="2513676" y="347167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621688" y="4011736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3496" y="467432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05764" y="3421143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3081532" y="3762690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39741" y="3271599"/>
            <a:ext cx="9917" cy="176276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79490" y="3962236"/>
            <a:ext cx="540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h+2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55076" y="1059994"/>
            <a:ext cx="860846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Since B has height h+1, it is not empty. So we can expand it one more level 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U and V has height h/h-1 (at least one of them has a height of h)</a:t>
            </a:r>
            <a:endParaRPr lang="en-US" sz="2000" dirty="0">
              <a:latin typeface="Garamond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817530" y="2858623"/>
            <a:ext cx="450215" cy="61581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8163779">
            <a:off x="1850902" y="2980017"/>
            <a:ext cx="419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zig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871700" y="3489936"/>
            <a:ext cx="468052" cy="64433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2875229">
            <a:off x="1887759" y="3615763"/>
            <a:ext cx="4525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727684" y="4069215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1464405" y="4377801"/>
            <a:ext cx="50681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h+1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H="1" flipV="1">
            <a:off x="7636708" y="2773574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6984268" y="3426988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001671" y="2701710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7" idx="0"/>
            <a:endCxn id="94" idx="3"/>
          </p:cNvCxnSpPr>
          <p:nvPr/>
        </p:nvCxnSpPr>
        <p:spPr>
          <a:xfrm flipV="1">
            <a:off x="6443913" y="3525518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7380312" y="252890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6804248" y="329154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7796542" y="4905164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929108" y="543407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V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7" name="Isosceles Triangle 96"/>
          <p:cNvSpPr/>
          <p:nvPr/>
        </p:nvSpPr>
        <p:spPr>
          <a:xfrm>
            <a:off x="6156176" y="414172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Isosceles Triangle 97"/>
          <p:cNvSpPr/>
          <p:nvPr/>
        </p:nvSpPr>
        <p:spPr>
          <a:xfrm>
            <a:off x="7884368" y="3479136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992380" y="4019196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64188" y="468178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8676456" y="3428603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8452224" y="3770150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7188222" y="2866083"/>
            <a:ext cx="450215" cy="61581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8163779">
            <a:off x="7221594" y="2987477"/>
            <a:ext cx="4198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zig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242392" y="3497396"/>
            <a:ext cx="468052" cy="644330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2875229">
            <a:off x="7258451" y="3623223"/>
            <a:ext cx="4525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zag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560331" y="4833156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6200000">
            <a:off x="7269894" y="5168900"/>
            <a:ext cx="561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h/h-1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7353044" y="401897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z</a:t>
            </a:r>
          </a:p>
        </p:txBody>
      </p:sp>
      <p:sp>
        <p:nvSpPr>
          <p:cNvPr id="114" name="Isosceles Triangle 113"/>
          <p:cNvSpPr/>
          <p:nvPr/>
        </p:nvSpPr>
        <p:spPr>
          <a:xfrm>
            <a:off x="6804248" y="4905164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936814" y="5434077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47564" y="4048025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6200000">
            <a:off x="407073" y="4389572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5688079" y="3286413"/>
            <a:ext cx="9917" cy="176276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16200000">
            <a:off x="5427828" y="3977050"/>
            <a:ext cx="540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h+2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995902" y="4062839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6200000">
            <a:off x="5755411" y="4404386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7401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/>
          <p:cNvCxnSpPr/>
          <p:nvPr/>
        </p:nvCxnSpPr>
        <p:spPr>
          <a:xfrm flipH="1" flipV="1">
            <a:off x="7360567" y="1662792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434908" y="2348880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2" idx="0"/>
          </p:cNvCxnSpPr>
          <p:nvPr/>
        </p:nvCxnSpPr>
        <p:spPr>
          <a:xfrm flipH="1" flipV="1">
            <a:off x="6804248" y="2301780"/>
            <a:ext cx="540356" cy="695172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840252" y="1740907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2000339" y="2409792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0"/>
          </p:cNvCxnSpPr>
          <p:nvPr/>
        </p:nvCxnSpPr>
        <p:spPr>
          <a:xfrm flipV="1">
            <a:off x="1563628" y="2393968"/>
            <a:ext cx="384433" cy="74700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1108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Double Rotation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042478" y="1794877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26454" y="4077072"/>
              <a:ext cx="1177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Rotate at y</a:t>
              </a:r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H="1" flipV="1">
            <a:off x="2108351" y="1009378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455911" y="1662792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473314" y="93751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7" idx="0"/>
            <a:endCxn id="94" idx="3"/>
          </p:cNvCxnSpPr>
          <p:nvPr/>
        </p:nvCxnSpPr>
        <p:spPr>
          <a:xfrm flipV="1">
            <a:off x="915556" y="1761322"/>
            <a:ext cx="401237" cy="61620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1851955" y="76470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1275891" y="152734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95" name="Isosceles Triangle 94"/>
          <p:cNvSpPr/>
          <p:nvPr/>
        </p:nvSpPr>
        <p:spPr>
          <a:xfrm>
            <a:off x="2268185" y="314096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400751" y="3669881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V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7" name="Isosceles Triangle 96"/>
          <p:cNvSpPr/>
          <p:nvPr/>
        </p:nvSpPr>
        <p:spPr>
          <a:xfrm>
            <a:off x="627819" y="2377530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Isosceles Triangle 97"/>
          <p:cNvSpPr/>
          <p:nvPr/>
        </p:nvSpPr>
        <p:spPr>
          <a:xfrm>
            <a:off x="2356011" y="1714940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464023" y="2255000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35831" y="291759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9832" y="1664407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2835600" y="2005954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031974" y="3068960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16200000">
            <a:off x="1741537" y="3404704"/>
            <a:ext cx="5611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h/h-1</a:t>
            </a: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1824687" y="225478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z</a:t>
            </a:r>
          </a:p>
        </p:txBody>
      </p:sp>
      <p:sp>
        <p:nvSpPr>
          <p:cNvPr id="114" name="Isosceles Triangle 113"/>
          <p:cNvSpPr/>
          <p:nvPr/>
        </p:nvSpPr>
        <p:spPr>
          <a:xfrm>
            <a:off x="1275891" y="3140968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408457" y="3669881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4247" y="1522217"/>
            <a:ext cx="9917" cy="176276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16200000">
            <a:off x="-8776" y="2212854"/>
            <a:ext cx="5403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h+2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03548" y="2298643"/>
            <a:ext cx="0" cy="96515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6200000">
            <a:off x="279316" y="2640190"/>
            <a:ext cx="4287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Freeform 1"/>
          <p:cNvSpPr/>
          <p:nvPr/>
        </p:nvSpPr>
        <p:spPr>
          <a:xfrm>
            <a:off x="1591564" y="1658679"/>
            <a:ext cx="425302" cy="574158"/>
          </a:xfrm>
          <a:custGeom>
            <a:avLst/>
            <a:gdLst>
              <a:gd name="connsiteX0" fmla="*/ 425302 w 425302"/>
              <a:gd name="connsiteY0" fmla="*/ 574158 h 574158"/>
              <a:gd name="connsiteX1" fmla="*/ 318977 w 425302"/>
              <a:gd name="connsiteY1" fmla="*/ 148856 h 574158"/>
              <a:gd name="connsiteX2" fmla="*/ 0 w 425302"/>
              <a:gd name="connsiteY2" fmla="*/ 0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302" h="574158">
                <a:moveTo>
                  <a:pt x="425302" y="574158"/>
                </a:moveTo>
                <a:cubicBezTo>
                  <a:pt x="407581" y="409353"/>
                  <a:pt x="389861" y="244549"/>
                  <a:pt x="318977" y="148856"/>
                </a:cubicBezTo>
                <a:cubicBezTo>
                  <a:pt x="248093" y="53163"/>
                  <a:pt x="124046" y="26581"/>
                  <a:pt x="0" y="0"/>
                </a:cubicBezTo>
              </a:path>
            </a:pathLst>
          </a:custGeom>
          <a:ln w="15875">
            <a:solidFill>
              <a:schemeClr val="bg1">
                <a:lumMod val="50000"/>
              </a:schemeClr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8013007" y="1009378"/>
            <a:ext cx="535692" cy="73117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377970" y="937514"/>
            <a:ext cx="441348" cy="64397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7756611" y="76470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7180547" y="152734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z</a:t>
            </a:r>
          </a:p>
        </p:txBody>
      </p:sp>
      <p:sp>
        <p:nvSpPr>
          <p:cNvPr id="76" name="Isosceles Triangle 75"/>
          <p:cNvSpPr/>
          <p:nvPr/>
        </p:nvSpPr>
        <p:spPr>
          <a:xfrm>
            <a:off x="7596336" y="2348880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728902" y="2877793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V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0" name="Isosceles Triangle 79"/>
          <p:cNvSpPr/>
          <p:nvPr/>
        </p:nvSpPr>
        <p:spPr>
          <a:xfrm>
            <a:off x="8260667" y="1714940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8368679" y="2255000"/>
            <a:ext cx="468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40487" y="402655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6704972" y="225478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22" name="Isosceles Triangle 121"/>
          <p:cNvSpPr/>
          <p:nvPr/>
        </p:nvSpPr>
        <p:spPr>
          <a:xfrm>
            <a:off x="7056867" y="2996952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33093" y="3561869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U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1" name="Isosceles Triangle 130"/>
          <p:cNvSpPr/>
          <p:nvPr/>
        </p:nvSpPr>
        <p:spPr>
          <a:xfrm>
            <a:off x="6156767" y="2996952"/>
            <a:ext cx="575473" cy="8748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64188" y="3522494"/>
            <a:ext cx="38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C</a:t>
            </a:r>
            <a:endParaRPr lang="en-US" sz="1600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4" name="Freeform 133"/>
          <p:cNvSpPr/>
          <p:nvPr/>
        </p:nvSpPr>
        <p:spPr>
          <a:xfrm>
            <a:off x="7251254" y="899994"/>
            <a:ext cx="489098" cy="584790"/>
          </a:xfrm>
          <a:custGeom>
            <a:avLst/>
            <a:gdLst>
              <a:gd name="connsiteX0" fmla="*/ 0 w 489098"/>
              <a:gd name="connsiteY0" fmla="*/ 584790 h 584790"/>
              <a:gd name="connsiteX1" fmla="*/ 106326 w 489098"/>
              <a:gd name="connsiteY1" fmla="*/ 212651 h 584790"/>
              <a:gd name="connsiteX2" fmla="*/ 489098 w 489098"/>
              <a:gd name="connsiteY2" fmla="*/ 0 h 58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098" h="584790">
                <a:moveTo>
                  <a:pt x="0" y="584790"/>
                </a:moveTo>
                <a:cubicBezTo>
                  <a:pt x="12405" y="447453"/>
                  <a:pt x="24810" y="310116"/>
                  <a:pt x="106326" y="212651"/>
                </a:cubicBezTo>
                <a:cubicBezTo>
                  <a:pt x="187842" y="115186"/>
                  <a:pt x="338470" y="57593"/>
                  <a:pt x="489098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60332" y="4149081"/>
            <a:ext cx="323165" cy="1177594"/>
            <a:chOff x="7560332" y="4149081"/>
            <a:chExt cx="323165" cy="1177594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7570742" y="4195622"/>
              <a:ext cx="1" cy="997574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 rot="5400000">
              <a:off x="7133118" y="4576295"/>
              <a:ext cx="11775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Rotate at x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>
            <a:off x="6179447" y="5193196"/>
            <a:ext cx="1393618" cy="0"/>
          </a:xfrm>
          <a:prstGeom prst="straightConnector1">
            <a:avLst/>
          </a:prstGeom>
          <a:ln w="41275">
            <a:solidFill>
              <a:srgbClr val="FF0000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303749" y="4119636"/>
            <a:ext cx="3908176" cy="2384171"/>
            <a:chOff x="2303749" y="4119636"/>
            <a:chExt cx="3908176" cy="2384171"/>
          </a:xfrm>
        </p:grpSpPr>
        <p:cxnSp>
          <p:nvCxnSpPr>
            <p:cNvPr id="159" name="Straight Connector 158"/>
            <p:cNvCxnSpPr>
              <a:stCxn id="161" idx="0"/>
            </p:cNvCxnSpPr>
            <p:nvPr/>
          </p:nvCxnSpPr>
          <p:spPr>
            <a:xfrm flipH="1" flipV="1">
              <a:off x="5148064" y="4905164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4778724" y="4952264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4" idx="0"/>
            </p:cNvCxnSpPr>
            <p:nvPr/>
          </p:nvCxnSpPr>
          <p:spPr>
            <a:xfrm flipH="1" flipV="1">
              <a:off x="3295601" y="4894068"/>
              <a:ext cx="540356" cy="695172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2926261" y="4941168"/>
              <a:ext cx="441348" cy="643977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7"/>
              <a:endCxn id="148" idx="3"/>
            </p:cNvCxnSpPr>
            <p:nvPr/>
          </p:nvCxnSpPr>
          <p:spPr>
            <a:xfrm flipV="1">
              <a:off x="3434719" y="4353610"/>
              <a:ext cx="718867" cy="533604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47" idx="1"/>
            </p:cNvCxnSpPr>
            <p:nvPr/>
          </p:nvCxnSpPr>
          <p:spPr>
            <a:xfrm flipH="1" flipV="1">
              <a:off x="4308556" y="4313509"/>
              <a:ext cx="781134" cy="573705"/>
            </a:xfrm>
            <a:prstGeom prst="line">
              <a:avLst/>
            </a:prstGeom>
            <a:ln w="349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5048788" y="4847070"/>
              <a:ext cx="279296" cy="274118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x</a:t>
              </a:r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4112684" y="4119636"/>
              <a:ext cx="279296" cy="274118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z</a:t>
              </a:r>
            </a:p>
          </p:txBody>
        </p:sp>
        <p:sp>
          <p:nvSpPr>
            <p:cNvPr id="153" name="Oval 152"/>
            <p:cNvSpPr>
              <a:spLocks noChangeArrowheads="1"/>
            </p:cNvSpPr>
            <p:nvPr/>
          </p:nvSpPr>
          <p:spPr bwMode="auto">
            <a:xfrm>
              <a:off x="3196325" y="4847070"/>
              <a:ext cx="279296" cy="274118"/>
            </a:xfrm>
            <a:prstGeom prst="ellipse">
              <a:avLst/>
            </a:prstGeom>
            <a:gradFill>
              <a:gsLst>
                <a:gs pos="21082">
                  <a:srgbClr val="0000CC"/>
                </a:gs>
                <a:gs pos="16400">
                  <a:srgbClr val="0000AB"/>
                </a:gs>
                <a:gs pos="5830">
                  <a:srgbClr val="0000C0"/>
                </a:gs>
                <a:gs pos="10300">
                  <a:srgbClr val="0000B7"/>
                </a:gs>
                <a:gs pos="0">
                  <a:srgbClr val="0000CC"/>
                </a:gs>
                <a:gs pos="0">
                  <a:srgbClr val="002060">
                    <a:alpha val="25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Book Antiqua" pitchFamily="18" charset="0"/>
                </a:rPr>
                <a:t>y</a:t>
              </a:r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3548220" y="5589240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624446" y="6154157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U</a:t>
              </a:r>
              <a:endParaRPr lang="en-US" sz="16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2648120" y="5589240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755541" y="6114782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C</a:t>
              </a:r>
              <a:endParaRPr lang="en-US" sz="16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5400683" y="5600336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76909" y="6165253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A</a:t>
              </a:r>
              <a:endParaRPr lang="en-US" sz="16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>
              <a:off x="4500583" y="5600336"/>
              <a:ext cx="575473" cy="8748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608004" y="6125878"/>
              <a:ext cx="387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Book Antiqua" pitchFamily="18" charset="0"/>
                </a:rPr>
                <a:t>V</a:t>
              </a:r>
              <a:endParaRPr lang="en-US" sz="1600" baseline="-25000" dirty="0">
                <a:solidFill>
                  <a:schemeClr val="bg1"/>
                </a:solidFill>
                <a:latin typeface="Book Antiqua" pitchFamily="18" charset="0"/>
              </a:endParaRP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>
              <a:off x="2467510" y="5524189"/>
              <a:ext cx="0" cy="96515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 rot="16200000">
              <a:off x="2243278" y="5865736"/>
              <a:ext cx="4287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>
              <a:off x="6067909" y="5517232"/>
              <a:ext cx="0" cy="96515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 rot="16200000">
              <a:off x="5843677" y="5858779"/>
              <a:ext cx="4287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4339717" y="5517232"/>
              <a:ext cx="0" cy="96515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 rot="16200000">
              <a:off x="4049280" y="5852976"/>
              <a:ext cx="5611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h/h-1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7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3" grpId="0" animBg="1"/>
      <p:bldP spid="74" grpId="0" animBg="1"/>
      <p:bldP spid="76" grpId="0" animBg="1"/>
      <p:bldP spid="78" grpId="0"/>
      <p:bldP spid="80" grpId="0" animBg="1"/>
      <p:bldP spid="81" grpId="0"/>
      <p:bldP spid="104" grpId="0" animBg="1"/>
      <p:bldP spid="122" grpId="0" animBg="1"/>
      <p:bldP spid="131" grpId="0" animBg="1"/>
      <p:bldP spid="132" grpId="0"/>
      <p:bldP spid="1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1108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0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Practice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791580" y="2564904"/>
            <a:ext cx="7461463" cy="115212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  <a:sym typeface="Symbol"/>
              </a:rPr>
              <a:t>Rotations are not that hard to understand. </a:t>
            </a:r>
          </a:p>
          <a:p>
            <a:pPr algn="ctr"/>
            <a:r>
              <a:rPr lang="en-US" sz="2200" dirty="0">
                <a:latin typeface="Book Antiqua" pitchFamily="18" charset="0"/>
                <a:sym typeface="Symbol"/>
              </a:rPr>
              <a:t>Yet, practice some examples to make yourself comfortable</a:t>
            </a:r>
            <a:endParaRPr lang="en-US" sz="2200" baseline="-25000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7561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Binary Search Tree (BST)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09"/>
            <a:ext cx="8532949" cy="769441"/>
            <a:chOff x="3290836" y="1133555"/>
            <a:chExt cx="6401875" cy="600551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60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Book Antiqua" pitchFamily="18" charset="0"/>
                </a:rPr>
                <a:t>Usually most operations on BST take time 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proportional to the height </a:t>
              </a:r>
              <a:r>
                <a:rPr lang="en-US" sz="2200" dirty="0">
                  <a:latin typeface="Book Antiqua" pitchFamily="18" charset="0"/>
                </a:rPr>
                <a:t>of the tree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2174484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2</a:t>
            </a:r>
            <a:r>
              <a:rPr lang="pt-BR" sz="2000" baseline="30000" dirty="0">
                <a:latin typeface="Garamond" pitchFamily="18" charset="0"/>
              </a:rPr>
              <a:t>0</a:t>
            </a:r>
            <a:r>
              <a:rPr lang="pt-BR" sz="2000" dirty="0">
                <a:latin typeface="Garamond" pitchFamily="18" charset="0"/>
              </a:rPr>
              <a:t> + 2</a:t>
            </a:r>
            <a:r>
              <a:rPr lang="pt-BR" sz="2000" baseline="30000" dirty="0">
                <a:latin typeface="Garamond" pitchFamily="18" charset="0"/>
              </a:rPr>
              <a:t>1</a:t>
            </a:r>
            <a:r>
              <a:rPr lang="pt-BR" sz="2000" dirty="0">
                <a:latin typeface="Garamond" pitchFamily="18" charset="0"/>
              </a:rPr>
              <a:t>+ 2</a:t>
            </a:r>
            <a:r>
              <a:rPr lang="pt-BR" sz="2000" baseline="30000" dirty="0">
                <a:latin typeface="Garamond" pitchFamily="18" charset="0"/>
              </a:rPr>
              <a:t>2 </a:t>
            </a:r>
            <a:r>
              <a:rPr lang="pt-BR" sz="2000" dirty="0">
                <a:latin typeface="Garamond" pitchFamily="18" charset="0"/>
              </a:rPr>
              <a:t>+ ... + 2</a:t>
            </a:r>
            <a:r>
              <a:rPr lang="pt-BR" sz="2000" baseline="30000" dirty="0">
                <a:latin typeface="Garamond" pitchFamily="18" charset="0"/>
              </a:rPr>
              <a:t>h </a:t>
            </a:r>
            <a:r>
              <a:rPr lang="pt-BR" sz="2000" dirty="0">
                <a:latin typeface="Garamond" pitchFamily="18" charset="0"/>
              </a:rPr>
              <a:t>= 2</a:t>
            </a:r>
            <a:r>
              <a:rPr lang="pt-BR" sz="2000" baseline="30000" dirty="0">
                <a:latin typeface="Garamond" pitchFamily="18" charset="0"/>
              </a:rPr>
              <a:t>h+1</a:t>
            </a:r>
            <a:r>
              <a:rPr lang="pt-BR" sz="2000" dirty="0">
                <a:latin typeface="Garamond" pitchFamily="18" charset="0"/>
              </a:rPr>
              <a:t> - 1 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n &lt;= 2</a:t>
            </a:r>
            <a:r>
              <a:rPr lang="en-US" sz="2000" baseline="30000" dirty="0">
                <a:latin typeface="Garamond" pitchFamily="18" charset="0"/>
              </a:rPr>
              <a:t>h+1</a:t>
            </a:r>
            <a:r>
              <a:rPr lang="en-US" sz="2000" dirty="0">
                <a:latin typeface="Garamond" pitchFamily="18" charset="0"/>
              </a:rPr>
              <a:t>-1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h &gt;= log</a:t>
            </a:r>
            <a:r>
              <a:rPr lang="en-US" sz="2000" baseline="-25000" dirty="0">
                <a:latin typeface="Garamond" pitchFamily="18" charset="0"/>
              </a:rPr>
              <a:t>2 </a:t>
            </a:r>
            <a:r>
              <a:rPr lang="en-US" sz="2000" dirty="0">
                <a:latin typeface="Garamond" pitchFamily="18" charset="0"/>
              </a:rPr>
              <a:t>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9532" y="1723457"/>
            <a:ext cx="8532949" cy="430888"/>
            <a:chOff x="3290836" y="1133555"/>
            <a:chExt cx="6401875" cy="336309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Book Antiqua" pitchFamily="18" charset="0"/>
                </a:rPr>
                <a:t>A BST with height 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h</a:t>
              </a:r>
              <a:r>
                <a:rPr lang="en-US" sz="2200" dirty="0">
                  <a:latin typeface="Book Antiqua" pitchFamily="18" charset="0"/>
                </a:rPr>
                <a:t> can contain at most 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2</a:t>
              </a:r>
              <a:r>
                <a:rPr lang="en-US" sz="2200" baseline="30000" dirty="0">
                  <a:solidFill>
                    <a:srgbClr val="0000CC"/>
                  </a:solidFill>
                  <a:latin typeface="Book Antiqua" pitchFamily="18" charset="0"/>
                </a:rPr>
                <a:t>h+1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-1</a:t>
              </a:r>
              <a:r>
                <a:rPr lang="en-US" sz="2200" dirty="0">
                  <a:latin typeface="Book Antiqua" pitchFamily="18" charset="0"/>
                </a:rPr>
                <a:t> nodes</a:t>
              </a:r>
              <a:endParaRPr lang="en-US" sz="2200" dirty="0">
                <a:latin typeface="Georgia" pitchFamily="18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716016" y="4041068"/>
            <a:ext cx="342038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5218" y="4873226"/>
            <a:ext cx="136815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271642" y="5605209"/>
            <a:ext cx="864754" cy="20035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33370" y="3892986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2</a:t>
            </a:r>
            <a:r>
              <a:rPr lang="en-US" sz="2000" b="1" baseline="30000" dirty="0">
                <a:latin typeface="Trebuchet MS" pitchFamily="34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33370" y="4653136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2</a:t>
            </a:r>
            <a:r>
              <a:rPr lang="en-US" sz="2000" b="1" baseline="30000" dirty="0">
                <a:latin typeface="Trebuchet MS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69374" y="5405154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2</a:t>
            </a:r>
            <a:r>
              <a:rPr lang="en-US" sz="2000" b="1" baseline="30000" dirty="0">
                <a:latin typeface="Trebuchet MS" pitchFamily="34" charset="0"/>
              </a:rPr>
              <a:t>2</a:t>
            </a:r>
          </a:p>
        </p:txBody>
      </p:sp>
      <p:cxnSp>
        <p:nvCxnSpPr>
          <p:cNvPr id="25" name="Straight Connector 24"/>
          <p:cNvCxnSpPr>
            <a:stCxn id="55" idx="1"/>
          </p:cNvCxnSpPr>
          <p:nvPr/>
        </p:nvCxnSpPr>
        <p:spPr>
          <a:xfrm flipH="1" flipV="1">
            <a:off x="3348963" y="5622258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4" idx="1"/>
          </p:cNvCxnSpPr>
          <p:nvPr/>
        </p:nvCxnSpPr>
        <p:spPr>
          <a:xfrm flipH="1" flipV="1">
            <a:off x="6764489" y="5631054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199434" y="5631054"/>
            <a:ext cx="565056" cy="65935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2" idx="1"/>
          </p:cNvCxnSpPr>
          <p:nvPr/>
        </p:nvCxnSpPr>
        <p:spPr>
          <a:xfrm flipH="1" flipV="1">
            <a:off x="4921728" y="5622258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356673" y="5622258"/>
            <a:ext cx="565056" cy="65935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87753" y="4811712"/>
            <a:ext cx="82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 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7544" y="3789040"/>
            <a:ext cx="6051" cy="2556284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45562" y="5593087"/>
            <a:ext cx="565056" cy="65935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041529" y="4055823"/>
            <a:ext cx="1824837" cy="81739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16748" y="4055823"/>
            <a:ext cx="1510097" cy="75566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4" idx="1"/>
          </p:cNvCxnSpPr>
          <p:nvPr/>
        </p:nvCxnSpPr>
        <p:spPr>
          <a:xfrm flipH="1" flipV="1">
            <a:off x="2455425" y="4873217"/>
            <a:ext cx="774031" cy="58498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535923" y="4793892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3" idx="1"/>
          </p:cNvCxnSpPr>
          <p:nvPr/>
        </p:nvCxnSpPr>
        <p:spPr>
          <a:xfrm flipH="1" flipV="1">
            <a:off x="1503704" y="5572712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38648" y="5572712"/>
            <a:ext cx="565056" cy="65935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901881" y="391876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2278972" y="4706379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334334" y="5435653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799000" y="6095005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1969954" y="610658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188555" y="5418061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45" name="Straight Connector 44"/>
          <p:cNvCxnSpPr>
            <a:stCxn id="49" idx="1"/>
          </p:cNvCxnSpPr>
          <p:nvPr/>
        </p:nvCxnSpPr>
        <p:spPr>
          <a:xfrm flipH="1" flipV="1">
            <a:off x="5903172" y="4943138"/>
            <a:ext cx="774031" cy="58498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83670" y="4863814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726719" y="4776301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782080" y="550557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636301" y="5487983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605914" y="6115379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4217025" y="614455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387979" y="615613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6059786" y="615334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7230740" y="616492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3815214" y="615613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7812360" y="6345324"/>
            <a:ext cx="324036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69374" y="6125234"/>
            <a:ext cx="97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itchFamily="34" charset="0"/>
              </a:rPr>
              <a:t>2</a:t>
            </a:r>
            <a:r>
              <a:rPr lang="en-US" sz="2000" b="1" baseline="30000" dirty="0">
                <a:latin typeface="Trebuchet MS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662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Binary Search Tree (BST)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11"/>
            <a:ext cx="8532949" cy="430888"/>
            <a:chOff x="3290836" y="1133555"/>
            <a:chExt cx="6401875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The height may become larger than log</a:t>
              </a:r>
              <a:r>
                <a:rPr lang="en-US" sz="2200" baseline="-25000" dirty="0">
                  <a:solidFill>
                    <a:srgbClr val="0000CC"/>
                  </a:solidFill>
                  <a:latin typeface="Book Antiqua" pitchFamily="18" charset="0"/>
                </a:rPr>
                <a:t>2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n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99592" y="1520788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If the keys come in a </a:t>
            </a:r>
            <a:r>
              <a:rPr lang="en-US" sz="2000" dirty="0">
                <a:solidFill>
                  <a:srgbClr val="0000CC"/>
                </a:solidFill>
                <a:latin typeface="Garamond" pitchFamily="18" charset="0"/>
              </a:rPr>
              <a:t>sorted way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The height becomes </a:t>
            </a:r>
            <a:r>
              <a:rPr lang="en-US" sz="2000" dirty="0">
                <a:solidFill>
                  <a:srgbClr val="FF0000"/>
                </a:solidFill>
                <a:latin typeface="Garamond" pitchFamily="18" charset="0"/>
              </a:rPr>
              <a:t>linear</a:t>
            </a:r>
            <a:r>
              <a:rPr lang="en-US" sz="2000" dirty="0">
                <a:latin typeface="Garamond" pitchFamily="18" charset="0"/>
              </a:rPr>
              <a:t> in the number of elements!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Worst case running time of different operations (insert, delete, lookup)</a:t>
            </a:r>
            <a:r>
              <a:rPr lang="el-GR" sz="2000" dirty="0">
                <a:latin typeface="Garamond" pitchFamily="18" charset="0"/>
              </a:rPr>
              <a:t>Θ</a:t>
            </a:r>
            <a:r>
              <a:rPr lang="en-US" sz="2000" dirty="0">
                <a:latin typeface="Garamond" pitchFamily="18" charset="0"/>
              </a:rPr>
              <a:t>(n)</a:t>
            </a:r>
          </a:p>
        </p:txBody>
      </p:sp>
      <p:cxnSp>
        <p:nvCxnSpPr>
          <p:cNvPr id="26" name="Straight Connector 25"/>
          <p:cNvCxnSpPr>
            <a:stCxn id="54" idx="1"/>
          </p:cNvCxnSpPr>
          <p:nvPr/>
        </p:nvCxnSpPr>
        <p:spPr>
          <a:xfrm flipH="1" flipV="1">
            <a:off x="5986693" y="5177294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7" idx="1"/>
          </p:cNvCxnSpPr>
          <p:nvPr/>
        </p:nvCxnSpPr>
        <p:spPr>
          <a:xfrm flipH="1" flipV="1">
            <a:off x="3720421" y="3638068"/>
            <a:ext cx="1269404" cy="724617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580771" y="350100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cxnSp>
        <p:nvCxnSpPr>
          <p:cNvPr id="45" name="Straight Connector 44"/>
          <p:cNvCxnSpPr>
            <a:stCxn id="49" idx="1"/>
          </p:cNvCxnSpPr>
          <p:nvPr/>
        </p:nvCxnSpPr>
        <p:spPr>
          <a:xfrm flipH="1" flipV="1">
            <a:off x="5125376" y="4489378"/>
            <a:ext cx="774031" cy="58498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948923" y="4322541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58505" y="5034223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6452944" y="571116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951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 animBg="1"/>
      <p:bldP spid="49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</a:rPr>
              <a:t>AVL Trees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9532" y="800711"/>
            <a:ext cx="8532949" cy="430888"/>
            <a:chOff x="3290836" y="1133555"/>
            <a:chExt cx="6401875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solidFill>
                    <a:srgbClr val="0000CC"/>
                  </a:solidFill>
                  <a:latin typeface="Book Antiqua" pitchFamily="18" charset="0"/>
                </a:rPr>
                <a:t>Adelson-Velski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 and Landis, 1962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9532" y="1233916"/>
            <a:ext cx="8532949" cy="430888"/>
            <a:chOff x="3290836" y="1133555"/>
            <a:chExt cx="6401875" cy="336309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8879" y="1133555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Dynamically </a:t>
              </a:r>
              <a:r>
                <a:rPr lang="en-US" sz="2200" u="sng" dirty="0">
                  <a:solidFill>
                    <a:srgbClr val="FF0000"/>
                  </a:solidFill>
                  <a:latin typeface="Book Antiqua" pitchFamily="18" charset="0"/>
                </a:rPr>
                <a:t>rebalance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  <a:r>
                <a:rPr lang="en-US" sz="2200" dirty="0">
                  <a:latin typeface="Book Antiqua" pitchFamily="18" charset="0"/>
                </a:rPr>
                <a:t>the tree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keeping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  <a:r>
                <a:rPr lang="en-US" sz="2200" dirty="0">
                  <a:latin typeface="Book Antiqua" pitchFamily="18" charset="0"/>
                </a:rPr>
                <a:t>the</a:t>
              </a:r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 </a:t>
              </a:r>
              <a:r>
                <a:rPr lang="en-US" sz="2200" dirty="0">
                  <a:solidFill>
                    <a:srgbClr val="FF0000"/>
                  </a:solidFill>
                  <a:latin typeface="Book Antiqua" pitchFamily="18" charset="0"/>
                </a:rPr>
                <a:t>ordering invariant</a:t>
              </a:r>
              <a:endParaRPr lang="en-US" sz="2200" dirty="0">
                <a:solidFill>
                  <a:srgbClr val="FF0000"/>
                </a:solidFill>
                <a:latin typeface="Georgia" pitchFamily="18" charset="0"/>
              </a:endParaRPr>
            </a:p>
          </p:txBody>
        </p:sp>
      </p:grp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02060" y="2204864"/>
            <a:ext cx="6070140" cy="147616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700" dirty="0">
                <a:latin typeface="Book Antiqua" pitchFamily="18" charset="0"/>
                <a:sym typeface="Symbol"/>
              </a:rPr>
              <a:t>At any node with key k in a binary search tree, all keys </a:t>
            </a:r>
          </a:p>
          <a:p>
            <a:pPr algn="ctr"/>
            <a:r>
              <a:rPr lang="en-US" sz="1700" dirty="0">
                <a:latin typeface="Book Antiqua" pitchFamily="18" charset="0"/>
                <a:sym typeface="Symbol"/>
              </a:rPr>
              <a:t>of the elements in the left </a:t>
            </a:r>
            <a:r>
              <a:rPr lang="en-US" sz="1700" dirty="0" err="1">
                <a:latin typeface="Book Antiqua" pitchFamily="18" charset="0"/>
                <a:sym typeface="Symbol"/>
              </a:rPr>
              <a:t>subtree</a:t>
            </a:r>
            <a:r>
              <a:rPr lang="en-US" sz="1700" dirty="0">
                <a:latin typeface="Book Antiqua" pitchFamily="18" charset="0"/>
                <a:sym typeface="Symbol"/>
              </a:rPr>
              <a:t> are strictly less than k, </a:t>
            </a:r>
          </a:p>
          <a:p>
            <a:pPr algn="ctr"/>
            <a:r>
              <a:rPr lang="en-US" sz="1700" dirty="0">
                <a:latin typeface="Book Antiqua" pitchFamily="18" charset="0"/>
                <a:sym typeface="Symbol"/>
              </a:rPr>
              <a:t>while all keys of the elements  in the right </a:t>
            </a:r>
            <a:r>
              <a:rPr lang="en-US" sz="1700" dirty="0" err="1">
                <a:latin typeface="Book Antiqua" pitchFamily="18" charset="0"/>
                <a:sym typeface="Symbol"/>
              </a:rPr>
              <a:t>subtree</a:t>
            </a:r>
            <a:r>
              <a:rPr lang="en-US" sz="1700" dirty="0">
                <a:latin typeface="Book Antiqua" pitchFamily="18" charset="0"/>
                <a:sym typeface="Symbol"/>
              </a:rPr>
              <a:t> are </a:t>
            </a:r>
          </a:p>
          <a:p>
            <a:pPr algn="ctr"/>
            <a:r>
              <a:rPr lang="en-US" sz="1700" dirty="0">
                <a:latin typeface="Book Antiqua" pitchFamily="18" charset="0"/>
                <a:sym typeface="Symbol"/>
              </a:rPr>
              <a:t>strictly greater than k.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112" y="1880828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Book Antiqua" pitchFamily="18" charset="0"/>
              </a:rPr>
              <a:t>Ordering Invariant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287524" y="4725144"/>
            <a:ext cx="6084676" cy="147616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At any node in the tree, the heights of the left</a:t>
            </a:r>
          </a:p>
          <a:p>
            <a:pPr algn="ctr"/>
            <a:r>
              <a:rPr lang="en-US" sz="2000" dirty="0">
                <a:latin typeface="Book Antiqua" pitchFamily="18" charset="0"/>
                <a:sym typeface="Symbol"/>
              </a:rPr>
              <a:t>and right </a:t>
            </a:r>
            <a:r>
              <a:rPr lang="en-US" sz="2000" dirty="0" err="1">
                <a:latin typeface="Book Antiqua" pitchFamily="18" charset="0"/>
                <a:sym typeface="Symbol"/>
              </a:rPr>
              <a:t>subtrees</a:t>
            </a:r>
            <a:r>
              <a:rPr lang="en-US" sz="2000" dirty="0">
                <a:latin typeface="Book Antiqua" pitchFamily="18" charset="0"/>
                <a:sym typeface="Symbol"/>
              </a:rPr>
              <a:t> differs by at most 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576" y="4401108"/>
            <a:ext cx="2570820" cy="430887"/>
          </a:xfrm>
          <a:prstGeom prst="rect">
            <a:avLst/>
          </a:prstGeom>
          <a:solidFill>
            <a:srgbClr val="FF0000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bg1"/>
                </a:solidFill>
                <a:latin typeface="Book Antiqua" pitchFamily="18" charset="0"/>
              </a:rPr>
              <a:t>Height Invariant</a:t>
            </a:r>
            <a:endParaRPr lang="en-US" sz="15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447952" y="4679948"/>
            <a:ext cx="364408" cy="58525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7704348" y="4592434"/>
            <a:ext cx="212149" cy="21031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28284" y="5265204"/>
            <a:ext cx="611477" cy="1044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Isosceles Triangle 28"/>
          <p:cNvSpPr/>
          <p:nvPr/>
        </p:nvSpPr>
        <p:spPr>
          <a:xfrm>
            <a:off x="8030042" y="5290410"/>
            <a:ext cx="502398" cy="684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0"/>
            <a:endCxn id="28" idx="5"/>
          </p:cNvCxnSpPr>
          <p:nvPr/>
        </p:nvCxnSpPr>
        <p:spPr>
          <a:xfrm flipH="1" flipV="1">
            <a:off x="7885428" y="4771947"/>
            <a:ext cx="395813" cy="51846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00292" y="597076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h-1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64388" y="56827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h-2</a:t>
            </a:r>
          </a:p>
        </p:txBody>
      </p:sp>
      <p:cxnSp>
        <p:nvCxnSpPr>
          <p:cNvPr id="37" name="Straight Connector 36"/>
          <p:cNvCxnSpPr>
            <a:stCxn id="43" idx="0"/>
          </p:cNvCxnSpPr>
          <p:nvPr/>
        </p:nvCxnSpPr>
        <p:spPr>
          <a:xfrm flipV="1">
            <a:off x="7415487" y="2375692"/>
            <a:ext cx="401241" cy="62126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7708715" y="2288178"/>
            <a:ext cx="237744" cy="237744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8034410" y="2986154"/>
            <a:ext cx="502398" cy="684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0"/>
            <a:endCxn id="38" idx="5"/>
          </p:cNvCxnSpPr>
          <p:nvPr/>
        </p:nvCxnSpPr>
        <p:spPr>
          <a:xfrm flipH="1" flipV="1">
            <a:off x="7911642" y="2491105"/>
            <a:ext cx="373967" cy="495049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68756" y="337847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  <a:sym typeface="Symbol"/>
              </a:rPr>
              <a:t></a:t>
            </a:r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43" name="Isosceles Triangle 42"/>
          <p:cNvSpPr/>
          <p:nvPr/>
        </p:nvSpPr>
        <p:spPr>
          <a:xfrm>
            <a:off x="7164288" y="2996952"/>
            <a:ext cx="502398" cy="684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36296" y="337847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&lt;x</a:t>
            </a:r>
          </a:p>
        </p:txBody>
      </p:sp>
    </p:spTree>
    <p:extLst>
      <p:ext uri="{BB962C8B-B14F-4D97-AF65-F5344CB8AC3E}">
        <p14:creationId xmlns:p14="http://schemas.microsoft.com/office/powerpoint/2010/main" val="374530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 Trees: Height Invariant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2" name="Straight Connector 131"/>
          <p:cNvCxnSpPr>
            <a:stCxn id="156" idx="1"/>
          </p:cNvCxnSpPr>
          <p:nvPr/>
        </p:nvCxnSpPr>
        <p:spPr>
          <a:xfrm flipH="1" flipV="1">
            <a:off x="5387086" y="3137982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4506887" y="1571547"/>
            <a:ext cx="1824837" cy="81739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982106" y="1571547"/>
            <a:ext cx="1510097" cy="75566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8" idx="1"/>
          </p:cNvCxnSpPr>
          <p:nvPr/>
        </p:nvCxnSpPr>
        <p:spPr>
          <a:xfrm flipH="1" flipV="1">
            <a:off x="2920783" y="2388941"/>
            <a:ext cx="774031" cy="58498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001281" y="2309616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4367239" y="143448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2744330" y="2222103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145" name="Oval 144"/>
          <p:cNvSpPr>
            <a:spLocks noChangeArrowheads="1"/>
          </p:cNvSpPr>
          <p:nvPr/>
        </p:nvSpPr>
        <p:spPr bwMode="auto">
          <a:xfrm>
            <a:off x="1799692" y="2951377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148" name="Oval 147"/>
          <p:cNvSpPr>
            <a:spLocks noChangeArrowheads="1"/>
          </p:cNvSpPr>
          <p:nvPr/>
        </p:nvSpPr>
        <p:spPr bwMode="auto">
          <a:xfrm>
            <a:off x="3653913" y="2933785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cxnSp>
        <p:nvCxnSpPr>
          <p:cNvPr id="149" name="Straight Connector 148"/>
          <p:cNvCxnSpPr>
            <a:stCxn id="153" idx="1"/>
          </p:cNvCxnSpPr>
          <p:nvPr/>
        </p:nvCxnSpPr>
        <p:spPr>
          <a:xfrm flipH="1" flipV="1">
            <a:off x="6368530" y="2458862"/>
            <a:ext cx="774031" cy="584988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5449028" y="2379538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>
            <a:spLocks noChangeArrowheads="1"/>
          </p:cNvSpPr>
          <p:nvPr/>
        </p:nvSpPr>
        <p:spPr bwMode="auto">
          <a:xfrm>
            <a:off x="6192077" y="2292025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152" name="Oval 151"/>
          <p:cNvSpPr>
            <a:spLocks noChangeArrowheads="1"/>
          </p:cNvSpPr>
          <p:nvPr/>
        </p:nvSpPr>
        <p:spPr bwMode="auto">
          <a:xfrm>
            <a:off x="5247438" y="302129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13</a:t>
            </a:r>
          </a:p>
        </p:txBody>
      </p:sp>
      <p:sp>
        <p:nvSpPr>
          <p:cNvPr id="153" name="Oval 152"/>
          <p:cNvSpPr>
            <a:spLocks noChangeArrowheads="1"/>
          </p:cNvSpPr>
          <p:nvPr/>
        </p:nvSpPr>
        <p:spPr bwMode="auto">
          <a:xfrm>
            <a:off x="7101659" y="3003707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19</a:t>
            </a:r>
          </a:p>
        </p:txBody>
      </p: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5853337" y="3671854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14</a:t>
            </a:r>
          </a:p>
        </p:txBody>
      </p:sp>
      <p:cxnSp>
        <p:nvCxnSpPr>
          <p:cNvPr id="162" name="Straight Connector 161"/>
          <p:cNvCxnSpPr>
            <a:stCxn id="163" idx="1"/>
          </p:cNvCxnSpPr>
          <p:nvPr/>
        </p:nvCxnSpPr>
        <p:spPr>
          <a:xfrm flipH="1" flipV="1">
            <a:off x="6081474" y="3933056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>
            <a:spLocks noChangeArrowheads="1"/>
          </p:cNvSpPr>
          <p:nvPr/>
        </p:nvSpPr>
        <p:spPr bwMode="auto">
          <a:xfrm>
            <a:off x="6547725" y="446692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167" name="Oval 166"/>
          <p:cNvSpPr/>
          <p:nvPr/>
        </p:nvSpPr>
        <p:spPr>
          <a:xfrm>
            <a:off x="4245270" y="1304764"/>
            <a:ext cx="522058" cy="517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127368" y="2924944"/>
            <a:ext cx="522058" cy="517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063472" y="2168860"/>
            <a:ext cx="522058" cy="5175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utoShape 5"/>
          <p:cNvSpPr>
            <a:spLocks noChangeArrowheads="1"/>
          </p:cNvSpPr>
          <p:nvPr/>
        </p:nvSpPr>
        <p:spPr bwMode="auto">
          <a:xfrm>
            <a:off x="986136" y="5373216"/>
            <a:ext cx="7222268" cy="6007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200" dirty="0">
                <a:latin typeface="Book Antiqua" pitchFamily="18" charset="0"/>
                <a:sym typeface="Symbol"/>
              </a:rPr>
              <a:t>Height Invariant Violated</a:t>
            </a:r>
            <a:endParaRPr lang="en-US" sz="2200" baseline="-25000" dirty="0"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260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63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4103948" y="3806756"/>
            <a:ext cx="737925" cy="990396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i="1" dirty="0">
                <a:latin typeface="Book Antiqua" pitchFamily="18" charset="0"/>
              </a:rPr>
              <a:t>A</a:t>
            </a:r>
            <a:r>
              <a:rPr lang="en-US" baseline="-25000" dirty="0">
                <a:latin typeface="Book Antiqua" pitchFamily="18" charset="0"/>
              </a:rPr>
              <a:t>1</a:t>
            </a:r>
          </a:p>
        </p:txBody>
      </p:sp>
      <p:sp>
        <p:nvSpPr>
          <p:cNvPr id="71" name="AutoShape 5"/>
          <p:cNvSpPr>
            <a:spLocks noChangeArrowheads="1"/>
          </p:cNvSpPr>
          <p:nvPr/>
        </p:nvSpPr>
        <p:spPr bwMode="auto">
          <a:xfrm>
            <a:off x="5004048" y="3862763"/>
            <a:ext cx="994400" cy="1222421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  <a:alpha val="73000"/>
            </a:schemeClr>
          </a:solidFill>
          <a:ln w="57150">
            <a:noFill/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endParaRPr lang="en-US" sz="2600" dirty="0">
              <a:latin typeface="Book Antiqua" pitchFamily="18" charset="0"/>
            </a:endParaRPr>
          </a:p>
          <a:p>
            <a:pPr lvl="0" algn="ctr"/>
            <a:r>
              <a:rPr lang="en-US" i="1" dirty="0">
                <a:latin typeface="Book Antiqua" pitchFamily="18" charset="0"/>
              </a:rPr>
              <a:t>A</a:t>
            </a:r>
            <a:r>
              <a:rPr lang="en-US" baseline="-25000" dirty="0">
                <a:latin typeface="Book Antiqua" pitchFamily="18" charset="0"/>
              </a:rPr>
              <a:t>2</a:t>
            </a:r>
          </a:p>
        </p:txBody>
      </p:sp>
      <p:cxnSp>
        <p:nvCxnSpPr>
          <p:cNvPr id="61" name="Straight Connector 60"/>
          <p:cNvCxnSpPr>
            <a:stCxn id="105" idx="7"/>
          </p:cNvCxnSpPr>
          <p:nvPr/>
        </p:nvCxnSpPr>
        <p:spPr>
          <a:xfrm flipV="1">
            <a:off x="7239477" y="3637674"/>
            <a:ext cx="265419" cy="3447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7" idx="3"/>
            <a:endCxn id="105" idx="3"/>
          </p:cNvCxnSpPr>
          <p:nvPr/>
        </p:nvCxnSpPr>
        <p:spPr>
          <a:xfrm flipV="1">
            <a:off x="6925651" y="4047109"/>
            <a:ext cx="249168" cy="3394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11" idx="7"/>
          </p:cNvCxnSpPr>
          <p:nvPr/>
        </p:nvCxnSpPr>
        <p:spPr>
          <a:xfrm flipV="1">
            <a:off x="6718849" y="4357756"/>
            <a:ext cx="212843" cy="3253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03" idx="5"/>
          </p:cNvCxnSpPr>
          <p:nvPr/>
        </p:nvCxnSpPr>
        <p:spPr>
          <a:xfrm flipH="1" flipV="1">
            <a:off x="7549945" y="3651065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7903767" y="4041068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8227803" y="4407149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8515835" y="4731185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9" idx="5"/>
            <a:endCxn id="105" idx="5"/>
          </p:cNvCxnSpPr>
          <p:nvPr/>
        </p:nvCxnSpPr>
        <p:spPr>
          <a:xfrm flipH="1" flipV="1">
            <a:off x="7239477" y="4047109"/>
            <a:ext cx="163448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690957" y="4005064"/>
            <a:ext cx="157407" cy="3374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540900" y="4407149"/>
            <a:ext cx="115362" cy="3179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031565" y="4401108"/>
            <a:ext cx="157407" cy="3374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4462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 trees are balanced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10432" y="292494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37340" y="292494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347900" y="292494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749508" y="292494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752020" y="2924944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359532" y="3587873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07504" y="1123580"/>
            <a:ext cx="4041124" cy="1477328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0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r>
              <a:rPr lang="en-US" sz="2000" baseline="-25000" dirty="0">
                <a:solidFill>
                  <a:schemeClr val="bg1"/>
                </a:solidFill>
                <a:latin typeface="Book Antiqua" pitchFamily="18" charset="0"/>
              </a:rPr>
              <a:t>h</a:t>
            </a:r>
            <a:r>
              <a:rPr lang="en-US" sz="2000" dirty="0">
                <a:solidFill>
                  <a:schemeClr val="bg1"/>
                </a:solidFill>
                <a:latin typeface="Book Antiqua" pitchFamily="18" charset="0"/>
              </a:rPr>
              <a:t>: Smallest possible AVL tree with height h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000" dirty="0">
                <a:solidFill>
                  <a:schemeClr val="bg1"/>
                </a:solidFill>
                <a:latin typeface="Book Antiqua" pitchFamily="18" charset="0"/>
              </a:rPr>
              <a:t>Size of</a:t>
            </a:r>
            <a:r>
              <a:rPr lang="en-US" sz="2000" i="1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000" i="1" baseline="-250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Book Antiqua" pitchFamily="18" charset="0"/>
              </a:rPr>
              <a:t>A</a:t>
            </a:r>
            <a:r>
              <a:rPr lang="en-US" sz="2000" b="1" baseline="-25000" dirty="0" err="1">
                <a:solidFill>
                  <a:schemeClr val="bg1"/>
                </a:solidFill>
                <a:latin typeface="Book Antiqua" pitchFamily="18" charset="0"/>
              </a:rPr>
              <a:t>k</a:t>
            </a:r>
            <a:r>
              <a:rPr lang="en-US" sz="2000" b="1" baseline="-2500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&gt;= </a:t>
            </a:r>
            <a:r>
              <a:rPr lang="en-US" sz="2000" b="1" dirty="0" err="1">
                <a:solidFill>
                  <a:schemeClr val="bg1"/>
                </a:solidFill>
                <a:latin typeface="Book Antiqua" pitchFamily="18" charset="0"/>
              </a:rPr>
              <a:t>c</a:t>
            </a:r>
            <a:r>
              <a:rPr lang="en-US" sz="2000" b="1" baseline="30000" dirty="0" err="1">
                <a:solidFill>
                  <a:schemeClr val="bg1"/>
                </a:solidFill>
                <a:latin typeface="Book Antiqua" pitchFamily="18" charset="0"/>
              </a:rPr>
              <a:t>h</a:t>
            </a:r>
            <a:endParaRPr lang="en-US" sz="2000" b="1" baseline="30000" dirty="0">
              <a:solidFill>
                <a:schemeClr val="bg1"/>
              </a:solidFill>
              <a:latin typeface="Book Antiqua" pitchFamily="18" charset="0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000" dirty="0">
                <a:solidFill>
                  <a:schemeClr val="bg1"/>
                </a:solidFill>
                <a:latin typeface="Book Antiqua" pitchFamily="18" charset="0"/>
              </a:rPr>
              <a:t>c= (1+√5)/2</a:t>
            </a:r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7471896" y="35730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7809500" y="396906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7161428" y="396906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8152968" y="432910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6912260" y="4308524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7629480" y="432910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8477004" y="46697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6640800" y="46697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7504896" y="46697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8801040" y="502974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7324876" y="432910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6259820" y="1151556"/>
            <a:ext cx="364408" cy="585256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6516216" y="1064042"/>
            <a:ext cx="212149" cy="210312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24" name="Isosceles Triangle 123"/>
          <p:cNvSpPr/>
          <p:nvPr/>
        </p:nvSpPr>
        <p:spPr>
          <a:xfrm>
            <a:off x="5940152" y="1736812"/>
            <a:ext cx="611477" cy="10441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Isosceles Triangle 124"/>
          <p:cNvSpPr/>
          <p:nvPr/>
        </p:nvSpPr>
        <p:spPr>
          <a:xfrm>
            <a:off x="6877914" y="1762018"/>
            <a:ext cx="502398" cy="6840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>
            <a:stCxn id="125" idx="0"/>
            <a:endCxn id="123" idx="5"/>
          </p:cNvCxnSpPr>
          <p:nvPr/>
        </p:nvCxnSpPr>
        <p:spPr>
          <a:xfrm flipH="1" flipV="1">
            <a:off x="6697296" y="1243555"/>
            <a:ext cx="431817" cy="51846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976156" y="244237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h-1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876256" y="21328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A</a:t>
            </a:r>
            <a:r>
              <a:rPr lang="en-US" sz="1600" baseline="-25000" dirty="0">
                <a:solidFill>
                  <a:schemeClr val="bg1"/>
                </a:solidFill>
                <a:latin typeface="Book Antiqua" pitchFamily="18" charset="0"/>
              </a:rPr>
              <a:t>h-2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408204" y="74143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A</a:t>
            </a:r>
            <a:r>
              <a:rPr lang="en-US" sz="1600" baseline="-25000" dirty="0">
                <a:latin typeface="Book Antiqua" pitchFamily="18" charset="0"/>
              </a:rPr>
              <a:t>h</a:t>
            </a:r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7989520" y="46697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51856" y="3586407"/>
            <a:ext cx="257892" cy="3960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42" idx="3"/>
          </p:cNvCxnSpPr>
          <p:nvPr/>
        </p:nvCxnSpPr>
        <p:spPr>
          <a:xfrm flipV="1">
            <a:off x="4419083" y="4042214"/>
            <a:ext cx="212349" cy="3443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38" idx="5"/>
          </p:cNvCxnSpPr>
          <p:nvPr/>
        </p:nvCxnSpPr>
        <p:spPr>
          <a:xfrm flipH="1" flipV="1">
            <a:off x="4938225" y="3651065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292047" y="4041068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5616083" y="4407149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079237" y="4005064"/>
            <a:ext cx="157407" cy="3374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4860176" y="35730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197780" y="396906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4602284" y="396906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541248" y="432910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405692" y="4308524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5017760" y="432910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5865284" y="46697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2707640" y="3586407"/>
            <a:ext cx="257892" cy="3960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156" idx="5"/>
          </p:cNvCxnSpPr>
          <p:nvPr/>
        </p:nvCxnSpPr>
        <p:spPr>
          <a:xfrm flipH="1" flipV="1">
            <a:off x="2994009" y="3651065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3347831" y="4041068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2915960" y="35730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57" name="Oval 156"/>
          <p:cNvSpPr>
            <a:spLocks noChangeArrowheads="1"/>
          </p:cNvSpPr>
          <p:nvPr/>
        </p:nvSpPr>
        <p:spPr bwMode="auto">
          <a:xfrm>
            <a:off x="3253564" y="396906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58" name="Oval 157"/>
          <p:cNvSpPr>
            <a:spLocks noChangeArrowheads="1"/>
          </p:cNvSpPr>
          <p:nvPr/>
        </p:nvSpPr>
        <p:spPr bwMode="auto">
          <a:xfrm>
            <a:off x="2658068" y="396906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59" name="Oval 158"/>
          <p:cNvSpPr>
            <a:spLocks noChangeArrowheads="1"/>
          </p:cNvSpPr>
          <p:nvPr/>
        </p:nvSpPr>
        <p:spPr bwMode="auto">
          <a:xfrm>
            <a:off x="3597032" y="432910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64" name="Straight Connector 163"/>
          <p:cNvCxnSpPr>
            <a:endCxn id="166" idx="5"/>
          </p:cNvCxnSpPr>
          <p:nvPr/>
        </p:nvCxnSpPr>
        <p:spPr>
          <a:xfrm flipH="1" flipV="1">
            <a:off x="1429265" y="3651065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>
            <a:spLocks noChangeArrowheads="1"/>
          </p:cNvSpPr>
          <p:nvPr/>
        </p:nvSpPr>
        <p:spPr bwMode="auto">
          <a:xfrm>
            <a:off x="1351216" y="35730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67" name="Oval 166"/>
          <p:cNvSpPr>
            <a:spLocks noChangeArrowheads="1"/>
          </p:cNvSpPr>
          <p:nvPr/>
        </p:nvSpPr>
        <p:spPr bwMode="auto">
          <a:xfrm>
            <a:off x="1688820" y="3969060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2807804" y="5553236"/>
            <a:ext cx="4049451" cy="93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	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(A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1;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(A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 = 2;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(A</a:t>
            </a:r>
            <a:r>
              <a:rPr lang="en-US" sz="2000" baseline="-25000" dirty="0">
                <a:latin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(A</a:t>
            </a:r>
            <a:r>
              <a:rPr lang="en-US" sz="2000" baseline="-25000" dirty="0">
                <a:latin typeface="Times New Roman" pitchFamily="18" charset="0"/>
              </a:rPr>
              <a:t>h-1</a:t>
            </a:r>
            <a:r>
              <a:rPr lang="en-US" sz="2000" dirty="0">
                <a:latin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(A</a:t>
            </a:r>
            <a:r>
              <a:rPr lang="en-US" sz="2000" baseline="-25000" dirty="0">
                <a:latin typeface="Times New Roman" pitchFamily="18" charset="0"/>
              </a:rPr>
              <a:t>h-2</a:t>
            </a:r>
            <a:r>
              <a:rPr lang="en-US" sz="2000" dirty="0">
                <a:latin typeface="Times New Roman" pitchFamily="18" charset="0"/>
              </a:rPr>
              <a:t>) + 1 </a:t>
            </a:r>
          </a:p>
        </p:txBody>
      </p:sp>
    </p:spTree>
    <p:extLst>
      <p:ext uri="{BB962C8B-B14F-4D97-AF65-F5344CB8AC3E}">
        <p14:creationId xmlns:p14="http://schemas.microsoft.com/office/powerpoint/2010/main" val="32841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1" grpId="0" animBg="1"/>
      <p:bldP spid="180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3" grpId="0" animBg="1"/>
      <p:bldP spid="117" grpId="0" animBg="1"/>
      <p:bldP spid="119" grpId="0" animBg="1"/>
      <p:bldP spid="99" grpId="0" animBg="1"/>
      <p:bldP spid="7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508" y="764704"/>
            <a:ext cx="9144000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200" i="1" dirty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en-US" sz="2200" dirty="0">
                <a:solidFill>
                  <a:srgbClr val="FF0000"/>
                </a:solidFill>
                <a:latin typeface="Garamond" pitchFamily="18" charset="0"/>
              </a:rPr>
              <a:t>:</a:t>
            </a:r>
          </a:p>
        </p:txBody>
      </p:sp>
      <p:cxnSp>
        <p:nvCxnSpPr>
          <p:cNvPr id="61" name="Straight Connector 60"/>
          <p:cNvCxnSpPr>
            <a:stCxn id="105" idx="7"/>
          </p:cNvCxnSpPr>
          <p:nvPr/>
        </p:nvCxnSpPr>
        <p:spPr>
          <a:xfrm flipV="1">
            <a:off x="7275481" y="1909482"/>
            <a:ext cx="265419" cy="3447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7" idx="3"/>
            <a:endCxn id="105" idx="3"/>
          </p:cNvCxnSpPr>
          <p:nvPr/>
        </p:nvCxnSpPr>
        <p:spPr>
          <a:xfrm flipV="1">
            <a:off x="6961655" y="2318917"/>
            <a:ext cx="249168" cy="3394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11" idx="7"/>
          </p:cNvCxnSpPr>
          <p:nvPr/>
        </p:nvCxnSpPr>
        <p:spPr>
          <a:xfrm flipV="1">
            <a:off x="6754853" y="2629564"/>
            <a:ext cx="212843" cy="3253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03" idx="5"/>
          </p:cNvCxnSpPr>
          <p:nvPr/>
        </p:nvCxnSpPr>
        <p:spPr>
          <a:xfrm flipH="1" flipV="1">
            <a:off x="7585949" y="1922873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7939771" y="2312876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8263807" y="2678957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8551839" y="3002993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19" idx="5"/>
            <a:endCxn id="105" idx="5"/>
          </p:cNvCxnSpPr>
          <p:nvPr/>
        </p:nvCxnSpPr>
        <p:spPr>
          <a:xfrm flipH="1" flipV="1">
            <a:off x="7275481" y="2318917"/>
            <a:ext cx="163448" cy="3600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7726961" y="2276872"/>
            <a:ext cx="157407" cy="3374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576904" y="2678957"/>
            <a:ext cx="115362" cy="3179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067569" y="2672916"/>
            <a:ext cx="157407" cy="3374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44624"/>
            <a:ext cx="8886429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 trees are balanced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51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46436" y="119675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0</a:t>
            </a:r>
            <a:endParaRPr lang="en-US" sz="2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73344" y="119675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1</a:t>
            </a:r>
            <a:endParaRPr lang="en-US" sz="2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383904" y="119675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4</a:t>
            </a:r>
            <a:endParaRPr lang="en-US" sz="22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785512" y="119675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2</a:t>
            </a:r>
            <a:endParaRPr lang="en-US" sz="2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4788024" y="1196752"/>
            <a:ext cx="525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Book Antiqua" pitchFamily="18" charset="0"/>
              </a:rPr>
              <a:t>A</a:t>
            </a:r>
            <a:r>
              <a:rPr lang="en-US" sz="2200" baseline="-25000" dirty="0">
                <a:latin typeface="Book Antiqua" pitchFamily="18" charset="0"/>
              </a:rPr>
              <a:t>3</a:t>
            </a:r>
            <a:endParaRPr lang="en-US" sz="2200" dirty="0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395536" y="1859681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3" name="Oval 102"/>
          <p:cNvSpPr>
            <a:spLocks noChangeArrowheads="1"/>
          </p:cNvSpPr>
          <p:nvPr/>
        </p:nvSpPr>
        <p:spPr bwMode="auto">
          <a:xfrm>
            <a:off x="7507900" y="1844824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4" name="Oval 103"/>
          <p:cNvSpPr>
            <a:spLocks noChangeArrowheads="1"/>
          </p:cNvSpPr>
          <p:nvPr/>
        </p:nvSpPr>
        <p:spPr bwMode="auto">
          <a:xfrm>
            <a:off x="7845504" y="224086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7197432" y="224086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8188972" y="26009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7" name="Oval 106"/>
          <p:cNvSpPr>
            <a:spLocks noChangeArrowheads="1"/>
          </p:cNvSpPr>
          <p:nvPr/>
        </p:nvSpPr>
        <p:spPr bwMode="auto">
          <a:xfrm>
            <a:off x="6948264" y="2580332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8" name="Oval 107"/>
          <p:cNvSpPr>
            <a:spLocks noChangeArrowheads="1"/>
          </p:cNvSpPr>
          <p:nvPr/>
        </p:nvSpPr>
        <p:spPr bwMode="auto">
          <a:xfrm>
            <a:off x="7665484" y="26009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09" name="Oval 108"/>
          <p:cNvSpPr>
            <a:spLocks noChangeArrowheads="1"/>
          </p:cNvSpPr>
          <p:nvPr/>
        </p:nvSpPr>
        <p:spPr bwMode="auto">
          <a:xfrm>
            <a:off x="8513008" y="29415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6676804" y="29415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3" name="Oval 112"/>
          <p:cNvSpPr>
            <a:spLocks noChangeArrowheads="1"/>
          </p:cNvSpPr>
          <p:nvPr/>
        </p:nvSpPr>
        <p:spPr bwMode="auto">
          <a:xfrm>
            <a:off x="7540900" y="29415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8837044" y="330155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auto">
          <a:xfrm>
            <a:off x="7360880" y="26009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8025524" y="29415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87860" y="1858215"/>
            <a:ext cx="257892" cy="3960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42" idx="3"/>
          </p:cNvCxnSpPr>
          <p:nvPr/>
        </p:nvCxnSpPr>
        <p:spPr>
          <a:xfrm flipV="1">
            <a:off x="4455087" y="2314022"/>
            <a:ext cx="212349" cy="3443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38" idx="5"/>
          </p:cNvCxnSpPr>
          <p:nvPr/>
        </p:nvCxnSpPr>
        <p:spPr>
          <a:xfrm flipH="1" flipV="1">
            <a:off x="4974229" y="1922873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328051" y="2312876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5652087" y="2678957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115241" y="2276872"/>
            <a:ext cx="157407" cy="33742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>
            <a:spLocks noChangeArrowheads="1"/>
          </p:cNvSpPr>
          <p:nvPr/>
        </p:nvSpPr>
        <p:spPr bwMode="auto">
          <a:xfrm>
            <a:off x="4896180" y="1844824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39" name="Oval 138"/>
          <p:cNvSpPr>
            <a:spLocks noChangeArrowheads="1"/>
          </p:cNvSpPr>
          <p:nvPr/>
        </p:nvSpPr>
        <p:spPr bwMode="auto">
          <a:xfrm>
            <a:off x="5233784" y="224086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0" name="Oval 139"/>
          <p:cNvSpPr>
            <a:spLocks noChangeArrowheads="1"/>
          </p:cNvSpPr>
          <p:nvPr/>
        </p:nvSpPr>
        <p:spPr bwMode="auto">
          <a:xfrm>
            <a:off x="4638288" y="224086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1" name="Oval 140"/>
          <p:cNvSpPr>
            <a:spLocks noChangeArrowheads="1"/>
          </p:cNvSpPr>
          <p:nvPr/>
        </p:nvSpPr>
        <p:spPr bwMode="auto">
          <a:xfrm>
            <a:off x="5577252" y="26009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2" name="Oval 141"/>
          <p:cNvSpPr>
            <a:spLocks noChangeArrowheads="1"/>
          </p:cNvSpPr>
          <p:nvPr/>
        </p:nvSpPr>
        <p:spPr bwMode="auto">
          <a:xfrm>
            <a:off x="4441696" y="2580332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3" name="Oval 142"/>
          <p:cNvSpPr>
            <a:spLocks noChangeArrowheads="1"/>
          </p:cNvSpPr>
          <p:nvPr/>
        </p:nvSpPr>
        <p:spPr bwMode="auto">
          <a:xfrm>
            <a:off x="5053764" y="26009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44" name="Oval 143"/>
          <p:cNvSpPr>
            <a:spLocks noChangeArrowheads="1"/>
          </p:cNvSpPr>
          <p:nvPr/>
        </p:nvSpPr>
        <p:spPr bwMode="auto">
          <a:xfrm>
            <a:off x="5901288" y="2941516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2743644" y="1858215"/>
            <a:ext cx="257892" cy="3960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156" idx="5"/>
          </p:cNvCxnSpPr>
          <p:nvPr/>
        </p:nvCxnSpPr>
        <p:spPr>
          <a:xfrm flipH="1" flipV="1">
            <a:off x="3030013" y="1922873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3383835" y="2312876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2951964" y="1844824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57" name="Oval 156"/>
          <p:cNvSpPr>
            <a:spLocks noChangeArrowheads="1"/>
          </p:cNvSpPr>
          <p:nvPr/>
        </p:nvSpPr>
        <p:spPr bwMode="auto">
          <a:xfrm>
            <a:off x="3289568" y="224086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58" name="Oval 157"/>
          <p:cNvSpPr>
            <a:spLocks noChangeArrowheads="1"/>
          </p:cNvSpPr>
          <p:nvPr/>
        </p:nvSpPr>
        <p:spPr bwMode="auto">
          <a:xfrm>
            <a:off x="2694072" y="224086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59" name="Oval 158"/>
          <p:cNvSpPr>
            <a:spLocks noChangeArrowheads="1"/>
          </p:cNvSpPr>
          <p:nvPr/>
        </p:nvSpPr>
        <p:spPr bwMode="auto">
          <a:xfrm>
            <a:off x="3633036" y="260090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cxnSp>
        <p:nvCxnSpPr>
          <p:cNvPr id="164" name="Straight Connector 163"/>
          <p:cNvCxnSpPr>
            <a:endCxn id="166" idx="5"/>
          </p:cNvCxnSpPr>
          <p:nvPr/>
        </p:nvCxnSpPr>
        <p:spPr>
          <a:xfrm flipH="1" flipV="1">
            <a:off x="1465269" y="1922873"/>
            <a:ext cx="321209" cy="3539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>
            <a:spLocks noChangeArrowheads="1"/>
          </p:cNvSpPr>
          <p:nvPr/>
        </p:nvSpPr>
        <p:spPr bwMode="auto">
          <a:xfrm>
            <a:off x="1387220" y="1844824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67" name="Oval 166"/>
          <p:cNvSpPr>
            <a:spLocks noChangeArrowheads="1"/>
          </p:cNvSpPr>
          <p:nvPr/>
        </p:nvSpPr>
        <p:spPr bwMode="auto">
          <a:xfrm>
            <a:off x="1724824" y="2240868"/>
            <a:ext cx="91440" cy="91440"/>
          </a:xfrm>
          <a:prstGeom prst="ellipse">
            <a:avLst/>
          </a:prstGeom>
          <a:gradFill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1800" b="0" dirty="0"/>
          </a:p>
        </p:txBody>
      </p:sp>
      <p:sp>
        <p:nvSpPr>
          <p:cNvPr id="170" name="TextBox 169"/>
          <p:cNvSpPr txBox="1"/>
          <p:nvPr/>
        </p:nvSpPr>
        <p:spPr>
          <a:xfrm>
            <a:off x="301872" y="837873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31640" y="836712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94160" y="836712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4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38376" y="836712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7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394660" y="836712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12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1620" y="3466165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1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1780" y="3465004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2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74280" y="3465004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4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06428" y="3465004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60232" y="3465004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Book Antiqua" pitchFamily="18" charset="0"/>
              </a:rPr>
              <a:t>12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5928" y="4417367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7996" y="4416206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47764" y="4416206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79912" y="4426659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12060" y="4426659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58556" y="4427820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62712" y="4426659"/>
            <a:ext cx="52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547664" y="3763489"/>
            <a:ext cx="847524" cy="643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951820" y="3804139"/>
            <a:ext cx="847524" cy="643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4228532" y="3799493"/>
            <a:ext cx="847524" cy="643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5632688" y="3840143"/>
            <a:ext cx="847524" cy="643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7072848" y="3835497"/>
            <a:ext cx="847524" cy="643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75872" y="4797152"/>
            <a:ext cx="2444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eorgia" pitchFamily="18" charset="0"/>
                <a:cs typeface="Times New Roman" pitchFamily="18" charset="0"/>
              </a:rPr>
              <a:t>Fibonacci Sequence</a:t>
            </a:r>
          </a:p>
        </p:txBody>
      </p:sp>
      <p:sp>
        <p:nvSpPr>
          <p:cNvPr id="97" name="Text Box 4"/>
          <p:cNvSpPr txBox="1">
            <a:spLocks noChangeArrowheads="1"/>
          </p:cNvSpPr>
          <p:nvPr/>
        </p:nvSpPr>
        <p:spPr bwMode="auto">
          <a:xfrm>
            <a:off x="0" y="5373216"/>
            <a:ext cx="9144000" cy="1169551"/>
          </a:xfrm>
          <a:prstGeom prst="rect">
            <a:avLst/>
          </a:prstGeom>
          <a:solidFill>
            <a:srgbClr val="394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n(h) = f(h+2) -1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90000"/>
              <a:defRPr/>
            </a:pPr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f(h) = O(</a:t>
            </a:r>
            <a:r>
              <a:rPr lang="en-US" sz="2000" dirty="0" err="1">
                <a:solidFill>
                  <a:schemeClr val="bg1"/>
                </a:solidFill>
                <a:latin typeface="Garamond" pitchFamily="18" charset="0"/>
              </a:rPr>
              <a:t>c</a:t>
            </a:r>
            <a:r>
              <a:rPr lang="en-US" sz="2000" baseline="30000" dirty="0" err="1">
                <a:solidFill>
                  <a:schemeClr val="bg1"/>
                </a:solidFill>
                <a:latin typeface="Garamond" pitchFamily="18" charset="0"/>
              </a:rPr>
              <a:t>h</a:t>
            </a:r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)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defRPr/>
            </a:pPr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c= (1+√5)/2</a:t>
            </a:r>
            <a:endParaRPr lang="en-US" sz="3200" b="1" i="1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70" grpId="0"/>
      <p:bldP spid="171" grpId="0"/>
      <p:bldP spid="172" grpId="0"/>
      <p:bldP spid="173" grpId="0"/>
      <p:bldP spid="174" grpId="0"/>
      <p:bldP spid="70" grpId="0"/>
      <p:bldP spid="71" grpId="0"/>
      <p:bldP spid="73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5" grpId="0"/>
      <p:bldP spid="95" grpId="0"/>
      <p:bldP spid="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Rebalancing strategy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924547" y="3473949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327272" y="4252769"/>
            <a:ext cx="565056" cy="659351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667596" y="338643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22958" y="411571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1187624" y="477506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67544" y="1575373"/>
            <a:ext cx="79928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Move child of the unbalanced node into parent position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Parent becomes the child of the node that has been pushed up</a:t>
            </a:r>
          </a:p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en-US" sz="2000" dirty="0">
                <a:latin typeface="Garamond" pitchFamily="18" charset="0"/>
              </a:rPr>
              <a:t> Other </a:t>
            </a:r>
            <a:r>
              <a:rPr lang="en-US" sz="2000" dirty="0" err="1">
                <a:latin typeface="Garamond" pitchFamily="18" charset="0"/>
              </a:rPr>
              <a:t>subtrees</a:t>
            </a:r>
            <a:r>
              <a:rPr lang="en-US" sz="2000" dirty="0">
                <a:latin typeface="Garamond" pitchFamily="18" charset="0"/>
              </a:rPr>
              <a:t> move in ways that BST allows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59532" y="908720"/>
            <a:ext cx="8532949" cy="430888"/>
            <a:chOff x="3290836" y="1144884"/>
            <a:chExt cx="6401875" cy="336309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8879" y="1144884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Prototypical example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1775637" y="3466214"/>
            <a:ext cx="882503" cy="648586"/>
          </a:xfrm>
          <a:custGeom>
            <a:avLst/>
            <a:gdLst>
              <a:gd name="connsiteX0" fmla="*/ 0 w 882503"/>
              <a:gd name="connsiteY0" fmla="*/ 648586 h 648586"/>
              <a:gd name="connsiteX1" fmla="*/ 265814 w 882503"/>
              <a:gd name="connsiteY1" fmla="*/ 116958 h 648586"/>
              <a:gd name="connsiteX2" fmla="*/ 882503 w 882503"/>
              <a:gd name="connsiteY2" fmla="*/ 0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503" h="648586">
                <a:moveTo>
                  <a:pt x="0" y="648586"/>
                </a:moveTo>
                <a:cubicBezTo>
                  <a:pt x="59365" y="436821"/>
                  <a:pt x="118730" y="225056"/>
                  <a:pt x="265814" y="116958"/>
                </a:cubicBezTo>
                <a:cubicBezTo>
                  <a:pt x="412898" y="8860"/>
                  <a:pt x="647700" y="4430"/>
                  <a:pt x="882503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26454" y="4077072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6429975" y="3480509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1"/>
          </p:cNvCxnSpPr>
          <p:nvPr/>
        </p:nvCxnSpPr>
        <p:spPr>
          <a:xfrm flipH="1" flipV="1">
            <a:off x="7312672" y="3508910"/>
            <a:ext cx="981374" cy="6535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7173024" y="339299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8253144" y="4122270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272924" y="411307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560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7" grpId="0" animBg="1"/>
      <p:bldP spid="68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7571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AVL: Rebalancing strategy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2060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924547" y="2335735"/>
            <a:ext cx="882697" cy="729273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0" idx="1"/>
          </p:cNvCxnSpPr>
          <p:nvPr/>
        </p:nvCxnSpPr>
        <p:spPr>
          <a:xfrm flipH="1" flipV="1">
            <a:off x="1907704" y="3190886"/>
            <a:ext cx="507153" cy="5740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5" idx="7"/>
          </p:cNvCxnSpPr>
          <p:nvPr/>
        </p:nvCxnSpPr>
        <p:spPr>
          <a:xfrm flipV="1">
            <a:off x="7042642" y="3226891"/>
            <a:ext cx="652970" cy="688215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2667596" y="224822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1722958" y="297749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6804248" y="387496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2373954" y="3724758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11560" y="1448780"/>
            <a:ext cx="7992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4F81BD"/>
              </a:buClr>
              <a:buSzPct val="90000"/>
              <a:buFont typeface="Wingdings 3" pitchFamily="18" charset="2"/>
              <a:buChar char="}"/>
            </a:pPr>
            <a:r>
              <a:rPr lang="pt-BR" sz="2000" dirty="0">
                <a:latin typeface="Garamond" pitchFamily="18" charset="0"/>
              </a:rPr>
              <a:t> Single </a:t>
            </a:r>
            <a:r>
              <a:rPr lang="en-US" sz="2000" dirty="0">
                <a:latin typeface="Garamond" pitchFamily="18" charset="0"/>
              </a:rPr>
              <a:t>Rotation may not work sometimes!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59532" y="908720"/>
            <a:ext cx="8532949" cy="430888"/>
            <a:chOff x="3290836" y="1144884"/>
            <a:chExt cx="6401875" cy="336309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8879" y="1144884"/>
              <a:ext cx="6223832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00CC"/>
                  </a:solidFill>
                  <a:latin typeface="Book Antiqua" pitchFamily="18" charset="0"/>
                </a:rPr>
                <a:t>Prototypical example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1775637" y="2328000"/>
            <a:ext cx="882503" cy="648586"/>
          </a:xfrm>
          <a:custGeom>
            <a:avLst/>
            <a:gdLst>
              <a:gd name="connsiteX0" fmla="*/ 0 w 882503"/>
              <a:gd name="connsiteY0" fmla="*/ 648586 h 648586"/>
              <a:gd name="connsiteX1" fmla="*/ 265814 w 882503"/>
              <a:gd name="connsiteY1" fmla="*/ 116958 h 648586"/>
              <a:gd name="connsiteX2" fmla="*/ 882503 w 882503"/>
              <a:gd name="connsiteY2" fmla="*/ 0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503" h="648586">
                <a:moveTo>
                  <a:pt x="0" y="648586"/>
                </a:moveTo>
                <a:cubicBezTo>
                  <a:pt x="59365" y="436821"/>
                  <a:pt x="118730" y="225056"/>
                  <a:pt x="265814" y="116958"/>
                </a:cubicBezTo>
                <a:cubicBezTo>
                  <a:pt x="412898" y="8860"/>
                  <a:pt x="647700" y="4430"/>
                  <a:pt x="882503" y="0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826454" y="2938858"/>
            <a:ext cx="1393618" cy="323165"/>
            <a:chOff x="3826454" y="4077072"/>
            <a:chExt cx="1393618" cy="323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826454" y="4389828"/>
              <a:ext cx="1393618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50056" y="4077072"/>
              <a:ext cx="9539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Book Antiqua" pitchFamily="18" charset="0"/>
                </a:rPr>
                <a:t>Rotation</a:t>
              </a:r>
            </a:p>
          </p:txBody>
        </p:sp>
      </p:grpSp>
      <p:cxnSp>
        <p:nvCxnSpPr>
          <p:cNvPr id="66" name="Straight Connector 65"/>
          <p:cNvCxnSpPr>
            <a:stCxn id="68" idx="1"/>
          </p:cNvCxnSpPr>
          <p:nvPr/>
        </p:nvCxnSpPr>
        <p:spPr>
          <a:xfrm flipH="1" flipV="1">
            <a:off x="6691868" y="2370696"/>
            <a:ext cx="981374" cy="653504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552220" y="2254782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7632340" y="2984056"/>
            <a:ext cx="279296" cy="274118"/>
          </a:xfrm>
          <a:prstGeom prst="ellipse">
            <a:avLst/>
          </a:prstGeom>
          <a:gradFill>
            <a:gsLst>
              <a:gs pos="21082">
                <a:srgbClr val="0000CC"/>
              </a:gs>
              <a:gs pos="16400">
                <a:srgbClr val="0000AB"/>
              </a:gs>
              <a:gs pos="5830">
                <a:srgbClr val="0000C0"/>
              </a:gs>
              <a:gs pos="10300">
                <a:srgbClr val="0000B7"/>
              </a:gs>
              <a:gs pos="0">
                <a:srgbClr val="0000CC"/>
              </a:gs>
              <a:gs pos="0">
                <a:srgbClr val="002060">
                  <a:alpha val="25000"/>
                </a:srgbClr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931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36293</TotalTime>
  <Words>885</Words>
  <Application>Microsoft Office PowerPoint</Application>
  <PresentationFormat>On-screen Show (4:3)</PresentationFormat>
  <Paragraphs>286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Book Antiqua</vt:lpstr>
      <vt:lpstr>Bookman Old Style</vt:lpstr>
      <vt:lpstr>Calibri</vt:lpstr>
      <vt:lpstr>Garamond</vt:lpstr>
      <vt:lpstr>Georgia</vt:lpstr>
      <vt:lpstr>Times New Roman</vt:lpstr>
      <vt:lpstr>Trebuchet MS</vt:lpstr>
      <vt:lpstr>Verdana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1805062 - Ayesha Binte Mostofa</cp:lastModifiedBy>
  <cp:revision>1904</cp:revision>
  <dcterms:created xsi:type="dcterms:W3CDTF">2010-11-23T03:59:37Z</dcterms:created>
  <dcterms:modified xsi:type="dcterms:W3CDTF">2022-03-17T01:51:13Z</dcterms:modified>
</cp:coreProperties>
</file>