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883" r:id="rId3"/>
    <p:sldId id="904" r:id="rId4"/>
    <p:sldId id="905" r:id="rId5"/>
    <p:sldId id="906" r:id="rId6"/>
    <p:sldId id="907" r:id="rId7"/>
    <p:sldId id="918" r:id="rId8"/>
    <p:sldId id="908" r:id="rId9"/>
    <p:sldId id="910" r:id="rId10"/>
    <p:sldId id="911" r:id="rId11"/>
    <p:sldId id="912" r:id="rId12"/>
    <p:sldId id="913" r:id="rId13"/>
    <p:sldId id="914" r:id="rId14"/>
    <p:sldId id="915" r:id="rId15"/>
    <p:sldId id="916" r:id="rId16"/>
    <p:sldId id="90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800080"/>
    <a:srgbClr val="660066"/>
    <a:srgbClr val="531FE7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7918" autoAdjust="0"/>
  </p:normalViewPr>
  <p:slideViewPr>
    <p:cSldViewPr snapToObjects="1">
      <p:cViewPr varScale="1">
        <p:scale>
          <a:sx n="75" d="100"/>
          <a:sy n="75" d="100"/>
        </p:scale>
        <p:origin x="16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3 black nodes, we can add at most 3 red nodes.</a:t>
            </a:r>
          </a:p>
          <a:p>
            <a:r>
              <a:rPr lang="en-US" dirty="0"/>
              <a:t>If shortest path has 3 nodes, then longest path has 6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induction, x is not a leaf. It’s a subtree. If x = red, same height.</a:t>
            </a:r>
          </a:p>
          <a:p>
            <a:r>
              <a:rPr lang="en-US" dirty="0"/>
              <a:t>But if  x = black, height will be </a:t>
            </a:r>
            <a:r>
              <a:rPr lang="en-US" dirty="0" err="1"/>
              <a:t>bh</a:t>
            </a:r>
            <a:r>
              <a:rPr lang="en-US" dirty="0"/>
              <a:t>(x) or </a:t>
            </a:r>
            <a:r>
              <a:rPr lang="en-US" dirty="0" err="1"/>
              <a:t>bh</a:t>
            </a:r>
            <a:r>
              <a:rPr lang="en-US"/>
              <a:t>(x-1)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Science and Engineering Bangladesh University of Engineering and Technology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chemeClr val="bg1"/>
                </a:solidFill>
                <a:latin typeface="Trebuchet MS" pitchFamily="34" charset="0"/>
              </a:rPr>
              <a:t>CSE 207: Red-</a:t>
            </a:r>
            <a:r>
              <a:rPr lang="en-US" sz="3500" dirty="0" err="1">
                <a:solidFill>
                  <a:schemeClr val="bg1"/>
                </a:solidFill>
                <a:latin typeface="Trebuchet MS" pitchFamily="34" charset="0"/>
              </a:rPr>
              <a:t>BlackTrees</a:t>
            </a:r>
            <a:endParaRPr lang="en-US" sz="35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508" y="256606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Georgia" pitchFamily="18" charset="0"/>
              </a:rPr>
              <a:t>Dr. Md. </a:t>
            </a:r>
            <a:r>
              <a:rPr lang="en-US" sz="2200" dirty="0" err="1">
                <a:latin typeface="Georgia" pitchFamily="18" charset="0"/>
              </a:rPr>
              <a:t>Shamsuzzoha</a:t>
            </a:r>
            <a:r>
              <a:rPr lang="en-US" sz="2200" dirty="0">
                <a:latin typeface="Georgia" pitchFamily="18" charset="0"/>
              </a:rPr>
              <a:t> </a:t>
            </a:r>
            <a:r>
              <a:rPr lang="en-US" sz="2200" dirty="0" err="1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7092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Case 1: Uncle is red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520" y="980728"/>
            <a:ext cx="8706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Propagate the grand parent’s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c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l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r </a:t>
            </a:r>
            <a:r>
              <a:rPr lang="pt-BR" sz="2000" dirty="0">
                <a:latin typeface="Garamond" pitchFamily="18" charset="0"/>
              </a:rPr>
              <a:t>down to its children and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c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l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r </a:t>
            </a:r>
            <a:r>
              <a:rPr lang="pt-BR" sz="2000" dirty="0">
                <a:latin typeface="Garamond" pitchFamily="18" charset="0"/>
              </a:rPr>
              <a:t>it red.</a:t>
            </a: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>
            <a:stCxn id="19" idx="0"/>
          </p:cNvCxnSpPr>
          <p:nvPr/>
        </p:nvCxnSpPr>
        <p:spPr>
          <a:xfrm flipH="1" flipV="1">
            <a:off x="3095245" y="4189067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89901" y="4236167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206778" y="4177971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37438" y="4225071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7"/>
            <a:endCxn id="13" idx="3"/>
          </p:cNvCxnSpPr>
          <p:nvPr/>
        </p:nvCxnSpPr>
        <p:spPr>
          <a:xfrm flipV="1">
            <a:off x="1345896" y="3637513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1"/>
          </p:cNvCxnSpPr>
          <p:nvPr/>
        </p:nvCxnSpPr>
        <p:spPr>
          <a:xfrm flipH="1" flipV="1">
            <a:off x="2219733" y="3597412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959965" y="4130973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023861" y="3403539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07502" y="4130973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9518" y="5510068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1475656" y="4894421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83077" y="5326469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3347864" y="4884239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88086" y="5449156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2411760" y="4884239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9181" y="5409781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cxnSp>
        <p:nvCxnSpPr>
          <p:cNvPr id="29" name="Straight Connector 28"/>
          <p:cNvCxnSpPr>
            <a:stCxn id="34" idx="0"/>
          </p:cNvCxnSpPr>
          <p:nvPr/>
        </p:nvCxnSpPr>
        <p:spPr>
          <a:xfrm flipH="1" flipV="1">
            <a:off x="754985" y="4890697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85645" y="4937797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55709" y="4843699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007604" y="5585869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083830" y="6150786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107504" y="5578497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4925" y="6111411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995936" y="4185955"/>
            <a:ext cx="1177594" cy="323165"/>
            <a:chOff x="3826454" y="4077072"/>
            <a:chExt cx="1393618" cy="323165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26454" y="4077072"/>
              <a:ext cx="13936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Rebalance</a:t>
              </a:r>
            </a:p>
          </p:txBody>
        </p:sp>
      </p:grpSp>
      <p:cxnSp>
        <p:nvCxnSpPr>
          <p:cNvPr id="63" name="Straight Connector 62"/>
          <p:cNvCxnSpPr>
            <a:stCxn id="75" idx="0"/>
          </p:cNvCxnSpPr>
          <p:nvPr/>
        </p:nvCxnSpPr>
        <p:spPr>
          <a:xfrm flipH="1" flipV="1">
            <a:off x="8244408" y="4178524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839064" y="4225624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355941" y="4167428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986601" y="4214528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1" idx="7"/>
            <a:endCxn id="70" idx="3"/>
          </p:cNvCxnSpPr>
          <p:nvPr/>
        </p:nvCxnSpPr>
        <p:spPr>
          <a:xfrm flipV="1">
            <a:off x="6495059" y="3626970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1"/>
          </p:cNvCxnSpPr>
          <p:nvPr/>
        </p:nvCxnSpPr>
        <p:spPr>
          <a:xfrm flipH="1" flipV="1">
            <a:off x="7368896" y="3586869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8109128" y="4120430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7173024" y="3392996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6256665" y="4120430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48681" y="5499525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3" name="Isosceles Triangle 72"/>
          <p:cNvSpPr/>
          <p:nvPr/>
        </p:nvSpPr>
        <p:spPr>
          <a:xfrm>
            <a:off x="6624819" y="4883878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732240" y="5315926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75" name="Isosceles Triangle 74"/>
          <p:cNvSpPr/>
          <p:nvPr/>
        </p:nvSpPr>
        <p:spPr>
          <a:xfrm>
            <a:off x="8497027" y="4873696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8537249" y="5438613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77" name="Isosceles Triangle 76"/>
          <p:cNvSpPr/>
          <p:nvPr/>
        </p:nvSpPr>
        <p:spPr>
          <a:xfrm>
            <a:off x="7560923" y="4873696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668344" y="5399238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cxnSp>
        <p:nvCxnSpPr>
          <p:cNvPr id="79" name="Straight Connector 78"/>
          <p:cNvCxnSpPr>
            <a:stCxn id="82" idx="0"/>
          </p:cNvCxnSpPr>
          <p:nvPr/>
        </p:nvCxnSpPr>
        <p:spPr>
          <a:xfrm flipH="1" flipV="1">
            <a:off x="5904148" y="4880154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534808" y="4927254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5804872" y="4833156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82" name="Isosceles Triangle 81"/>
          <p:cNvSpPr/>
          <p:nvPr/>
        </p:nvSpPr>
        <p:spPr>
          <a:xfrm>
            <a:off x="6156767" y="5575326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6232993" y="6140243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84" name="Isosceles Triangle 83"/>
          <p:cNvSpPr/>
          <p:nvPr/>
        </p:nvSpPr>
        <p:spPr>
          <a:xfrm>
            <a:off x="5256667" y="5567954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364088" y="6100868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86" name="AutoShape 5"/>
          <p:cNvSpPr>
            <a:spLocks noChangeArrowheads="1"/>
          </p:cNvSpPr>
          <p:nvPr/>
        </p:nvSpPr>
        <p:spPr bwMode="auto">
          <a:xfrm>
            <a:off x="215516" y="1754814"/>
            <a:ext cx="8590421" cy="8460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>
                <a:latin typeface="Book Antiqua" pitchFamily="18" charset="0"/>
                <a:sym typeface="Symbol"/>
              </a:rPr>
              <a:t>It does not matter whether x is a left child or right child. </a:t>
            </a:r>
          </a:p>
          <a:p>
            <a:pPr algn="ctr"/>
            <a:r>
              <a:rPr lang="en-US" sz="2000" dirty="0">
                <a:latin typeface="Book Antiqua" pitchFamily="18" charset="0"/>
                <a:sym typeface="Symbol"/>
              </a:rPr>
              <a:t>That means, we do not consider whether g-p-x path is </a:t>
            </a:r>
            <a:r>
              <a:rPr lang="en-US" sz="2000" dirty="0" err="1">
                <a:latin typeface="Book Antiqua" pitchFamily="18" charset="0"/>
                <a:sym typeface="Symbol"/>
              </a:rPr>
              <a:t>zig-zig</a:t>
            </a:r>
            <a:r>
              <a:rPr lang="en-US" sz="2000" dirty="0">
                <a:latin typeface="Book Antiqua" pitchFamily="18" charset="0"/>
                <a:sym typeface="Symbol"/>
              </a:rPr>
              <a:t> or </a:t>
            </a:r>
            <a:r>
              <a:rPr lang="en-US" sz="2000" dirty="0" err="1">
                <a:latin typeface="Book Antiqua" pitchFamily="18" charset="0"/>
                <a:sym typeface="Symbol"/>
              </a:rPr>
              <a:t>zig-zag</a:t>
            </a:r>
            <a:endParaRPr lang="en-US" sz="2000" dirty="0">
              <a:latin typeface="Book Antiqua" pitchFamily="18" charset="0"/>
              <a:sym typeface="Symbol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2163509" y="3032956"/>
            <a:ext cx="0" cy="3749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7312672" y="3018092"/>
            <a:ext cx="0" cy="3749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4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81" grpId="0" animBg="1"/>
      <p:bldP spid="82" grpId="0" animBg="1"/>
      <p:bldP spid="83" grpId="0"/>
      <p:bldP spid="84" grpId="0" animBg="1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7092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Case 2: uncle is black (</a:t>
            </a:r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</a:rPr>
              <a:t>zig-zig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)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520" y="980728"/>
            <a:ext cx="870691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Uncle is black and g-p-x is 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zig-zig </a:t>
            </a:r>
            <a:r>
              <a:rPr lang="pt-BR" sz="2000" dirty="0">
                <a:latin typeface="Garamond" pitchFamily="18" charset="0"/>
              </a:rPr>
              <a:t>(left-left or right-right)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When x is a leaf (which is the case for an insertion),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u would be empty</a:t>
            </a:r>
            <a:r>
              <a:rPr lang="pt-BR" sz="2000" dirty="0">
                <a:latin typeface="Garamond" pitchFamily="18" charset="0"/>
              </a:rPr>
              <a:t>. Otherwise, there was unequl black-heights before inserting x – which is not possible. So what is this uncle u? 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Sentinels (Nil/Null pointers are black). This is mentioned as a property of RB trees in many places. I prefered not to.</a:t>
            </a: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>
            <a:stCxn id="19" idx="0"/>
          </p:cNvCxnSpPr>
          <p:nvPr/>
        </p:nvCxnSpPr>
        <p:spPr>
          <a:xfrm flipH="1" flipV="1">
            <a:off x="5292080" y="4297079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886736" y="4344179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403613" y="4285983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34273" y="4333083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7"/>
            <a:endCxn id="13" idx="3"/>
          </p:cNvCxnSpPr>
          <p:nvPr/>
        </p:nvCxnSpPr>
        <p:spPr>
          <a:xfrm flipV="1">
            <a:off x="3542731" y="3745525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1"/>
          </p:cNvCxnSpPr>
          <p:nvPr/>
        </p:nvCxnSpPr>
        <p:spPr>
          <a:xfrm flipH="1" flipV="1">
            <a:off x="4416568" y="3705424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156800" y="4238985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220696" y="3511551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304337" y="4238985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96353" y="5618080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3672491" y="5002433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779912" y="5434481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5544699" y="4992251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584921" y="5557168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4608595" y="4992251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16016" y="5517793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cxnSp>
        <p:nvCxnSpPr>
          <p:cNvPr id="29" name="Straight Connector 28"/>
          <p:cNvCxnSpPr>
            <a:stCxn id="34" idx="0"/>
          </p:cNvCxnSpPr>
          <p:nvPr/>
        </p:nvCxnSpPr>
        <p:spPr>
          <a:xfrm flipH="1" flipV="1">
            <a:off x="2951820" y="4998709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82480" y="5045809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852544" y="4951711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3204439" y="5693881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80665" y="6258798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2304339" y="5686509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1760" y="6219423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4351076" y="3140968"/>
            <a:ext cx="0" cy="3749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 flipV="1">
            <a:off x="7190992" y="3774913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7632044" y="3705936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7092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Case 2: uncle is black (</a:t>
            </a:r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</a:rPr>
              <a:t>zig-zig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)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520" y="980728"/>
            <a:ext cx="87069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</a:t>
            </a:r>
            <a:r>
              <a:rPr lang="pt-BR" sz="2200" dirty="0">
                <a:latin typeface="Garamond" pitchFamily="18" charset="0"/>
              </a:rPr>
              <a:t>Rotate g </a:t>
            </a: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>
            <a:stCxn id="19" idx="0"/>
          </p:cNvCxnSpPr>
          <p:nvPr/>
        </p:nvCxnSpPr>
        <p:spPr>
          <a:xfrm flipH="1" flipV="1">
            <a:off x="3095245" y="3685011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89901" y="3732111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206778" y="3673915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37438" y="3721015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7"/>
            <a:endCxn id="13" idx="3"/>
          </p:cNvCxnSpPr>
          <p:nvPr/>
        </p:nvCxnSpPr>
        <p:spPr>
          <a:xfrm flipV="1">
            <a:off x="1345896" y="3133457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1"/>
          </p:cNvCxnSpPr>
          <p:nvPr/>
        </p:nvCxnSpPr>
        <p:spPr>
          <a:xfrm flipH="1" flipV="1">
            <a:off x="2219733" y="3093356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959965" y="3626917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023861" y="2899483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07502" y="3626917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9518" y="5006012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1475656" y="439036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83077" y="4822413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3347864" y="4380183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88086" y="4945100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2411760" y="4380183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9181" y="4905725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cxnSp>
        <p:nvCxnSpPr>
          <p:cNvPr id="29" name="Straight Connector 28"/>
          <p:cNvCxnSpPr>
            <a:stCxn id="34" idx="0"/>
          </p:cNvCxnSpPr>
          <p:nvPr/>
        </p:nvCxnSpPr>
        <p:spPr>
          <a:xfrm flipH="1" flipV="1">
            <a:off x="754985" y="4386641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85645" y="4433741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55709" y="4339643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007604" y="5081813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083830" y="5646730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107504" y="5074441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4925" y="5607355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995936" y="3681899"/>
            <a:ext cx="1177594" cy="323165"/>
            <a:chOff x="3826454" y="4077072"/>
            <a:chExt cx="1393618" cy="323165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26454" y="4077072"/>
              <a:ext cx="13936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Rotate g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H="1" flipV="1">
            <a:off x="5779877" y="3663372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410537" y="3710472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1" idx="7"/>
            <a:endCxn id="70" idx="3"/>
          </p:cNvCxnSpPr>
          <p:nvPr/>
        </p:nvCxnSpPr>
        <p:spPr>
          <a:xfrm flipV="1">
            <a:off x="5918995" y="3122914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1"/>
          </p:cNvCxnSpPr>
          <p:nvPr/>
        </p:nvCxnSpPr>
        <p:spPr>
          <a:xfrm flipH="1" flipV="1">
            <a:off x="6792832" y="3082813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7533064" y="361637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6596960" y="2888940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p</a:t>
            </a:r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680601" y="3616374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16933" y="4970008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3" name="Isosceles Triangle 72"/>
          <p:cNvSpPr/>
          <p:nvPr/>
        </p:nvSpPr>
        <p:spPr>
          <a:xfrm>
            <a:off x="6048755" y="4379822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156176" y="4811870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cxnSp>
        <p:nvCxnSpPr>
          <p:cNvPr id="79" name="Straight Connector 78"/>
          <p:cNvCxnSpPr>
            <a:stCxn id="82" idx="0"/>
          </p:cNvCxnSpPr>
          <p:nvPr/>
        </p:nvCxnSpPr>
        <p:spPr>
          <a:xfrm flipH="1" flipV="1">
            <a:off x="8172400" y="4350637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803060" y="4397737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8073124" y="4303639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82" name="Isosceles Triangle 81"/>
          <p:cNvSpPr/>
          <p:nvPr/>
        </p:nvSpPr>
        <p:spPr>
          <a:xfrm>
            <a:off x="8425019" y="5045809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8501245" y="5610726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84" name="Isosceles Triangle 83"/>
          <p:cNvSpPr/>
          <p:nvPr/>
        </p:nvSpPr>
        <p:spPr>
          <a:xfrm>
            <a:off x="7524919" y="5038437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7632340" y="5571351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54" name="Isosceles Triangle 53"/>
          <p:cNvSpPr/>
          <p:nvPr/>
        </p:nvSpPr>
        <p:spPr>
          <a:xfrm>
            <a:off x="5112060" y="4365104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220072" y="4818638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57" name="Isosceles Triangle 56"/>
          <p:cNvSpPr/>
          <p:nvPr/>
        </p:nvSpPr>
        <p:spPr>
          <a:xfrm>
            <a:off x="6912851" y="439036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020272" y="4915907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2159732" y="2550040"/>
            <a:ext cx="0" cy="3749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732240" y="2514036"/>
            <a:ext cx="0" cy="3749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01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/>
      <p:bldP spid="73" grpId="0" animBg="1"/>
      <p:bldP spid="74" grpId="0"/>
      <p:bldP spid="81" grpId="0" animBg="1"/>
      <p:bldP spid="82" grpId="0" animBg="1"/>
      <p:bldP spid="83" grpId="0"/>
      <p:bldP spid="84" grpId="0" animBg="1"/>
      <p:bldP spid="85" grpId="0"/>
      <p:bldP spid="54" grpId="0" animBg="1"/>
      <p:bldP spid="55" grpId="0"/>
      <p:bldP spid="57" grpId="0" animBg="1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V="1">
            <a:off x="6732240" y="2540896"/>
            <a:ext cx="0" cy="3749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190992" y="3774913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7632044" y="3705936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7092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Case 2: uncle is black (</a:t>
            </a:r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</a:rPr>
              <a:t>zig-zig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)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520" y="980728"/>
            <a:ext cx="870691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</a:t>
            </a:r>
            <a:r>
              <a:rPr lang="pt-BR" sz="2200" dirty="0">
                <a:latin typeface="Garamond" pitchFamily="18" charset="0"/>
              </a:rPr>
              <a:t>Rotate g 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200" dirty="0">
                <a:latin typeface="Garamond" pitchFamily="18" charset="0"/>
              </a:rPr>
              <a:t> Swap colors of p and g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200" dirty="0">
                <a:latin typeface="Garamond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Garamond" pitchFamily="18" charset="0"/>
              </a:rPr>
              <a:t>c</a:t>
            </a:r>
            <a:r>
              <a:rPr lang="pt-BR" sz="2400" dirty="0">
                <a:latin typeface="Garamond" pitchFamily="18" charset="0"/>
              </a:rPr>
              <a:t>o</a:t>
            </a:r>
            <a:r>
              <a:rPr lang="pt-BR" sz="2400" dirty="0">
                <a:solidFill>
                  <a:srgbClr val="FF0000"/>
                </a:solidFill>
                <a:latin typeface="Garamond" pitchFamily="18" charset="0"/>
              </a:rPr>
              <a:t>l</a:t>
            </a:r>
            <a:r>
              <a:rPr lang="pt-BR" sz="2400" dirty="0">
                <a:latin typeface="Garamond" pitchFamily="18" charset="0"/>
              </a:rPr>
              <a:t>o</a:t>
            </a:r>
            <a:r>
              <a:rPr lang="pt-BR" sz="2400" dirty="0">
                <a:solidFill>
                  <a:srgbClr val="FF0000"/>
                </a:solidFill>
                <a:latin typeface="Garamond" pitchFamily="18" charset="0"/>
              </a:rPr>
              <a:t>r </a:t>
            </a:r>
            <a:r>
              <a:rPr lang="pt-BR" sz="2200" dirty="0">
                <a:latin typeface="Garamond" pitchFamily="18" charset="0"/>
              </a:rPr>
              <a:t>invariant is preserved. Note that black height invariant was preseverd before insertion of x, and is maintained.</a:t>
            </a: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>
            <a:stCxn id="19" idx="0"/>
          </p:cNvCxnSpPr>
          <p:nvPr/>
        </p:nvCxnSpPr>
        <p:spPr>
          <a:xfrm flipH="1" flipV="1">
            <a:off x="3095245" y="3685011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89901" y="3732111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206778" y="3673915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37438" y="3721015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7"/>
            <a:endCxn id="13" idx="3"/>
          </p:cNvCxnSpPr>
          <p:nvPr/>
        </p:nvCxnSpPr>
        <p:spPr>
          <a:xfrm flipV="1">
            <a:off x="1345896" y="3133457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1"/>
          </p:cNvCxnSpPr>
          <p:nvPr/>
        </p:nvCxnSpPr>
        <p:spPr>
          <a:xfrm flipH="1" flipV="1">
            <a:off x="2219733" y="3093356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959965" y="3626917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023861" y="2899483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07502" y="3626917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9518" y="5006012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1475656" y="439036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83077" y="4822413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3347864" y="4380183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88086" y="4945100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2411760" y="4380183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9181" y="4905725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cxnSp>
        <p:nvCxnSpPr>
          <p:cNvPr id="29" name="Straight Connector 28"/>
          <p:cNvCxnSpPr>
            <a:stCxn id="34" idx="0"/>
          </p:cNvCxnSpPr>
          <p:nvPr/>
        </p:nvCxnSpPr>
        <p:spPr>
          <a:xfrm flipH="1" flipV="1">
            <a:off x="754985" y="4386641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85645" y="4433741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55709" y="4339643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007604" y="5081813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083830" y="5646730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107504" y="5074441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4925" y="5607355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995936" y="3681899"/>
            <a:ext cx="1177594" cy="323165"/>
            <a:chOff x="3826454" y="4077072"/>
            <a:chExt cx="1393618" cy="323165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26454" y="4077072"/>
              <a:ext cx="13936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Rotate g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H="1" flipV="1">
            <a:off x="5779877" y="3663372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410537" y="3710472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1" idx="7"/>
            <a:endCxn id="70" idx="3"/>
          </p:cNvCxnSpPr>
          <p:nvPr/>
        </p:nvCxnSpPr>
        <p:spPr>
          <a:xfrm flipV="1">
            <a:off x="5918995" y="3122914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1"/>
          </p:cNvCxnSpPr>
          <p:nvPr/>
        </p:nvCxnSpPr>
        <p:spPr>
          <a:xfrm flipH="1" flipV="1">
            <a:off x="6792832" y="3082813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7533064" y="3616374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6596960" y="2888940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p</a:t>
            </a:r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680601" y="3616374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16933" y="4970008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3" name="Isosceles Triangle 72"/>
          <p:cNvSpPr/>
          <p:nvPr/>
        </p:nvSpPr>
        <p:spPr>
          <a:xfrm>
            <a:off x="6048755" y="4379822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156176" y="4811870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cxnSp>
        <p:nvCxnSpPr>
          <p:cNvPr id="79" name="Straight Connector 78"/>
          <p:cNvCxnSpPr>
            <a:stCxn id="82" idx="0"/>
          </p:cNvCxnSpPr>
          <p:nvPr/>
        </p:nvCxnSpPr>
        <p:spPr>
          <a:xfrm flipH="1" flipV="1">
            <a:off x="8172400" y="4350637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803060" y="4397737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8073124" y="4303639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82" name="Isosceles Triangle 81"/>
          <p:cNvSpPr/>
          <p:nvPr/>
        </p:nvSpPr>
        <p:spPr>
          <a:xfrm>
            <a:off x="8425019" y="5045809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8501245" y="5610726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84" name="Isosceles Triangle 83"/>
          <p:cNvSpPr/>
          <p:nvPr/>
        </p:nvSpPr>
        <p:spPr>
          <a:xfrm>
            <a:off x="7524919" y="5038437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7632340" y="5571351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54" name="Isosceles Triangle 53"/>
          <p:cNvSpPr/>
          <p:nvPr/>
        </p:nvSpPr>
        <p:spPr>
          <a:xfrm>
            <a:off x="5112060" y="4365104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220072" y="4818638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57" name="Isosceles Triangle 56"/>
          <p:cNvSpPr/>
          <p:nvPr/>
        </p:nvSpPr>
        <p:spPr>
          <a:xfrm>
            <a:off x="6912851" y="439036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020272" y="4915907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2163509" y="2564904"/>
            <a:ext cx="0" cy="3749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1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7092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Case 3: uncle is black (</a:t>
            </a:r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</a:rPr>
              <a:t>zig-zag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)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520" y="908720"/>
            <a:ext cx="870691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Uncle is black and g-p-x is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zig-zag</a:t>
            </a:r>
            <a:r>
              <a:rPr lang="pt-BR" sz="2000" dirty="0">
                <a:latin typeface="Garamond" pitchFamily="18" charset="0"/>
              </a:rPr>
              <a:t> </a:t>
            </a:r>
            <a:r>
              <a:rPr lang="pt-BR" sz="2000">
                <a:latin typeface="Garamond" pitchFamily="18" charset="0"/>
              </a:rPr>
              <a:t>(left-right or </a:t>
            </a:r>
            <a:r>
              <a:rPr lang="pt-BR" sz="2000" dirty="0">
                <a:latin typeface="Garamond" pitchFamily="18" charset="0"/>
              </a:rPr>
              <a:t>right-left)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Rotate p, which results in Case 2 (zig-zig)</a:t>
            </a: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>
            <a:stCxn id="19" idx="0"/>
          </p:cNvCxnSpPr>
          <p:nvPr/>
        </p:nvCxnSpPr>
        <p:spPr>
          <a:xfrm flipH="1" flipV="1">
            <a:off x="2591780" y="3370153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86436" y="3417253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03313" y="3359057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3973" y="3406157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7"/>
            <a:endCxn id="13" idx="3"/>
          </p:cNvCxnSpPr>
          <p:nvPr/>
        </p:nvCxnSpPr>
        <p:spPr>
          <a:xfrm flipV="1">
            <a:off x="842431" y="2818599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1"/>
          </p:cNvCxnSpPr>
          <p:nvPr/>
        </p:nvCxnSpPr>
        <p:spPr>
          <a:xfrm flipH="1" flipV="1">
            <a:off x="1716268" y="2778498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456500" y="3312059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520396" y="2584625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04037" y="3312059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8752" y="4691154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59918" y="404271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67339" y="4474763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2844399" y="406532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84621" y="4630242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1908295" y="406532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15716" y="4590867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cxnSp>
        <p:nvCxnSpPr>
          <p:cNvPr id="29" name="Straight Connector 28"/>
          <p:cNvCxnSpPr>
            <a:stCxn id="34" idx="0"/>
          </p:cNvCxnSpPr>
          <p:nvPr/>
        </p:nvCxnSpPr>
        <p:spPr>
          <a:xfrm flipH="1" flipV="1">
            <a:off x="1224219" y="4071783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54879" y="4118883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24943" y="4024785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476838" y="476695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553064" y="5331872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576738" y="4759583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84159" y="5292497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826454" y="4123125"/>
            <a:ext cx="1177594" cy="323165"/>
            <a:chOff x="3826454" y="4077072"/>
            <a:chExt cx="1393618" cy="323165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26454" y="4077072"/>
              <a:ext cx="13936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Rotate p</a:t>
              </a:r>
            </a:p>
          </p:txBody>
        </p:sp>
      </p:grpSp>
      <p:cxnSp>
        <p:nvCxnSpPr>
          <p:cNvPr id="60" name="Straight Connector 59"/>
          <p:cNvCxnSpPr>
            <a:stCxn id="89" idx="0"/>
          </p:cNvCxnSpPr>
          <p:nvPr/>
        </p:nvCxnSpPr>
        <p:spPr>
          <a:xfrm flipH="1" flipV="1">
            <a:off x="8100392" y="3370153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695048" y="3417253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211925" y="3359057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842585" y="3406157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8" idx="7"/>
            <a:endCxn id="77" idx="3"/>
          </p:cNvCxnSpPr>
          <p:nvPr/>
        </p:nvCxnSpPr>
        <p:spPr>
          <a:xfrm flipV="1">
            <a:off x="6351043" y="2818599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6" idx="1"/>
          </p:cNvCxnSpPr>
          <p:nvPr/>
        </p:nvCxnSpPr>
        <p:spPr>
          <a:xfrm flipH="1" flipV="1">
            <a:off x="7224880" y="2778498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7965112" y="3312059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7029008" y="2584625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6112649" y="3312059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04665" y="4691154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>
            <a:off x="6480803" y="4075507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588224" y="4507555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89" name="Isosceles Triangle 88"/>
          <p:cNvSpPr/>
          <p:nvPr/>
        </p:nvSpPr>
        <p:spPr>
          <a:xfrm>
            <a:off x="8353011" y="406532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8393233" y="4630242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91" name="Isosceles Triangle 90"/>
          <p:cNvSpPr/>
          <p:nvPr/>
        </p:nvSpPr>
        <p:spPr>
          <a:xfrm>
            <a:off x="7416907" y="406532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7524328" y="4590867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cxnSp>
        <p:nvCxnSpPr>
          <p:cNvPr id="93" name="Straight Connector 92"/>
          <p:cNvCxnSpPr>
            <a:stCxn id="96" idx="0"/>
          </p:cNvCxnSpPr>
          <p:nvPr/>
        </p:nvCxnSpPr>
        <p:spPr>
          <a:xfrm flipH="1" flipV="1">
            <a:off x="5760132" y="4071783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5390792" y="4118883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5660856" y="4024785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p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6012751" y="476695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088977" y="5331872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98" name="Isosceles Triangle 97"/>
          <p:cNvSpPr/>
          <p:nvPr/>
        </p:nvSpPr>
        <p:spPr>
          <a:xfrm>
            <a:off x="5112651" y="4759583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5220072" y="5292497"/>
            <a:ext cx="387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1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660044" y="2209721"/>
            <a:ext cx="0" cy="3749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152491" y="2209721"/>
            <a:ext cx="0" cy="3749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17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5" grpId="0" animBg="1"/>
      <p:bldP spid="96" grpId="0" animBg="1"/>
      <p:bldP spid="97" grpId="0"/>
      <p:bldP spid="98" grpId="0" animBg="1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7092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Case 3: uncle is black (</a:t>
            </a:r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</a:rPr>
              <a:t>zig-zag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)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520" y="908720"/>
            <a:ext cx="870691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Uncle is black and g-p-x is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zig-zag</a:t>
            </a:r>
            <a:r>
              <a:rPr lang="pt-BR" sz="2000" dirty="0">
                <a:latin typeface="Garamond" pitchFamily="18" charset="0"/>
              </a:rPr>
              <a:t> (left-right or right-left)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Rotate p, which results in Case 2 (zig-zig)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 Solve Case II</a:t>
            </a: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006474" y="4426703"/>
            <a:ext cx="1177594" cy="0"/>
          </a:xfrm>
          <a:prstGeom prst="straightConnector1">
            <a:avLst/>
          </a:prstGeom>
          <a:ln w="412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58502" y="4113947"/>
            <a:ext cx="117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Book Antiqua" pitchFamily="18" charset="0"/>
              </a:rPr>
              <a:t>Rotate g</a:t>
            </a:r>
          </a:p>
        </p:txBody>
      </p:sp>
      <p:cxnSp>
        <p:nvCxnSpPr>
          <p:cNvPr id="60" name="Straight Connector 59"/>
          <p:cNvCxnSpPr>
            <a:stCxn id="89" idx="0"/>
          </p:cNvCxnSpPr>
          <p:nvPr/>
        </p:nvCxnSpPr>
        <p:spPr>
          <a:xfrm flipH="1" flipV="1">
            <a:off x="8207813" y="3360975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802469" y="3408075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19346" y="3349879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950006" y="3396979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8" idx="7"/>
            <a:endCxn id="77" idx="3"/>
          </p:cNvCxnSpPr>
          <p:nvPr/>
        </p:nvCxnSpPr>
        <p:spPr>
          <a:xfrm flipV="1">
            <a:off x="6458464" y="2809421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6" idx="1"/>
          </p:cNvCxnSpPr>
          <p:nvPr/>
        </p:nvCxnSpPr>
        <p:spPr>
          <a:xfrm flipH="1" flipV="1">
            <a:off x="7332301" y="2769320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8072533" y="3302881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7136429" y="2575447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6220070" y="3302881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712086" y="4681976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>
            <a:off x="6588224" y="4066329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695645" y="4498377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89" name="Isosceles Triangle 88"/>
          <p:cNvSpPr/>
          <p:nvPr/>
        </p:nvSpPr>
        <p:spPr>
          <a:xfrm>
            <a:off x="8460432" y="4056147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8500654" y="4621064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91" name="Isosceles Triangle 90"/>
          <p:cNvSpPr/>
          <p:nvPr/>
        </p:nvSpPr>
        <p:spPr>
          <a:xfrm>
            <a:off x="7524328" y="4056147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7631749" y="4581689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cxnSp>
        <p:nvCxnSpPr>
          <p:cNvPr id="93" name="Straight Connector 92"/>
          <p:cNvCxnSpPr>
            <a:stCxn id="96" idx="0"/>
          </p:cNvCxnSpPr>
          <p:nvPr/>
        </p:nvCxnSpPr>
        <p:spPr>
          <a:xfrm flipH="1" flipV="1">
            <a:off x="5867553" y="4062605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5498213" y="4109705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5768277" y="4015607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p</a:t>
            </a:r>
          </a:p>
        </p:txBody>
      </p:sp>
      <p:sp>
        <p:nvSpPr>
          <p:cNvPr id="96" name="Isosceles Triangle 95"/>
          <p:cNvSpPr/>
          <p:nvPr/>
        </p:nvSpPr>
        <p:spPr>
          <a:xfrm>
            <a:off x="6120172" y="4757777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196398" y="5322694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98" name="Isosceles Triangle 97"/>
          <p:cNvSpPr/>
          <p:nvPr/>
        </p:nvSpPr>
        <p:spPr>
          <a:xfrm>
            <a:off x="5220072" y="475040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5327493" y="5283319"/>
            <a:ext cx="387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1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74468" y="454347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pitchFamily="18" charset="0"/>
              </a:rPr>
              <a:t>Swap color (</a:t>
            </a:r>
            <a:r>
              <a:rPr lang="en-US" sz="1400" dirty="0" err="1">
                <a:latin typeface="Garamond" pitchFamily="18" charset="0"/>
              </a:rPr>
              <a:t>x,g</a:t>
            </a:r>
            <a:r>
              <a:rPr lang="en-US" sz="1400" dirty="0">
                <a:latin typeface="Garamond" pitchFamily="18" charset="0"/>
              </a:rPr>
              <a:t>)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186436" y="3486881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627488" y="3417904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775321" y="3375340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5981" y="3422440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9" idx="7"/>
            <a:endCxn id="68" idx="3"/>
          </p:cNvCxnSpPr>
          <p:nvPr/>
        </p:nvCxnSpPr>
        <p:spPr>
          <a:xfrm flipV="1">
            <a:off x="914439" y="2834882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7" idx="1"/>
          </p:cNvCxnSpPr>
          <p:nvPr/>
        </p:nvCxnSpPr>
        <p:spPr>
          <a:xfrm flipH="1" flipV="1">
            <a:off x="1788276" y="2794781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2528508" y="3328342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1592404" y="2600908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76045" y="3328342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12377" y="4681976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1044199" y="4091790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151620" y="4523838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cxnSp>
        <p:nvCxnSpPr>
          <p:cNvPr id="73" name="Straight Connector 72"/>
          <p:cNvCxnSpPr>
            <a:stCxn id="80" idx="0"/>
          </p:cNvCxnSpPr>
          <p:nvPr/>
        </p:nvCxnSpPr>
        <p:spPr>
          <a:xfrm flipH="1" flipV="1">
            <a:off x="3167844" y="4062605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798504" y="4109705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3068568" y="4015607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80" name="Isosceles Triangle 79"/>
          <p:cNvSpPr/>
          <p:nvPr/>
        </p:nvSpPr>
        <p:spPr>
          <a:xfrm>
            <a:off x="3420463" y="4757777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496689" y="5322694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82" name="Isosceles Triangle 81"/>
          <p:cNvSpPr/>
          <p:nvPr/>
        </p:nvSpPr>
        <p:spPr>
          <a:xfrm>
            <a:off x="2520363" y="475040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627784" y="5283319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84" name="Isosceles Triangle 83"/>
          <p:cNvSpPr/>
          <p:nvPr/>
        </p:nvSpPr>
        <p:spPr>
          <a:xfrm>
            <a:off x="107504" y="4077072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215516" y="4530606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00" name="Isosceles Triangle 99"/>
          <p:cNvSpPr/>
          <p:nvPr/>
        </p:nvSpPr>
        <p:spPr>
          <a:xfrm>
            <a:off x="1908295" y="4102333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015716" y="4627875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1727684" y="2226004"/>
            <a:ext cx="0" cy="3749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76077" y="2200099"/>
            <a:ext cx="0" cy="3749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0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 flipH="1" flipV="1">
            <a:off x="6732240" y="5314301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1763688" y="5989379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10559" y="4646179"/>
            <a:ext cx="0" cy="799045"/>
          </a:xfrm>
          <a:prstGeom prst="straightConnector1">
            <a:avLst/>
          </a:prstGeom>
          <a:ln w="41275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363360" y="3982153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398904" y="3338176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619380" y="1465968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>
                <a:solidFill>
                  <a:srgbClr val="A50021"/>
                </a:solidFill>
                <a:latin typeface="Verdana" pitchFamily="34" charset="0"/>
              </a:rPr>
              <a:t>RB Trees: example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772424" y="1318678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8531" y="1124744"/>
            <a:ext cx="1253129" cy="338150"/>
            <a:chOff x="3826454" y="4051678"/>
            <a:chExt cx="1483010" cy="33815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15846" y="4051678"/>
              <a:ext cx="13936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Insert 15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11760" y="1124744"/>
            <a:ext cx="1253129" cy="338150"/>
            <a:chOff x="3826454" y="4051678"/>
            <a:chExt cx="1483010" cy="33815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15846" y="4051678"/>
              <a:ext cx="13936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Root is R</a:t>
              </a:r>
            </a:p>
          </p:txBody>
        </p:sp>
      </p:grp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923928" y="130476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70999" y="1124744"/>
            <a:ext cx="1253129" cy="338150"/>
            <a:chOff x="3826454" y="4051678"/>
            <a:chExt cx="1483010" cy="33815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915846" y="4051678"/>
              <a:ext cx="13936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Insert 10</a:t>
              </a:r>
            </a:p>
          </p:txBody>
        </p:sp>
      </p:grp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940152" y="130476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372824" y="2038758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10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8388424" y="1509692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559231" y="1124744"/>
            <a:ext cx="1253129" cy="338150"/>
            <a:chOff x="3826454" y="4051678"/>
            <a:chExt cx="1483010" cy="33815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15846" y="4051678"/>
              <a:ext cx="13936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Insert 25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7878896" y="1465968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8199668" y="130476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7632340" y="2038758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8757200" y="2038758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25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934535" y="2457289"/>
            <a:ext cx="0" cy="228600"/>
          </a:xfrm>
          <a:prstGeom prst="straightConnector1">
            <a:avLst/>
          </a:prstGeom>
          <a:ln w="41275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776356" y="2348880"/>
            <a:ext cx="1388761" cy="338150"/>
            <a:chOff x="7791751" y="2924944"/>
            <a:chExt cx="1388761" cy="33815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7791751" y="3263094"/>
              <a:ext cx="1177594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002918" y="2924944"/>
              <a:ext cx="11775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Insert 5</a:t>
              </a:r>
            </a:p>
          </p:txBody>
        </p:sp>
      </p:grpSp>
      <p:cxnSp>
        <p:nvCxnSpPr>
          <p:cNvPr id="44" name="Straight Connector 43"/>
          <p:cNvCxnSpPr/>
          <p:nvPr/>
        </p:nvCxnSpPr>
        <p:spPr>
          <a:xfrm flipH="1" flipV="1">
            <a:off x="7344308" y="2733828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834780" y="2690104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7155552" y="2528900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6660232" y="3262894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7713084" y="3262894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25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224356" y="3910966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775527" y="2348880"/>
            <a:ext cx="1388761" cy="338150"/>
            <a:chOff x="7791751" y="2924944"/>
            <a:chExt cx="1388761" cy="33815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7791751" y="3263094"/>
              <a:ext cx="1177594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002918" y="2924944"/>
              <a:ext cx="11775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Case I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 flipV="1">
            <a:off x="4490692" y="3338176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436096" y="2733828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926568" y="2690104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5247340" y="2528900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4752020" y="326289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5804872" y="326289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25</a:t>
            </a: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4316144" y="3910966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831311" y="2348880"/>
            <a:ext cx="1388761" cy="338150"/>
            <a:chOff x="7791751" y="2924944"/>
            <a:chExt cx="1388761" cy="33815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7791751" y="3263094"/>
              <a:ext cx="1177594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002918" y="2924944"/>
              <a:ext cx="11775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Root is R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2514300" y="3338176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3459704" y="2733828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950176" y="2690104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3270948" y="2528900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2775628" y="326289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3828480" y="326289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25</a:t>
            </a:r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2339752" y="3910966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799692" y="2348880"/>
            <a:ext cx="1388761" cy="338150"/>
            <a:chOff x="7791751" y="2924944"/>
            <a:chExt cx="1388761" cy="33815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7791751" y="3263094"/>
              <a:ext cx="1177594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002918" y="2924944"/>
              <a:ext cx="11775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Insert 7</a:t>
              </a:r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V="1">
            <a:off x="462072" y="3338176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407476" y="2733828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897948" y="2690104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1218720" y="2528900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723400" y="326289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1776252" y="326289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25</a:t>
            </a:r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287524" y="3910966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74555" y="5460794"/>
            <a:ext cx="1177594" cy="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0090" y="5158063"/>
            <a:ext cx="117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Book Antiqua" pitchFamily="18" charset="0"/>
              </a:rPr>
              <a:t>Rotate 5</a:t>
            </a:r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732136" y="4559038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2222440" y="5318396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3167844" y="4714048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658316" y="4670324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2979088" y="4509120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2483768" y="524311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3536620" y="524311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25</a:t>
            </a:r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2047892" y="5891186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1655676" y="6539258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4470999" y="5459338"/>
            <a:ext cx="1177594" cy="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46534" y="5121188"/>
            <a:ext cx="117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Book Antiqua" pitchFamily="18" charset="0"/>
              </a:rPr>
              <a:t>Case II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6362900" y="5318396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308304" y="4714048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798776" y="4670324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>
            <a:spLocks noChangeArrowheads="1"/>
          </p:cNvSpPr>
          <p:nvPr/>
        </p:nvSpPr>
        <p:spPr bwMode="auto">
          <a:xfrm>
            <a:off x="7119548" y="4509120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108" name="Oval 107"/>
          <p:cNvSpPr>
            <a:spLocks noChangeArrowheads="1"/>
          </p:cNvSpPr>
          <p:nvPr/>
        </p:nvSpPr>
        <p:spPr bwMode="auto">
          <a:xfrm>
            <a:off x="6624228" y="524311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7677080" y="5243114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25</a:t>
            </a:r>
          </a:p>
        </p:txBody>
      </p:sp>
      <p:sp>
        <p:nvSpPr>
          <p:cNvPr id="110" name="Oval 109"/>
          <p:cNvSpPr>
            <a:spLocks noChangeArrowheads="1"/>
          </p:cNvSpPr>
          <p:nvPr/>
        </p:nvSpPr>
        <p:spPr bwMode="auto">
          <a:xfrm>
            <a:off x="6188352" y="5891186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7101016" y="5891186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463988" y="5481228"/>
            <a:ext cx="11775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Book Antiqua" pitchFamily="18" charset="0"/>
              </a:rPr>
              <a:t>Rotate at 10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-142860" y="4867496"/>
            <a:ext cx="967909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Book Antiqua" pitchFamily="18" charset="0"/>
                <a:cs typeface="Times New Roman" pitchFamily="18" charset="0"/>
              </a:rPr>
              <a:t>Case III</a:t>
            </a:r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0" y="580618"/>
            <a:ext cx="9144000" cy="400110"/>
          </a:xfrm>
          <a:prstGeom prst="rect">
            <a:avLst/>
          </a:prstGeom>
          <a:solidFill>
            <a:srgbClr val="3941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ook Antiqua" pitchFamily="18" charset="0"/>
                <a:sym typeface="Symbol"/>
              </a:rPr>
              <a:t>Insert the following keys in the given order: 15, 10, 25, 5, 7</a:t>
            </a:r>
          </a:p>
        </p:txBody>
      </p:sp>
    </p:spTree>
    <p:extLst>
      <p:ext uri="{BB962C8B-B14F-4D97-AF65-F5344CB8AC3E}">
        <p14:creationId xmlns:p14="http://schemas.microsoft.com/office/powerpoint/2010/main" val="123394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5" grpId="0" animBg="1"/>
      <p:bldP spid="27" grpId="0" animBg="1"/>
      <p:bldP spid="35" grpId="0" animBg="1"/>
      <p:bldP spid="36" grpId="0" animBg="1"/>
      <p:bldP spid="37" grpId="0" animBg="1"/>
      <p:bldP spid="46" grpId="0" animBg="1"/>
      <p:bldP spid="47" grpId="0" animBg="1"/>
      <p:bldP spid="48" grpId="0" animBg="1"/>
      <p:bldP spid="51" grpId="0" animBg="1"/>
      <p:bldP spid="58" grpId="0" animBg="1"/>
      <p:bldP spid="59" grpId="0" animBg="1"/>
      <p:bldP spid="60" grpId="0" animBg="1"/>
      <p:bldP spid="61" grpId="0" animBg="1"/>
      <p:bldP spid="68" grpId="0" animBg="1"/>
      <p:bldP spid="69" grpId="0" animBg="1"/>
      <p:bldP spid="70" grpId="0" animBg="1"/>
      <p:bldP spid="71" grpId="0" animBg="1"/>
      <p:bldP spid="78" grpId="0" animBg="1"/>
      <p:bldP spid="79" grpId="0" animBg="1"/>
      <p:bldP spid="80" grpId="0" animBg="1"/>
      <p:bldP spid="81" grpId="0" animBg="1"/>
      <p:bldP spid="87" grpId="0"/>
      <p:bldP spid="89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2" grpId="0"/>
      <p:bldP spid="107" grpId="0" animBg="1"/>
      <p:bldP spid="108" grpId="0" animBg="1"/>
      <p:bldP spid="109" grpId="0" animBg="1"/>
      <p:bldP spid="110" grpId="0" animBg="1"/>
      <p:bldP spid="113" grpId="0" animBg="1"/>
      <p:bldP spid="114" grpId="0"/>
      <p:bldP spid="1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Red-Black Tree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12"/>
            <a:ext cx="8532949" cy="430887"/>
            <a:chOff x="3290836" y="1133555"/>
            <a:chExt cx="6401875" cy="336308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6223832" cy="33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Book Antiqua" pitchFamily="18" charset="0"/>
                </a:rPr>
                <a:t>A 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balanced</a:t>
              </a:r>
              <a:r>
                <a:rPr lang="en-US" sz="2200" dirty="0">
                  <a:latin typeface="Book Antiqua" pitchFamily="18" charset="0"/>
                </a:rPr>
                <a:t> binary search tree [</a:t>
              </a:r>
              <a:r>
                <a:rPr lang="en-US" sz="2200" dirty="0" err="1">
                  <a:latin typeface="Book Antiqua" pitchFamily="18" charset="0"/>
                </a:rPr>
                <a:t>Guibas</a:t>
              </a:r>
              <a:r>
                <a:rPr lang="en-US" sz="2200" dirty="0">
                  <a:latin typeface="Book Antiqua" pitchFamily="18" charset="0"/>
                </a:rPr>
                <a:t> and </a:t>
              </a:r>
              <a:r>
                <a:rPr lang="en-US" sz="2200" dirty="0" err="1">
                  <a:latin typeface="Book Antiqua" pitchFamily="18" charset="0"/>
                </a:rPr>
                <a:t>Sedgewick</a:t>
              </a:r>
              <a:r>
                <a:rPr lang="en-US" sz="2200" dirty="0">
                  <a:latin typeface="Book Antiqua" pitchFamily="18" charset="0"/>
                </a:rPr>
                <a:t> (1978)]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9532" y="1340768"/>
            <a:ext cx="8532949" cy="430888"/>
            <a:chOff x="3290836" y="1133555"/>
            <a:chExt cx="6401875" cy="336309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68879" y="1133555"/>
              <a:ext cx="6223832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Book Antiqua" pitchFamily="18" charset="0"/>
                </a:rPr>
                <a:t>A BST with an </a:t>
              </a:r>
              <a:r>
                <a:rPr lang="en-US" sz="2200" dirty="0">
                  <a:solidFill>
                    <a:srgbClr val="FF0000"/>
                  </a:solidFill>
                  <a:latin typeface="Book Antiqua" pitchFamily="18" charset="0"/>
                </a:rPr>
                <a:t>extra</a:t>
              </a:r>
              <a:r>
                <a:rPr lang="en-US" sz="2200" dirty="0">
                  <a:latin typeface="Book Antiqua" pitchFamily="18" charset="0"/>
                </a:rPr>
                <a:t> 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piece of information</a:t>
              </a:r>
              <a:r>
                <a:rPr lang="en-US" sz="2200" dirty="0">
                  <a:latin typeface="Book Antiqua" pitchFamily="18" charset="0"/>
                </a:rPr>
                <a:t> (</a:t>
              </a:r>
              <a:r>
                <a:rPr lang="en-US" sz="2200" dirty="0">
                  <a:solidFill>
                    <a:srgbClr val="FF0000"/>
                  </a:solidFill>
                  <a:latin typeface="Book Antiqua" pitchFamily="18" charset="0"/>
                </a:rPr>
                <a:t>c</a:t>
              </a:r>
              <a:r>
                <a:rPr lang="en-US" sz="2200" dirty="0">
                  <a:latin typeface="Book Antiqua" pitchFamily="18" charset="0"/>
                </a:rPr>
                <a:t>o</a:t>
              </a:r>
              <a:r>
                <a:rPr lang="en-US" sz="2200" dirty="0">
                  <a:solidFill>
                    <a:srgbClr val="FF0000"/>
                  </a:solidFill>
                  <a:latin typeface="Book Antiqua" pitchFamily="18" charset="0"/>
                </a:rPr>
                <a:t>l</a:t>
              </a:r>
              <a:r>
                <a:rPr lang="en-US" sz="2200" dirty="0">
                  <a:latin typeface="Book Antiqua" pitchFamily="18" charset="0"/>
                </a:rPr>
                <a:t>o</a:t>
              </a:r>
              <a:r>
                <a:rPr lang="en-US" sz="2200" dirty="0">
                  <a:solidFill>
                    <a:srgbClr val="FF0000"/>
                  </a:solidFill>
                  <a:latin typeface="Book Antiqua" pitchFamily="18" charset="0"/>
                </a:rPr>
                <a:t>r</a:t>
              </a:r>
              <a:r>
                <a:rPr lang="en-US" sz="2200" dirty="0">
                  <a:latin typeface="Book Antiqua" pitchFamily="18" charset="0"/>
                </a:rPr>
                <a:t>) for every node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3548" y="2923913"/>
            <a:ext cx="548640" cy="548640"/>
            <a:chOff x="719572" y="4050810"/>
            <a:chExt cx="645029" cy="665444"/>
          </a:xfrm>
        </p:grpSpPr>
        <p:sp>
          <p:nvSpPr>
            <p:cNvPr id="59" name="Oval 58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 Antiqua" pitchFamily="18" charset="0"/>
                </a:rPr>
                <a:t>P1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59632" y="2959337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0099"/>
                </a:solidFill>
                <a:latin typeface="Trebuchet MS" pitchFamily="34" charset="0"/>
              </a:rPr>
              <a:t>Every </a:t>
            </a:r>
            <a:r>
              <a:rPr lang="en-US" sz="2600" dirty="0">
                <a:latin typeface="Trebuchet MS" pitchFamily="34" charset="0"/>
              </a:rPr>
              <a:t>node is either black or </a:t>
            </a:r>
            <a:r>
              <a:rPr lang="en-US" sz="2600" dirty="0">
                <a:solidFill>
                  <a:srgbClr val="FF0000"/>
                </a:solidFill>
                <a:latin typeface="Trebuchet MS" pitchFamily="34" charset="0"/>
              </a:rPr>
              <a:t>red</a:t>
            </a:r>
            <a:endParaRPr lang="en-US" sz="2600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03548" y="3779428"/>
            <a:ext cx="548640" cy="548640"/>
            <a:chOff x="719572" y="4050810"/>
            <a:chExt cx="645029" cy="665444"/>
          </a:xfrm>
        </p:grpSpPr>
        <p:sp>
          <p:nvSpPr>
            <p:cNvPr id="63" name="Oval 62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 Antiqua" pitchFamily="18" charset="0"/>
                </a:rPr>
                <a:t>P2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259632" y="3814852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rebuchet MS" pitchFamily="34" charset="0"/>
              </a:rPr>
              <a:t>The root is black</a:t>
            </a:r>
            <a:endParaRPr lang="en-US" sz="2600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03548" y="4643524"/>
            <a:ext cx="548640" cy="548640"/>
            <a:chOff x="719572" y="4050810"/>
            <a:chExt cx="645029" cy="665444"/>
          </a:xfrm>
        </p:grpSpPr>
        <p:sp>
          <p:nvSpPr>
            <p:cNvPr id="67" name="Oval 66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 Antiqua" pitchFamily="18" charset="0"/>
                </a:rPr>
                <a:t>P3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59632" y="4653136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rebuchet MS" pitchFamily="34" charset="0"/>
              </a:rPr>
              <a:t>No </a:t>
            </a:r>
            <a:r>
              <a:rPr lang="en-US" sz="2600" dirty="0">
                <a:solidFill>
                  <a:srgbClr val="FF0000"/>
                </a:solidFill>
                <a:latin typeface="Trebuchet MS" pitchFamily="34" charset="0"/>
              </a:rPr>
              <a:t>red</a:t>
            </a:r>
            <a:r>
              <a:rPr lang="en-US" sz="2600" dirty="0">
                <a:latin typeface="Trebuchet MS" pitchFamily="34" charset="0"/>
              </a:rPr>
              <a:t> node has a </a:t>
            </a:r>
            <a:r>
              <a:rPr lang="en-US" sz="2600" dirty="0">
                <a:solidFill>
                  <a:srgbClr val="FF0000"/>
                </a:solidFill>
                <a:latin typeface="Trebuchet MS" pitchFamily="34" charset="0"/>
              </a:rPr>
              <a:t>red</a:t>
            </a:r>
            <a:r>
              <a:rPr lang="en-US" sz="2600" dirty="0">
                <a:latin typeface="Trebuchet MS" pitchFamily="34" charset="0"/>
              </a:rPr>
              <a:t> child (</a:t>
            </a:r>
            <a:r>
              <a:rPr lang="en-US" sz="2600" u="sng" dirty="0">
                <a:solidFill>
                  <a:srgbClr val="0000CC"/>
                </a:solidFill>
                <a:latin typeface="Trebuchet MS" pitchFamily="34" charset="0"/>
              </a:rPr>
              <a:t>Color</a:t>
            </a:r>
            <a:r>
              <a:rPr lang="en-US" sz="2600" u="sng" dirty="0">
                <a:solidFill>
                  <a:srgbClr val="FF0000"/>
                </a:solidFill>
                <a:latin typeface="Trebuchet MS" pitchFamily="34" charset="0"/>
              </a:rPr>
              <a:t> Invariant</a:t>
            </a:r>
            <a:r>
              <a:rPr lang="en-US" sz="2600" dirty="0">
                <a:latin typeface="Trebuchet MS" pitchFamily="34" charset="0"/>
              </a:rPr>
              <a:t>)</a:t>
            </a:r>
            <a:endParaRPr lang="en-US" sz="2600" baseline="-25000" dirty="0">
              <a:latin typeface="Trebuchet MS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03548" y="5516200"/>
            <a:ext cx="548640" cy="548640"/>
            <a:chOff x="719572" y="4050810"/>
            <a:chExt cx="645029" cy="665444"/>
          </a:xfrm>
        </p:grpSpPr>
        <p:sp>
          <p:nvSpPr>
            <p:cNvPr id="71" name="Oval 70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 Antiqua" pitchFamily="18" charset="0"/>
                </a:rPr>
                <a:t>P4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259632" y="5488776"/>
            <a:ext cx="75968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rebuchet MS" pitchFamily="34" charset="0"/>
              </a:rPr>
              <a:t>Number of black nodes on every paths from root to leaves is the same (</a:t>
            </a:r>
            <a:r>
              <a:rPr lang="en-US" sz="2600" u="sng" dirty="0">
                <a:solidFill>
                  <a:srgbClr val="0000CC"/>
                </a:solidFill>
                <a:latin typeface="Trebuchet MS" pitchFamily="34" charset="0"/>
              </a:rPr>
              <a:t>Height </a:t>
            </a:r>
            <a:r>
              <a:rPr lang="en-US" sz="2600" u="sng" dirty="0">
                <a:solidFill>
                  <a:srgbClr val="FF0000"/>
                </a:solidFill>
                <a:latin typeface="Trebuchet MS" pitchFamily="34" charset="0"/>
              </a:rPr>
              <a:t>Invariant</a:t>
            </a:r>
            <a:r>
              <a:rPr lang="en-US" sz="2600" dirty="0">
                <a:latin typeface="Trebuchet MS" pitchFamily="34" charset="0"/>
              </a:rPr>
              <a:t>)</a:t>
            </a:r>
            <a:endParaRPr lang="en-US" sz="2600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32" y="2096852"/>
            <a:ext cx="2844316" cy="4770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rebuchet MS" pitchFamily="34" charset="0"/>
              </a:rPr>
              <a:t>Major Properties:</a:t>
            </a:r>
          </a:p>
        </p:txBody>
      </p:sp>
    </p:spTree>
    <p:extLst>
      <p:ext uri="{BB962C8B-B14F-4D97-AF65-F5344CB8AC3E}">
        <p14:creationId xmlns:p14="http://schemas.microsoft.com/office/powerpoint/2010/main" val="364662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 flipH="1" flipV="1">
            <a:off x="4868768" y="3447348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5356564" y="4095420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5253804" y="4018978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Red-Black tree: example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5264811" y="2810372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895471" y="2857472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3412348" y="2799276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3008" y="2846376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7" idx="7"/>
            <a:endCxn id="66" idx="3"/>
          </p:cNvCxnSpPr>
          <p:nvPr/>
        </p:nvCxnSpPr>
        <p:spPr>
          <a:xfrm flipV="1">
            <a:off x="3551466" y="2258818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5" idx="1"/>
          </p:cNvCxnSpPr>
          <p:nvPr/>
        </p:nvCxnSpPr>
        <p:spPr>
          <a:xfrm flipH="1" flipV="1">
            <a:off x="4425303" y="2218717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5165535" y="2752278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16</a:t>
            </a: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4229431" y="2024844"/>
            <a:ext cx="279296" cy="274118"/>
          </a:xfrm>
          <a:prstGeom prst="ellipse">
            <a:avLst/>
          </a:prstGeom>
          <a:gradFill>
            <a:gsLst>
              <a:gs pos="21082">
                <a:schemeClr val="tx1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3313072" y="2752278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2933288" y="3370906"/>
            <a:ext cx="279296" cy="274118"/>
          </a:xfrm>
          <a:prstGeom prst="ellipse">
            <a:avLst/>
          </a:prstGeom>
          <a:gradFill>
            <a:gsLst>
              <a:gs pos="21082">
                <a:schemeClr val="tx1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3797384" y="3370906"/>
            <a:ext cx="279296" cy="274118"/>
          </a:xfrm>
          <a:prstGeom prst="ellipse">
            <a:avLst/>
          </a:prstGeom>
          <a:gradFill>
            <a:gsLst>
              <a:gs pos="21082">
                <a:schemeClr val="tx1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4769492" y="3370906"/>
            <a:ext cx="279296" cy="274118"/>
          </a:xfrm>
          <a:prstGeom prst="ellipse">
            <a:avLst/>
          </a:prstGeom>
          <a:gradFill>
            <a:gsLst>
              <a:gs pos="21082">
                <a:schemeClr val="tx1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13</a:t>
            </a: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5633588" y="3356992"/>
            <a:ext cx="279296" cy="274118"/>
          </a:xfrm>
          <a:prstGeom prst="ellipse">
            <a:avLst/>
          </a:prstGeom>
          <a:gradFill>
            <a:gsLst>
              <a:gs pos="21082">
                <a:schemeClr val="tx1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19</a:t>
            </a:r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5732864" y="4653136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grpSp>
        <p:nvGrpSpPr>
          <p:cNvPr id="90" name="Group 16"/>
          <p:cNvGrpSpPr>
            <a:grpSpLocks/>
          </p:cNvGrpSpPr>
          <p:nvPr/>
        </p:nvGrpSpPr>
        <p:grpSpPr bwMode="auto">
          <a:xfrm>
            <a:off x="6408204" y="3320988"/>
            <a:ext cx="2124236" cy="842941"/>
            <a:chOff x="2621" y="2143"/>
            <a:chExt cx="1686" cy="799"/>
          </a:xfrm>
        </p:grpSpPr>
        <p:sp>
          <p:nvSpPr>
            <p:cNvPr id="91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-69044"/>
                <a:gd name="adj2" fmla="val 114991"/>
              </a:avLst>
            </a:prstGeom>
            <a:solidFill>
              <a:srgbClr val="FF0000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 b="0">
                <a:ea typeface="ＭＳ Ｐゴシック" pitchFamily="34" charset="-128"/>
              </a:endParaRPr>
            </a:p>
          </p:txBody>
        </p:sp>
        <p:sp>
          <p:nvSpPr>
            <p:cNvPr id="92" name="Text Box 10"/>
            <p:cNvSpPr txBox="1">
              <a:spLocks noChangeArrowheads="1"/>
            </p:cNvSpPr>
            <p:nvPr/>
          </p:nvSpPr>
          <p:spPr bwMode="auto">
            <a:xfrm>
              <a:off x="2697" y="2280"/>
              <a:ext cx="154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479" tIns="41239" rIns="82479" bIns="41239">
              <a:spAutoFit/>
            </a:bodyPr>
            <a:lstStyle>
              <a:lvl1pPr algn="l" defTabSz="825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669925" indent="-257175" algn="l" defTabSz="825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030288" indent="-204788" algn="l" defTabSz="825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443038" indent="-206375" algn="l" defTabSz="825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55788" indent="-206375" algn="l" defTabSz="825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312988" indent="-206375" defTabSz="825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70188" indent="-206375" defTabSz="825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27388" indent="-206375" defTabSz="825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84588" indent="-206375" defTabSz="825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ja-JP" sz="1600" b="0" dirty="0">
                  <a:solidFill>
                    <a:schemeClr val="bg1"/>
                  </a:solidFill>
                  <a:latin typeface="Book Antiqua" pitchFamily="18" charset="0"/>
                  <a:ea typeface="ＭＳ Ｐゴシック" pitchFamily="34" charset="-128"/>
                </a:rPr>
                <a:t>Color Invariant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ja-JP" sz="1600" b="0" dirty="0">
                  <a:solidFill>
                    <a:schemeClr val="bg1"/>
                  </a:solidFill>
                  <a:latin typeface="Book Antiqua" pitchFamily="18" charset="0"/>
                  <a:ea typeface="ＭＳ Ｐゴシック" pitchFamily="34" charset="-128"/>
                </a:rPr>
                <a:t>Violated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1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5356564" y="4095420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868768" y="3447348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5253804" y="4018978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Red-Black tree: example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5264811" y="2810372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895471" y="2857472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3412348" y="2799276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3008" y="2846376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7" idx="7"/>
            <a:endCxn id="66" idx="3"/>
          </p:cNvCxnSpPr>
          <p:nvPr/>
        </p:nvCxnSpPr>
        <p:spPr>
          <a:xfrm flipV="1">
            <a:off x="3551466" y="2258818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5" idx="1"/>
          </p:cNvCxnSpPr>
          <p:nvPr/>
        </p:nvCxnSpPr>
        <p:spPr>
          <a:xfrm flipH="1" flipV="1">
            <a:off x="4425303" y="2218717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5165535" y="2752278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16</a:t>
            </a: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4229431" y="2024844"/>
            <a:ext cx="279296" cy="274118"/>
          </a:xfrm>
          <a:prstGeom prst="ellipse">
            <a:avLst/>
          </a:prstGeom>
          <a:gradFill>
            <a:gsLst>
              <a:gs pos="21082">
                <a:schemeClr val="tx1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3313072" y="2752278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2933288" y="3370906"/>
            <a:ext cx="279296" cy="274118"/>
          </a:xfrm>
          <a:prstGeom prst="ellipse">
            <a:avLst/>
          </a:prstGeom>
          <a:gradFill>
            <a:gsLst>
              <a:gs pos="21082">
                <a:schemeClr val="tx1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3797384" y="3370906"/>
            <a:ext cx="279296" cy="274118"/>
          </a:xfrm>
          <a:prstGeom prst="ellipse">
            <a:avLst/>
          </a:prstGeom>
          <a:gradFill>
            <a:gsLst>
              <a:gs pos="21082">
                <a:schemeClr val="tx1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4769492" y="3370906"/>
            <a:ext cx="279296" cy="274118"/>
          </a:xfrm>
          <a:prstGeom prst="ellipse">
            <a:avLst/>
          </a:prstGeom>
          <a:gradFill>
            <a:gsLst>
              <a:gs pos="21082">
                <a:schemeClr val="tx1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13</a:t>
            </a: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5633588" y="3356992"/>
            <a:ext cx="279296" cy="274118"/>
          </a:xfrm>
          <a:prstGeom prst="ellipse">
            <a:avLst/>
          </a:prstGeom>
          <a:gradFill>
            <a:gsLst>
              <a:gs pos="21082">
                <a:schemeClr val="tx1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19</a:t>
            </a:r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5732864" y="4653136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6408204" y="3320988"/>
            <a:ext cx="2124236" cy="842941"/>
            <a:chOff x="2621" y="2143"/>
            <a:chExt cx="1686" cy="799"/>
          </a:xfrm>
        </p:grpSpPr>
        <p:sp>
          <p:nvSpPr>
            <p:cNvPr id="22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-69044"/>
                <a:gd name="adj2" fmla="val 114991"/>
              </a:avLst>
            </a:prstGeom>
            <a:solidFill>
              <a:srgbClr val="FF0000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 b="0">
                <a:ea typeface="ＭＳ Ｐゴシック" pitchFamily="34" charset="-128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2697" y="2280"/>
              <a:ext cx="154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479" tIns="41239" rIns="82479" bIns="41239">
              <a:spAutoFit/>
            </a:bodyPr>
            <a:lstStyle>
              <a:lvl1pPr algn="l" defTabSz="825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669925" indent="-257175" algn="l" defTabSz="825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030288" indent="-204788" algn="l" defTabSz="825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443038" indent="-206375" algn="l" defTabSz="825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55788" indent="-206375" algn="l" defTabSz="825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312988" indent="-206375" defTabSz="825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70188" indent="-206375" defTabSz="825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27388" indent="-206375" defTabSz="825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84588" indent="-206375" defTabSz="825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ja-JP" sz="1600" b="0" dirty="0">
                  <a:solidFill>
                    <a:schemeClr val="bg1"/>
                  </a:solidFill>
                  <a:latin typeface="Book Antiqua" pitchFamily="18" charset="0"/>
                  <a:ea typeface="ＭＳ Ｐゴシック" pitchFamily="34" charset="-128"/>
                </a:rPr>
                <a:t>Height Invariant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ja-JP" sz="1600" b="0" dirty="0">
                  <a:solidFill>
                    <a:schemeClr val="bg1"/>
                  </a:solidFill>
                  <a:latin typeface="Book Antiqua" pitchFamily="18" charset="0"/>
                  <a:ea typeface="ＭＳ Ｐゴシック" pitchFamily="34" charset="-128"/>
                </a:rPr>
                <a:t>Violated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16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Red-Black Tree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95536" y="1052736"/>
            <a:ext cx="548640" cy="548640"/>
            <a:chOff x="719572" y="4050810"/>
            <a:chExt cx="645029" cy="665444"/>
          </a:xfrm>
        </p:grpSpPr>
        <p:sp>
          <p:nvSpPr>
            <p:cNvPr id="67" name="Oval 66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 Antiqua" pitchFamily="18" charset="0"/>
                </a:rPr>
                <a:t>P3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151620" y="1062348"/>
            <a:ext cx="759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rebuchet MS" pitchFamily="34" charset="0"/>
              </a:rPr>
              <a:t>No </a:t>
            </a:r>
            <a:r>
              <a:rPr lang="en-US" sz="2600" dirty="0">
                <a:solidFill>
                  <a:srgbClr val="FF0000"/>
                </a:solidFill>
                <a:latin typeface="Trebuchet MS" pitchFamily="34" charset="0"/>
              </a:rPr>
              <a:t>red</a:t>
            </a:r>
            <a:r>
              <a:rPr lang="en-US" sz="2600" dirty="0">
                <a:latin typeface="Trebuchet MS" pitchFamily="34" charset="0"/>
              </a:rPr>
              <a:t> node has a </a:t>
            </a:r>
            <a:r>
              <a:rPr lang="en-US" sz="2600" dirty="0">
                <a:solidFill>
                  <a:srgbClr val="FF0000"/>
                </a:solidFill>
                <a:latin typeface="Trebuchet MS" pitchFamily="34" charset="0"/>
              </a:rPr>
              <a:t>red</a:t>
            </a:r>
            <a:r>
              <a:rPr lang="en-US" sz="2600" dirty="0">
                <a:latin typeface="Trebuchet MS" pitchFamily="34" charset="0"/>
              </a:rPr>
              <a:t> child (</a:t>
            </a:r>
            <a:r>
              <a:rPr lang="en-US" sz="2600" u="sng" dirty="0">
                <a:solidFill>
                  <a:srgbClr val="0000CC"/>
                </a:solidFill>
                <a:latin typeface="Trebuchet MS" pitchFamily="34" charset="0"/>
              </a:rPr>
              <a:t>Color</a:t>
            </a:r>
            <a:r>
              <a:rPr lang="en-US" sz="2600" u="sng" dirty="0">
                <a:solidFill>
                  <a:srgbClr val="FF0000"/>
                </a:solidFill>
                <a:latin typeface="Trebuchet MS" pitchFamily="34" charset="0"/>
              </a:rPr>
              <a:t> Invariant</a:t>
            </a:r>
            <a:r>
              <a:rPr lang="en-US" sz="2600" dirty="0">
                <a:latin typeface="Trebuchet MS" pitchFamily="34" charset="0"/>
              </a:rPr>
              <a:t>)</a:t>
            </a:r>
            <a:endParaRPr lang="en-US" sz="2600" baseline="-25000" dirty="0">
              <a:latin typeface="Trebuchet MS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95536" y="2549674"/>
            <a:ext cx="548640" cy="548640"/>
            <a:chOff x="719572" y="4050810"/>
            <a:chExt cx="645029" cy="665444"/>
          </a:xfrm>
        </p:grpSpPr>
        <p:sp>
          <p:nvSpPr>
            <p:cNvPr id="71" name="Oval 70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4143" y="4174207"/>
              <a:ext cx="560370" cy="44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 Antiqua" pitchFamily="18" charset="0"/>
                </a:rPr>
                <a:t>P4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151620" y="2522250"/>
            <a:ext cx="75968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rebuchet MS" pitchFamily="34" charset="0"/>
              </a:rPr>
              <a:t>Number of black nodes on every paths from root to leaves is the same (</a:t>
            </a:r>
            <a:r>
              <a:rPr lang="en-US" sz="2600" u="sng" dirty="0">
                <a:solidFill>
                  <a:srgbClr val="0000CC"/>
                </a:solidFill>
                <a:latin typeface="Trebuchet MS" pitchFamily="34" charset="0"/>
              </a:rPr>
              <a:t>Height </a:t>
            </a:r>
            <a:r>
              <a:rPr lang="en-US" sz="2600" u="sng" dirty="0">
                <a:solidFill>
                  <a:srgbClr val="FF0000"/>
                </a:solidFill>
                <a:latin typeface="Trebuchet MS" pitchFamily="34" charset="0"/>
              </a:rPr>
              <a:t>Invariant</a:t>
            </a:r>
            <a:r>
              <a:rPr lang="en-US" sz="2600" dirty="0">
                <a:latin typeface="Trebuchet MS" pitchFamily="34" charset="0"/>
              </a:rPr>
              <a:t>)</a:t>
            </a:r>
            <a:endParaRPr lang="en-US" sz="2600" baseline="-25000" dirty="0">
              <a:solidFill>
                <a:srgbClr val="000099"/>
              </a:solidFill>
              <a:latin typeface="Trebuchet MS" pitchFamily="34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87524" y="3717032"/>
            <a:ext cx="8604956" cy="12961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>
                <a:latin typeface="Book Antiqua" pitchFamily="18" charset="0"/>
                <a:sym typeface="Symbol"/>
              </a:rPr>
              <a:t>The </a:t>
            </a:r>
            <a:r>
              <a:rPr lang="en-US" sz="20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height</a:t>
            </a:r>
            <a:r>
              <a:rPr lang="en-US" sz="2000" dirty="0">
                <a:latin typeface="Book Antiqua" pitchFamily="18" charset="0"/>
                <a:sym typeface="Symbol"/>
              </a:rPr>
              <a:t> and </a:t>
            </a:r>
            <a:r>
              <a:rPr lang="en-US" sz="20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color</a:t>
            </a:r>
            <a:r>
              <a:rPr lang="en-US" sz="2000" dirty="0">
                <a:latin typeface="Book Antiqua" pitchFamily="18" charset="0"/>
                <a:sym typeface="Symbol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  <a:sym typeface="Symbol"/>
              </a:rPr>
              <a:t>invariants</a:t>
            </a:r>
            <a:r>
              <a:rPr lang="en-US" sz="2000" dirty="0">
                <a:latin typeface="Book Antiqua" pitchFamily="18" charset="0"/>
                <a:sym typeface="Symbol"/>
              </a:rPr>
              <a:t> together imply that the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  <a:sym typeface="Symbol"/>
              </a:rPr>
              <a:t>longest path</a:t>
            </a:r>
            <a:r>
              <a:rPr lang="en-US" sz="2000" dirty="0">
                <a:latin typeface="Book Antiqua" pitchFamily="18" charset="0"/>
                <a:sym typeface="Symbol"/>
              </a:rPr>
              <a:t> </a:t>
            </a:r>
          </a:p>
          <a:p>
            <a:pPr algn="ctr"/>
            <a:r>
              <a:rPr lang="en-US" sz="2000" dirty="0">
                <a:latin typeface="Book Antiqua" pitchFamily="18" charset="0"/>
                <a:sym typeface="Symbol"/>
              </a:rPr>
              <a:t>from the </a:t>
            </a:r>
            <a:r>
              <a:rPr lang="en-US" sz="20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root to a leaf </a:t>
            </a:r>
            <a:r>
              <a:rPr lang="en-US" sz="2000" dirty="0">
                <a:latin typeface="Book Antiqua" pitchFamily="18" charset="0"/>
                <a:sym typeface="Symbol"/>
              </a:rPr>
              <a:t>contains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  <a:sym typeface="Symbol"/>
              </a:rPr>
              <a:t>at most </a:t>
            </a:r>
            <a:r>
              <a:rPr lang="en-US" sz="20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twice</a:t>
            </a:r>
            <a:r>
              <a:rPr lang="en-US" sz="2000" dirty="0">
                <a:latin typeface="Book Antiqua" pitchFamily="18" charset="0"/>
                <a:sym typeface="Symbol"/>
              </a:rPr>
              <a:t> as many nodes </a:t>
            </a:r>
          </a:p>
          <a:p>
            <a:pPr algn="ctr"/>
            <a:r>
              <a:rPr lang="en-US" sz="2000" dirty="0">
                <a:latin typeface="Book Antiqua" pitchFamily="18" charset="0"/>
                <a:sym typeface="Symbol"/>
              </a:rPr>
              <a:t>as in the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  <a:sym typeface="Symbol"/>
              </a:rPr>
              <a:t>shortest path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55676" y="1700808"/>
            <a:ext cx="63666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At least half the nodes on a path from root to leaf must be black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87524" y="5193196"/>
            <a:ext cx="8604956" cy="12961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>
                <a:latin typeface="Book Antiqua" pitchFamily="18" charset="0"/>
                <a:sym typeface="Symbol"/>
              </a:rPr>
              <a:t>Number of black nodes in the shortest and longest paths would be same (x).</a:t>
            </a:r>
          </a:p>
          <a:p>
            <a:pPr algn="ctr"/>
            <a:r>
              <a:rPr lang="en-US" sz="2000" dirty="0">
                <a:latin typeface="Book Antiqua" pitchFamily="18" charset="0"/>
                <a:sym typeface="Symbol"/>
              </a:rPr>
              <a:t>Therefore, you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  <a:sym typeface="Symbol"/>
              </a:rPr>
              <a:t>cannot make </a:t>
            </a:r>
            <a:r>
              <a:rPr lang="en-US" sz="2000" dirty="0">
                <a:latin typeface="Book Antiqua" pitchFamily="18" charset="0"/>
                <a:sym typeface="Symbol"/>
              </a:rPr>
              <a:t>the length of the longest paths </a:t>
            </a:r>
            <a:r>
              <a:rPr lang="en-US" sz="20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more than 2x</a:t>
            </a:r>
            <a:r>
              <a:rPr lang="en-US" sz="2000" dirty="0">
                <a:latin typeface="Book Antiqua" pitchFamily="18" charset="0"/>
                <a:sym typeface="Symbol"/>
              </a:rPr>
              <a:t>.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Book Antiqua" pitchFamily="18" charset="0"/>
                <a:sym typeface="Symbol"/>
              </a:rPr>
              <a:t>Otherwise</a:t>
            </a:r>
            <a:r>
              <a:rPr lang="en-US" sz="2000" dirty="0">
                <a:latin typeface="Book Antiqua" pitchFamily="18" charset="0"/>
                <a:sym typeface="Symbol"/>
              </a:rPr>
              <a:t>, there will be </a:t>
            </a:r>
            <a:r>
              <a:rPr lang="en-US" sz="20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two consecutive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  <a:sym typeface="Symbol"/>
              </a:rPr>
              <a:t>red</a:t>
            </a:r>
            <a:r>
              <a:rPr lang="en-US" sz="2000" dirty="0">
                <a:latin typeface="Book Antiqua" pitchFamily="18" charset="0"/>
                <a:sym typeface="Symbol"/>
              </a:rPr>
              <a:t> nodes.</a:t>
            </a:r>
          </a:p>
        </p:txBody>
      </p:sp>
    </p:spTree>
    <p:extLst>
      <p:ext uri="{BB962C8B-B14F-4D97-AF65-F5344CB8AC3E}">
        <p14:creationId xmlns:p14="http://schemas.microsoft.com/office/powerpoint/2010/main" val="353777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</a:rPr>
              <a:t>RBTrees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: height is </a:t>
            </a:r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</a:rPr>
              <a:t>lograithmic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302059" y="1339897"/>
            <a:ext cx="8590421" cy="7380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>
                <a:latin typeface="Book Antiqua" pitchFamily="18" charset="0"/>
                <a:sym typeface="Symbol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  <a:sym typeface="Symbol"/>
              </a:rPr>
              <a:t>red</a:t>
            </a:r>
            <a:r>
              <a:rPr lang="en-US" sz="2000" dirty="0">
                <a:latin typeface="Book Antiqua" pitchFamily="18" charset="0"/>
                <a:sym typeface="Symbol"/>
              </a:rPr>
              <a:t>-black tree with n nodes has height </a:t>
            </a:r>
            <a:r>
              <a:rPr lang="en-US" sz="20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at most</a:t>
            </a:r>
            <a:r>
              <a:rPr lang="en-US" sz="2000" dirty="0">
                <a:latin typeface="Book Antiqua" pitchFamily="18" charset="0"/>
                <a:sym typeface="Symbol"/>
              </a:rPr>
              <a:t> 2lg(n+1)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0112" y="1088740"/>
            <a:ext cx="257082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itchFamily="18" charset="0"/>
              </a:rPr>
              <a:t>Height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45603" y="2468215"/>
            <a:ext cx="8346877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200" dirty="0">
                <a:latin typeface="Garamond" pitchFamily="18" charset="0"/>
              </a:rPr>
              <a:t> We first prove that </a:t>
            </a:r>
            <a:r>
              <a:rPr lang="pt-BR" sz="2200" dirty="0">
                <a:solidFill>
                  <a:srgbClr val="0000CC"/>
                </a:solidFill>
                <a:latin typeface="Garamond" pitchFamily="18" charset="0"/>
              </a:rPr>
              <a:t>the subtree rooted at any node x</a:t>
            </a:r>
            <a:r>
              <a:rPr lang="pt-BR" sz="2200" dirty="0">
                <a:latin typeface="Garamond" pitchFamily="18" charset="0"/>
              </a:rPr>
              <a:t>, with a </a:t>
            </a:r>
            <a:r>
              <a:rPr lang="pt-BR" sz="2200" u="sng" dirty="0">
                <a:latin typeface="Garamond" pitchFamily="18" charset="0"/>
              </a:rPr>
              <a:t>black height of bh(x</a:t>
            </a:r>
            <a:r>
              <a:rPr lang="pt-BR" sz="2200" u="sng" dirty="0">
                <a:solidFill>
                  <a:srgbClr val="0000CC"/>
                </a:solidFill>
                <a:latin typeface="Garamond" pitchFamily="18" charset="0"/>
              </a:rPr>
              <a:t>)</a:t>
            </a:r>
            <a:r>
              <a:rPr lang="pt-BR" sz="2200" dirty="0">
                <a:solidFill>
                  <a:srgbClr val="0000CC"/>
                </a:solidFill>
                <a:latin typeface="Garamond" pitchFamily="18" charset="0"/>
              </a:rPr>
              <a:t>, contains at least 2</a:t>
            </a:r>
            <a:r>
              <a:rPr lang="pt-BR" sz="2200" baseline="30000" dirty="0">
                <a:solidFill>
                  <a:srgbClr val="0000CC"/>
                </a:solidFill>
                <a:latin typeface="Garamond" pitchFamily="18" charset="0"/>
              </a:rPr>
              <a:t>bh(x)</a:t>
            </a:r>
            <a:r>
              <a:rPr lang="pt-BR" sz="2200" dirty="0">
                <a:solidFill>
                  <a:srgbClr val="0000CC"/>
                </a:solidFill>
                <a:latin typeface="Garamond" pitchFamily="18" charset="0"/>
              </a:rPr>
              <a:t> – 1 nodes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</a:t>
            </a:r>
            <a:r>
              <a:rPr lang="pt-BR" sz="2000" b="1" u="sng" dirty="0">
                <a:solidFill>
                  <a:srgbClr val="0000CC"/>
                </a:solidFill>
                <a:latin typeface="Garamond" pitchFamily="18" charset="0"/>
              </a:rPr>
              <a:t>Base case</a:t>
            </a:r>
            <a:r>
              <a:rPr lang="pt-BR" sz="2000" b="1" dirty="0">
                <a:latin typeface="Garamond" pitchFamily="18" charset="0"/>
              </a:rPr>
              <a:t>: </a:t>
            </a:r>
            <a:r>
              <a:rPr lang="pt-BR" sz="2000" dirty="0">
                <a:latin typeface="Garamond" pitchFamily="18" charset="0"/>
              </a:rPr>
              <a:t>If x is a leaf and is black, then bh(x) = 1. There is at least 2</a:t>
            </a:r>
            <a:r>
              <a:rPr lang="pt-BR" sz="2000" baseline="30000" dirty="0">
                <a:latin typeface="Garamond" pitchFamily="18" charset="0"/>
              </a:rPr>
              <a:t>1</a:t>
            </a:r>
            <a:r>
              <a:rPr lang="pt-BR" sz="2000" dirty="0">
                <a:latin typeface="Garamond" pitchFamily="18" charset="0"/>
              </a:rPr>
              <a:t>-1 = 1 nodes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If x is a leaf and is red, then bh(x) = 0. There is at least 0 node.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</a:t>
            </a:r>
            <a:r>
              <a:rPr lang="pt-BR" sz="2000" b="1" u="sng" dirty="0">
                <a:solidFill>
                  <a:srgbClr val="0000CC"/>
                </a:solidFill>
                <a:latin typeface="Garamond" pitchFamily="18" charset="0"/>
              </a:rPr>
              <a:t>Induction:</a:t>
            </a:r>
            <a:r>
              <a:rPr lang="pt-BR" sz="2000" dirty="0">
                <a:latin typeface="Garamond" pitchFamily="18" charset="0"/>
              </a:rPr>
              <a:t> For any node x with bh(x) &gt;= 1, each child has a black-height of bh(x) or bh(x) -1, depending on whether x is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red</a:t>
            </a:r>
            <a:r>
              <a:rPr lang="pt-BR" sz="2000" dirty="0">
                <a:latin typeface="Garamond" pitchFamily="18" charset="0"/>
              </a:rPr>
              <a:t> or black, respectively. By induction hypothesis, each child has at least 2</a:t>
            </a:r>
            <a:r>
              <a:rPr lang="pt-BR" sz="2000" baseline="30000" dirty="0">
                <a:latin typeface="Garamond" pitchFamily="18" charset="0"/>
              </a:rPr>
              <a:t>bh(x)-1</a:t>
            </a:r>
            <a:r>
              <a:rPr lang="pt-BR" sz="2000" dirty="0">
                <a:latin typeface="Garamond" pitchFamily="18" charset="0"/>
              </a:rPr>
              <a:t> – 1 nodes.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Thus the subtree rooted at x contains (2</a:t>
            </a:r>
            <a:r>
              <a:rPr lang="pt-BR" sz="2000" baseline="30000" dirty="0">
                <a:latin typeface="Garamond" pitchFamily="18" charset="0"/>
              </a:rPr>
              <a:t>bh(x)-1</a:t>
            </a:r>
            <a:r>
              <a:rPr lang="pt-BR" sz="2000" dirty="0">
                <a:latin typeface="Garamond" pitchFamily="18" charset="0"/>
              </a:rPr>
              <a:t> – 1)*2 + 1 = 2</a:t>
            </a:r>
            <a:r>
              <a:rPr lang="pt-BR" sz="2000" baseline="30000" dirty="0">
                <a:latin typeface="Garamond" pitchFamily="18" charset="0"/>
              </a:rPr>
              <a:t>bh(x)</a:t>
            </a:r>
            <a:r>
              <a:rPr lang="pt-BR" sz="2000" dirty="0">
                <a:latin typeface="Garamond" pitchFamily="18" charset="0"/>
              </a:rPr>
              <a:t> – 1 nodes.</a:t>
            </a: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287524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8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</a:rPr>
              <a:t>RBTrees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: height is </a:t>
            </a:r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</a:rPr>
              <a:t>lograithmic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302059" y="1339897"/>
            <a:ext cx="8590421" cy="7380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>
                <a:latin typeface="Book Antiqua" pitchFamily="18" charset="0"/>
                <a:sym typeface="Symbol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Book Antiqua" pitchFamily="18" charset="0"/>
                <a:sym typeface="Symbol"/>
              </a:rPr>
              <a:t>red</a:t>
            </a:r>
            <a:r>
              <a:rPr lang="en-US" sz="2000" dirty="0">
                <a:latin typeface="Book Antiqua" pitchFamily="18" charset="0"/>
                <a:sym typeface="Symbol"/>
              </a:rPr>
              <a:t>-black tree with n nodes has height </a:t>
            </a:r>
            <a:r>
              <a:rPr lang="en-US" sz="2000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at most</a:t>
            </a:r>
            <a:r>
              <a:rPr lang="en-US" sz="2000" dirty="0">
                <a:latin typeface="Book Antiqua" pitchFamily="18" charset="0"/>
                <a:sym typeface="Symbol"/>
              </a:rPr>
              <a:t> 2lg(n+1)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0112" y="1088740"/>
            <a:ext cx="257082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itchFamily="18" charset="0"/>
              </a:rPr>
              <a:t>Height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45603" y="2468215"/>
            <a:ext cx="8346877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200" dirty="0">
                <a:latin typeface="Garamond" pitchFamily="18" charset="0"/>
              </a:rPr>
              <a:t> Next, the tree has at least</a:t>
            </a:r>
            <a:r>
              <a:rPr lang="pt-BR" sz="2200" dirty="0">
                <a:solidFill>
                  <a:srgbClr val="0000CC"/>
                </a:solidFill>
                <a:latin typeface="Garamond" pitchFamily="18" charset="0"/>
              </a:rPr>
              <a:t> 2</a:t>
            </a:r>
            <a:r>
              <a:rPr lang="pt-BR" sz="2200" baseline="30000" dirty="0">
                <a:solidFill>
                  <a:srgbClr val="0000CC"/>
                </a:solidFill>
                <a:latin typeface="Garamond" pitchFamily="18" charset="0"/>
              </a:rPr>
              <a:t>bh(root)</a:t>
            </a:r>
            <a:r>
              <a:rPr lang="pt-BR" sz="2200" dirty="0">
                <a:solidFill>
                  <a:srgbClr val="0000CC"/>
                </a:solidFill>
                <a:latin typeface="Garamond" pitchFamily="18" charset="0"/>
              </a:rPr>
              <a:t> – 1 nodes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n </a:t>
            </a:r>
            <a:r>
              <a:rPr lang="pt-BR" sz="2000" dirty="0">
                <a:latin typeface="Garamond" pitchFamily="18" charset="0"/>
                <a:sym typeface="Symbol"/>
              </a:rPr>
              <a:t> </a:t>
            </a:r>
            <a:r>
              <a:rPr lang="pt-BR" sz="2000" dirty="0">
                <a:latin typeface="Garamond" pitchFamily="18" charset="0"/>
              </a:rPr>
              <a:t>2</a:t>
            </a:r>
            <a:r>
              <a:rPr lang="pt-BR" sz="2000" baseline="30000" dirty="0">
                <a:latin typeface="Garamond" pitchFamily="18" charset="0"/>
              </a:rPr>
              <a:t>bh(root)</a:t>
            </a:r>
            <a:r>
              <a:rPr lang="pt-BR" sz="2000" dirty="0">
                <a:latin typeface="Garamond" pitchFamily="18" charset="0"/>
              </a:rPr>
              <a:t> – 1 </a:t>
            </a:r>
            <a:r>
              <a:rPr lang="pt-BR" sz="2000" dirty="0">
                <a:latin typeface="Garamond" pitchFamily="18" charset="0"/>
                <a:sym typeface="Symbol"/>
              </a:rPr>
              <a:t> n  </a:t>
            </a:r>
            <a:r>
              <a:rPr lang="pt-BR" sz="2000" dirty="0">
                <a:latin typeface="Garamond" pitchFamily="18" charset="0"/>
              </a:rPr>
              <a:t>2</a:t>
            </a:r>
            <a:r>
              <a:rPr lang="pt-BR" sz="2000" baseline="30000" dirty="0">
                <a:latin typeface="Garamond" pitchFamily="18" charset="0"/>
              </a:rPr>
              <a:t>h/2</a:t>
            </a:r>
            <a:r>
              <a:rPr lang="pt-BR" sz="2000" dirty="0">
                <a:latin typeface="Garamond" pitchFamily="18" charset="0"/>
              </a:rPr>
              <a:t> – 1 </a:t>
            </a:r>
            <a:r>
              <a:rPr lang="pt-BR" sz="2000" dirty="0">
                <a:latin typeface="Garamond" pitchFamily="18" charset="0"/>
                <a:sym typeface="Symbol"/>
              </a:rPr>
              <a:t> h ≤ 2lg(n+1)  h = O(lgn)</a:t>
            </a:r>
            <a:endParaRPr lang="pt-BR" sz="2000" dirty="0">
              <a:latin typeface="Garamond" pitchFamily="18" charset="0"/>
            </a:endParaRP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287524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4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7092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RB Trees: Insertion and re-balancing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520" y="980728"/>
            <a:ext cx="8706917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Perform standard BST insertaion and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c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l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r</a:t>
            </a:r>
            <a:r>
              <a:rPr lang="pt-BR" sz="2000" dirty="0">
                <a:latin typeface="Garamond" pitchFamily="18" charset="0"/>
              </a:rPr>
              <a:t> the newly inserted node red. (Do you see why we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c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l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r </a:t>
            </a:r>
            <a:r>
              <a:rPr lang="pt-BR" sz="2000" dirty="0">
                <a:latin typeface="Garamond" pitchFamily="18" charset="0"/>
              </a:rPr>
              <a:t>it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red</a:t>
            </a:r>
            <a:r>
              <a:rPr lang="pt-BR" sz="2000" dirty="0">
                <a:latin typeface="Garamond" pitchFamily="18" charset="0"/>
              </a:rPr>
              <a:t>? Otherwise, black-height would be increased in one path)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If a node becomes the 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root</a:t>
            </a:r>
            <a:r>
              <a:rPr lang="pt-BR" sz="2000" dirty="0">
                <a:latin typeface="Garamond" pitchFamily="18" charset="0"/>
              </a:rPr>
              <a:t>, change its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c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l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r </a:t>
            </a:r>
            <a:r>
              <a:rPr lang="pt-BR" sz="2000" dirty="0">
                <a:latin typeface="Garamond" pitchFamily="18" charset="0"/>
              </a:rPr>
              <a:t>to black.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If the new node (x) has a </a:t>
            </a:r>
            <a:r>
              <a:rPr lang="pt-BR" sz="2000" b="1" dirty="0">
                <a:latin typeface="Garamond" pitchFamily="18" charset="0"/>
              </a:rPr>
              <a:t>black</a:t>
            </a:r>
            <a:r>
              <a:rPr lang="pt-BR" sz="2000" dirty="0">
                <a:latin typeface="Garamond" pitchFamily="18" charset="0"/>
              </a:rPr>
              <a:t> parent node, all invariants are maintained. 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Otherwise, if the parent of x is </a:t>
            </a:r>
            <a:r>
              <a:rPr lang="pt-BR" sz="2000" b="1" dirty="0">
                <a:solidFill>
                  <a:srgbClr val="FF0000"/>
                </a:solidFill>
                <a:latin typeface="Garamond" pitchFamily="18" charset="0"/>
              </a:rPr>
              <a:t>red</a:t>
            </a:r>
            <a:r>
              <a:rPr lang="pt-BR" sz="2000" dirty="0">
                <a:latin typeface="Garamond" pitchFamily="18" charset="0"/>
              </a:rPr>
              <a:t>, the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c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l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r </a:t>
            </a:r>
            <a:r>
              <a:rPr lang="pt-BR" sz="2000" dirty="0">
                <a:latin typeface="Garamond" pitchFamily="18" charset="0"/>
              </a:rPr>
              <a:t>invariant is violated (i.e., consecutive red nodes)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pt-BR" sz="2000" b="1" u="sng" dirty="0">
                <a:solidFill>
                  <a:srgbClr val="0000CC"/>
                </a:solidFill>
                <a:latin typeface="Garamond" pitchFamily="18" charset="0"/>
              </a:rPr>
              <a:t>Case 1: Uncle of x is red.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Do you see why grandparent (g) is black?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pt-BR" sz="2000" dirty="0">
                <a:latin typeface="Garamond" pitchFamily="18" charset="0"/>
              </a:rPr>
              <a:t>T1, T2, ..., T5 are placed for generality.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pt-BR" sz="2000" dirty="0">
                <a:latin typeface="Garamond" pitchFamily="18" charset="0"/>
              </a:rPr>
              <a:t>(they could be empty. 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pt-BR" sz="2000" dirty="0">
                <a:latin typeface="Garamond" pitchFamily="18" charset="0"/>
              </a:rPr>
              <a:t>For example,  when x is a leaf, T2 and T3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pt-BR" sz="2000" dirty="0">
                <a:latin typeface="Garamond" pitchFamily="18" charset="0"/>
              </a:rPr>
              <a:t>are empty.)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endParaRPr lang="pt-BR" sz="2000" dirty="0">
              <a:latin typeface="Garamond" pitchFamily="18" charset="0"/>
            </a:endParaRP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28440" y="3064639"/>
            <a:ext cx="3328036" cy="3460705"/>
            <a:chOff x="5528440" y="3064639"/>
            <a:chExt cx="3328036" cy="3460705"/>
          </a:xfrm>
        </p:grpSpPr>
        <p:cxnSp>
          <p:nvCxnSpPr>
            <p:cNvPr id="6" name="Straight Connector 5"/>
            <p:cNvCxnSpPr>
              <a:stCxn id="19" idx="0"/>
            </p:cNvCxnSpPr>
            <p:nvPr/>
          </p:nvCxnSpPr>
          <p:spPr>
            <a:xfrm flipH="1" flipV="1">
              <a:off x="8028384" y="4225071"/>
              <a:ext cx="540356" cy="695172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659044" y="4272171"/>
              <a:ext cx="441348" cy="643977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6175921" y="4213975"/>
              <a:ext cx="540356" cy="695172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806581" y="4261075"/>
              <a:ext cx="441348" cy="643977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4" idx="7"/>
              <a:endCxn id="13" idx="3"/>
            </p:cNvCxnSpPr>
            <p:nvPr/>
          </p:nvCxnSpPr>
          <p:spPr>
            <a:xfrm flipV="1">
              <a:off x="6315039" y="3673517"/>
              <a:ext cx="718867" cy="533604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1"/>
            </p:cNvCxnSpPr>
            <p:nvPr/>
          </p:nvCxnSpPr>
          <p:spPr>
            <a:xfrm flipH="1" flipV="1">
              <a:off x="7188876" y="3633416"/>
              <a:ext cx="781134" cy="573705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7929108" y="4166977"/>
              <a:ext cx="279296" cy="27411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Book Antiqua" pitchFamily="18" charset="0"/>
                </a:rPr>
                <a:t>u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993004" y="3439543"/>
              <a:ext cx="279296" cy="27411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Book Antiqua" pitchFamily="18" charset="0"/>
                </a:rPr>
                <a:t>g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076645" y="4166977"/>
              <a:ext cx="279296" cy="27411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Book Antiqua" pitchFamily="18" charset="0"/>
                </a:rPr>
                <a:t>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40179" y="5546072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U</a:t>
              </a:r>
              <a:endParaRPr lang="en-US" sz="1600" baseline="-25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528440" y="4909147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5861" y="5434689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T</a:t>
              </a:r>
              <a:r>
                <a:rPr lang="en-US" sz="1600" baseline="-25000" dirty="0">
                  <a:solidFill>
                    <a:schemeClr val="bg1"/>
                  </a:solidFill>
                  <a:latin typeface="Book Antiqua" pitchFamily="18" charset="0"/>
                </a:rPr>
                <a:t>1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8281003" y="4920243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57229" y="5485160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T</a:t>
              </a:r>
              <a:r>
                <a:rPr lang="en-US" sz="1600" baseline="-25000" dirty="0">
                  <a:solidFill>
                    <a:schemeClr val="bg1"/>
                  </a:solidFill>
                  <a:latin typeface="Book Antiqua" pitchFamily="18" charset="0"/>
                </a:rPr>
                <a:t>5</a:t>
              </a:r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380903" y="4920243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88324" y="5445785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T</a:t>
              </a:r>
              <a:r>
                <a:rPr lang="en-US" sz="1600" baseline="-25000" dirty="0">
                  <a:solidFill>
                    <a:schemeClr val="bg1"/>
                  </a:solidFill>
                  <a:latin typeface="Book Antiqua" pitchFamily="18" charset="0"/>
                </a:rPr>
                <a:t>4</a:t>
              </a:r>
            </a:p>
          </p:txBody>
        </p:sp>
        <p:cxnSp>
          <p:nvCxnSpPr>
            <p:cNvPr id="29" name="Straight Connector 28"/>
            <p:cNvCxnSpPr>
              <a:stCxn id="34" idx="0"/>
            </p:cNvCxnSpPr>
            <p:nvPr/>
          </p:nvCxnSpPr>
          <p:spPr>
            <a:xfrm flipH="1" flipV="1">
              <a:off x="6695646" y="4926701"/>
              <a:ext cx="540356" cy="695172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326306" y="4973801"/>
              <a:ext cx="441348" cy="643977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596370" y="4879703"/>
              <a:ext cx="279296" cy="27411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Book Antiqua" pitchFamily="18" charset="0"/>
                </a:rPr>
                <a:t>x</a:t>
              </a:r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6948265" y="5621873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24491" y="6186790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T</a:t>
              </a:r>
              <a:r>
                <a:rPr lang="en-US" sz="1600" baseline="-25000" dirty="0">
                  <a:solidFill>
                    <a:schemeClr val="bg1"/>
                  </a:solidFill>
                  <a:latin typeface="Book Antiqua" pitchFamily="18" charset="0"/>
                </a:rPr>
                <a:t>3</a:t>
              </a:r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6048165" y="5575326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55586" y="6147415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T</a:t>
              </a:r>
              <a:r>
                <a:rPr lang="en-US" sz="1600" baseline="-25000" dirty="0">
                  <a:solidFill>
                    <a:schemeClr val="bg1"/>
                  </a:solidFill>
                  <a:latin typeface="Book Antiqua" pitchFamily="18" charset="0"/>
                </a:rPr>
                <a:t>2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132652" y="3064639"/>
              <a:ext cx="0" cy="374904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6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7092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Case 1: Uncle is red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520" y="980728"/>
            <a:ext cx="8706917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Propagate the grand parent’s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c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l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r </a:t>
            </a:r>
            <a:r>
              <a:rPr lang="pt-BR" sz="2000" dirty="0">
                <a:latin typeface="Garamond" pitchFamily="18" charset="0"/>
              </a:rPr>
              <a:t>down to its children and color it red.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Since 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both</a:t>
            </a:r>
            <a:r>
              <a:rPr lang="pt-BR" sz="2000" dirty="0">
                <a:latin typeface="Garamond" pitchFamily="18" charset="0"/>
              </a:rPr>
              <a:t> p and u are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red</a:t>
            </a:r>
            <a:r>
              <a:rPr lang="pt-BR" sz="2000" dirty="0">
                <a:latin typeface="Garamond" pitchFamily="18" charset="0"/>
              </a:rPr>
              <a:t>, it becomes easy to swap the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c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l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r </a:t>
            </a:r>
            <a:r>
              <a:rPr lang="pt-BR" sz="2000" dirty="0">
                <a:latin typeface="Garamond" pitchFamily="18" charset="0"/>
              </a:rPr>
              <a:t>of g with p and u without changing the black heights. This fixes the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c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l</a:t>
            </a:r>
            <a:r>
              <a:rPr lang="pt-BR" sz="2000" dirty="0">
                <a:latin typeface="Garamond" pitchFamily="18" charset="0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r </a:t>
            </a:r>
            <a:r>
              <a:rPr lang="pt-BR" sz="2000" dirty="0">
                <a:latin typeface="Garamond" pitchFamily="18" charset="0"/>
              </a:rPr>
              <a:t>invariant as well.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Unlike AVL trees, we are not analyzing the heights anymore (before and after balancing). Why?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Once the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invariants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 of RB trees are satisfied</a:t>
            </a:r>
            <a:r>
              <a:rPr lang="pt-BR" sz="2000" dirty="0">
                <a:latin typeface="Garamond" pitchFamily="18" charset="0"/>
              </a:rPr>
              <a:t>,  it will automatically be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balanced</a:t>
            </a: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>
            <a:stCxn id="19" idx="0"/>
          </p:cNvCxnSpPr>
          <p:nvPr/>
        </p:nvCxnSpPr>
        <p:spPr>
          <a:xfrm flipH="1" flipV="1">
            <a:off x="2951820" y="4441095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562144" y="4488195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079021" y="4429999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9681" y="4477099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7"/>
            <a:endCxn id="13" idx="3"/>
          </p:cNvCxnSpPr>
          <p:nvPr/>
        </p:nvCxnSpPr>
        <p:spPr>
          <a:xfrm flipV="1">
            <a:off x="1218139" y="3889541"/>
            <a:ext cx="718867" cy="5336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1"/>
          </p:cNvCxnSpPr>
          <p:nvPr/>
        </p:nvCxnSpPr>
        <p:spPr>
          <a:xfrm flipH="1" flipV="1">
            <a:off x="2091976" y="3849440"/>
            <a:ext cx="781134" cy="5737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832208" y="4383001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896104" y="3655567"/>
            <a:ext cx="279296" cy="27411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979745" y="4383001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3279" y="5762096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431540" y="5125171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38961" y="5650713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3204439" y="5136267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60329" y="5701184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2284003" y="5136267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91424" y="5661809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cxnSp>
        <p:nvCxnSpPr>
          <p:cNvPr id="29" name="Straight Connector 28"/>
          <p:cNvCxnSpPr>
            <a:stCxn id="34" idx="0"/>
          </p:cNvCxnSpPr>
          <p:nvPr/>
        </p:nvCxnSpPr>
        <p:spPr>
          <a:xfrm flipH="1" flipV="1">
            <a:off x="1598746" y="5142725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229406" y="5189825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499470" y="5095727"/>
            <a:ext cx="279296" cy="27411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851365" y="5837897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27591" y="6402814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951265" y="5841268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8686" y="6363439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995936" y="4509991"/>
            <a:ext cx="1177594" cy="323165"/>
            <a:chOff x="3826454" y="4077072"/>
            <a:chExt cx="1393618" cy="323165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26454" y="4077072"/>
              <a:ext cx="13936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Rebalance</a:t>
              </a:r>
            </a:p>
          </p:txBody>
        </p:sp>
      </p:grpSp>
      <p:cxnSp>
        <p:nvCxnSpPr>
          <p:cNvPr id="63" name="Straight Connector 62"/>
          <p:cNvCxnSpPr/>
          <p:nvPr/>
        </p:nvCxnSpPr>
        <p:spPr>
          <a:xfrm flipV="1">
            <a:off x="2035752" y="3280663"/>
            <a:ext cx="0" cy="3749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456432" y="3280663"/>
            <a:ext cx="3364040" cy="3450162"/>
            <a:chOff x="5456432" y="3280663"/>
            <a:chExt cx="3364040" cy="3450162"/>
          </a:xfrm>
        </p:grpSpPr>
        <p:cxnSp>
          <p:nvCxnSpPr>
            <p:cNvPr id="40" name="Straight Connector 39"/>
            <p:cNvCxnSpPr>
              <a:stCxn id="52" idx="0"/>
            </p:cNvCxnSpPr>
            <p:nvPr/>
          </p:nvCxnSpPr>
          <p:spPr>
            <a:xfrm flipH="1" flipV="1">
              <a:off x="7992380" y="4430552"/>
              <a:ext cx="540356" cy="695172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587036" y="4477652"/>
              <a:ext cx="441348" cy="643977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6103913" y="4419456"/>
              <a:ext cx="540356" cy="695172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734573" y="4466556"/>
              <a:ext cx="441348" cy="643977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8" idx="7"/>
              <a:endCxn id="47" idx="3"/>
            </p:cNvCxnSpPr>
            <p:nvPr/>
          </p:nvCxnSpPr>
          <p:spPr>
            <a:xfrm flipV="1">
              <a:off x="6243031" y="3878998"/>
              <a:ext cx="718867" cy="533604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6" idx="1"/>
            </p:cNvCxnSpPr>
            <p:nvPr/>
          </p:nvCxnSpPr>
          <p:spPr>
            <a:xfrm flipH="1" flipV="1">
              <a:off x="7116868" y="3838897"/>
              <a:ext cx="781134" cy="573705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7857100" y="4372458"/>
              <a:ext cx="279296" cy="27411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Book Antiqua" pitchFamily="18" charset="0"/>
                </a:rPr>
                <a:t>u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6920996" y="3645024"/>
              <a:ext cx="279296" cy="27411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Book Antiqua" pitchFamily="18" charset="0"/>
                </a:rPr>
                <a:t>g</a:t>
              </a: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6004637" y="4372458"/>
              <a:ext cx="279296" cy="27411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Book Antiqua" pitchFamily="18" charset="0"/>
                </a:rPr>
                <a:t>p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68171" y="5751553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U</a:t>
              </a:r>
              <a:endParaRPr lang="en-US" sz="1600" baseline="-25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5456432" y="5114628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63853" y="5640170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T</a:t>
              </a:r>
              <a:r>
                <a:rPr lang="en-US" sz="1600" baseline="-25000" dirty="0">
                  <a:solidFill>
                    <a:schemeClr val="bg1"/>
                  </a:solidFill>
                  <a:latin typeface="Book Antiqua" pitchFamily="18" charset="0"/>
                </a:rPr>
                <a:t>1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244999" y="5125724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85221" y="5690641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T</a:t>
              </a:r>
              <a:r>
                <a:rPr lang="en-US" sz="1600" baseline="-25000" dirty="0">
                  <a:solidFill>
                    <a:schemeClr val="bg1"/>
                  </a:solidFill>
                  <a:latin typeface="Book Antiqua" pitchFamily="18" charset="0"/>
                </a:rPr>
                <a:t>5</a:t>
              </a:r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7308895" y="5125724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16316" y="5651266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T</a:t>
              </a:r>
              <a:r>
                <a:rPr lang="en-US" sz="1600" baseline="-25000" dirty="0">
                  <a:solidFill>
                    <a:schemeClr val="bg1"/>
                  </a:solidFill>
                  <a:latin typeface="Book Antiqua" pitchFamily="18" charset="0"/>
                </a:rPr>
                <a:t>4</a:t>
              </a:r>
            </a:p>
          </p:txBody>
        </p:sp>
        <p:cxnSp>
          <p:nvCxnSpPr>
            <p:cNvPr id="56" name="Straight Connector 55"/>
            <p:cNvCxnSpPr>
              <a:stCxn id="59" idx="0"/>
            </p:cNvCxnSpPr>
            <p:nvPr/>
          </p:nvCxnSpPr>
          <p:spPr>
            <a:xfrm flipH="1" flipV="1">
              <a:off x="6623638" y="5132182"/>
              <a:ext cx="540356" cy="695172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254298" y="5179282"/>
              <a:ext cx="441348" cy="643977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6524362" y="5085184"/>
              <a:ext cx="279296" cy="27411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Book Antiqua" pitchFamily="18" charset="0"/>
                </a:rPr>
                <a:t>x</a:t>
              </a:r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6876257" y="5827354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52483" y="6392271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T</a:t>
              </a:r>
              <a:r>
                <a:rPr lang="en-US" sz="1600" baseline="-25000" dirty="0">
                  <a:solidFill>
                    <a:schemeClr val="bg1"/>
                  </a:solidFill>
                  <a:latin typeface="Book Antiqua" pitchFamily="18" charset="0"/>
                </a:rPr>
                <a:t>3</a:t>
              </a:r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5976157" y="5780807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3578" y="6352896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T</a:t>
              </a:r>
              <a:r>
                <a:rPr lang="en-US" sz="1600" baseline="-25000" dirty="0">
                  <a:solidFill>
                    <a:schemeClr val="bg1"/>
                  </a:solidFill>
                  <a:latin typeface="Book Antiqua" pitchFamily="18" charset="0"/>
                </a:rPr>
                <a:t>2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7060644" y="3280663"/>
              <a:ext cx="0" cy="374904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46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37747</TotalTime>
  <Words>1350</Words>
  <Application>Microsoft Office PowerPoint</Application>
  <PresentationFormat>On-screen Show (4:3)</PresentationFormat>
  <Paragraphs>315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Book Antiqua</vt:lpstr>
      <vt:lpstr>Bookman Old Style</vt:lpstr>
      <vt:lpstr>Calibri</vt:lpstr>
      <vt:lpstr>Garamond</vt:lpstr>
      <vt:lpstr>Georgia</vt:lpstr>
      <vt:lpstr>Trebuchet MS</vt:lpstr>
      <vt:lpstr>Verdana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1805062 - Ayesha Binte Mostofa</cp:lastModifiedBy>
  <cp:revision>1963</cp:revision>
  <dcterms:created xsi:type="dcterms:W3CDTF">2010-11-23T03:59:37Z</dcterms:created>
  <dcterms:modified xsi:type="dcterms:W3CDTF">2022-03-17T04:23:59Z</dcterms:modified>
</cp:coreProperties>
</file>