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761" r:id="rId3"/>
    <p:sldId id="785" r:id="rId4"/>
    <p:sldId id="760" r:id="rId5"/>
    <p:sldId id="764" r:id="rId6"/>
    <p:sldId id="767" r:id="rId7"/>
    <p:sldId id="776" r:id="rId8"/>
    <p:sldId id="765" r:id="rId9"/>
    <p:sldId id="769" r:id="rId10"/>
    <p:sldId id="770" r:id="rId11"/>
    <p:sldId id="777" r:id="rId12"/>
    <p:sldId id="771" r:id="rId13"/>
    <p:sldId id="772" r:id="rId14"/>
    <p:sldId id="773" r:id="rId15"/>
    <p:sldId id="774" r:id="rId16"/>
    <p:sldId id="778" r:id="rId17"/>
    <p:sldId id="775" r:id="rId18"/>
    <p:sldId id="779" r:id="rId19"/>
    <p:sldId id="780" r:id="rId20"/>
    <p:sldId id="781" r:id="rId21"/>
    <p:sldId id="782" r:id="rId22"/>
    <p:sldId id="758" r:id="rId23"/>
    <p:sldId id="783" r:id="rId24"/>
    <p:sldId id="784" r:id="rId25"/>
    <p:sldId id="786" r:id="rId26"/>
    <p:sldId id="787" r:id="rId27"/>
    <p:sldId id="788" r:id="rId28"/>
    <p:sldId id="789" r:id="rId29"/>
    <p:sldId id="790" r:id="rId30"/>
    <p:sldId id="791" r:id="rId31"/>
    <p:sldId id="792" r:id="rId32"/>
    <p:sldId id="794" r:id="rId33"/>
    <p:sldId id="796" r:id="rId34"/>
    <p:sldId id="799" r:id="rId35"/>
    <p:sldId id="800" r:id="rId36"/>
    <p:sldId id="802" r:id="rId37"/>
    <p:sldId id="803" r:id="rId38"/>
    <p:sldId id="805" r:id="rId39"/>
    <p:sldId id="806" r:id="rId40"/>
    <p:sldId id="807" r:id="rId41"/>
    <p:sldId id="819" r:id="rId42"/>
    <p:sldId id="812" r:id="rId43"/>
    <p:sldId id="813" r:id="rId44"/>
    <p:sldId id="814" r:id="rId45"/>
    <p:sldId id="816" r:id="rId46"/>
    <p:sldId id="817" r:id="rId47"/>
    <p:sldId id="81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800080"/>
    <a:srgbClr val="660066"/>
    <a:srgbClr val="531FE7"/>
    <a:srgbClr val="F2DCDB"/>
    <a:srgbClr val="D6F1F6"/>
    <a:srgbClr val="C6D9F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87986" autoAdjust="0"/>
  </p:normalViewPr>
  <p:slideViewPr>
    <p:cSldViewPr snapToObjects="1">
      <p:cViewPr varScale="1">
        <p:scale>
          <a:sx n="75" d="100"/>
          <a:sy n="75" d="100"/>
        </p:scale>
        <p:origin x="1608" y="5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pPr/>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pPr/>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12</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17</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19</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20</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21</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22</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26</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27</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28</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29</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30</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31</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32</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36</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37</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38</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39</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40</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41</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you cannot do the same for binary heap</a:t>
            </a:r>
          </a:p>
        </p:txBody>
      </p:sp>
      <p:sp>
        <p:nvSpPr>
          <p:cNvPr id="4" name="Slide Number Placeholder 3"/>
          <p:cNvSpPr>
            <a:spLocks noGrp="1"/>
          </p:cNvSpPr>
          <p:nvPr>
            <p:ph type="sldNum" sz="quarter" idx="10"/>
          </p:nvPr>
        </p:nvSpPr>
        <p:spPr/>
        <p:txBody>
          <a:bodyPr/>
          <a:lstStyle/>
          <a:p>
            <a:fld id="{2BD1CD36-F340-44C8-AD7C-1580A806C5A9}" type="slidenum">
              <a:rPr lang="en-US" smtClean="0"/>
              <a:pPr/>
              <a:t>42</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Children of roots are binomial trees. If x = 11, then removing</a:t>
            </a:r>
            <a:r>
              <a:rPr lang="en-US" baseline="0" dirty="0"/>
              <a:t> x may produce non-binomial trees. In this example after removing x, the tree rooted at 3 becomes non-binomial</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46</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Children of roots are binomial trees. If x = 11, then removing</a:t>
            </a:r>
            <a:r>
              <a:rPr lang="en-US" baseline="0" dirty="0"/>
              <a:t> x may produce non-binomial trees. In this example after removing x, the tree rooted at 3 becomes non-binomial</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47</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8</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9</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10</a:t>
            </a:fld>
            <a:endParaRPr lang="en-US"/>
          </a:p>
        </p:txBody>
      </p:sp>
    </p:spTree>
    <p:extLst>
      <p:ext uri="{BB962C8B-B14F-4D97-AF65-F5344CB8AC3E}">
        <p14:creationId xmlns:p14="http://schemas.microsoft.com/office/powerpoint/2010/main" val="28488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BCE682-3BF7-4D5D-89CD-B603906EEBE5}"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BCE682-3BF7-4D5D-89CD-B603906EEBE5}" type="datetimeFigureOut">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BCE682-3BF7-4D5D-89CD-B603906EEBE5}"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pPr/>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pPr/>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861048"/>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dirty="0"/>
          </a:p>
        </p:txBody>
      </p:sp>
      <p:sp>
        <p:nvSpPr>
          <p:cNvPr id="4" name="Subtitle 2"/>
          <p:cNvSpPr txBox="1">
            <a:spLocks/>
          </p:cNvSpPr>
          <p:nvPr/>
        </p:nvSpPr>
        <p:spPr>
          <a:xfrm>
            <a:off x="1583668" y="5554216"/>
            <a:ext cx="7467600" cy="935124"/>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100" dirty="0">
                <a:solidFill>
                  <a:srgbClr val="5F5F5F"/>
                </a:solidFill>
                <a:latin typeface="Bookman Old Style" pitchFamily="18" charset="0"/>
              </a:rPr>
              <a:t>Department of Computer Science and Engineering Bangladesh University of Engineering and Technology</a:t>
            </a:r>
          </a:p>
        </p:txBody>
      </p:sp>
      <p:sp>
        <p:nvSpPr>
          <p:cNvPr id="4105" name="Text Box 9"/>
          <p:cNvSpPr txBox="1">
            <a:spLocks noChangeArrowheads="1"/>
          </p:cNvSpPr>
          <p:nvPr/>
        </p:nvSpPr>
        <p:spPr bwMode="auto">
          <a:xfrm>
            <a:off x="179512" y="673822"/>
            <a:ext cx="8807896"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3500" dirty="0">
                <a:solidFill>
                  <a:schemeClr val="bg1"/>
                </a:solidFill>
                <a:latin typeface="Trebuchet MS" pitchFamily="34" charset="0"/>
              </a:rPr>
              <a:t>CSE 207: Data Structures And Algorithms-II</a:t>
            </a:r>
          </a:p>
        </p:txBody>
      </p:sp>
      <p:sp>
        <p:nvSpPr>
          <p:cNvPr id="7" name="TextBox 6"/>
          <p:cNvSpPr txBox="1"/>
          <p:nvPr/>
        </p:nvSpPr>
        <p:spPr>
          <a:xfrm>
            <a:off x="1024508" y="2206025"/>
            <a:ext cx="7075884" cy="430887"/>
          </a:xfrm>
          <a:prstGeom prst="rect">
            <a:avLst/>
          </a:prstGeom>
          <a:noFill/>
        </p:spPr>
        <p:txBody>
          <a:bodyPr wrap="square" rtlCol="0">
            <a:spAutoFit/>
          </a:bodyPr>
          <a:lstStyle/>
          <a:p>
            <a:pPr algn="ctr"/>
            <a:r>
              <a:rPr lang="en-US" sz="2200" dirty="0">
                <a:latin typeface="Georgia" pitchFamily="18" charset="0"/>
              </a:rPr>
              <a:t>Dr. Md. </a:t>
            </a:r>
            <a:r>
              <a:rPr lang="en-US" sz="2200" dirty="0" err="1">
                <a:latin typeface="Georgia" pitchFamily="18" charset="0"/>
              </a:rPr>
              <a:t>Shamsuzzoha</a:t>
            </a:r>
            <a:r>
              <a:rPr lang="en-US" sz="2200" dirty="0">
                <a:latin typeface="Georgia" pitchFamily="18" charset="0"/>
              </a:rPr>
              <a:t> </a:t>
            </a:r>
            <a:r>
              <a:rPr lang="en-US" sz="2200" dirty="0" err="1">
                <a:latin typeface="Georgia" pitchFamily="18" charset="0"/>
              </a:rPr>
              <a:t>Bayzid</a:t>
            </a:r>
            <a:endParaRPr lang="en-US" sz="2200" dirty="0">
              <a:latin typeface="Georgia" pitchFamily="18" charset="0"/>
            </a:endParaRPr>
          </a:p>
        </p:txBody>
      </p:sp>
      <p:pic>
        <p:nvPicPr>
          <p:cNvPr id="1027" name="Picture 3" descr="D:\departmental\courses\PG-OCT-2017\my-slides\BUET_LOGO.svg (1).png"/>
          <p:cNvPicPr>
            <a:picLocks noChangeAspect="1" noChangeArrowheads="1"/>
          </p:cNvPicPr>
          <p:nvPr/>
        </p:nvPicPr>
        <p:blipFill>
          <a:blip r:embed="rId2" cstate="print"/>
          <a:srcRect/>
          <a:stretch>
            <a:fillRect/>
          </a:stretch>
        </p:blipFill>
        <p:spPr bwMode="auto">
          <a:xfrm>
            <a:off x="67203" y="5085184"/>
            <a:ext cx="1517725" cy="1525352"/>
          </a:xfrm>
          <a:prstGeom prst="rect">
            <a:avLst/>
          </a:prstGeom>
          <a:noFill/>
        </p:spPr>
      </p:pic>
    </p:spTree>
    <p:extLst>
      <p:ext uri="{BB962C8B-B14F-4D97-AF65-F5344CB8AC3E}">
        <p14:creationId xmlns:p14="http://schemas.microsoft.com/office/powerpoint/2010/main" val="138628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a:stCxn id="32" idx="1"/>
          </p:cNvCxnSpPr>
          <p:nvPr/>
        </p:nvCxnSpPr>
        <p:spPr>
          <a:xfrm flipH="1" flipV="1">
            <a:off x="4028914" y="4916021"/>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Insertion </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7</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pSp>
        <p:nvGrpSpPr>
          <p:cNvPr id="21" name="Group 20"/>
          <p:cNvGrpSpPr/>
          <p:nvPr/>
        </p:nvGrpSpPr>
        <p:grpSpPr>
          <a:xfrm>
            <a:off x="287524" y="944724"/>
            <a:ext cx="6624738" cy="461665"/>
            <a:chOff x="3290836" y="1158452"/>
            <a:chExt cx="4970233" cy="360331"/>
          </a:xfrm>
        </p:grpSpPr>
        <p:sp>
          <p:nvSpPr>
            <p:cNvPr id="23" name="Oval 22"/>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24" name="TextBox 23"/>
            <p:cNvSpPr txBox="1"/>
            <p:nvPr/>
          </p:nvSpPr>
          <p:spPr>
            <a:xfrm>
              <a:off x="3468879" y="1158452"/>
              <a:ext cx="4792190" cy="360331"/>
            </a:xfrm>
            <a:prstGeom prst="rect">
              <a:avLst/>
            </a:prstGeom>
            <a:noFill/>
          </p:spPr>
          <p:txBody>
            <a:bodyPr wrap="square" rtlCol="0">
              <a:spAutoFit/>
            </a:bodyPr>
            <a:lstStyle/>
            <a:p>
              <a:r>
                <a:rPr lang="en-US" sz="2400" dirty="0">
                  <a:solidFill>
                    <a:srgbClr val="FF0000"/>
                  </a:solidFill>
                  <a:latin typeface="Book Antiqua" pitchFamily="18" charset="0"/>
                </a:rPr>
                <a:t> Insert 7</a:t>
              </a:r>
              <a:endParaRPr lang="en-US" sz="2400" dirty="0">
                <a:latin typeface="Georgia" pitchFamily="18" charset="0"/>
              </a:endParaRPr>
            </a:p>
          </p:txBody>
        </p:sp>
      </p:grpSp>
      <p:sp>
        <p:nvSpPr>
          <p:cNvPr id="28" name="Rectangle 27"/>
          <p:cNvSpPr>
            <a:spLocks noChangeArrowheads="1"/>
          </p:cNvSpPr>
          <p:nvPr/>
        </p:nvSpPr>
        <p:spPr bwMode="auto">
          <a:xfrm>
            <a:off x="755576" y="1448779"/>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0000CC"/>
                </a:solidFill>
                <a:latin typeface="Garamond" pitchFamily="18" charset="0"/>
              </a:rPr>
              <a:t>Add</a:t>
            </a:r>
            <a:r>
              <a:rPr lang="en-US" sz="2600" dirty="0">
                <a:latin typeface="Garamond" pitchFamily="18" charset="0"/>
              </a:rPr>
              <a:t> the new element at the </a:t>
            </a:r>
            <a:r>
              <a:rPr lang="en-US" sz="2600" dirty="0">
                <a:solidFill>
                  <a:srgbClr val="FF0000"/>
                </a:solidFill>
                <a:latin typeface="Garamond" pitchFamily="18" charset="0"/>
              </a:rPr>
              <a:t>end</a:t>
            </a:r>
          </a:p>
          <a:p>
            <a:pPr>
              <a:spcBef>
                <a:spcPts val="600"/>
              </a:spcBef>
              <a:buClr>
                <a:schemeClr val="accent1"/>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Bubble up</a:t>
            </a:r>
            <a:r>
              <a:rPr lang="en-US" sz="2600" dirty="0">
                <a:latin typeface="Garamond" pitchFamily="18" charset="0"/>
              </a:rPr>
              <a:t> </a:t>
            </a:r>
            <a:r>
              <a:rPr lang="en-US" sz="2600" dirty="0">
                <a:solidFill>
                  <a:srgbClr val="FF0000"/>
                </a:solidFill>
                <a:latin typeface="Garamond" pitchFamily="18" charset="0"/>
              </a:rPr>
              <a:t>until</a:t>
            </a:r>
            <a:r>
              <a:rPr lang="en-US" sz="2600" dirty="0">
                <a:latin typeface="Garamond" pitchFamily="18" charset="0"/>
              </a:rPr>
              <a:t> the heap is </a:t>
            </a:r>
            <a:r>
              <a:rPr lang="en-US" sz="2600" dirty="0">
                <a:solidFill>
                  <a:srgbClr val="0000CC"/>
                </a:solidFill>
                <a:latin typeface="Garamond" pitchFamily="18" charset="0"/>
              </a:rPr>
              <a:t>ordered</a:t>
            </a:r>
            <a:endParaRPr lang="en-US" sz="2800" dirty="0">
              <a:solidFill>
                <a:srgbClr val="0000CC"/>
              </a:solidFill>
              <a:latin typeface="Garamond" pitchFamily="18" charset="0"/>
            </a:endParaRPr>
          </a:p>
        </p:txBody>
      </p:sp>
      <p:sp>
        <p:nvSpPr>
          <p:cNvPr id="30" name="Oval 29"/>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32" name="Oval 31"/>
          <p:cNvSpPr>
            <a:spLocks noChangeArrowheads="1"/>
          </p:cNvSpPr>
          <p:nvPr/>
        </p:nvSpPr>
        <p:spPr bwMode="auto">
          <a:xfrm>
            <a:off x="4593712" y="557494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sp>
        <p:nvSpPr>
          <p:cNvPr id="7" name="Freeform 6"/>
          <p:cNvSpPr/>
          <p:nvPr/>
        </p:nvSpPr>
        <p:spPr>
          <a:xfrm rot="2204291">
            <a:off x="3216519" y="3981198"/>
            <a:ext cx="937019" cy="353509"/>
          </a:xfrm>
          <a:custGeom>
            <a:avLst/>
            <a:gdLst>
              <a:gd name="connsiteX0" fmla="*/ 0 w 1109472"/>
              <a:gd name="connsiteY0" fmla="*/ 329202 h 341394"/>
              <a:gd name="connsiteX1" fmla="*/ 560832 w 1109472"/>
              <a:gd name="connsiteY1" fmla="*/ 18 h 341394"/>
              <a:gd name="connsiteX2" fmla="*/ 1109472 w 1109472"/>
              <a:gd name="connsiteY2" fmla="*/ 341394 h 341394"/>
            </a:gdLst>
            <a:ahLst/>
            <a:cxnLst>
              <a:cxn ang="0">
                <a:pos x="connsiteX0" y="connsiteY0"/>
              </a:cxn>
              <a:cxn ang="0">
                <a:pos x="connsiteX1" y="connsiteY1"/>
              </a:cxn>
              <a:cxn ang="0">
                <a:pos x="connsiteX2" y="connsiteY2"/>
              </a:cxn>
            </a:cxnLst>
            <a:rect l="l" t="t" r="r" b="b"/>
            <a:pathLst>
              <a:path w="1109472" h="341394">
                <a:moveTo>
                  <a:pt x="0" y="329202"/>
                </a:moveTo>
                <a:cubicBezTo>
                  <a:pt x="187960" y="163594"/>
                  <a:pt x="375920" y="-2014"/>
                  <a:pt x="560832" y="18"/>
                </a:cubicBezTo>
                <a:cubicBezTo>
                  <a:pt x="745744" y="2050"/>
                  <a:pt x="927608" y="171722"/>
                  <a:pt x="1109472" y="341394"/>
                </a:cubicBezTo>
              </a:path>
            </a:pathLst>
          </a:cu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67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1.35985E-6 L 0.12326 0.13275 " pathEditMode="relative" rAng="0" ptsTypes="AA">
                                      <p:cBhvr>
                                        <p:cTn id="6" dur="2000" fill="hold"/>
                                        <p:tgtEl>
                                          <p:spTgt spid="14"/>
                                        </p:tgtEl>
                                        <p:attrNameLst>
                                          <p:attrName>ppt_x</p:attrName>
                                          <p:attrName>ppt_y</p:attrName>
                                        </p:attrNameLst>
                                      </p:cBhvr>
                                      <p:rCtr x="6163" y="6637"/>
                                    </p:animMotion>
                                  </p:childTnLst>
                                </p:cTn>
                              </p:par>
                              <p:par>
                                <p:cTn id="7" presetID="64" presetClass="path" presetSubtype="0" accel="50000" decel="50000" fill="hold" grpId="0" nodeType="withEffect">
                                  <p:stCondLst>
                                    <p:cond delay="0"/>
                                  </p:stCondLst>
                                  <p:childTnLst>
                                    <p:animMotion origin="layout" path="M 0.00278 0.00486 L -0.11649 -0.12673 " pathEditMode="relative" rAng="0" ptsTypes="AA">
                                      <p:cBhvr>
                                        <p:cTn id="8" dur="2000" fill="hold"/>
                                        <p:tgtEl>
                                          <p:spTgt spid="19"/>
                                        </p:tgtEl>
                                        <p:attrNameLst>
                                          <p:attrName>ppt_x</p:attrName>
                                          <p:attrName>ppt_y</p:attrName>
                                        </p:attrNameLst>
                                      </p:cBhvr>
                                      <p:rCtr x="-5972" y="-6591"/>
                                    </p:animMotion>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grpId="0" nodeType="clickEffect">
                                  <p:stCondLst>
                                    <p:cond delay="0"/>
                                  </p:stCondLst>
                                  <p:childTnLst>
                                    <p:animEffect transition="out" filter="dissolv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1818694" y="2096852"/>
            <a:ext cx="2825314" cy="68407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endParaRPr lang="en-US"/>
          </a:p>
        </p:txBody>
      </p: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 basic properties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9" name="Rectangle 8"/>
          <p:cNvSpPr>
            <a:spLocks noChangeArrowheads="1"/>
          </p:cNvSpPr>
          <p:nvPr/>
        </p:nvSpPr>
        <p:spPr bwMode="auto">
          <a:xfrm>
            <a:off x="2051720" y="1664804"/>
            <a:ext cx="576064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800" dirty="0">
                <a:solidFill>
                  <a:srgbClr val="0000CC"/>
                </a:solidFill>
                <a:latin typeface="Garamond" pitchFamily="18" charset="0"/>
              </a:rPr>
              <a:t> </a:t>
            </a:r>
            <a:r>
              <a:rPr lang="en-US" sz="2800" dirty="0">
                <a:latin typeface="Garamond" pitchFamily="18" charset="0"/>
              </a:rPr>
              <a:t>Insert</a:t>
            </a:r>
          </a:p>
          <a:p>
            <a:pPr>
              <a:spcBef>
                <a:spcPts val="600"/>
              </a:spcBef>
              <a:buClr>
                <a:srgbClr val="4F81BD"/>
              </a:buClr>
              <a:buSzPct val="90000"/>
              <a:buFont typeface="Wingdings 3" pitchFamily="18" charset="2"/>
              <a:buChar char="}"/>
            </a:pPr>
            <a:r>
              <a:rPr lang="en-US" sz="2800" dirty="0">
                <a:latin typeface="Garamond" pitchFamily="18" charset="0"/>
              </a:rPr>
              <a:t> Extract min</a:t>
            </a:r>
          </a:p>
          <a:p>
            <a:pPr>
              <a:spcBef>
                <a:spcPts val="600"/>
              </a:spcBef>
              <a:buClr>
                <a:srgbClr val="4F81BD"/>
              </a:buClr>
              <a:buSzPct val="90000"/>
              <a:buFont typeface="Wingdings 3" pitchFamily="18" charset="2"/>
              <a:buChar char="}"/>
            </a:pPr>
            <a:r>
              <a:rPr lang="en-US" sz="2800" dirty="0">
                <a:latin typeface="Garamond" pitchFamily="18" charset="0"/>
              </a:rPr>
              <a:t> Decrease key</a:t>
            </a:r>
          </a:p>
          <a:p>
            <a:pPr>
              <a:spcBef>
                <a:spcPts val="600"/>
              </a:spcBef>
              <a:buClr>
                <a:srgbClr val="4F81BD"/>
              </a:buClr>
              <a:buSzPct val="90000"/>
              <a:buFont typeface="Wingdings 3" pitchFamily="18" charset="2"/>
              <a:buChar char="}"/>
            </a:pPr>
            <a:r>
              <a:rPr lang="en-US" sz="2800" dirty="0">
                <a:latin typeface="Garamond" pitchFamily="18" charset="0"/>
              </a:rPr>
              <a:t> Find min</a:t>
            </a:r>
          </a:p>
          <a:p>
            <a:pPr>
              <a:spcBef>
                <a:spcPts val="600"/>
              </a:spcBef>
              <a:buClr>
                <a:srgbClr val="4F81BD"/>
              </a:buClr>
              <a:buSzPct val="90000"/>
              <a:buFont typeface="Wingdings 3" pitchFamily="18" charset="2"/>
              <a:buChar char="}"/>
            </a:pPr>
            <a:r>
              <a:rPr lang="en-US" sz="2800" dirty="0">
                <a:latin typeface="Garamond" pitchFamily="18" charset="0"/>
              </a:rPr>
              <a:t> Delete</a:t>
            </a:r>
          </a:p>
        </p:txBody>
      </p:sp>
    </p:spTree>
    <p:extLst>
      <p:ext uri="{BB962C8B-B14F-4D97-AF65-F5344CB8AC3E}">
        <p14:creationId xmlns:p14="http://schemas.microsoft.com/office/powerpoint/2010/main" val="239559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Extract min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sp>
        <p:nvSpPr>
          <p:cNvPr id="28" name="Rectangle 27"/>
          <p:cNvSpPr>
            <a:spLocks noChangeArrowheads="1"/>
          </p:cNvSpPr>
          <p:nvPr/>
        </p:nvSpPr>
        <p:spPr bwMode="auto">
          <a:xfrm>
            <a:off x="503548" y="1124744"/>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FF0000"/>
                </a:solidFill>
                <a:latin typeface="Garamond" pitchFamily="18" charset="0"/>
              </a:rPr>
              <a:t>Exchange</a:t>
            </a:r>
            <a:r>
              <a:rPr lang="en-US" sz="2600" dirty="0">
                <a:solidFill>
                  <a:srgbClr val="0000CC"/>
                </a:solidFill>
                <a:latin typeface="Garamond" pitchFamily="18" charset="0"/>
              </a:rPr>
              <a:t> root</a:t>
            </a:r>
            <a:r>
              <a:rPr lang="en-US" sz="2600" dirty="0">
                <a:latin typeface="Garamond" pitchFamily="18" charset="0"/>
              </a:rPr>
              <a:t> with the </a:t>
            </a:r>
            <a:r>
              <a:rPr lang="en-US" sz="2600" dirty="0">
                <a:solidFill>
                  <a:srgbClr val="0000CC"/>
                </a:solidFill>
                <a:latin typeface="Garamond" pitchFamily="18" charset="0"/>
              </a:rPr>
              <a:t>last node</a:t>
            </a:r>
            <a:r>
              <a:rPr lang="en-US" sz="2600" dirty="0">
                <a:latin typeface="Garamond" pitchFamily="18" charset="0"/>
              </a:rPr>
              <a:t> (right-most leaf)</a:t>
            </a:r>
          </a:p>
          <a:p>
            <a:pPr>
              <a:spcBef>
                <a:spcPts val="600"/>
              </a:spcBef>
              <a:buClr>
                <a:schemeClr val="accent1"/>
              </a:buClr>
              <a:buSzPct val="90000"/>
              <a:buFont typeface="Wingdings 3" pitchFamily="18" charset="2"/>
              <a:buChar char="}"/>
            </a:pPr>
            <a:r>
              <a:rPr lang="en-US" sz="2600" dirty="0">
                <a:solidFill>
                  <a:srgbClr val="FF0000"/>
                </a:solidFill>
                <a:latin typeface="Garamond" pitchFamily="18" charset="0"/>
              </a:rPr>
              <a:t> Sink down</a:t>
            </a:r>
            <a:r>
              <a:rPr lang="en-US" sz="2600" dirty="0">
                <a:latin typeface="Garamond" pitchFamily="18" charset="0"/>
              </a:rPr>
              <a:t> until the </a:t>
            </a:r>
            <a:r>
              <a:rPr lang="en-US" sz="2600" dirty="0">
                <a:solidFill>
                  <a:srgbClr val="0000CC"/>
                </a:solidFill>
                <a:latin typeface="Garamond" pitchFamily="18" charset="0"/>
              </a:rPr>
              <a:t>heap property</a:t>
            </a:r>
            <a:r>
              <a:rPr lang="en-US" sz="2600" dirty="0">
                <a:latin typeface="Garamond" pitchFamily="18" charset="0"/>
              </a:rPr>
              <a:t> is retained</a:t>
            </a:r>
            <a:endParaRPr lang="en-US" sz="2800" dirty="0">
              <a:solidFill>
                <a:srgbClr val="0000CC"/>
              </a:solidFill>
              <a:latin typeface="Garamond" pitchFamily="18" charset="0"/>
            </a:endParaRPr>
          </a:p>
        </p:txBody>
      </p:sp>
      <p:sp>
        <p:nvSpPr>
          <p:cNvPr id="30" name="Oval 29"/>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45" name="Freeform 44"/>
          <p:cNvSpPr/>
          <p:nvPr/>
        </p:nvSpPr>
        <p:spPr>
          <a:xfrm rot="7212789">
            <a:off x="3178599" y="4266593"/>
            <a:ext cx="2779695" cy="761842"/>
          </a:xfrm>
          <a:custGeom>
            <a:avLst/>
            <a:gdLst>
              <a:gd name="connsiteX0" fmla="*/ 0 w 1109472"/>
              <a:gd name="connsiteY0" fmla="*/ 329202 h 341394"/>
              <a:gd name="connsiteX1" fmla="*/ 560832 w 1109472"/>
              <a:gd name="connsiteY1" fmla="*/ 18 h 341394"/>
              <a:gd name="connsiteX2" fmla="*/ 1109472 w 1109472"/>
              <a:gd name="connsiteY2" fmla="*/ 341394 h 341394"/>
            </a:gdLst>
            <a:ahLst/>
            <a:cxnLst>
              <a:cxn ang="0">
                <a:pos x="connsiteX0" y="connsiteY0"/>
              </a:cxn>
              <a:cxn ang="0">
                <a:pos x="connsiteX1" y="connsiteY1"/>
              </a:cxn>
              <a:cxn ang="0">
                <a:pos x="connsiteX2" y="connsiteY2"/>
              </a:cxn>
            </a:cxnLst>
            <a:rect l="l" t="t" r="r" b="b"/>
            <a:pathLst>
              <a:path w="1109472" h="341394">
                <a:moveTo>
                  <a:pt x="0" y="329202"/>
                </a:moveTo>
                <a:cubicBezTo>
                  <a:pt x="187960" y="163594"/>
                  <a:pt x="375920" y="-2014"/>
                  <a:pt x="560832" y="18"/>
                </a:cubicBezTo>
                <a:cubicBezTo>
                  <a:pt x="745744" y="2050"/>
                  <a:pt x="927608" y="171722"/>
                  <a:pt x="1109472" y="341394"/>
                </a:cubicBezTo>
              </a:path>
            </a:pathLst>
          </a:cu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9851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2"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trips(down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16667E-6 -1.75763E-6 L -0.17032 0.38992 " pathEditMode="relative" rAng="0" ptsTypes="AA">
                                      <p:cBhvr>
                                        <p:cTn id="11" dur="2000" fill="hold"/>
                                        <p:tgtEl>
                                          <p:spTgt spid="10"/>
                                        </p:tgtEl>
                                        <p:attrNameLst>
                                          <p:attrName>ppt_x</p:attrName>
                                          <p:attrName>ppt_y</p:attrName>
                                        </p:attrNameLst>
                                      </p:cBhvr>
                                      <p:rCtr x="-8524" y="19496"/>
                                    </p:animMotion>
                                  </p:childTnLst>
                                </p:cTn>
                              </p:par>
                              <p:par>
                                <p:cTn id="12" presetID="64" presetClass="path" presetSubtype="0" accel="50000" decel="50000" fill="hold" grpId="0" nodeType="withEffect">
                                  <p:stCondLst>
                                    <p:cond delay="0"/>
                                  </p:stCondLst>
                                  <p:childTnLst>
                                    <p:animMotion origin="layout" path="M -3.33333E-6 1.49861E-6 L 0.16927 -0.38298 " pathEditMode="relative" rAng="0" ptsTypes="AA">
                                      <p:cBhvr>
                                        <p:cTn id="13" dur="2000" fill="hold"/>
                                        <p:tgtEl>
                                          <p:spTgt spid="30"/>
                                        </p:tgtEl>
                                        <p:attrNameLst>
                                          <p:attrName>ppt_x</p:attrName>
                                          <p:attrName>ppt_y</p:attrName>
                                        </p:attrNameLst>
                                      </p:cBhvr>
                                      <p:rCtr x="8455" y="-19149"/>
                                    </p:animMotion>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45"/>
                                        </p:tgtEl>
                                      </p:cBhvr>
                                    </p:animEffect>
                                    <p:set>
                                      <p:cBhvr>
                                        <p:cTn id="18"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45" grpId="1" animBg="1"/>
      <p:bldP spid="4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Extract min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sp>
        <p:nvSpPr>
          <p:cNvPr id="28" name="Rectangle 27"/>
          <p:cNvSpPr>
            <a:spLocks noChangeArrowheads="1"/>
          </p:cNvSpPr>
          <p:nvPr/>
        </p:nvSpPr>
        <p:spPr bwMode="auto">
          <a:xfrm>
            <a:off x="503548" y="1124744"/>
            <a:ext cx="8316924"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FF0000"/>
                </a:solidFill>
                <a:latin typeface="Garamond" pitchFamily="18" charset="0"/>
              </a:rPr>
              <a:t>Exchange</a:t>
            </a:r>
            <a:r>
              <a:rPr lang="en-US" sz="2600" dirty="0">
                <a:solidFill>
                  <a:srgbClr val="0000CC"/>
                </a:solidFill>
                <a:latin typeface="Garamond" pitchFamily="18" charset="0"/>
              </a:rPr>
              <a:t> root</a:t>
            </a:r>
            <a:r>
              <a:rPr lang="en-US" sz="2600" dirty="0">
                <a:latin typeface="Garamond" pitchFamily="18" charset="0"/>
              </a:rPr>
              <a:t> with the </a:t>
            </a:r>
            <a:r>
              <a:rPr lang="en-US" sz="2600" dirty="0">
                <a:solidFill>
                  <a:srgbClr val="0000CC"/>
                </a:solidFill>
                <a:latin typeface="Garamond" pitchFamily="18" charset="0"/>
              </a:rPr>
              <a:t>last node</a:t>
            </a:r>
            <a:r>
              <a:rPr lang="en-US" sz="2600" dirty="0">
                <a:latin typeface="Garamond" pitchFamily="18" charset="0"/>
              </a:rPr>
              <a:t> (right-most leaf)</a:t>
            </a:r>
          </a:p>
          <a:p>
            <a:pPr>
              <a:spcBef>
                <a:spcPts val="600"/>
              </a:spcBef>
              <a:buClr>
                <a:schemeClr val="accent1"/>
              </a:buClr>
              <a:buSzPct val="90000"/>
              <a:buFont typeface="Wingdings 3" pitchFamily="18" charset="2"/>
              <a:buChar char="}"/>
            </a:pPr>
            <a:r>
              <a:rPr lang="en-US" sz="2600" dirty="0">
                <a:solidFill>
                  <a:srgbClr val="FF0000"/>
                </a:solidFill>
                <a:latin typeface="Garamond" pitchFamily="18" charset="0"/>
              </a:rPr>
              <a:t> Sink down</a:t>
            </a:r>
            <a:r>
              <a:rPr lang="en-US" sz="2600" dirty="0">
                <a:latin typeface="Garamond" pitchFamily="18" charset="0"/>
              </a:rPr>
              <a:t> until the </a:t>
            </a:r>
            <a:r>
              <a:rPr lang="en-US" sz="2600" dirty="0">
                <a:solidFill>
                  <a:srgbClr val="0000CC"/>
                </a:solidFill>
                <a:latin typeface="Garamond" pitchFamily="18" charset="0"/>
              </a:rPr>
              <a:t>heap property</a:t>
            </a:r>
            <a:r>
              <a:rPr lang="en-US" sz="2600" dirty="0">
                <a:latin typeface="Garamond" pitchFamily="18" charset="0"/>
              </a:rPr>
              <a:t> is retained (exchange with down-elements)</a:t>
            </a:r>
            <a:endParaRPr lang="en-US" sz="2800" dirty="0">
              <a:solidFill>
                <a:srgbClr val="0000CC"/>
              </a:solidFill>
              <a:latin typeface="Garamond" pitchFamily="18" charset="0"/>
            </a:endParaRPr>
          </a:p>
        </p:txBody>
      </p:sp>
      <p:sp>
        <p:nvSpPr>
          <p:cNvPr id="30" name="Oval 29"/>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grpSp>
        <p:nvGrpSpPr>
          <p:cNvPr id="47" name="Group 16"/>
          <p:cNvGrpSpPr>
            <a:grpSpLocks/>
          </p:cNvGrpSpPr>
          <p:nvPr/>
        </p:nvGrpSpPr>
        <p:grpSpPr bwMode="auto">
          <a:xfrm>
            <a:off x="6578089" y="2398334"/>
            <a:ext cx="2207359" cy="920795"/>
            <a:chOff x="2697" y="2185"/>
            <a:chExt cx="1714" cy="782"/>
          </a:xfrm>
        </p:grpSpPr>
        <p:sp>
          <p:nvSpPr>
            <p:cNvPr id="48" name="AutoShape 9"/>
            <p:cNvSpPr>
              <a:spLocks noChangeArrowheads="1"/>
            </p:cNvSpPr>
            <p:nvPr/>
          </p:nvSpPr>
          <p:spPr bwMode="auto">
            <a:xfrm>
              <a:off x="2725" y="2185"/>
              <a:ext cx="1686" cy="782"/>
            </a:xfrm>
            <a:prstGeom prst="wedgeEllipseCallout">
              <a:avLst>
                <a:gd name="adj1" fmla="val -114305"/>
                <a:gd name="adj2" fmla="val 21611"/>
              </a:avLst>
            </a:prstGeom>
            <a:solidFill>
              <a:srgbClr val="FF0000"/>
            </a:solidFill>
            <a:ln w="9525">
              <a:noFill/>
              <a:miter lim="800000"/>
              <a:headEnd/>
              <a:tailEnd/>
            </a:ln>
            <a:effectLst>
              <a:outerShdw dist="107763" dir="2700000" algn="ctr" rotWithShape="0">
                <a:schemeClr val="bg2">
                  <a:alpha val="50000"/>
                </a:schemeClr>
              </a:outerShdw>
            </a:effectLst>
          </p:spPr>
          <p:txBody>
            <a:bodyPr lIns="82479" tIns="41239" rIns="82479" bIns="41239"/>
            <a:lstStyle/>
            <a:p>
              <a:pPr algn="ctr" defTabSz="825500"/>
              <a:endParaRPr kumimoji="1" lang="en-US" sz="1600">
                <a:ea typeface="ＭＳ Ｐゴシック" pitchFamily="34" charset="-128"/>
              </a:endParaRPr>
            </a:p>
          </p:txBody>
        </p:sp>
        <p:sp>
          <p:nvSpPr>
            <p:cNvPr id="49" name="Text Box 10"/>
            <p:cNvSpPr txBox="1">
              <a:spLocks noChangeArrowheads="1"/>
            </p:cNvSpPr>
            <p:nvPr/>
          </p:nvSpPr>
          <p:spPr bwMode="auto">
            <a:xfrm>
              <a:off x="2697" y="2256"/>
              <a:ext cx="1546" cy="659"/>
            </a:xfrm>
            <a:prstGeom prst="rect">
              <a:avLst/>
            </a:prstGeom>
            <a:noFill/>
            <a:ln w="9525">
              <a:noFill/>
              <a:miter lim="800000"/>
              <a:headEnd/>
              <a:tailEnd/>
            </a:ln>
          </p:spPr>
          <p:txBody>
            <a:bodyPr lIns="82479" tIns="41239" rIns="82479" bIns="41239">
              <a:spAutoFit/>
            </a:bodyPr>
            <a:lstStyle/>
            <a:p>
              <a:pPr algn="ctr" defTabSz="825500">
                <a:spcBef>
                  <a:spcPct val="50000"/>
                </a:spcBef>
              </a:pPr>
              <a:r>
                <a:rPr kumimoji="1" lang="en-US" altLang="ja-JP" dirty="0">
                  <a:solidFill>
                    <a:schemeClr val="bg1"/>
                  </a:solidFill>
                  <a:latin typeface="Book Antiqua" pitchFamily="18" charset="0"/>
                </a:rPr>
                <a:t>Heap order</a:t>
              </a:r>
            </a:p>
            <a:p>
              <a:pPr algn="ctr" defTabSz="825500">
                <a:spcBef>
                  <a:spcPct val="50000"/>
                </a:spcBef>
              </a:pPr>
              <a:r>
                <a:rPr kumimoji="1" lang="en-US" altLang="ja-JP" dirty="0">
                  <a:solidFill>
                    <a:schemeClr val="bg1"/>
                  </a:solidFill>
                  <a:latin typeface="Book Antiqua" pitchFamily="18" charset="0"/>
                </a:rPr>
                <a:t>violated</a:t>
              </a:r>
            </a:p>
          </p:txBody>
        </p:sp>
      </p:grpSp>
      <p:grpSp>
        <p:nvGrpSpPr>
          <p:cNvPr id="50" name="Group 16"/>
          <p:cNvGrpSpPr>
            <a:grpSpLocks/>
          </p:cNvGrpSpPr>
          <p:nvPr/>
        </p:nvGrpSpPr>
        <p:grpSpPr bwMode="auto">
          <a:xfrm>
            <a:off x="7139410" y="3556359"/>
            <a:ext cx="1883063" cy="692996"/>
            <a:chOff x="2924" y="1606"/>
            <a:chExt cx="1686" cy="782"/>
          </a:xfrm>
        </p:grpSpPr>
        <p:sp>
          <p:nvSpPr>
            <p:cNvPr id="51" name="AutoShape 9"/>
            <p:cNvSpPr>
              <a:spLocks noChangeArrowheads="1"/>
            </p:cNvSpPr>
            <p:nvPr/>
          </p:nvSpPr>
          <p:spPr bwMode="auto">
            <a:xfrm>
              <a:off x="2924" y="1606"/>
              <a:ext cx="1686" cy="782"/>
            </a:xfrm>
            <a:prstGeom prst="wedgeEllipseCallout">
              <a:avLst>
                <a:gd name="adj1" fmla="val -122190"/>
                <a:gd name="adj2" fmla="val -121461"/>
              </a:avLst>
            </a:prstGeom>
            <a:solidFill>
              <a:srgbClr val="FF0000"/>
            </a:solidFill>
            <a:ln w="9525">
              <a:noFill/>
              <a:miter lim="800000"/>
              <a:headEnd/>
              <a:tailEnd/>
            </a:ln>
            <a:effectLst>
              <a:outerShdw dist="107763" dir="2700000" algn="ctr" rotWithShape="0">
                <a:schemeClr val="bg2">
                  <a:alpha val="50000"/>
                </a:schemeClr>
              </a:outerShdw>
            </a:effectLst>
          </p:spPr>
          <p:txBody>
            <a:bodyPr lIns="82479" tIns="41239" rIns="82479" bIns="41239"/>
            <a:lstStyle/>
            <a:p>
              <a:pPr algn="ctr" defTabSz="825500"/>
              <a:endParaRPr kumimoji="1" lang="en-US" sz="1600">
                <a:ea typeface="ＭＳ Ｐゴシック" pitchFamily="34" charset="-128"/>
              </a:endParaRPr>
            </a:p>
          </p:txBody>
        </p:sp>
        <p:sp>
          <p:nvSpPr>
            <p:cNvPr id="52" name="Text Box 10"/>
            <p:cNvSpPr txBox="1">
              <a:spLocks noChangeArrowheads="1"/>
            </p:cNvSpPr>
            <p:nvPr/>
          </p:nvSpPr>
          <p:spPr bwMode="auto">
            <a:xfrm>
              <a:off x="2981" y="1847"/>
              <a:ext cx="1546" cy="407"/>
            </a:xfrm>
            <a:prstGeom prst="rect">
              <a:avLst/>
            </a:prstGeom>
            <a:noFill/>
            <a:ln w="9525">
              <a:noFill/>
              <a:miter lim="800000"/>
              <a:headEnd/>
              <a:tailEnd/>
            </a:ln>
          </p:spPr>
          <p:txBody>
            <a:bodyPr lIns="82479" tIns="41239" rIns="82479" bIns="41239">
              <a:spAutoFit/>
            </a:bodyPr>
            <a:lstStyle/>
            <a:p>
              <a:pPr algn="ctr" defTabSz="825500">
                <a:spcBef>
                  <a:spcPct val="50000"/>
                </a:spcBef>
              </a:pPr>
              <a:r>
                <a:rPr kumimoji="1" lang="en-US" altLang="ja-JP" dirty="0">
                  <a:solidFill>
                    <a:schemeClr val="bg1"/>
                  </a:solidFill>
                  <a:latin typeface="Book Antiqua" pitchFamily="18" charset="0"/>
                </a:rPr>
                <a:t>Sink-down</a:t>
              </a:r>
            </a:p>
          </p:txBody>
        </p:sp>
      </p:grpSp>
    </p:spTree>
    <p:extLst>
      <p:ext uri="{BB962C8B-B14F-4D97-AF65-F5344CB8AC3E}">
        <p14:creationId xmlns:p14="http://schemas.microsoft.com/office/powerpoint/2010/main" val="170448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0"/>
                                        </p:tgtEl>
                                        <p:attrNameLst>
                                          <p:attrName>ppt_w</p:attrName>
                                        </p:attrNameLst>
                                      </p:cBhvr>
                                      <p:tavLst>
                                        <p:tav tm="0">
                                          <p:val>
                                            <p:strVal val="ppt_w"/>
                                          </p:val>
                                        </p:tav>
                                        <p:tav tm="100000">
                                          <p:val>
                                            <p:fltVal val="0"/>
                                          </p:val>
                                        </p:tav>
                                      </p:tavLst>
                                    </p:anim>
                                    <p:anim calcmode="lin" valueType="num">
                                      <p:cBhvr>
                                        <p:cTn id="7" dur="500"/>
                                        <p:tgtEl>
                                          <p:spTgt spid="30"/>
                                        </p:tgtEl>
                                        <p:attrNameLst>
                                          <p:attrName>ppt_h</p:attrName>
                                        </p:attrNameLst>
                                      </p:cBhvr>
                                      <p:tavLst>
                                        <p:tav tm="0">
                                          <p:val>
                                            <p:strVal val="ppt_h"/>
                                          </p:val>
                                        </p:tav>
                                        <p:tav tm="100000">
                                          <p:val>
                                            <p:fltVal val="0"/>
                                          </p:val>
                                        </p:tav>
                                      </p:tavLst>
                                    </p:anim>
                                    <p:animEffect transition="out" filter="fade">
                                      <p:cBhvr>
                                        <p:cTn id="8" dur="500"/>
                                        <p:tgtEl>
                                          <p:spTgt spid="30"/>
                                        </p:tgtEl>
                                      </p:cBhvr>
                                    </p:animEffect>
                                    <p:set>
                                      <p:cBhvr>
                                        <p:cTn id="9" dur="1" fill="hold">
                                          <p:stCondLst>
                                            <p:cond delay="499"/>
                                          </p:stCondLst>
                                        </p:cTn>
                                        <p:tgtEl>
                                          <p:spTgt spid="30"/>
                                        </p:tgtEl>
                                        <p:attrNameLst>
                                          <p:attrName>style.visibility</p:attrName>
                                        </p:attrNameLst>
                                      </p:cBhvr>
                                      <p:to>
                                        <p:strVal val="hidden"/>
                                      </p:to>
                                    </p:set>
                                  </p:childTnLst>
                                </p:cTn>
                              </p:par>
                              <p:par>
                                <p:cTn id="10" presetID="22" presetClass="exit" presetSubtype="4" fill="hold" nodeType="withEffect">
                                  <p:stCondLst>
                                    <p:cond delay="0"/>
                                  </p:stCondLst>
                                  <p:childTnLst>
                                    <p:animEffect transition="out" filter="wipe(down)">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arn(inVertic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47"/>
                                        </p:tgtEl>
                                      </p:cBhvr>
                                    </p:animEffect>
                                    <p:set>
                                      <p:cBhvr>
                                        <p:cTn id="22" dur="1" fill="hold">
                                          <p:stCondLst>
                                            <p:cond delay="499"/>
                                          </p:stCondLst>
                                        </p:cTn>
                                        <p:tgtEl>
                                          <p:spTgt spid="47"/>
                                        </p:tgtEl>
                                        <p:attrNameLst>
                                          <p:attrName>style.visibility</p:attrName>
                                        </p:attrNameLst>
                                      </p:cBhvr>
                                      <p:to>
                                        <p:strVal val="hidden"/>
                                      </p:to>
                                    </p:set>
                                  </p:childTnLst>
                                </p:cTn>
                              </p:par>
                            </p:childTnLst>
                          </p:cTn>
                        </p:par>
                        <p:par>
                          <p:cTn id="23" fill="hold">
                            <p:stCondLst>
                              <p:cond delay="500"/>
                            </p:stCondLst>
                            <p:childTnLst>
                              <p:par>
                                <p:cTn id="24" presetID="16" presetClass="entr" presetSubtype="21"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barn(inVertical)">
                                      <p:cBhvr>
                                        <p:cTn id="2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Extract min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sp>
        <p:nvSpPr>
          <p:cNvPr id="28" name="Rectangle 27"/>
          <p:cNvSpPr>
            <a:spLocks noChangeArrowheads="1"/>
          </p:cNvSpPr>
          <p:nvPr/>
        </p:nvSpPr>
        <p:spPr bwMode="auto">
          <a:xfrm>
            <a:off x="503548" y="1124744"/>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FF0000"/>
                </a:solidFill>
                <a:latin typeface="Garamond" pitchFamily="18" charset="0"/>
              </a:rPr>
              <a:t>Exchange</a:t>
            </a:r>
            <a:r>
              <a:rPr lang="en-US" sz="2600" dirty="0">
                <a:solidFill>
                  <a:srgbClr val="0000CC"/>
                </a:solidFill>
                <a:latin typeface="Garamond" pitchFamily="18" charset="0"/>
              </a:rPr>
              <a:t> root</a:t>
            </a:r>
            <a:r>
              <a:rPr lang="en-US" sz="2600" dirty="0">
                <a:latin typeface="Garamond" pitchFamily="18" charset="0"/>
              </a:rPr>
              <a:t> with the </a:t>
            </a:r>
            <a:r>
              <a:rPr lang="en-US" sz="2600" dirty="0">
                <a:solidFill>
                  <a:srgbClr val="0000CC"/>
                </a:solidFill>
                <a:latin typeface="Garamond" pitchFamily="18" charset="0"/>
              </a:rPr>
              <a:t>last node</a:t>
            </a:r>
            <a:r>
              <a:rPr lang="en-US" sz="2600" dirty="0">
                <a:latin typeface="Garamond" pitchFamily="18" charset="0"/>
              </a:rPr>
              <a:t> (right-most leaf)</a:t>
            </a:r>
          </a:p>
          <a:p>
            <a:pPr>
              <a:spcBef>
                <a:spcPts val="600"/>
              </a:spcBef>
              <a:buClr>
                <a:schemeClr val="accent1"/>
              </a:buClr>
              <a:buSzPct val="90000"/>
              <a:buFont typeface="Wingdings 3" pitchFamily="18" charset="2"/>
              <a:buChar char="}"/>
            </a:pPr>
            <a:r>
              <a:rPr lang="en-US" sz="2600" dirty="0">
                <a:solidFill>
                  <a:srgbClr val="FF0000"/>
                </a:solidFill>
                <a:latin typeface="Garamond" pitchFamily="18" charset="0"/>
              </a:rPr>
              <a:t> Sink down</a:t>
            </a:r>
            <a:r>
              <a:rPr lang="en-US" sz="2600" dirty="0">
                <a:latin typeface="Garamond" pitchFamily="18" charset="0"/>
              </a:rPr>
              <a:t> until the </a:t>
            </a:r>
            <a:r>
              <a:rPr lang="en-US" sz="2600" dirty="0">
                <a:solidFill>
                  <a:srgbClr val="0000CC"/>
                </a:solidFill>
                <a:latin typeface="Garamond" pitchFamily="18" charset="0"/>
              </a:rPr>
              <a:t>heap property</a:t>
            </a:r>
            <a:r>
              <a:rPr lang="en-US" sz="2600" dirty="0">
                <a:latin typeface="Garamond" pitchFamily="18" charset="0"/>
              </a:rPr>
              <a:t> is retained</a:t>
            </a:r>
            <a:endParaRPr lang="en-US" sz="2800" dirty="0">
              <a:solidFill>
                <a:srgbClr val="0000CC"/>
              </a:solidFill>
              <a:latin typeface="Garamond" pitchFamily="18" charset="0"/>
            </a:endParaRPr>
          </a:p>
        </p:txBody>
      </p:sp>
      <p:sp>
        <p:nvSpPr>
          <p:cNvPr id="31" name="Freeform 30"/>
          <p:cNvSpPr/>
          <p:nvPr/>
        </p:nvSpPr>
        <p:spPr>
          <a:xfrm rot="12288208">
            <a:off x="4627111" y="3670329"/>
            <a:ext cx="2126723" cy="536356"/>
          </a:xfrm>
          <a:custGeom>
            <a:avLst/>
            <a:gdLst>
              <a:gd name="connsiteX0" fmla="*/ 0 w 1109472"/>
              <a:gd name="connsiteY0" fmla="*/ 329202 h 341394"/>
              <a:gd name="connsiteX1" fmla="*/ 560832 w 1109472"/>
              <a:gd name="connsiteY1" fmla="*/ 18 h 341394"/>
              <a:gd name="connsiteX2" fmla="*/ 1109472 w 1109472"/>
              <a:gd name="connsiteY2" fmla="*/ 341394 h 341394"/>
            </a:gdLst>
            <a:ahLst/>
            <a:cxnLst>
              <a:cxn ang="0">
                <a:pos x="connsiteX0" y="connsiteY0"/>
              </a:cxn>
              <a:cxn ang="0">
                <a:pos x="connsiteX1" y="connsiteY1"/>
              </a:cxn>
              <a:cxn ang="0">
                <a:pos x="connsiteX2" y="connsiteY2"/>
              </a:cxn>
            </a:cxnLst>
            <a:rect l="l" t="t" r="r" b="b"/>
            <a:pathLst>
              <a:path w="1109472" h="341394">
                <a:moveTo>
                  <a:pt x="0" y="329202"/>
                </a:moveTo>
                <a:cubicBezTo>
                  <a:pt x="187960" y="163594"/>
                  <a:pt x="375920" y="-2014"/>
                  <a:pt x="560832" y="18"/>
                </a:cubicBezTo>
                <a:cubicBezTo>
                  <a:pt x="745744" y="2050"/>
                  <a:pt x="927608" y="171722"/>
                  <a:pt x="1109472" y="341394"/>
                </a:cubicBezTo>
              </a:path>
            </a:pathLst>
          </a:cu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Tree>
    <p:extLst>
      <p:ext uri="{BB962C8B-B14F-4D97-AF65-F5344CB8AC3E}">
        <p14:creationId xmlns:p14="http://schemas.microsoft.com/office/powerpoint/2010/main" val="107790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88889E-6 2.92322E-6 L -0.23907 -0.15241 " pathEditMode="relative" rAng="0" ptsTypes="AA">
                                      <p:cBhvr>
                                        <p:cTn id="6" dur="2000" fill="hold"/>
                                        <p:tgtEl>
                                          <p:spTgt spid="42"/>
                                        </p:tgtEl>
                                        <p:attrNameLst>
                                          <p:attrName>ppt_x</p:attrName>
                                          <p:attrName>ppt_y</p:attrName>
                                        </p:attrNameLst>
                                      </p:cBhvr>
                                      <p:rCtr x="-11962" y="-7632"/>
                                    </p:animMotion>
                                  </p:childTnLst>
                                </p:cTn>
                              </p:par>
                              <p:par>
                                <p:cTn id="7" presetID="42" presetClass="path" presetSubtype="0" accel="50000" decel="50000" fill="hold" grpId="0" nodeType="withEffect">
                                  <p:stCondLst>
                                    <p:cond delay="0"/>
                                  </p:stCondLst>
                                  <p:childTnLst>
                                    <p:animMotion origin="layout" path="M 0.00278 0.00185 L 0.24184 0.15564 " pathEditMode="relative" rAng="0" ptsTypes="AA">
                                      <p:cBhvr>
                                        <p:cTn id="8" dur="2000" fill="hold"/>
                                        <p:tgtEl>
                                          <p:spTgt spid="10"/>
                                        </p:tgtEl>
                                        <p:attrNameLst>
                                          <p:attrName>ppt_x</p:attrName>
                                          <p:attrName>ppt_y</p:attrName>
                                        </p:attrNameLst>
                                      </p:cBhvr>
                                      <p:rCtr x="11944" y="76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Extract min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sp>
        <p:nvSpPr>
          <p:cNvPr id="28" name="Rectangle 27"/>
          <p:cNvSpPr>
            <a:spLocks noChangeArrowheads="1"/>
          </p:cNvSpPr>
          <p:nvPr/>
        </p:nvSpPr>
        <p:spPr bwMode="auto">
          <a:xfrm>
            <a:off x="503548" y="1124744"/>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FF0000"/>
                </a:solidFill>
                <a:latin typeface="Garamond" pitchFamily="18" charset="0"/>
              </a:rPr>
              <a:t>Exchange</a:t>
            </a:r>
            <a:r>
              <a:rPr lang="en-US" sz="2600" dirty="0">
                <a:solidFill>
                  <a:srgbClr val="0000CC"/>
                </a:solidFill>
                <a:latin typeface="Garamond" pitchFamily="18" charset="0"/>
              </a:rPr>
              <a:t> root</a:t>
            </a:r>
            <a:r>
              <a:rPr lang="en-US" sz="2600" dirty="0">
                <a:latin typeface="Garamond" pitchFamily="18" charset="0"/>
              </a:rPr>
              <a:t> with the </a:t>
            </a:r>
            <a:r>
              <a:rPr lang="en-US" sz="2600" dirty="0">
                <a:solidFill>
                  <a:srgbClr val="0000CC"/>
                </a:solidFill>
                <a:latin typeface="Garamond" pitchFamily="18" charset="0"/>
              </a:rPr>
              <a:t>last node</a:t>
            </a:r>
            <a:r>
              <a:rPr lang="en-US" sz="2600" dirty="0">
                <a:latin typeface="Garamond" pitchFamily="18" charset="0"/>
              </a:rPr>
              <a:t> (right-most leaf)</a:t>
            </a:r>
          </a:p>
          <a:p>
            <a:pPr>
              <a:spcBef>
                <a:spcPts val="600"/>
              </a:spcBef>
              <a:buClr>
                <a:schemeClr val="accent1"/>
              </a:buClr>
              <a:buSzPct val="90000"/>
              <a:buFont typeface="Wingdings 3" pitchFamily="18" charset="2"/>
              <a:buChar char="}"/>
            </a:pPr>
            <a:r>
              <a:rPr lang="en-US" sz="2600" dirty="0">
                <a:solidFill>
                  <a:srgbClr val="FF0000"/>
                </a:solidFill>
                <a:latin typeface="Garamond" pitchFamily="18" charset="0"/>
              </a:rPr>
              <a:t> Sink down</a:t>
            </a:r>
            <a:r>
              <a:rPr lang="en-US" sz="2600" dirty="0">
                <a:latin typeface="Garamond" pitchFamily="18" charset="0"/>
              </a:rPr>
              <a:t> until the </a:t>
            </a:r>
            <a:r>
              <a:rPr lang="en-US" sz="2600" dirty="0">
                <a:solidFill>
                  <a:srgbClr val="0000CC"/>
                </a:solidFill>
                <a:latin typeface="Garamond" pitchFamily="18" charset="0"/>
              </a:rPr>
              <a:t>heap property</a:t>
            </a:r>
            <a:r>
              <a:rPr lang="en-US" sz="2600" dirty="0">
                <a:latin typeface="Garamond" pitchFamily="18" charset="0"/>
              </a:rPr>
              <a:t> is retained</a:t>
            </a:r>
            <a:endParaRPr lang="en-US" sz="2800" dirty="0">
              <a:solidFill>
                <a:srgbClr val="0000CC"/>
              </a:solidFill>
              <a:latin typeface="Garamond" pitchFamily="18" charset="0"/>
            </a:endParaRPr>
          </a:p>
        </p:txBody>
      </p:sp>
      <p:sp>
        <p:nvSpPr>
          <p:cNvPr id="31" name="Freeform 30"/>
          <p:cNvSpPr/>
          <p:nvPr/>
        </p:nvSpPr>
        <p:spPr>
          <a:xfrm rot="8421843">
            <a:off x="6157046" y="4625598"/>
            <a:ext cx="1225467" cy="350009"/>
          </a:xfrm>
          <a:custGeom>
            <a:avLst/>
            <a:gdLst>
              <a:gd name="connsiteX0" fmla="*/ 0 w 1109472"/>
              <a:gd name="connsiteY0" fmla="*/ 329202 h 341394"/>
              <a:gd name="connsiteX1" fmla="*/ 560832 w 1109472"/>
              <a:gd name="connsiteY1" fmla="*/ 18 h 341394"/>
              <a:gd name="connsiteX2" fmla="*/ 1109472 w 1109472"/>
              <a:gd name="connsiteY2" fmla="*/ 341394 h 341394"/>
            </a:gdLst>
            <a:ahLst/>
            <a:cxnLst>
              <a:cxn ang="0">
                <a:pos x="connsiteX0" y="connsiteY0"/>
              </a:cxn>
              <a:cxn ang="0">
                <a:pos x="connsiteX1" y="connsiteY1"/>
              </a:cxn>
              <a:cxn ang="0">
                <a:pos x="connsiteX2" y="connsiteY2"/>
              </a:cxn>
            </a:cxnLst>
            <a:rect l="l" t="t" r="r" b="b"/>
            <a:pathLst>
              <a:path w="1109472" h="341394">
                <a:moveTo>
                  <a:pt x="0" y="329202"/>
                </a:moveTo>
                <a:cubicBezTo>
                  <a:pt x="187960" y="163594"/>
                  <a:pt x="375920" y="-2014"/>
                  <a:pt x="560832" y="18"/>
                </a:cubicBezTo>
                <a:cubicBezTo>
                  <a:pt x="745744" y="2050"/>
                  <a:pt x="927608" y="171722"/>
                  <a:pt x="1109472" y="341394"/>
                </a:cubicBezTo>
              </a:path>
            </a:pathLst>
          </a:cu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Tree>
    <p:extLst>
      <p:ext uri="{BB962C8B-B14F-4D97-AF65-F5344CB8AC3E}">
        <p14:creationId xmlns:p14="http://schemas.microsoft.com/office/powerpoint/2010/main" val="2913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88889E-6 2.92322E-6 L -0.12882 0.13598 " pathEditMode="relative" rAng="0" ptsTypes="AA">
                                      <p:cBhvr>
                                        <p:cTn id="6" dur="2000" fill="hold"/>
                                        <p:tgtEl>
                                          <p:spTgt spid="42"/>
                                        </p:tgtEl>
                                        <p:attrNameLst>
                                          <p:attrName>ppt_x</p:attrName>
                                          <p:attrName>ppt_y</p:attrName>
                                        </p:attrNameLst>
                                      </p:cBhvr>
                                      <p:rCtr x="-6441" y="6799"/>
                                    </p:animMotion>
                                  </p:childTnLst>
                                </p:cTn>
                              </p:par>
                              <p:par>
                                <p:cTn id="7" presetID="64" presetClass="path" presetSubtype="0" accel="50000" decel="50000" fill="hold" grpId="0" nodeType="withEffect">
                                  <p:stCondLst>
                                    <p:cond delay="0"/>
                                  </p:stCondLst>
                                  <p:childTnLst>
                                    <p:animMotion origin="layout" path="M 3.33333E-6 -2.27567E-6 L 0.12604 -0.13645 " pathEditMode="relative" rAng="0" ptsTypes="AA">
                                      <p:cBhvr>
                                        <p:cTn id="8" dur="2000" fill="hold"/>
                                        <p:tgtEl>
                                          <p:spTgt spid="43"/>
                                        </p:tgtEl>
                                        <p:attrNameLst>
                                          <p:attrName>ppt_x</p:attrName>
                                          <p:attrName>ppt_y</p:attrName>
                                        </p:attrNameLst>
                                      </p:cBhvr>
                                      <p:rCtr x="6302" y="-6822"/>
                                    </p:animMotion>
                                  </p:childTnLst>
                                </p:cTn>
                              </p:par>
                            </p:childTnLst>
                          </p:cTn>
                        </p:par>
                        <p:par>
                          <p:cTn id="9" fill="hold">
                            <p:stCondLst>
                              <p:cond delay="2000"/>
                            </p:stCondLst>
                            <p:childTnLst>
                              <p:par>
                                <p:cTn id="10" presetID="9" presetClass="exit" presetSubtype="0" fill="hold" grpId="0" nodeType="afterEffect">
                                  <p:stCondLst>
                                    <p:cond delay="0"/>
                                  </p:stCondLst>
                                  <p:childTnLst>
                                    <p:animEffect transition="out" filter="dissolve">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1818694" y="2600908"/>
            <a:ext cx="2825314" cy="68407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endParaRPr lang="en-US"/>
          </a:p>
        </p:txBody>
      </p: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 basic properties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9" name="Rectangle 8"/>
          <p:cNvSpPr>
            <a:spLocks noChangeArrowheads="1"/>
          </p:cNvSpPr>
          <p:nvPr/>
        </p:nvSpPr>
        <p:spPr bwMode="auto">
          <a:xfrm>
            <a:off x="2051720" y="1664804"/>
            <a:ext cx="576064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800" dirty="0">
                <a:solidFill>
                  <a:srgbClr val="0000CC"/>
                </a:solidFill>
                <a:latin typeface="Garamond" pitchFamily="18" charset="0"/>
              </a:rPr>
              <a:t> </a:t>
            </a:r>
            <a:r>
              <a:rPr lang="en-US" sz="2800" dirty="0">
                <a:latin typeface="Garamond" pitchFamily="18" charset="0"/>
              </a:rPr>
              <a:t>Insert</a:t>
            </a:r>
          </a:p>
          <a:p>
            <a:pPr>
              <a:spcBef>
                <a:spcPts val="600"/>
              </a:spcBef>
              <a:buClr>
                <a:srgbClr val="4F81BD"/>
              </a:buClr>
              <a:buSzPct val="90000"/>
              <a:buFont typeface="Wingdings 3" pitchFamily="18" charset="2"/>
              <a:buChar char="}"/>
            </a:pPr>
            <a:r>
              <a:rPr lang="en-US" sz="2800" dirty="0">
                <a:latin typeface="Garamond" pitchFamily="18" charset="0"/>
              </a:rPr>
              <a:t> Extract min</a:t>
            </a:r>
          </a:p>
          <a:p>
            <a:pPr>
              <a:spcBef>
                <a:spcPts val="600"/>
              </a:spcBef>
              <a:buClr>
                <a:srgbClr val="4F81BD"/>
              </a:buClr>
              <a:buSzPct val="90000"/>
              <a:buFont typeface="Wingdings 3" pitchFamily="18" charset="2"/>
              <a:buChar char="}"/>
            </a:pPr>
            <a:r>
              <a:rPr lang="en-US" sz="2800" dirty="0">
                <a:latin typeface="Garamond" pitchFamily="18" charset="0"/>
              </a:rPr>
              <a:t> Decrease key</a:t>
            </a:r>
          </a:p>
          <a:p>
            <a:pPr>
              <a:spcBef>
                <a:spcPts val="600"/>
              </a:spcBef>
              <a:buClr>
                <a:srgbClr val="4F81BD"/>
              </a:buClr>
              <a:buSzPct val="90000"/>
              <a:buFont typeface="Wingdings 3" pitchFamily="18" charset="2"/>
              <a:buChar char="}"/>
            </a:pPr>
            <a:r>
              <a:rPr lang="en-US" sz="2800" dirty="0">
                <a:latin typeface="Garamond" pitchFamily="18" charset="0"/>
              </a:rPr>
              <a:t> Find min</a:t>
            </a:r>
          </a:p>
          <a:p>
            <a:pPr>
              <a:spcBef>
                <a:spcPts val="600"/>
              </a:spcBef>
              <a:buClr>
                <a:srgbClr val="4F81BD"/>
              </a:buClr>
              <a:buSzPct val="90000"/>
              <a:buFont typeface="Wingdings 3" pitchFamily="18" charset="2"/>
              <a:buChar char="}"/>
            </a:pPr>
            <a:r>
              <a:rPr lang="en-US" sz="2800" dirty="0">
                <a:latin typeface="Garamond" pitchFamily="18" charset="0"/>
              </a:rPr>
              <a:t> Delete</a:t>
            </a:r>
          </a:p>
        </p:txBody>
      </p:sp>
    </p:spTree>
    <p:extLst>
      <p:ext uri="{BB962C8B-B14F-4D97-AF65-F5344CB8AC3E}">
        <p14:creationId xmlns:p14="http://schemas.microsoft.com/office/powerpoint/2010/main" val="32163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Decrease key</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24" name="Straight Connector 23"/>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47"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6"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38" name="Oval 37"/>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39" name="Oval 38"/>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45" name="Oval 44"/>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46" name="Oval 45"/>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47" name="Oval 46"/>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8" name="Straight Connector 47"/>
          <p:cNvCxnSpPr>
            <a:stCxn id="52"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51" name="Oval 50"/>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52" name="Oval 51"/>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pSp>
        <p:nvGrpSpPr>
          <p:cNvPr id="53" name="Group 52"/>
          <p:cNvGrpSpPr/>
          <p:nvPr/>
        </p:nvGrpSpPr>
        <p:grpSpPr>
          <a:xfrm>
            <a:off x="287524" y="944724"/>
            <a:ext cx="6624738" cy="461665"/>
            <a:chOff x="3290836" y="1158452"/>
            <a:chExt cx="4970233" cy="360331"/>
          </a:xfrm>
        </p:grpSpPr>
        <p:sp>
          <p:nvSpPr>
            <p:cNvPr id="54" name="Oval 5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55" name="TextBox 54"/>
            <p:cNvSpPr txBox="1"/>
            <p:nvPr/>
          </p:nvSpPr>
          <p:spPr>
            <a:xfrm>
              <a:off x="3468879" y="1158452"/>
              <a:ext cx="4792190" cy="360331"/>
            </a:xfrm>
            <a:prstGeom prst="rect">
              <a:avLst/>
            </a:prstGeom>
            <a:noFill/>
          </p:spPr>
          <p:txBody>
            <a:bodyPr wrap="square" rtlCol="0">
              <a:spAutoFit/>
            </a:bodyPr>
            <a:lstStyle/>
            <a:p>
              <a:r>
                <a:rPr lang="en-US" sz="2400" dirty="0">
                  <a:solidFill>
                    <a:srgbClr val="FF0000"/>
                  </a:solidFill>
                  <a:latin typeface="Book Antiqua" pitchFamily="18" charset="0"/>
                </a:rPr>
                <a:t> </a:t>
              </a:r>
              <a:r>
                <a:rPr lang="en-US" sz="2400" dirty="0">
                  <a:latin typeface="Book Antiqua" pitchFamily="18" charset="0"/>
                </a:rPr>
                <a:t>Insert x (x = 17 in this example )</a:t>
              </a:r>
              <a:endParaRPr lang="en-US" sz="2400" dirty="0">
                <a:latin typeface="Georgia" pitchFamily="18" charset="0"/>
              </a:endParaRPr>
            </a:p>
          </p:txBody>
        </p:sp>
      </p:grpSp>
      <p:sp>
        <p:nvSpPr>
          <p:cNvPr id="56" name="Rectangle 55"/>
          <p:cNvSpPr>
            <a:spLocks noChangeArrowheads="1"/>
          </p:cNvSpPr>
          <p:nvPr/>
        </p:nvSpPr>
        <p:spPr bwMode="auto">
          <a:xfrm>
            <a:off x="755576" y="1448779"/>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0000CC"/>
                </a:solidFill>
                <a:latin typeface="Garamond" pitchFamily="18" charset="0"/>
              </a:rPr>
              <a:t>Decrease </a:t>
            </a:r>
            <a:r>
              <a:rPr lang="en-US" sz="2600" dirty="0">
                <a:solidFill>
                  <a:srgbClr val="FF0000"/>
                </a:solidFill>
                <a:latin typeface="Garamond" pitchFamily="18" charset="0"/>
              </a:rPr>
              <a:t>x</a:t>
            </a:r>
          </a:p>
          <a:p>
            <a:pPr>
              <a:spcBef>
                <a:spcPts val="600"/>
              </a:spcBef>
              <a:buClr>
                <a:schemeClr val="accent1"/>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Bubble up</a:t>
            </a:r>
            <a:r>
              <a:rPr lang="en-US" sz="2600" dirty="0">
                <a:latin typeface="Garamond" pitchFamily="18" charset="0"/>
              </a:rPr>
              <a:t> </a:t>
            </a:r>
            <a:r>
              <a:rPr lang="en-US" sz="2600" dirty="0">
                <a:solidFill>
                  <a:srgbClr val="FF0000"/>
                </a:solidFill>
                <a:latin typeface="Garamond" pitchFamily="18" charset="0"/>
              </a:rPr>
              <a:t>until</a:t>
            </a:r>
            <a:r>
              <a:rPr lang="en-US" sz="2600" dirty="0">
                <a:latin typeface="Garamond" pitchFamily="18" charset="0"/>
              </a:rPr>
              <a:t> the heap is </a:t>
            </a:r>
            <a:r>
              <a:rPr lang="en-US" sz="2600" dirty="0">
                <a:solidFill>
                  <a:srgbClr val="0000CC"/>
                </a:solidFill>
                <a:latin typeface="Garamond" pitchFamily="18" charset="0"/>
              </a:rPr>
              <a:t>ordered</a:t>
            </a:r>
            <a:endParaRPr lang="en-US" sz="2800" dirty="0">
              <a:solidFill>
                <a:srgbClr val="0000CC"/>
              </a:solidFill>
              <a:latin typeface="Garamond" pitchFamily="18" charset="0"/>
            </a:endParaRPr>
          </a:p>
        </p:txBody>
      </p:sp>
      <p:sp>
        <p:nvSpPr>
          <p:cNvPr id="57" name="Oval 56"/>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2" name="TextBox 1"/>
          <p:cNvSpPr txBox="1"/>
          <p:nvPr/>
        </p:nvSpPr>
        <p:spPr>
          <a:xfrm>
            <a:off x="2303748" y="5805264"/>
            <a:ext cx="445181" cy="477054"/>
          </a:xfrm>
          <a:prstGeom prst="rect">
            <a:avLst/>
          </a:prstGeom>
          <a:noFill/>
        </p:spPr>
        <p:txBody>
          <a:bodyPr wrap="square" rtlCol="0">
            <a:spAutoFit/>
          </a:bodyPr>
          <a:lstStyle/>
          <a:p>
            <a:r>
              <a:rPr lang="en-US" sz="2500" dirty="0">
                <a:solidFill>
                  <a:srgbClr val="FF0000"/>
                </a:solidFill>
              </a:rPr>
              <a:t>x</a:t>
            </a:r>
          </a:p>
        </p:txBody>
      </p:sp>
    </p:spTree>
    <p:extLst>
      <p:ext uri="{BB962C8B-B14F-4D97-AF65-F5344CB8AC3E}">
        <p14:creationId xmlns:p14="http://schemas.microsoft.com/office/powerpoint/2010/main" val="423368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p:cNvSpPr>
            <a:spLocks noChangeArrowheads="1"/>
          </p:cNvSpPr>
          <p:nvPr/>
        </p:nvSpPr>
        <p:spPr bwMode="auto">
          <a:xfrm>
            <a:off x="1818694" y="3609020"/>
            <a:ext cx="2825314" cy="68407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endParaRPr lang="en-US"/>
          </a:p>
        </p:txBody>
      </p:sp>
      <p:sp>
        <p:nvSpPr>
          <p:cNvPr id="6" name="AutoShape 2"/>
          <p:cNvSpPr>
            <a:spLocks noChangeArrowheads="1"/>
          </p:cNvSpPr>
          <p:nvPr/>
        </p:nvSpPr>
        <p:spPr bwMode="auto">
          <a:xfrm>
            <a:off x="1818694" y="3068960"/>
            <a:ext cx="2825314" cy="68407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endParaRPr lang="en-US"/>
          </a:p>
        </p:txBody>
      </p: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 basic properties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9" name="Rectangle 8"/>
          <p:cNvSpPr>
            <a:spLocks noChangeArrowheads="1"/>
          </p:cNvSpPr>
          <p:nvPr/>
        </p:nvSpPr>
        <p:spPr bwMode="auto">
          <a:xfrm>
            <a:off x="2051720" y="1664804"/>
            <a:ext cx="576064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800" dirty="0">
                <a:solidFill>
                  <a:srgbClr val="0000CC"/>
                </a:solidFill>
                <a:latin typeface="Garamond" pitchFamily="18" charset="0"/>
              </a:rPr>
              <a:t> </a:t>
            </a:r>
            <a:r>
              <a:rPr lang="en-US" sz="2800" dirty="0">
                <a:latin typeface="Garamond" pitchFamily="18" charset="0"/>
              </a:rPr>
              <a:t>Insert</a:t>
            </a:r>
          </a:p>
          <a:p>
            <a:pPr>
              <a:spcBef>
                <a:spcPts val="600"/>
              </a:spcBef>
              <a:buClr>
                <a:srgbClr val="4F81BD"/>
              </a:buClr>
              <a:buSzPct val="90000"/>
              <a:buFont typeface="Wingdings 3" pitchFamily="18" charset="2"/>
              <a:buChar char="}"/>
            </a:pPr>
            <a:r>
              <a:rPr lang="en-US" sz="2800" dirty="0">
                <a:latin typeface="Garamond" pitchFamily="18" charset="0"/>
              </a:rPr>
              <a:t> Extract min</a:t>
            </a:r>
          </a:p>
          <a:p>
            <a:pPr>
              <a:spcBef>
                <a:spcPts val="600"/>
              </a:spcBef>
              <a:buClr>
                <a:srgbClr val="4F81BD"/>
              </a:buClr>
              <a:buSzPct val="90000"/>
              <a:buFont typeface="Wingdings 3" pitchFamily="18" charset="2"/>
              <a:buChar char="}"/>
            </a:pPr>
            <a:r>
              <a:rPr lang="en-US" sz="2800" dirty="0">
                <a:latin typeface="Garamond" pitchFamily="18" charset="0"/>
              </a:rPr>
              <a:t> Decrease key</a:t>
            </a:r>
          </a:p>
          <a:p>
            <a:pPr>
              <a:spcBef>
                <a:spcPts val="600"/>
              </a:spcBef>
              <a:buClr>
                <a:srgbClr val="4F81BD"/>
              </a:buClr>
              <a:buSzPct val="90000"/>
              <a:buFont typeface="Wingdings 3" pitchFamily="18" charset="2"/>
              <a:buChar char="}"/>
            </a:pPr>
            <a:r>
              <a:rPr lang="en-US" sz="2800" dirty="0">
                <a:latin typeface="Garamond" pitchFamily="18" charset="0"/>
              </a:rPr>
              <a:t> Find min</a:t>
            </a:r>
          </a:p>
          <a:p>
            <a:pPr>
              <a:spcBef>
                <a:spcPts val="600"/>
              </a:spcBef>
              <a:buClr>
                <a:srgbClr val="4F81BD"/>
              </a:buClr>
              <a:buSzPct val="90000"/>
              <a:buFont typeface="Wingdings 3" pitchFamily="18" charset="2"/>
              <a:buChar char="}"/>
            </a:pPr>
            <a:r>
              <a:rPr lang="en-US" sz="2800" dirty="0">
                <a:latin typeface="Garamond" pitchFamily="18" charset="0"/>
              </a:rPr>
              <a:t> Delete</a:t>
            </a:r>
          </a:p>
        </p:txBody>
      </p:sp>
      <p:sp>
        <p:nvSpPr>
          <p:cNvPr id="7" name="AutoShape 5"/>
          <p:cNvSpPr>
            <a:spLocks noChangeArrowheads="1"/>
          </p:cNvSpPr>
          <p:nvPr/>
        </p:nvSpPr>
        <p:spPr bwMode="auto">
          <a:xfrm>
            <a:off x="2051720" y="5049180"/>
            <a:ext cx="4860540" cy="792088"/>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600" dirty="0">
                <a:latin typeface="Book Antiqua" pitchFamily="18" charset="0"/>
              </a:rPr>
              <a:t>Just return the </a:t>
            </a:r>
            <a:r>
              <a:rPr lang="en-US" sz="2600" dirty="0">
                <a:solidFill>
                  <a:srgbClr val="FF0000"/>
                </a:solidFill>
                <a:latin typeface="Book Antiqua" pitchFamily="18" charset="0"/>
              </a:rPr>
              <a:t>root</a:t>
            </a:r>
            <a:r>
              <a:rPr lang="en-US" sz="2600" dirty="0">
                <a:latin typeface="Book Antiqua" pitchFamily="18" charset="0"/>
              </a:rPr>
              <a:t>!</a:t>
            </a:r>
          </a:p>
        </p:txBody>
      </p:sp>
    </p:spTree>
    <p:extLst>
      <p:ext uri="{BB962C8B-B14F-4D97-AF65-F5344CB8AC3E}">
        <p14:creationId xmlns:p14="http://schemas.microsoft.com/office/powerpoint/2010/main" val="187106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xit" presetSubtype="4" fill="hold" grpId="1" nodeType="clickEffect">
                                  <p:stCondLst>
                                    <p:cond delay="0"/>
                                  </p:stCondLst>
                                  <p:childTnLst>
                                    <p:anim calcmode="lin" valueType="num">
                                      <p:cBhvr additive="base">
                                        <p:cTn id="16" dur="500"/>
                                        <p:tgtEl>
                                          <p:spTgt spid="7"/>
                                        </p:tgtEl>
                                        <p:attrNameLst>
                                          <p:attrName>ppt_y</p:attrName>
                                        </p:attrNameLst>
                                      </p:cBhvr>
                                      <p:tavLst>
                                        <p:tav tm="0">
                                          <p:val>
                                            <p:strVal val="#ppt_y"/>
                                          </p:val>
                                        </p:tav>
                                        <p:tav tm="100000">
                                          <p:val>
                                            <p:strVal val="#ppt_y+#ppt_h*1.125000"/>
                                          </p:val>
                                        </p:tav>
                                      </p:tavLst>
                                    </p:anim>
                                    <p:animEffect transition="out" filter="wipe(dow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22" presetClass="exit" presetSubtype="2" fill="hold" grpId="1" nodeType="withEffect">
                                  <p:stCondLst>
                                    <p:cond delay="0"/>
                                  </p:stCondLst>
                                  <p:childTnLst>
                                    <p:animEffect transition="out" filter="wipe(right)">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6" grpId="1" animBg="1"/>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Delete</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24" name="Straight Connector 23"/>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47"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6"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38" name="Oval 37"/>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39" name="Oval 38"/>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45" name="Oval 44"/>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46" name="Oval 45"/>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47" name="Oval 46"/>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8" name="Straight Connector 47"/>
          <p:cNvCxnSpPr>
            <a:stCxn id="52"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51" name="Oval 50"/>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52" name="Oval 51"/>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pSp>
        <p:nvGrpSpPr>
          <p:cNvPr id="53" name="Group 52"/>
          <p:cNvGrpSpPr/>
          <p:nvPr/>
        </p:nvGrpSpPr>
        <p:grpSpPr>
          <a:xfrm>
            <a:off x="287524" y="944724"/>
            <a:ext cx="6624738" cy="461665"/>
            <a:chOff x="3290836" y="1158452"/>
            <a:chExt cx="4970233" cy="360331"/>
          </a:xfrm>
        </p:grpSpPr>
        <p:sp>
          <p:nvSpPr>
            <p:cNvPr id="54" name="Oval 5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55" name="TextBox 54"/>
            <p:cNvSpPr txBox="1"/>
            <p:nvPr/>
          </p:nvSpPr>
          <p:spPr>
            <a:xfrm>
              <a:off x="3468879" y="1158452"/>
              <a:ext cx="4792190" cy="360331"/>
            </a:xfrm>
            <a:prstGeom prst="rect">
              <a:avLst/>
            </a:prstGeom>
            <a:noFill/>
          </p:spPr>
          <p:txBody>
            <a:bodyPr wrap="square" rtlCol="0">
              <a:spAutoFit/>
            </a:bodyPr>
            <a:lstStyle/>
            <a:p>
              <a:r>
                <a:rPr lang="en-US" sz="2400" dirty="0">
                  <a:solidFill>
                    <a:srgbClr val="FF0000"/>
                  </a:solidFill>
                  <a:latin typeface="Book Antiqua" pitchFamily="18" charset="0"/>
                </a:rPr>
                <a:t> </a:t>
              </a:r>
              <a:r>
                <a:rPr lang="en-US" sz="2400" dirty="0">
                  <a:latin typeface="Book Antiqua" pitchFamily="18" charset="0"/>
                </a:rPr>
                <a:t>Delete x (x =10 in this example)</a:t>
              </a:r>
              <a:endParaRPr lang="en-US" sz="2400" dirty="0">
                <a:latin typeface="Georgia" pitchFamily="18" charset="0"/>
              </a:endParaRPr>
            </a:p>
          </p:txBody>
        </p:sp>
      </p:grpSp>
      <p:sp>
        <p:nvSpPr>
          <p:cNvPr id="56" name="Rectangle 55"/>
          <p:cNvSpPr>
            <a:spLocks noChangeArrowheads="1"/>
          </p:cNvSpPr>
          <p:nvPr/>
        </p:nvSpPr>
        <p:spPr bwMode="auto">
          <a:xfrm>
            <a:off x="755576" y="1448779"/>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0000CC"/>
                </a:solidFill>
                <a:latin typeface="Garamond" pitchFamily="18" charset="0"/>
              </a:rPr>
              <a:t>Exchange with </a:t>
            </a:r>
            <a:r>
              <a:rPr lang="en-US" sz="2600" dirty="0">
                <a:solidFill>
                  <a:srgbClr val="FF0000"/>
                </a:solidFill>
                <a:latin typeface="Garamond" pitchFamily="18" charset="0"/>
              </a:rPr>
              <a:t>the last node</a:t>
            </a:r>
          </a:p>
          <a:p>
            <a:pPr>
              <a:spcBef>
                <a:spcPts val="600"/>
              </a:spcBef>
              <a:buClr>
                <a:schemeClr val="accent1"/>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Bubble up/sink down</a:t>
            </a:r>
            <a:r>
              <a:rPr lang="en-US" sz="2600" dirty="0">
                <a:latin typeface="Garamond" pitchFamily="18" charset="0"/>
              </a:rPr>
              <a:t> </a:t>
            </a:r>
            <a:r>
              <a:rPr lang="en-US" sz="2600" dirty="0">
                <a:solidFill>
                  <a:srgbClr val="FF0000"/>
                </a:solidFill>
                <a:latin typeface="Garamond" pitchFamily="18" charset="0"/>
              </a:rPr>
              <a:t>until</a:t>
            </a:r>
            <a:r>
              <a:rPr lang="en-US" sz="2600" dirty="0">
                <a:latin typeface="Garamond" pitchFamily="18" charset="0"/>
              </a:rPr>
              <a:t> the heap is </a:t>
            </a:r>
            <a:r>
              <a:rPr lang="en-US" sz="2600" dirty="0">
                <a:solidFill>
                  <a:srgbClr val="0000CC"/>
                </a:solidFill>
                <a:latin typeface="Garamond" pitchFamily="18" charset="0"/>
              </a:rPr>
              <a:t>ordered</a:t>
            </a:r>
            <a:endParaRPr lang="en-US" sz="2800" dirty="0">
              <a:solidFill>
                <a:srgbClr val="0000CC"/>
              </a:solidFill>
              <a:latin typeface="Garamond" pitchFamily="18" charset="0"/>
            </a:endParaRPr>
          </a:p>
        </p:txBody>
      </p:sp>
      <p:sp>
        <p:nvSpPr>
          <p:cNvPr id="57" name="Oval 56"/>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2" name="TextBox 1"/>
          <p:cNvSpPr txBox="1"/>
          <p:nvPr/>
        </p:nvSpPr>
        <p:spPr>
          <a:xfrm>
            <a:off x="2686659" y="3383994"/>
            <a:ext cx="445181" cy="477054"/>
          </a:xfrm>
          <a:prstGeom prst="rect">
            <a:avLst/>
          </a:prstGeom>
          <a:noFill/>
        </p:spPr>
        <p:txBody>
          <a:bodyPr wrap="square" rtlCol="0">
            <a:spAutoFit/>
          </a:bodyPr>
          <a:lstStyle/>
          <a:p>
            <a:r>
              <a:rPr lang="en-US" sz="2500" dirty="0">
                <a:solidFill>
                  <a:srgbClr val="FF0000"/>
                </a:solidFill>
              </a:rPr>
              <a:t>x</a:t>
            </a:r>
          </a:p>
        </p:txBody>
      </p:sp>
      <p:sp>
        <p:nvSpPr>
          <p:cNvPr id="3" name="TextBox 2"/>
          <p:cNvSpPr txBox="1"/>
          <p:nvPr/>
        </p:nvSpPr>
        <p:spPr>
          <a:xfrm>
            <a:off x="4463988" y="5734417"/>
            <a:ext cx="3852428" cy="430887"/>
          </a:xfrm>
          <a:prstGeom prst="rect">
            <a:avLst/>
          </a:prstGeom>
          <a:noFill/>
        </p:spPr>
        <p:txBody>
          <a:bodyPr wrap="square" rtlCol="0">
            <a:spAutoFit/>
          </a:bodyPr>
          <a:lstStyle/>
          <a:p>
            <a:r>
              <a:rPr lang="en-US" sz="2200" dirty="0">
                <a:solidFill>
                  <a:srgbClr val="0000CC"/>
                </a:solidFill>
                <a:latin typeface="Trebuchet MS" pitchFamily="34" charset="0"/>
              </a:rPr>
              <a:t>Bubble</a:t>
            </a:r>
            <a:r>
              <a:rPr lang="en-US" sz="2200" dirty="0">
                <a:latin typeface="Trebuchet MS" pitchFamily="34" charset="0"/>
              </a:rPr>
              <a:t> up or </a:t>
            </a:r>
            <a:r>
              <a:rPr lang="en-US" sz="2200" dirty="0">
                <a:solidFill>
                  <a:srgbClr val="FF0000"/>
                </a:solidFill>
                <a:latin typeface="Trebuchet MS" pitchFamily="34" charset="0"/>
              </a:rPr>
              <a:t>Sink</a:t>
            </a:r>
            <a:r>
              <a:rPr lang="en-US" sz="2200" dirty="0">
                <a:latin typeface="Trebuchet MS" pitchFamily="34" charset="0"/>
              </a:rPr>
              <a:t> down?</a:t>
            </a:r>
          </a:p>
        </p:txBody>
      </p:sp>
      <p:sp>
        <p:nvSpPr>
          <p:cNvPr id="31" name="TextBox 30"/>
          <p:cNvSpPr txBox="1"/>
          <p:nvPr/>
        </p:nvSpPr>
        <p:spPr>
          <a:xfrm>
            <a:off x="4463988" y="6202469"/>
            <a:ext cx="3852428" cy="430887"/>
          </a:xfrm>
          <a:prstGeom prst="rect">
            <a:avLst/>
          </a:prstGeom>
          <a:noFill/>
        </p:spPr>
        <p:txBody>
          <a:bodyPr wrap="square" rtlCol="0">
            <a:spAutoFit/>
          </a:bodyPr>
          <a:lstStyle/>
          <a:p>
            <a:r>
              <a:rPr lang="en-US" sz="2200" dirty="0">
                <a:solidFill>
                  <a:srgbClr val="FF0000"/>
                </a:solidFill>
                <a:latin typeface="Trebuchet MS" pitchFamily="34" charset="0"/>
              </a:rPr>
              <a:t>What if</a:t>
            </a:r>
            <a:r>
              <a:rPr lang="en-US" sz="2200" dirty="0">
                <a:latin typeface="Trebuchet MS" pitchFamily="34" charset="0"/>
              </a:rPr>
              <a:t> x = 11?</a:t>
            </a:r>
          </a:p>
        </p:txBody>
      </p:sp>
      <p:sp>
        <p:nvSpPr>
          <p:cNvPr id="33" name="Freeform 32"/>
          <p:cNvSpPr/>
          <p:nvPr/>
        </p:nvSpPr>
        <p:spPr>
          <a:xfrm rot="15394044">
            <a:off x="2130018" y="4758770"/>
            <a:ext cx="1306707" cy="329245"/>
          </a:xfrm>
          <a:custGeom>
            <a:avLst/>
            <a:gdLst>
              <a:gd name="connsiteX0" fmla="*/ 0 w 1109472"/>
              <a:gd name="connsiteY0" fmla="*/ 329202 h 341394"/>
              <a:gd name="connsiteX1" fmla="*/ 560832 w 1109472"/>
              <a:gd name="connsiteY1" fmla="*/ 18 h 341394"/>
              <a:gd name="connsiteX2" fmla="*/ 1109472 w 1109472"/>
              <a:gd name="connsiteY2" fmla="*/ 341394 h 341394"/>
            </a:gdLst>
            <a:ahLst/>
            <a:cxnLst>
              <a:cxn ang="0">
                <a:pos x="connsiteX0" y="connsiteY0"/>
              </a:cxn>
              <a:cxn ang="0">
                <a:pos x="connsiteX1" y="connsiteY1"/>
              </a:cxn>
              <a:cxn ang="0">
                <a:pos x="connsiteX2" y="connsiteY2"/>
              </a:cxn>
            </a:cxnLst>
            <a:rect l="l" t="t" r="r" b="b"/>
            <a:pathLst>
              <a:path w="1109472" h="341394">
                <a:moveTo>
                  <a:pt x="0" y="329202"/>
                </a:moveTo>
                <a:cubicBezTo>
                  <a:pt x="187960" y="163594"/>
                  <a:pt x="375920" y="-2014"/>
                  <a:pt x="560832" y="18"/>
                </a:cubicBezTo>
                <a:cubicBezTo>
                  <a:pt x="745744" y="2050"/>
                  <a:pt x="927608" y="171722"/>
                  <a:pt x="1109472" y="341394"/>
                </a:cubicBezTo>
              </a:path>
            </a:pathLst>
          </a:cu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271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ppt_y</p:attrName>
                                        </p:attrNameLst>
                                      </p:cBhvr>
                                      <p:tavLst>
                                        <p:tav tm="0">
                                          <p:val>
                                            <p:strVal val="#ppt_y+#ppt_h*1.125000"/>
                                          </p:val>
                                        </p:tav>
                                        <p:tav tm="100000">
                                          <p:val>
                                            <p:strVal val="#ppt_y"/>
                                          </p:val>
                                        </p:tav>
                                      </p:tavLst>
                                    </p:anim>
                                    <p:animEffect transition="in" filter="wipe(up)">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6" name="Group 5"/>
          <p:cNvGrpSpPr/>
          <p:nvPr/>
        </p:nvGrpSpPr>
        <p:grpSpPr>
          <a:xfrm>
            <a:off x="683568" y="2096853"/>
            <a:ext cx="7524836" cy="461665"/>
            <a:chOff x="3290836" y="1158452"/>
            <a:chExt cx="5645535" cy="360331"/>
          </a:xfrm>
        </p:grpSpPr>
        <p:sp>
          <p:nvSpPr>
            <p:cNvPr id="7" name="Oval 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8" name="TextBox 7"/>
            <p:cNvSpPr txBox="1"/>
            <p:nvPr/>
          </p:nvSpPr>
          <p:spPr>
            <a:xfrm>
              <a:off x="3468879" y="1158452"/>
              <a:ext cx="5467492" cy="360331"/>
            </a:xfrm>
            <a:prstGeom prst="rect">
              <a:avLst/>
            </a:prstGeom>
            <a:noFill/>
          </p:spPr>
          <p:txBody>
            <a:bodyPr wrap="square" rtlCol="0">
              <a:spAutoFit/>
            </a:bodyPr>
            <a:lstStyle/>
            <a:p>
              <a:r>
                <a:rPr lang="en-US" sz="2400" b="1" dirty="0">
                  <a:latin typeface="Book Antiqua" pitchFamily="18" charset="0"/>
                </a:rPr>
                <a:t>Structural property:</a:t>
              </a:r>
              <a:r>
                <a:rPr lang="en-US" sz="2400" dirty="0">
                  <a:solidFill>
                    <a:srgbClr val="FF0000"/>
                  </a:solidFill>
                  <a:latin typeface="Book Antiqua" pitchFamily="18" charset="0"/>
                </a:rPr>
                <a:t> Almost </a:t>
              </a:r>
              <a:r>
                <a:rPr lang="en-US" sz="2400" dirty="0">
                  <a:solidFill>
                    <a:srgbClr val="0000CC"/>
                  </a:solidFill>
                  <a:latin typeface="Book Antiqua" pitchFamily="18" charset="0"/>
                </a:rPr>
                <a:t>complete</a:t>
              </a:r>
              <a:r>
                <a:rPr lang="en-US" sz="2400" dirty="0">
                  <a:solidFill>
                    <a:srgbClr val="FF0000"/>
                  </a:solidFill>
                  <a:latin typeface="Book Antiqua" pitchFamily="18" charset="0"/>
                </a:rPr>
                <a:t> </a:t>
              </a:r>
              <a:r>
                <a:rPr lang="en-US" sz="2400" dirty="0">
                  <a:latin typeface="Book Antiqua" pitchFamily="18" charset="0"/>
                </a:rPr>
                <a:t>binary tree</a:t>
              </a:r>
              <a:endParaRPr lang="en-US" sz="2400" dirty="0">
                <a:latin typeface="Georgia" pitchFamily="18" charset="0"/>
              </a:endParaRPr>
            </a:p>
          </p:txBody>
        </p:sp>
      </p:grpSp>
      <p:sp>
        <p:nvSpPr>
          <p:cNvPr id="9" name="Rectangle 8"/>
          <p:cNvSpPr>
            <a:spLocks noChangeArrowheads="1"/>
          </p:cNvSpPr>
          <p:nvPr/>
        </p:nvSpPr>
        <p:spPr bwMode="auto">
          <a:xfrm>
            <a:off x="1151620" y="2600908"/>
            <a:ext cx="83169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0000CC"/>
                </a:solidFill>
                <a:latin typeface="Garamond" pitchFamily="18" charset="0"/>
              </a:rPr>
              <a:t>Complete</a:t>
            </a:r>
            <a:r>
              <a:rPr lang="en-US" sz="2600" dirty="0">
                <a:latin typeface="Garamond" pitchFamily="18" charset="0"/>
              </a:rPr>
              <a:t> on all levels, </a:t>
            </a:r>
            <a:r>
              <a:rPr lang="en-US" sz="2600" dirty="0">
                <a:solidFill>
                  <a:srgbClr val="FF0000"/>
                </a:solidFill>
                <a:latin typeface="Garamond" pitchFamily="18" charset="0"/>
              </a:rPr>
              <a:t>except</a:t>
            </a:r>
            <a:r>
              <a:rPr lang="en-US" sz="2600" dirty="0">
                <a:latin typeface="Garamond" pitchFamily="18" charset="0"/>
              </a:rPr>
              <a:t> the </a:t>
            </a:r>
            <a:r>
              <a:rPr lang="en-US" sz="2600" dirty="0">
                <a:solidFill>
                  <a:srgbClr val="FF0000"/>
                </a:solidFill>
                <a:latin typeface="Garamond" pitchFamily="18" charset="0"/>
              </a:rPr>
              <a:t>last</a:t>
            </a:r>
            <a:endParaRPr lang="en-US" sz="2800" dirty="0">
              <a:solidFill>
                <a:srgbClr val="FF0000"/>
              </a:solidFill>
              <a:latin typeface="Garamond" pitchFamily="18" charset="0"/>
            </a:endParaRPr>
          </a:p>
        </p:txBody>
      </p:sp>
      <p:grpSp>
        <p:nvGrpSpPr>
          <p:cNvPr id="10" name="Group 9"/>
          <p:cNvGrpSpPr/>
          <p:nvPr/>
        </p:nvGrpSpPr>
        <p:grpSpPr>
          <a:xfrm>
            <a:off x="683568" y="3477779"/>
            <a:ext cx="6624738" cy="461665"/>
            <a:chOff x="3290836" y="1158452"/>
            <a:chExt cx="4970233" cy="360331"/>
          </a:xfrm>
        </p:grpSpPr>
        <p:sp>
          <p:nvSpPr>
            <p:cNvPr id="12" name="Oval 11"/>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3" name="TextBox 12"/>
            <p:cNvSpPr txBox="1"/>
            <p:nvPr/>
          </p:nvSpPr>
          <p:spPr>
            <a:xfrm>
              <a:off x="3468879" y="1158452"/>
              <a:ext cx="4792190" cy="360331"/>
            </a:xfrm>
            <a:prstGeom prst="rect">
              <a:avLst/>
            </a:prstGeom>
            <a:noFill/>
          </p:spPr>
          <p:txBody>
            <a:bodyPr wrap="square" rtlCol="0">
              <a:spAutoFit/>
            </a:bodyPr>
            <a:lstStyle/>
            <a:p>
              <a:r>
                <a:rPr lang="en-US" sz="2400" b="1" dirty="0">
                  <a:latin typeface="Book Antiqua" pitchFamily="18" charset="0"/>
                </a:rPr>
                <a:t>Order (heap) property:</a:t>
              </a:r>
              <a:r>
                <a:rPr lang="en-US" sz="2400" dirty="0">
                  <a:solidFill>
                    <a:srgbClr val="FF0000"/>
                  </a:solidFill>
                  <a:latin typeface="Book Antiqua" pitchFamily="18" charset="0"/>
                </a:rPr>
                <a:t> Min/Max </a:t>
              </a:r>
              <a:r>
                <a:rPr lang="en-US" sz="2400" dirty="0">
                  <a:latin typeface="Book Antiqua" pitchFamily="18" charset="0"/>
                </a:rPr>
                <a:t>Heap</a:t>
              </a:r>
              <a:endParaRPr lang="en-US" sz="2400" dirty="0">
                <a:latin typeface="Georgia" pitchFamily="18" charset="0"/>
              </a:endParaRPr>
            </a:p>
          </p:txBody>
        </p:sp>
      </p:grpSp>
      <p:sp>
        <p:nvSpPr>
          <p:cNvPr id="14" name="Rectangle 13"/>
          <p:cNvSpPr>
            <a:spLocks noChangeArrowheads="1"/>
          </p:cNvSpPr>
          <p:nvPr/>
        </p:nvSpPr>
        <p:spPr bwMode="auto">
          <a:xfrm>
            <a:off x="1151620" y="4016677"/>
            <a:ext cx="83169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Parent</a:t>
            </a:r>
            <a:r>
              <a:rPr lang="en-US" sz="2600" dirty="0">
                <a:latin typeface="Garamond" pitchFamily="18" charset="0"/>
              </a:rPr>
              <a:t> is </a:t>
            </a:r>
            <a:r>
              <a:rPr lang="en-US" sz="2600" dirty="0">
                <a:solidFill>
                  <a:srgbClr val="FF0000"/>
                </a:solidFill>
                <a:latin typeface="Garamond" pitchFamily="18" charset="0"/>
              </a:rPr>
              <a:t>less/greater</a:t>
            </a:r>
            <a:r>
              <a:rPr lang="en-US" sz="2600" dirty="0">
                <a:latin typeface="Garamond" pitchFamily="18" charset="0"/>
              </a:rPr>
              <a:t> than the </a:t>
            </a:r>
            <a:r>
              <a:rPr lang="en-US" sz="2600" dirty="0">
                <a:solidFill>
                  <a:srgbClr val="0000CC"/>
                </a:solidFill>
                <a:latin typeface="Garamond" pitchFamily="18" charset="0"/>
              </a:rPr>
              <a:t>children</a:t>
            </a:r>
            <a:endParaRPr lang="en-US" sz="2800" dirty="0">
              <a:solidFill>
                <a:srgbClr val="0000CC"/>
              </a:solidFill>
              <a:latin typeface="Garamond" pitchFamily="18" charset="0"/>
            </a:endParaRPr>
          </a:p>
        </p:txBody>
      </p:sp>
    </p:spTree>
    <p:extLst>
      <p:ext uri="{BB962C8B-B14F-4D97-AF65-F5344CB8AC3E}">
        <p14:creationId xmlns:p14="http://schemas.microsoft.com/office/powerpoint/2010/main" val="39469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Running time</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08647705"/>
              </p:ext>
            </p:extLst>
          </p:nvPr>
        </p:nvGraphicFramePr>
        <p:xfrm>
          <a:off x="2123728" y="1744020"/>
          <a:ext cx="4920208" cy="2225040"/>
        </p:xfrm>
        <a:graphic>
          <a:graphicData uri="http://schemas.openxmlformats.org/drawingml/2006/table">
            <a:tbl>
              <a:tblPr firstRow="1" bandRow="1">
                <a:tableStyleId>{5C22544A-7EE6-4342-B048-85BDC9FD1C3A}</a:tableStyleId>
              </a:tblPr>
              <a:tblGrid>
                <a:gridCol w="2460104">
                  <a:extLst>
                    <a:ext uri="{9D8B030D-6E8A-4147-A177-3AD203B41FA5}">
                      <a16:colId xmlns:a16="http://schemas.microsoft.com/office/drawing/2014/main" val="20000"/>
                    </a:ext>
                  </a:extLst>
                </a:gridCol>
                <a:gridCol w="2460104">
                  <a:extLst>
                    <a:ext uri="{9D8B030D-6E8A-4147-A177-3AD203B41FA5}">
                      <a16:colId xmlns:a16="http://schemas.microsoft.com/office/drawing/2014/main" val="20001"/>
                    </a:ext>
                  </a:extLst>
                </a:gridCol>
              </a:tblGrid>
              <a:tr h="370840">
                <a:tc>
                  <a:txBody>
                    <a:bodyPr/>
                    <a:lstStyle/>
                    <a:p>
                      <a:r>
                        <a:rPr lang="en-US" dirty="0">
                          <a:latin typeface="Book Antiqua" pitchFamily="18" charset="0"/>
                        </a:rPr>
                        <a:t>Operation</a:t>
                      </a:r>
                    </a:p>
                  </a:txBody>
                  <a:tcPr/>
                </a:tc>
                <a:tc>
                  <a:txBody>
                    <a:bodyPr/>
                    <a:lstStyle/>
                    <a:p>
                      <a:r>
                        <a:rPr lang="en-US" dirty="0">
                          <a:latin typeface="Book Antiqua" pitchFamily="18" charset="0"/>
                        </a:rPr>
                        <a:t>Running</a:t>
                      </a:r>
                      <a:r>
                        <a:rPr lang="en-US" baseline="0" dirty="0">
                          <a:latin typeface="Book Antiqua" pitchFamily="18" charset="0"/>
                        </a:rPr>
                        <a:t> time</a:t>
                      </a:r>
                      <a:endParaRPr lang="en-US" dirty="0">
                        <a:latin typeface="Book Antiqua" pitchFamily="18" charset="0"/>
                      </a:endParaRPr>
                    </a:p>
                  </a:txBody>
                  <a:tcPr/>
                </a:tc>
                <a:extLst>
                  <a:ext uri="{0D108BD9-81ED-4DB2-BD59-A6C34878D82A}">
                    <a16:rowId xmlns:a16="http://schemas.microsoft.com/office/drawing/2014/main" val="10000"/>
                  </a:ext>
                </a:extLst>
              </a:tr>
              <a:tr h="370840">
                <a:tc>
                  <a:txBody>
                    <a:bodyPr/>
                    <a:lstStyle/>
                    <a:p>
                      <a:r>
                        <a:rPr lang="en-US" dirty="0">
                          <a:latin typeface="Book Antiqua" pitchFamily="18" charset="0"/>
                        </a:rPr>
                        <a:t>Insert</a:t>
                      </a: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1"/>
                  </a:ext>
                </a:extLst>
              </a:tr>
              <a:tr h="370840">
                <a:tc>
                  <a:txBody>
                    <a:bodyPr/>
                    <a:lstStyle/>
                    <a:p>
                      <a:r>
                        <a:rPr lang="en-US" dirty="0">
                          <a:latin typeface="Book Antiqua" pitchFamily="18" charset="0"/>
                        </a:rPr>
                        <a:t>Decrease</a:t>
                      </a:r>
                      <a:r>
                        <a:rPr lang="en-US" baseline="0" dirty="0">
                          <a:latin typeface="Book Antiqua" pitchFamily="18" charset="0"/>
                        </a:rPr>
                        <a:t> key</a:t>
                      </a:r>
                      <a:endParaRPr lang="en-US" dirty="0">
                        <a:latin typeface="Book Antiqua" pitchFamily="18" charset="0"/>
                      </a:endParaRP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2"/>
                  </a:ext>
                </a:extLst>
              </a:tr>
              <a:tr h="370840">
                <a:tc>
                  <a:txBody>
                    <a:bodyPr/>
                    <a:lstStyle/>
                    <a:p>
                      <a:r>
                        <a:rPr lang="en-US" dirty="0">
                          <a:latin typeface="Book Antiqua" pitchFamily="18" charset="0"/>
                        </a:rPr>
                        <a:t>Extract min</a:t>
                      </a: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3"/>
                  </a:ext>
                </a:extLst>
              </a:tr>
              <a:tr h="370840">
                <a:tc>
                  <a:txBody>
                    <a:bodyPr/>
                    <a:lstStyle/>
                    <a:p>
                      <a:r>
                        <a:rPr lang="en-US" dirty="0">
                          <a:latin typeface="Book Antiqua" pitchFamily="18" charset="0"/>
                        </a:rPr>
                        <a:t>Delete</a:t>
                      </a: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4"/>
                  </a:ext>
                </a:extLst>
              </a:tr>
              <a:tr h="370840">
                <a:tc>
                  <a:txBody>
                    <a:bodyPr/>
                    <a:lstStyle/>
                    <a:p>
                      <a:r>
                        <a:rPr lang="en-US" dirty="0">
                          <a:latin typeface="Book Antiqua" pitchFamily="18" charset="0"/>
                        </a:rPr>
                        <a:t>Find min</a:t>
                      </a:r>
                    </a:p>
                  </a:txBody>
                  <a:tcPr/>
                </a:tc>
                <a:tc>
                  <a:txBody>
                    <a:bodyPr/>
                    <a:lstStyle/>
                    <a:p>
                      <a:r>
                        <a:rPr lang="en-US" dirty="0">
                          <a:latin typeface="Book Antiqua" pitchFamily="18" charset="0"/>
                        </a:rPr>
                        <a:t>O(1)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343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Building a heap</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6"/>
          <p:cNvSpPr>
            <a:spLocks noChangeArrowheads="1"/>
          </p:cNvSpPr>
          <p:nvPr/>
        </p:nvSpPr>
        <p:spPr bwMode="auto">
          <a:xfrm>
            <a:off x="575556" y="1628800"/>
            <a:ext cx="8316924"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b="1" dirty="0">
                <a:solidFill>
                  <a:srgbClr val="000099"/>
                </a:solidFill>
                <a:latin typeface="Garamond" pitchFamily="18" charset="0"/>
              </a:rPr>
              <a:t> </a:t>
            </a:r>
            <a:r>
              <a:rPr lang="en-US" sz="2600" b="1" dirty="0">
                <a:latin typeface="Garamond" pitchFamily="18" charset="0"/>
              </a:rPr>
              <a:t>Method 1:</a:t>
            </a:r>
            <a:r>
              <a:rPr lang="en-US" sz="2600" dirty="0">
                <a:latin typeface="Garamond" pitchFamily="18" charset="0"/>
              </a:rPr>
              <a:t> </a:t>
            </a:r>
            <a:r>
              <a:rPr lang="en-US" sz="2600" dirty="0">
                <a:solidFill>
                  <a:srgbClr val="0000CC"/>
                </a:solidFill>
                <a:latin typeface="Garamond" pitchFamily="18" charset="0"/>
              </a:rPr>
              <a:t>Perform </a:t>
            </a:r>
            <a:r>
              <a:rPr lang="en-US" sz="2600" dirty="0">
                <a:latin typeface="Garamond" pitchFamily="18" charset="0"/>
              </a:rPr>
              <a:t>n </a:t>
            </a:r>
            <a:r>
              <a:rPr lang="en-US" sz="2600" dirty="0">
                <a:solidFill>
                  <a:srgbClr val="FF0000"/>
                </a:solidFill>
                <a:latin typeface="Garamond" pitchFamily="18" charset="0"/>
              </a:rPr>
              <a:t>insert</a:t>
            </a:r>
            <a:r>
              <a:rPr lang="en-US" sz="2600" dirty="0">
                <a:latin typeface="Garamond" pitchFamily="18" charset="0"/>
              </a:rPr>
              <a:t> operations</a:t>
            </a:r>
          </a:p>
          <a:p>
            <a:pPr lvl="1">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latin typeface="Garamond" pitchFamily="18" charset="0"/>
              </a:rPr>
              <a:t>Running time: O(</a:t>
            </a:r>
            <a:r>
              <a:rPr lang="en-US" sz="2600" dirty="0" err="1">
                <a:latin typeface="Garamond" pitchFamily="18" charset="0"/>
              </a:rPr>
              <a:t>nlogn</a:t>
            </a:r>
            <a:r>
              <a:rPr lang="en-US" sz="2600" dirty="0">
                <a:latin typeface="Garamond" pitchFamily="18" charset="0"/>
              </a:rPr>
              <a:t>)</a:t>
            </a:r>
          </a:p>
          <a:p>
            <a:pPr>
              <a:spcBef>
                <a:spcPts val="600"/>
              </a:spcBef>
              <a:buClr>
                <a:schemeClr val="accent1"/>
              </a:buClr>
              <a:buSzPct val="90000"/>
              <a:buFont typeface="Wingdings 3" pitchFamily="18" charset="2"/>
              <a:buChar char="}"/>
            </a:pPr>
            <a:r>
              <a:rPr lang="en-US" sz="2600" b="1" dirty="0">
                <a:latin typeface="Garamond" pitchFamily="18" charset="0"/>
              </a:rPr>
              <a:t> Method 2:</a:t>
            </a:r>
            <a:r>
              <a:rPr lang="en-US" sz="2600" dirty="0">
                <a:latin typeface="Garamond" pitchFamily="18" charset="0"/>
              </a:rPr>
              <a:t> </a:t>
            </a:r>
            <a:r>
              <a:rPr lang="en-US" sz="2600" dirty="0">
                <a:solidFill>
                  <a:srgbClr val="0000CC"/>
                </a:solidFill>
                <a:latin typeface="Garamond" pitchFamily="18" charset="0"/>
              </a:rPr>
              <a:t>Construct</a:t>
            </a:r>
            <a:r>
              <a:rPr lang="en-US" sz="2600" dirty="0">
                <a:latin typeface="Garamond" pitchFamily="18" charset="0"/>
              </a:rPr>
              <a:t> a binary tree; for i = n to 1, repeatedly exchange the element in node i with its smaller child until the heap property is achieved (i.e., </a:t>
            </a:r>
            <a:r>
              <a:rPr lang="en-US" sz="2600" dirty="0">
                <a:solidFill>
                  <a:srgbClr val="0000CC"/>
                </a:solidFill>
                <a:latin typeface="Garamond" pitchFamily="18" charset="0"/>
              </a:rPr>
              <a:t>perform</a:t>
            </a:r>
            <a:r>
              <a:rPr lang="en-US" sz="2600" dirty="0">
                <a:latin typeface="Garamond" pitchFamily="18" charset="0"/>
              </a:rPr>
              <a:t> </a:t>
            </a:r>
            <a:r>
              <a:rPr lang="en-US" sz="2600" dirty="0" err="1">
                <a:solidFill>
                  <a:srgbClr val="FF0000"/>
                </a:solidFill>
                <a:latin typeface="Garamond" pitchFamily="18" charset="0"/>
              </a:rPr>
              <a:t>heapify</a:t>
            </a:r>
            <a:r>
              <a:rPr lang="en-US" sz="2600" dirty="0">
                <a:solidFill>
                  <a:srgbClr val="FF0000"/>
                </a:solidFill>
                <a:latin typeface="Garamond" pitchFamily="18" charset="0"/>
              </a:rPr>
              <a:t> </a:t>
            </a:r>
            <a:r>
              <a:rPr lang="en-US" sz="2600" dirty="0">
                <a:latin typeface="Garamond" pitchFamily="18" charset="0"/>
              </a:rPr>
              <a:t>for each node in a </a:t>
            </a:r>
            <a:r>
              <a:rPr lang="en-US" sz="2600" dirty="0">
                <a:solidFill>
                  <a:srgbClr val="FF0000"/>
                </a:solidFill>
                <a:latin typeface="Garamond" pitchFamily="18" charset="0"/>
              </a:rPr>
              <a:t>bottom-up</a:t>
            </a:r>
            <a:r>
              <a:rPr lang="en-US" sz="2600" dirty="0">
                <a:latin typeface="Garamond" pitchFamily="18" charset="0"/>
              </a:rPr>
              <a:t> fashion)</a:t>
            </a:r>
            <a:endParaRPr lang="en-US" sz="2800" dirty="0">
              <a:latin typeface="Garamond" pitchFamily="18" charset="0"/>
            </a:endParaRPr>
          </a:p>
        </p:txBody>
      </p:sp>
      <p:grpSp>
        <p:nvGrpSpPr>
          <p:cNvPr id="8" name="Group 7"/>
          <p:cNvGrpSpPr/>
          <p:nvPr/>
        </p:nvGrpSpPr>
        <p:grpSpPr>
          <a:xfrm>
            <a:off x="287524" y="944724"/>
            <a:ext cx="6624738" cy="461665"/>
            <a:chOff x="3290836" y="1158452"/>
            <a:chExt cx="4970233" cy="360331"/>
          </a:xfrm>
        </p:grpSpPr>
        <p:sp>
          <p:nvSpPr>
            <p:cNvPr id="9" name="Oval 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10" name="TextBox 9"/>
            <p:cNvSpPr txBox="1"/>
            <p:nvPr/>
          </p:nvSpPr>
          <p:spPr>
            <a:xfrm>
              <a:off x="3468879" y="1158452"/>
              <a:ext cx="4792190" cy="360331"/>
            </a:xfrm>
            <a:prstGeom prst="rect">
              <a:avLst/>
            </a:prstGeom>
            <a:noFill/>
          </p:spPr>
          <p:txBody>
            <a:bodyPr wrap="square" rtlCol="0">
              <a:spAutoFit/>
            </a:bodyPr>
            <a:lstStyle/>
            <a:p>
              <a:r>
                <a:rPr lang="en-US" sz="2400" dirty="0">
                  <a:solidFill>
                    <a:srgbClr val="FF0000"/>
                  </a:solidFill>
                  <a:latin typeface="Book Antiqua" pitchFamily="18" charset="0"/>
                </a:rPr>
                <a:t> </a:t>
              </a:r>
              <a:r>
                <a:rPr lang="en-US" sz="2400" dirty="0">
                  <a:latin typeface="Book Antiqua" pitchFamily="18" charset="0"/>
                </a:rPr>
                <a:t>Given n elements, </a:t>
              </a:r>
              <a:r>
                <a:rPr lang="en-US" sz="2400" dirty="0">
                  <a:solidFill>
                    <a:srgbClr val="0000CC"/>
                  </a:solidFill>
                  <a:latin typeface="Book Antiqua" pitchFamily="18" charset="0"/>
                </a:rPr>
                <a:t>construct</a:t>
              </a:r>
              <a:r>
                <a:rPr lang="en-US" sz="2400" dirty="0">
                  <a:latin typeface="Book Antiqua" pitchFamily="18" charset="0"/>
                </a:rPr>
                <a:t> a binary a heap</a:t>
              </a:r>
              <a:endParaRPr lang="en-US" sz="2400" dirty="0">
                <a:latin typeface="Georgia" pitchFamily="18" charset="0"/>
              </a:endParaRPr>
            </a:p>
          </p:txBody>
        </p:sp>
      </p:grpSp>
      <p:sp>
        <p:nvSpPr>
          <p:cNvPr id="12" name="AutoShape 5"/>
          <p:cNvSpPr>
            <a:spLocks noChangeArrowheads="1"/>
          </p:cNvSpPr>
          <p:nvPr/>
        </p:nvSpPr>
        <p:spPr bwMode="auto">
          <a:xfrm>
            <a:off x="611560" y="5114801"/>
            <a:ext cx="8194376" cy="130253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solidFill>
                  <a:srgbClr val="FF0000"/>
                </a:solidFill>
                <a:latin typeface="Trebuchet MS" pitchFamily="34" charset="0"/>
              </a:rPr>
              <a:t>Repeatedly </a:t>
            </a:r>
            <a:r>
              <a:rPr lang="en-US" sz="2200" dirty="0">
                <a:solidFill>
                  <a:srgbClr val="0000CC"/>
                </a:solidFill>
                <a:latin typeface="Trebuchet MS" pitchFamily="34" charset="0"/>
              </a:rPr>
              <a:t>exchanging</a:t>
            </a:r>
            <a:r>
              <a:rPr lang="en-US" sz="2200" dirty="0">
                <a:latin typeface="Trebuchet MS" pitchFamily="34" charset="0"/>
              </a:rPr>
              <a:t> an element with its </a:t>
            </a:r>
            <a:r>
              <a:rPr lang="en-US" sz="2200" dirty="0">
                <a:solidFill>
                  <a:srgbClr val="0000CC"/>
                </a:solidFill>
                <a:latin typeface="Trebuchet MS" pitchFamily="34" charset="0"/>
              </a:rPr>
              <a:t>smaller</a:t>
            </a:r>
            <a:r>
              <a:rPr lang="en-US" sz="2200" dirty="0">
                <a:latin typeface="Trebuchet MS" pitchFamily="34" charset="0"/>
              </a:rPr>
              <a:t> child </a:t>
            </a:r>
          </a:p>
          <a:p>
            <a:pPr algn="ctr"/>
            <a:r>
              <a:rPr lang="en-US" sz="2200" dirty="0">
                <a:solidFill>
                  <a:srgbClr val="FF0000"/>
                </a:solidFill>
                <a:latin typeface="Trebuchet MS" pitchFamily="34" charset="0"/>
              </a:rPr>
              <a:t>until</a:t>
            </a:r>
            <a:r>
              <a:rPr lang="en-US" sz="2200" dirty="0">
                <a:latin typeface="Trebuchet MS" pitchFamily="34" charset="0"/>
              </a:rPr>
              <a:t> the </a:t>
            </a:r>
            <a:r>
              <a:rPr lang="en-US" sz="2200" dirty="0">
                <a:solidFill>
                  <a:srgbClr val="0000CC"/>
                </a:solidFill>
                <a:latin typeface="Trebuchet MS" pitchFamily="34" charset="0"/>
              </a:rPr>
              <a:t>heap property</a:t>
            </a:r>
            <a:r>
              <a:rPr lang="en-US" sz="2200" dirty="0">
                <a:latin typeface="Trebuchet MS" pitchFamily="34" charset="0"/>
              </a:rPr>
              <a:t> is </a:t>
            </a:r>
            <a:r>
              <a:rPr lang="en-US" sz="2200" dirty="0">
                <a:solidFill>
                  <a:srgbClr val="0000CC"/>
                </a:solidFill>
                <a:latin typeface="Trebuchet MS" pitchFamily="34" charset="0"/>
              </a:rPr>
              <a:t>achieved</a:t>
            </a:r>
            <a:endParaRPr lang="en-US" sz="2200" dirty="0">
              <a:solidFill>
                <a:srgbClr val="0000CC"/>
              </a:solidFill>
              <a:latin typeface="Trebuchet MS" pitchFamily="34" charset="0"/>
              <a:cs typeface="Courier New" pitchFamily="49" charset="0"/>
            </a:endParaRPr>
          </a:p>
        </p:txBody>
      </p:sp>
      <p:sp>
        <p:nvSpPr>
          <p:cNvPr id="13" name="TextBox 12"/>
          <p:cNvSpPr txBox="1"/>
          <p:nvPr/>
        </p:nvSpPr>
        <p:spPr>
          <a:xfrm>
            <a:off x="1137084" y="4905164"/>
            <a:ext cx="2030760" cy="369332"/>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b="1" i="1" dirty="0" err="1">
                <a:solidFill>
                  <a:schemeClr val="bg1"/>
                </a:solidFill>
                <a:latin typeface="Book Antiqua" pitchFamily="18" charset="0"/>
              </a:rPr>
              <a:t>Heapify</a:t>
            </a:r>
            <a:endParaRPr lang="en-US" b="1" i="1" dirty="0">
              <a:solidFill>
                <a:schemeClr val="bg1"/>
              </a:solidFill>
              <a:latin typeface="Book Antiqua" pitchFamily="18" charset="0"/>
            </a:endParaRPr>
          </a:p>
        </p:txBody>
      </p:sp>
    </p:spTree>
    <p:extLst>
      <p:ext uri="{BB962C8B-B14F-4D97-AF65-F5344CB8AC3E}">
        <p14:creationId xmlns:p14="http://schemas.microsoft.com/office/powerpoint/2010/main" val="167240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down)">
                                      <p:cBhvr>
                                        <p:cTn id="8" dur="500"/>
                                        <p:tgtEl>
                                          <p:spTgt spid="1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79920"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Building a Binary Heap</a:t>
            </a:r>
          </a:p>
        </p:txBody>
      </p:sp>
      <p:sp>
        <p:nvSpPr>
          <p:cNvPr id="5" name="Line 5"/>
          <p:cNvSpPr>
            <a:spLocks noChangeShapeType="1"/>
          </p:cNvSpPr>
          <p:nvPr/>
        </p:nvSpPr>
        <p:spPr bwMode="auto">
          <a:xfrm>
            <a:off x="4024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0" name="Straight Connector 9"/>
          <p:cNvCxnSpPr/>
          <p:nvPr/>
        </p:nvCxnSpPr>
        <p:spPr>
          <a:xfrm flipV="1">
            <a:off x="3159830" y="345414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715822" y="158194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868762" y="158194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3" idx="1"/>
          </p:cNvCxnSpPr>
          <p:nvPr/>
        </p:nvCxnSpPr>
        <p:spPr>
          <a:xfrm flipH="1" flipV="1">
            <a:off x="2794478" y="259080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680630" y="249289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1"/>
          </p:cNvCxnSpPr>
          <p:nvPr/>
        </p:nvCxnSpPr>
        <p:spPr>
          <a:xfrm flipH="1" flipV="1">
            <a:off x="1605596" y="345414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921110" y="345414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a:spLocks noChangeArrowheads="1"/>
          </p:cNvSpPr>
          <p:nvPr/>
        </p:nvSpPr>
        <p:spPr bwMode="auto">
          <a:xfrm>
            <a:off x="4546658" y="141277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19" name="Oval 18"/>
          <p:cNvSpPr>
            <a:spLocks noChangeArrowheads="1"/>
          </p:cNvSpPr>
          <p:nvPr/>
        </p:nvSpPr>
        <p:spPr bwMode="auto">
          <a:xfrm>
            <a:off x="2580730" y="23848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20" name="Oval 19"/>
          <p:cNvSpPr>
            <a:spLocks noChangeArrowheads="1"/>
          </p:cNvSpPr>
          <p:nvPr/>
        </p:nvSpPr>
        <p:spPr bwMode="auto">
          <a:xfrm>
            <a:off x="1436432" y="32849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21" name="Oval 20"/>
          <p:cNvSpPr>
            <a:spLocks noChangeArrowheads="1"/>
          </p:cNvSpPr>
          <p:nvPr/>
        </p:nvSpPr>
        <p:spPr bwMode="auto">
          <a:xfrm>
            <a:off x="751946" y="40987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22" name="Oval 21"/>
          <p:cNvSpPr>
            <a:spLocks noChangeArrowheads="1"/>
          </p:cNvSpPr>
          <p:nvPr/>
        </p:nvSpPr>
        <p:spPr bwMode="auto">
          <a:xfrm>
            <a:off x="2170394" y="411307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23" name="Oval 22"/>
          <p:cNvSpPr>
            <a:spLocks noChangeArrowheads="1"/>
          </p:cNvSpPr>
          <p:nvPr/>
        </p:nvSpPr>
        <p:spPr bwMode="auto">
          <a:xfrm>
            <a:off x="3682562" y="326327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24" name="Straight Connector 23"/>
          <p:cNvCxnSpPr>
            <a:stCxn id="28" idx="1"/>
          </p:cNvCxnSpPr>
          <p:nvPr/>
        </p:nvCxnSpPr>
        <p:spPr>
          <a:xfrm flipH="1" flipV="1">
            <a:off x="6970942" y="267710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857094" y="257919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a:spLocks noChangeArrowheads="1"/>
          </p:cNvSpPr>
          <p:nvPr/>
        </p:nvSpPr>
        <p:spPr bwMode="auto">
          <a:xfrm>
            <a:off x="6757194" y="24711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27" name="Oval 26"/>
          <p:cNvSpPr>
            <a:spLocks noChangeArrowheads="1"/>
          </p:cNvSpPr>
          <p:nvPr/>
        </p:nvSpPr>
        <p:spPr bwMode="auto">
          <a:xfrm>
            <a:off x="5612896" y="33712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28" name="Oval 27"/>
          <p:cNvSpPr>
            <a:spLocks noChangeArrowheads="1"/>
          </p:cNvSpPr>
          <p:nvPr/>
        </p:nvSpPr>
        <p:spPr bwMode="auto">
          <a:xfrm>
            <a:off x="7859026" y="334957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aphicFrame>
        <p:nvGraphicFramePr>
          <p:cNvPr id="29" name="Table 28"/>
          <p:cNvGraphicFramePr>
            <a:graphicFrameLocks noGrp="1"/>
          </p:cNvGraphicFramePr>
          <p:nvPr>
            <p:extLst>
              <p:ext uri="{D42A27DB-BD31-4B8C-83A1-F6EECF244321}">
                <p14:modId xmlns:p14="http://schemas.microsoft.com/office/powerpoint/2010/main" val="927971609"/>
              </p:ext>
            </p:extLst>
          </p:nvPr>
        </p:nvGraphicFramePr>
        <p:xfrm>
          <a:off x="683573" y="5013176"/>
          <a:ext cx="7848867" cy="741680"/>
        </p:xfrm>
        <a:graphic>
          <a:graphicData uri="http://schemas.openxmlformats.org/drawingml/2006/table">
            <a:tbl>
              <a:tblPr firstRow="1" bandRow="1">
                <a:tableStyleId>{5C22544A-7EE6-4342-B048-85BDC9FD1C3A}</a:tableStyleId>
              </a:tblPr>
              <a:tblGrid>
                <a:gridCol w="504051">
                  <a:extLst>
                    <a:ext uri="{9D8B030D-6E8A-4147-A177-3AD203B41FA5}">
                      <a16:colId xmlns:a16="http://schemas.microsoft.com/office/drawing/2014/main" val="20000"/>
                    </a:ext>
                  </a:extLst>
                </a:gridCol>
                <a:gridCol w="419346">
                  <a:extLst>
                    <a:ext uri="{9D8B030D-6E8A-4147-A177-3AD203B41FA5}">
                      <a16:colId xmlns:a16="http://schemas.microsoft.com/office/drawing/2014/main" val="20001"/>
                    </a:ext>
                  </a:extLst>
                </a:gridCol>
                <a:gridCol w="461698">
                  <a:extLst>
                    <a:ext uri="{9D8B030D-6E8A-4147-A177-3AD203B41FA5}">
                      <a16:colId xmlns:a16="http://schemas.microsoft.com/office/drawing/2014/main" val="20002"/>
                    </a:ext>
                  </a:extLst>
                </a:gridCol>
                <a:gridCol w="461698">
                  <a:extLst>
                    <a:ext uri="{9D8B030D-6E8A-4147-A177-3AD203B41FA5}">
                      <a16:colId xmlns:a16="http://schemas.microsoft.com/office/drawing/2014/main" val="20003"/>
                    </a:ext>
                  </a:extLst>
                </a:gridCol>
                <a:gridCol w="461698">
                  <a:extLst>
                    <a:ext uri="{9D8B030D-6E8A-4147-A177-3AD203B41FA5}">
                      <a16:colId xmlns:a16="http://schemas.microsoft.com/office/drawing/2014/main" val="20004"/>
                    </a:ext>
                  </a:extLst>
                </a:gridCol>
                <a:gridCol w="461698">
                  <a:extLst>
                    <a:ext uri="{9D8B030D-6E8A-4147-A177-3AD203B41FA5}">
                      <a16:colId xmlns:a16="http://schemas.microsoft.com/office/drawing/2014/main" val="20005"/>
                    </a:ext>
                  </a:extLst>
                </a:gridCol>
                <a:gridCol w="461698">
                  <a:extLst>
                    <a:ext uri="{9D8B030D-6E8A-4147-A177-3AD203B41FA5}">
                      <a16:colId xmlns:a16="http://schemas.microsoft.com/office/drawing/2014/main" val="20006"/>
                    </a:ext>
                  </a:extLst>
                </a:gridCol>
                <a:gridCol w="461698">
                  <a:extLst>
                    <a:ext uri="{9D8B030D-6E8A-4147-A177-3AD203B41FA5}">
                      <a16:colId xmlns:a16="http://schemas.microsoft.com/office/drawing/2014/main" val="20007"/>
                    </a:ext>
                  </a:extLst>
                </a:gridCol>
                <a:gridCol w="461698">
                  <a:extLst>
                    <a:ext uri="{9D8B030D-6E8A-4147-A177-3AD203B41FA5}">
                      <a16:colId xmlns:a16="http://schemas.microsoft.com/office/drawing/2014/main" val="20008"/>
                    </a:ext>
                  </a:extLst>
                </a:gridCol>
                <a:gridCol w="461698">
                  <a:extLst>
                    <a:ext uri="{9D8B030D-6E8A-4147-A177-3AD203B41FA5}">
                      <a16:colId xmlns:a16="http://schemas.microsoft.com/office/drawing/2014/main" val="20009"/>
                    </a:ext>
                  </a:extLst>
                </a:gridCol>
                <a:gridCol w="461698">
                  <a:extLst>
                    <a:ext uri="{9D8B030D-6E8A-4147-A177-3AD203B41FA5}">
                      <a16:colId xmlns:a16="http://schemas.microsoft.com/office/drawing/2014/main" val="20010"/>
                    </a:ext>
                  </a:extLst>
                </a:gridCol>
                <a:gridCol w="461698">
                  <a:extLst>
                    <a:ext uri="{9D8B030D-6E8A-4147-A177-3AD203B41FA5}">
                      <a16:colId xmlns:a16="http://schemas.microsoft.com/office/drawing/2014/main" val="20011"/>
                    </a:ext>
                  </a:extLst>
                </a:gridCol>
                <a:gridCol w="461698">
                  <a:extLst>
                    <a:ext uri="{9D8B030D-6E8A-4147-A177-3AD203B41FA5}">
                      <a16:colId xmlns:a16="http://schemas.microsoft.com/office/drawing/2014/main" val="20012"/>
                    </a:ext>
                  </a:extLst>
                </a:gridCol>
                <a:gridCol w="461698">
                  <a:extLst>
                    <a:ext uri="{9D8B030D-6E8A-4147-A177-3AD203B41FA5}">
                      <a16:colId xmlns:a16="http://schemas.microsoft.com/office/drawing/2014/main" val="20013"/>
                    </a:ext>
                  </a:extLst>
                </a:gridCol>
                <a:gridCol w="461698">
                  <a:extLst>
                    <a:ext uri="{9D8B030D-6E8A-4147-A177-3AD203B41FA5}">
                      <a16:colId xmlns:a16="http://schemas.microsoft.com/office/drawing/2014/main" val="20014"/>
                    </a:ext>
                  </a:extLst>
                </a:gridCol>
                <a:gridCol w="461698">
                  <a:extLst>
                    <a:ext uri="{9D8B030D-6E8A-4147-A177-3AD203B41FA5}">
                      <a16:colId xmlns:a16="http://schemas.microsoft.com/office/drawing/2014/main" val="20015"/>
                    </a:ext>
                  </a:extLst>
                </a:gridCol>
                <a:gridCol w="461698">
                  <a:extLst>
                    <a:ext uri="{9D8B030D-6E8A-4147-A177-3AD203B41FA5}">
                      <a16:colId xmlns:a16="http://schemas.microsoft.com/office/drawing/2014/main" val="20016"/>
                    </a:ext>
                  </a:extLst>
                </a:gridCol>
              </a:tblGrid>
              <a:tr h="370840">
                <a:tc>
                  <a:txBody>
                    <a:bodyPr/>
                    <a:lstStyle/>
                    <a:p>
                      <a:pPr algn="ctr"/>
                      <a:r>
                        <a:rPr lang="en-US" sz="1700" dirty="0">
                          <a:latin typeface="Book Antiqua" pitchFamily="18" charset="0"/>
                        </a:rPr>
                        <a:t>i</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extLst>
                  <a:ext uri="{0D108BD9-81ED-4DB2-BD59-A6C34878D82A}">
                    <a16:rowId xmlns:a16="http://schemas.microsoft.com/office/drawing/2014/main" val="10000"/>
                  </a:ext>
                </a:extLst>
              </a:tr>
              <a:tr h="370840">
                <a:tc>
                  <a:txBody>
                    <a:bodyPr/>
                    <a:lstStyle/>
                    <a:p>
                      <a:pPr algn="ctr"/>
                      <a:r>
                        <a:rPr lang="en-US" sz="1500" dirty="0">
                          <a:latin typeface="Book Antiqua" pitchFamily="18" charset="0"/>
                        </a:rPr>
                        <a:t>key</a:t>
                      </a:r>
                    </a:p>
                  </a:txBody>
                  <a:tcPr/>
                </a:tc>
                <a:tc>
                  <a:txBody>
                    <a:bodyPr/>
                    <a:lstStyle/>
                    <a:p>
                      <a:pPr algn="ctr"/>
                      <a:r>
                        <a:rPr lang="en-US" dirty="0"/>
                        <a:t>11</a:t>
                      </a:r>
                    </a:p>
                  </a:txBody>
                  <a:tcPr/>
                </a:tc>
                <a:tc>
                  <a:txBody>
                    <a:bodyPr/>
                    <a:lstStyle/>
                    <a:p>
                      <a:pPr algn="ctr"/>
                      <a:r>
                        <a:rPr lang="en-US" dirty="0"/>
                        <a:t>19</a:t>
                      </a:r>
                    </a:p>
                  </a:txBody>
                  <a:tcPr/>
                </a:tc>
                <a:tc>
                  <a:txBody>
                    <a:bodyPr/>
                    <a:lstStyle/>
                    <a:p>
                      <a:pPr algn="ctr"/>
                      <a:r>
                        <a:rPr lang="en-US" dirty="0"/>
                        <a:t>8</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6</a:t>
                      </a:r>
                    </a:p>
                  </a:txBody>
                  <a:tcPr/>
                </a:tc>
                <a:tc>
                  <a:txBody>
                    <a:bodyPr/>
                    <a:lstStyle/>
                    <a:p>
                      <a:pPr algn="ctr"/>
                      <a:r>
                        <a:rPr lang="en-US" dirty="0"/>
                        <a:t>25</a:t>
                      </a:r>
                    </a:p>
                  </a:txBody>
                  <a:tcPr/>
                </a:tc>
                <a:tc>
                  <a:txBody>
                    <a:bodyPr/>
                    <a:lstStyle/>
                    <a:p>
                      <a:pPr algn="ctr"/>
                      <a:r>
                        <a:rPr lang="en-US" dirty="0"/>
                        <a:t>21</a:t>
                      </a:r>
                    </a:p>
                  </a:txBody>
                  <a:tcPr/>
                </a:tc>
                <a:tc>
                  <a:txBody>
                    <a:bodyPr/>
                    <a:lstStyle/>
                    <a:p>
                      <a:pPr algn="ctr"/>
                      <a:r>
                        <a:rPr lang="en-US" dirty="0"/>
                        <a:t>12</a:t>
                      </a:r>
                    </a:p>
                  </a:txBody>
                  <a:tcPr/>
                </a:tc>
                <a:tc>
                  <a:txBody>
                    <a:bodyPr/>
                    <a:lstStyle/>
                    <a:p>
                      <a:pPr algn="ctr"/>
                      <a:r>
                        <a:rPr lang="en-US" dirty="0"/>
                        <a:t>10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bl>
          </a:graphicData>
        </a:graphic>
      </p:graphicFrame>
      <p:sp>
        <p:nvSpPr>
          <p:cNvPr id="33" name="Oval 32"/>
          <p:cNvSpPr>
            <a:spLocks noChangeArrowheads="1"/>
          </p:cNvSpPr>
          <p:nvPr/>
        </p:nvSpPr>
        <p:spPr bwMode="auto">
          <a:xfrm>
            <a:off x="2990666" y="40987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34" name="TextBox 33"/>
          <p:cNvSpPr txBox="1"/>
          <p:nvPr/>
        </p:nvSpPr>
        <p:spPr>
          <a:xfrm>
            <a:off x="3779912" y="6130461"/>
            <a:ext cx="3852428" cy="461665"/>
          </a:xfrm>
          <a:prstGeom prst="rect">
            <a:avLst/>
          </a:prstGeom>
          <a:noFill/>
        </p:spPr>
        <p:txBody>
          <a:bodyPr wrap="square" rtlCol="0">
            <a:spAutoFit/>
          </a:bodyPr>
          <a:lstStyle/>
          <a:p>
            <a:r>
              <a:rPr lang="en-US" sz="2400" dirty="0">
                <a:solidFill>
                  <a:srgbClr val="0000CC"/>
                </a:solidFill>
                <a:latin typeface="Trebuchet MS" pitchFamily="34" charset="0"/>
              </a:rPr>
              <a:t>Running time?</a:t>
            </a:r>
            <a:endParaRPr lang="en-US" sz="2400" dirty="0">
              <a:latin typeface="Trebuchet MS" pitchFamily="34" charset="0"/>
            </a:endParaRPr>
          </a:p>
        </p:txBody>
      </p:sp>
    </p:spTree>
    <p:extLst>
      <p:ext uri="{BB962C8B-B14F-4D97-AF65-F5344CB8AC3E}">
        <p14:creationId xmlns:p14="http://schemas.microsoft.com/office/powerpoint/2010/main" val="203607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Running time</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2221758"/>
              </p:ext>
            </p:extLst>
          </p:nvPr>
        </p:nvGraphicFramePr>
        <p:xfrm>
          <a:off x="2015716" y="1949244"/>
          <a:ext cx="4920208" cy="2595880"/>
        </p:xfrm>
        <a:graphic>
          <a:graphicData uri="http://schemas.openxmlformats.org/drawingml/2006/table">
            <a:tbl>
              <a:tblPr firstRow="1" bandRow="1">
                <a:tableStyleId>{5C22544A-7EE6-4342-B048-85BDC9FD1C3A}</a:tableStyleId>
              </a:tblPr>
              <a:tblGrid>
                <a:gridCol w="2460104">
                  <a:extLst>
                    <a:ext uri="{9D8B030D-6E8A-4147-A177-3AD203B41FA5}">
                      <a16:colId xmlns:a16="http://schemas.microsoft.com/office/drawing/2014/main" val="20000"/>
                    </a:ext>
                  </a:extLst>
                </a:gridCol>
                <a:gridCol w="2460104">
                  <a:extLst>
                    <a:ext uri="{9D8B030D-6E8A-4147-A177-3AD203B41FA5}">
                      <a16:colId xmlns:a16="http://schemas.microsoft.com/office/drawing/2014/main" val="20001"/>
                    </a:ext>
                  </a:extLst>
                </a:gridCol>
              </a:tblGrid>
              <a:tr h="370840">
                <a:tc>
                  <a:txBody>
                    <a:bodyPr/>
                    <a:lstStyle/>
                    <a:p>
                      <a:r>
                        <a:rPr lang="en-US" dirty="0">
                          <a:latin typeface="Book Antiqua" pitchFamily="18" charset="0"/>
                        </a:rPr>
                        <a:t>Operation</a:t>
                      </a:r>
                    </a:p>
                  </a:txBody>
                  <a:tcPr/>
                </a:tc>
                <a:tc>
                  <a:txBody>
                    <a:bodyPr/>
                    <a:lstStyle/>
                    <a:p>
                      <a:r>
                        <a:rPr lang="en-US" dirty="0">
                          <a:latin typeface="Book Antiqua" pitchFamily="18" charset="0"/>
                        </a:rPr>
                        <a:t>Running</a:t>
                      </a:r>
                      <a:r>
                        <a:rPr lang="en-US" baseline="0" dirty="0">
                          <a:latin typeface="Book Antiqua" pitchFamily="18" charset="0"/>
                        </a:rPr>
                        <a:t> time</a:t>
                      </a:r>
                      <a:endParaRPr lang="en-US" dirty="0">
                        <a:latin typeface="Book Antiqua" pitchFamily="18" charset="0"/>
                      </a:endParaRPr>
                    </a:p>
                  </a:txBody>
                  <a:tcPr/>
                </a:tc>
                <a:extLst>
                  <a:ext uri="{0D108BD9-81ED-4DB2-BD59-A6C34878D82A}">
                    <a16:rowId xmlns:a16="http://schemas.microsoft.com/office/drawing/2014/main" val="10000"/>
                  </a:ext>
                </a:extLst>
              </a:tr>
              <a:tr h="370840">
                <a:tc>
                  <a:txBody>
                    <a:bodyPr/>
                    <a:lstStyle/>
                    <a:p>
                      <a:r>
                        <a:rPr lang="en-US" dirty="0">
                          <a:latin typeface="Book Antiqua" pitchFamily="18" charset="0"/>
                        </a:rPr>
                        <a:t>Insert</a:t>
                      </a: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1"/>
                  </a:ext>
                </a:extLst>
              </a:tr>
              <a:tr h="370840">
                <a:tc>
                  <a:txBody>
                    <a:bodyPr/>
                    <a:lstStyle/>
                    <a:p>
                      <a:r>
                        <a:rPr lang="en-US" dirty="0">
                          <a:latin typeface="Book Antiqua" pitchFamily="18" charset="0"/>
                        </a:rPr>
                        <a:t>Decrease</a:t>
                      </a:r>
                      <a:r>
                        <a:rPr lang="en-US" baseline="0" dirty="0">
                          <a:latin typeface="Book Antiqua" pitchFamily="18" charset="0"/>
                        </a:rPr>
                        <a:t> key</a:t>
                      </a:r>
                      <a:endParaRPr lang="en-US" dirty="0">
                        <a:latin typeface="Book Antiqua" pitchFamily="18" charset="0"/>
                      </a:endParaRP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2"/>
                  </a:ext>
                </a:extLst>
              </a:tr>
              <a:tr h="370840">
                <a:tc>
                  <a:txBody>
                    <a:bodyPr/>
                    <a:lstStyle/>
                    <a:p>
                      <a:r>
                        <a:rPr lang="en-US" dirty="0">
                          <a:latin typeface="Book Antiqua" pitchFamily="18" charset="0"/>
                        </a:rPr>
                        <a:t>Extract min</a:t>
                      </a: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3"/>
                  </a:ext>
                </a:extLst>
              </a:tr>
              <a:tr h="370840">
                <a:tc>
                  <a:txBody>
                    <a:bodyPr/>
                    <a:lstStyle/>
                    <a:p>
                      <a:r>
                        <a:rPr lang="en-US" dirty="0">
                          <a:latin typeface="Book Antiqua" pitchFamily="18" charset="0"/>
                        </a:rPr>
                        <a:t>Delete</a:t>
                      </a:r>
                    </a:p>
                  </a:txBody>
                  <a:tcPr/>
                </a:tc>
                <a:tc>
                  <a:txBody>
                    <a:bodyPr/>
                    <a:lstStyle/>
                    <a:p>
                      <a:r>
                        <a:rPr lang="en-US" dirty="0">
                          <a:latin typeface="Book Antiqua" pitchFamily="18" charset="0"/>
                        </a:rPr>
                        <a:t>O(</a:t>
                      </a:r>
                      <a:r>
                        <a:rPr lang="en-US" dirty="0" err="1">
                          <a:latin typeface="Book Antiqua" pitchFamily="18" charset="0"/>
                        </a:rPr>
                        <a:t>logn</a:t>
                      </a:r>
                      <a:r>
                        <a:rPr lang="en-US" dirty="0">
                          <a:latin typeface="Book Antiqua" pitchFamily="18" charset="0"/>
                        </a:rPr>
                        <a:t>)</a:t>
                      </a:r>
                    </a:p>
                  </a:txBody>
                  <a:tcPr/>
                </a:tc>
                <a:extLst>
                  <a:ext uri="{0D108BD9-81ED-4DB2-BD59-A6C34878D82A}">
                    <a16:rowId xmlns:a16="http://schemas.microsoft.com/office/drawing/2014/main" val="10004"/>
                  </a:ext>
                </a:extLst>
              </a:tr>
              <a:tr h="370840">
                <a:tc>
                  <a:txBody>
                    <a:bodyPr/>
                    <a:lstStyle/>
                    <a:p>
                      <a:r>
                        <a:rPr lang="en-US" dirty="0">
                          <a:latin typeface="Book Antiqua" pitchFamily="18" charset="0"/>
                        </a:rPr>
                        <a:t>Find min</a:t>
                      </a:r>
                    </a:p>
                  </a:txBody>
                  <a:tcPr/>
                </a:tc>
                <a:tc>
                  <a:txBody>
                    <a:bodyPr/>
                    <a:lstStyle/>
                    <a:p>
                      <a:r>
                        <a:rPr lang="en-US" dirty="0">
                          <a:latin typeface="Book Antiqua" pitchFamily="18" charset="0"/>
                        </a:rPr>
                        <a:t>O(1)</a:t>
                      </a:r>
                    </a:p>
                  </a:txBody>
                  <a:tcPr/>
                </a:tc>
                <a:extLst>
                  <a:ext uri="{0D108BD9-81ED-4DB2-BD59-A6C34878D82A}">
                    <a16:rowId xmlns:a16="http://schemas.microsoft.com/office/drawing/2014/main" val="10005"/>
                  </a:ext>
                </a:extLst>
              </a:tr>
              <a:tr h="370840">
                <a:tc>
                  <a:txBody>
                    <a:bodyPr/>
                    <a:lstStyle/>
                    <a:p>
                      <a:r>
                        <a:rPr lang="en-US" dirty="0">
                          <a:latin typeface="Book Antiqua" pitchFamily="18" charset="0"/>
                        </a:rPr>
                        <a:t>Build heap</a:t>
                      </a:r>
                    </a:p>
                  </a:txBody>
                  <a:tcPr/>
                </a:tc>
                <a:tc>
                  <a:txBody>
                    <a:bodyPr/>
                    <a:lstStyle/>
                    <a:p>
                      <a:r>
                        <a:rPr lang="en-US" dirty="0">
                          <a:latin typeface="Book Antiqua" pitchFamily="18" charset="0"/>
                        </a:rPr>
                        <a:t>O(n)</a:t>
                      </a:r>
                    </a:p>
                  </a:txBody>
                  <a:tcPr/>
                </a:tc>
                <a:extLst>
                  <a:ext uri="{0D108BD9-81ED-4DB2-BD59-A6C34878D82A}">
                    <a16:rowId xmlns:a16="http://schemas.microsoft.com/office/drawing/2014/main" val="10006"/>
                  </a:ext>
                </a:extLst>
              </a:tr>
            </a:tbl>
          </a:graphicData>
        </a:graphic>
      </p:graphicFrame>
      <p:sp>
        <p:nvSpPr>
          <p:cNvPr id="3" name="Rectangle 1">
            <a:extLst>
              <a:ext uri="{FF2B5EF4-FFF2-40B4-BE49-F238E27FC236}">
                <a16:creationId xmlns:a16="http://schemas.microsoft.com/office/drawing/2014/main" id="{576DAFE1-B234-4336-978E-D7C1C47711ED}"/>
              </a:ext>
            </a:extLst>
          </p:cNvPr>
          <p:cNvSpPr>
            <a:spLocks noGrp="1" noChangeArrowheads="1"/>
          </p:cNvSpPr>
          <p:nvPr>
            <p:ph type="title"/>
          </p:nvPr>
        </p:nvSpPr>
        <p:spPr bwMode="auto">
          <a:xfrm>
            <a:off x="576263" y="4913566"/>
            <a:ext cx="7812161"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The main idea is that in the </a:t>
            </a:r>
            <a:r>
              <a:rPr kumimoji="0" lang="en-US" altLang="en-US" sz="900" b="0" i="0" u="none" strike="noStrike" cap="none" normalizeH="0" baseline="0" dirty="0" err="1">
                <a:ln>
                  <a:noFill/>
                </a:ln>
                <a:solidFill>
                  <a:srgbClr val="232629"/>
                </a:solidFill>
                <a:effectLst/>
                <a:latin typeface="var(--ff-mono)"/>
              </a:rPr>
              <a:t>build_heap</a:t>
            </a:r>
            <a:r>
              <a:rPr kumimoji="0" lang="en-US" altLang="en-US" sz="1100" b="0" i="0" u="none" strike="noStrike" cap="none" normalizeH="0" baseline="0" dirty="0">
                <a:ln>
                  <a:noFill/>
                </a:ln>
                <a:solidFill>
                  <a:srgbClr val="232629"/>
                </a:solidFill>
                <a:effectLst/>
                <a:latin typeface="-apple-system"/>
              </a:rPr>
              <a:t> algorithm the actual </a:t>
            </a:r>
            <a:r>
              <a:rPr kumimoji="0" lang="en-US" altLang="en-US" sz="900" b="0" i="0" u="none" strike="noStrike" cap="none" normalizeH="0" baseline="0" dirty="0" err="1">
                <a:ln>
                  <a:noFill/>
                </a:ln>
                <a:solidFill>
                  <a:srgbClr val="232629"/>
                </a:solidFill>
                <a:effectLst/>
                <a:latin typeface="var(--ff-mono)"/>
              </a:rPr>
              <a:t>heapify</a:t>
            </a:r>
            <a:r>
              <a:rPr kumimoji="0" lang="en-US" altLang="en-US" sz="1100" b="0" i="0" u="none" strike="noStrike" cap="none" normalizeH="0" baseline="0" dirty="0">
                <a:ln>
                  <a:noFill/>
                </a:ln>
                <a:solidFill>
                  <a:srgbClr val="232629"/>
                </a:solidFill>
                <a:effectLst/>
                <a:latin typeface="-apple-system"/>
              </a:rPr>
              <a:t> cost is not </a:t>
            </a:r>
            <a:r>
              <a:rPr kumimoji="0" lang="en-US" altLang="en-US" sz="900" b="0" i="0" u="none" strike="noStrike" cap="none" normalizeH="0" baseline="0" dirty="0">
                <a:ln>
                  <a:noFill/>
                </a:ln>
                <a:solidFill>
                  <a:srgbClr val="232629"/>
                </a:solidFill>
                <a:effectLst/>
                <a:latin typeface="var(--ff-mono)"/>
              </a:rPr>
              <a:t>O(log n)</a:t>
            </a:r>
            <a:r>
              <a:rPr kumimoji="0" lang="en-US" altLang="en-US" sz="1100" b="0" i="0" u="none" strike="noStrike" cap="none" normalizeH="0" baseline="0" dirty="0">
                <a:ln>
                  <a:noFill/>
                </a:ln>
                <a:solidFill>
                  <a:srgbClr val="232629"/>
                </a:solidFill>
                <a:effectLst/>
                <a:latin typeface="-apple-system"/>
              </a:rPr>
              <a:t>for all elements.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When </a:t>
            </a:r>
            <a:r>
              <a:rPr kumimoji="0" lang="en-US" altLang="en-US" sz="900" b="0" i="0" u="none" strike="noStrike" cap="none" normalizeH="0" baseline="0" dirty="0" err="1">
                <a:ln>
                  <a:noFill/>
                </a:ln>
                <a:solidFill>
                  <a:srgbClr val="232629"/>
                </a:solidFill>
                <a:effectLst/>
                <a:latin typeface="var(--ff-mono)"/>
              </a:rPr>
              <a:t>heapify</a:t>
            </a:r>
            <a:r>
              <a:rPr kumimoji="0" lang="en-US" altLang="en-US" sz="1100" b="0" i="0" u="none" strike="noStrike" cap="none" normalizeH="0" baseline="0" dirty="0">
                <a:ln>
                  <a:noFill/>
                </a:ln>
                <a:solidFill>
                  <a:srgbClr val="232629"/>
                </a:solidFill>
                <a:effectLst/>
                <a:latin typeface="-apple-system"/>
              </a:rPr>
              <a:t> is called, the running time depends on how far an element might move down in the tree before the process terminates. In other </a:t>
            </a:r>
            <a:br>
              <a:rPr kumimoji="0" lang="en-US" altLang="en-US" sz="1100" b="0" i="0" u="none" strike="noStrike" cap="none" normalizeH="0" baseline="0" dirty="0">
                <a:ln>
                  <a:noFill/>
                </a:ln>
                <a:solidFill>
                  <a:srgbClr val="232629"/>
                </a:solidFill>
                <a:effectLst/>
                <a:latin typeface="-apple-system"/>
              </a:rPr>
            </a:br>
            <a:r>
              <a:rPr kumimoji="0" lang="en-US" altLang="en-US" sz="1100" b="0" i="0" u="none" strike="noStrike" cap="none" normalizeH="0" baseline="0" dirty="0">
                <a:ln>
                  <a:noFill/>
                </a:ln>
                <a:solidFill>
                  <a:srgbClr val="232629"/>
                </a:solidFill>
                <a:effectLst/>
                <a:latin typeface="-apple-system"/>
              </a:rPr>
              <a:t>words, it depends on the height of the element in the heap. In the worst case, the element might go down all the way to the leaf level.</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Let us count the work done level by level.</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At the bottommost level, there are </a:t>
            </a:r>
            <a:r>
              <a:rPr kumimoji="0" lang="en-US" altLang="en-US" sz="900" b="0" i="0" u="none" strike="noStrike" cap="none" normalizeH="0" baseline="0" dirty="0">
                <a:ln>
                  <a:noFill/>
                </a:ln>
                <a:solidFill>
                  <a:srgbClr val="232629"/>
                </a:solidFill>
                <a:effectLst/>
                <a:latin typeface="var(--ff-mono)"/>
              </a:rPr>
              <a:t>2^(h)</a:t>
            </a:r>
            <a:r>
              <a:rPr kumimoji="0" lang="en-US" altLang="en-US" sz="1100" b="0" i="0" u="none" strike="noStrike" cap="none" normalizeH="0" baseline="0" dirty="0">
                <a:ln>
                  <a:noFill/>
                </a:ln>
                <a:solidFill>
                  <a:srgbClr val="232629"/>
                </a:solidFill>
                <a:effectLst/>
                <a:latin typeface="-apple-system"/>
              </a:rPr>
              <a:t>nodes, but we do not call </a:t>
            </a:r>
            <a:r>
              <a:rPr kumimoji="0" lang="en-US" altLang="en-US" sz="900" b="0" i="0" u="none" strike="noStrike" cap="none" normalizeH="0" baseline="0" dirty="0" err="1">
                <a:ln>
                  <a:noFill/>
                </a:ln>
                <a:solidFill>
                  <a:srgbClr val="232629"/>
                </a:solidFill>
                <a:effectLst/>
                <a:latin typeface="var(--ff-mono)"/>
              </a:rPr>
              <a:t>heapify</a:t>
            </a:r>
            <a:r>
              <a:rPr kumimoji="0" lang="en-US" altLang="en-US" sz="1100" b="0" i="0" u="none" strike="noStrike" cap="none" normalizeH="0" baseline="0" dirty="0">
                <a:ln>
                  <a:noFill/>
                </a:ln>
                <a:solidFill>
                  <a:srgbClr val="232629"/>
                </a:solidFill>
                <a:effectLst/>
                <a:latin typeface="-apple-system"/>
              </a:rPr>
              <a:t> on any of these, so the work is 0.</a:t>
            </a:r>
            <a:br>
              <a:rPr kumimoji="0" lang="en-US" altLang="en-US" sz="1100" b="0" i="0" u="none" strike="noStrike" cap="none" normalizeH="0" baseline="0" dirty="0">
                <a:ln>
                  <a:noFill/>
                </a:ln>
                <a:solidFill>
                  <a:srgbClr val="232629"/>
                </a:solidFill>
                <a:effectLst/>
                <a:latin typeface="-apple-system"/>
              </a:rPr>
            </a:br>
            <a:r>
              <a:rPr kumimoji="0" lang="en-US" altLang="en-US" sz="1100" b="0" i="0" u="none" strike="noStrike" cap="none" normalizeH="0" baseline="0" dirty="0">
                <a:ln>
                  <a:noFill/>
                </a:ln>
                <a:solidFill>
                  <a:srgbClr val="232629"/>
                </a:solidFill>
                <a:effectLst/>
                <a:latin typeface="-apple-system"/>
              </a:rPr>
              <a:t> At the next level there are </a:t>
            </a:r>
            <a:r>
              <a:rPr kumimoji="0" lang="en-US" altLang="en-US" sz="900" b="0" i="0" u="none" strike="noStrike" cap="none" normalizeH="0" baseline="0" dirty="0">
                <a:ln>
                  <a:noFill/>
                </a:ln>
                <a:solidFill>
                  <a:srgbClr val="232629"/>
                </a:solidFill>
                <a:effectLst/>
                <a:latin typeface="var(--ff-mono)"/>
              </a:rPr>
              <a:t>2^(h − 1)</a:t>
            </a:r>
            <a:r>
              <a:rPr kumimoji="0" lang="en-US" altLang="en-US" sz="1100" b="0" i="0" u="none" strike="noStrike" cap="none" normalizeH="0" baseline="0" dirty="0">
                <a:ln>
                  <a:noFill/>
                </a:ln>
                <a:solidFill>
                  <a:srgbClr val="232629"/>
                </a:solidFill>
                <a:effectLst/>
                <a:latin typeface="-apple-system"/>
              </a:rPr>
              <a:t> nodes, and each might move down by 1 level. At the 3rd level from the bottom, there are </a:t>
            </a:r>
            <a:br>
              <a:rPr kumimoji="0" lang="en-US" altLang="en-US" sz="1100" b="0" i="0" u="none" strike="noStrike" cap="none" normalizeH="0" baseline="0" dirty="0">
                <a:ln>
                  <a:noFill/>
                </a:ln>
                <a:solidFill>
                  <a:srgbClr val="232629"/>
                </a:solidFill>
                <a:effectLst/>
                <a:latin typeface="-apple-system"/>
              </a:rPr>
            </a:br>
            <a:r>
              <a:rPr kumimoji="0" lang="en-US" altLang="en-US" sz="900" b="0" i="0" u="none" strike="noStrike" cap="none" normalizeH="0" baseline="0" dirty="0">
                <a:ln>
                  <a:noFill/>
                </a:ln>
                <a:solidFill>
                  <a:srgbClr val="232629"/>
                </a:solidFill>
                <a:effectLst/>
                <a:latin typeface="var(--ff-mono)"/>
              </a:rPr>
              <a:t>2^(h −2) </a:t>
            </a:r>
            <a:r>
              <a:rPr kumimoji="0" lang="en-US" altLang="en-US" sz="1100" b="0" i="0" u="none" strike="noStrike" cap="none" normalizeH="0" baseline="0" dirty="0">
                <a:ln>
                  <a:noFill/>
                </a:ln>
                <a:solidFill>
                  <a:srgbClr val="232629"/>
                </a:solidFill>
                <a:effectLst/>
                <a:latin typeface="-apple-system"/>
              </a:rPr>
              <a:t> nodes, and each might move down by 2 levels.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As you can see not all </a:t>
            </a:r>
            <a:r>
              <a:rPr kumimoji="0" lang="en-US" altLang="en-US" sz="1100" b="0" i="0" u="none" strike="noStrike" cap="none" normalizeH="0" baseline="0" dirty="0" err="1">
                <a:ln>
                  <a:noFill/>
                </a:ln>
                <a:solidFill>
                  <a:srgbClr val="232629"/>
                </a:solidFill>
                <a:effectLst/>
                <a:latin typeface="-apple-system"/>
              </a:rPr>
              <a:t>heapify</a:t>
            </a:r>
            <a:r>
              <a:rPr kumimoji="0" lang="en-US" altLang="en-US" sz="1100" b="0" i="0" u="none" strike="noStrike" cap="none" normalizeH="0" baseline="0" dirty="0">
                <a:ln>
                  <a:noFill/>
                </a:ln>
                <a:solidFill>
                  <a:srgbClr val="232629"/>
                </a:solidFill>
                <a:effectLst/>
                <a:latin typeface="-apple-system"/>
              </a:rPr>
              <a:t> operations are </a:t>
            </a:r>
            <a:r>
              <a:rPr kumimoji="0" lang="en-US" altLang="en-US" sz="900" b="0" i="0" u="none" strike="noStrike" cap="none" normalizeH="0" baseline="0" dirty="0">
                <a:ln>
                  <a:noFill/>
                </a:ln>
                <a:solidFill>
                  <a:srgbClr val="232629"/>
                </a:solidFill>
                <a:effectLst/>
                <a:latin typeface="var(--ff-mono)"/>
              </a:rPr>
              <a:t>O(log n)</a:t>
            </a:r>
            <a:r>
              <a:rPr kumimoji="0" lang="en-US" altLang="en-US" sz="1100" b="0" i="0" u="none" strike="noStrike" cap="none" normalizeH="0" baseline="0" dirty="0">
                <a:ln>
                  <a:noFill/>
                </a:ln>
                <a:solidFill>
                  <a:srgbClr val="232629"/>
                </a:solidFill>
                <a:effectLst/>
                <a:latin typeface="-apple-system"/>
              </a:rPr>
              <a:t>, this is why you are getting </a:t>
            </a:r>
            <a:r>
              <a:rPr kumimoji="0" lang="en-US" altLang="en-US" sz="900" b="0" i="0" u="none" strike="noStrike" cap="none" normalizeH="0" baseline="0" dirty="0">
                <a:ln>
                  <a:noFill/>
                </a:ln>
                <a:solidFill>
                  <a:srgbClr val="232629"/>
                </a:solidFill>
                <a:effectLst/>
                <a:latin typeface="var(--ff-mono)"/>
              </a:rPr>
              <a:t>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540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Union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1187624" y="2168860"/>
            <a:ext cx="7596844" cy="615553"/>
          </a:xfrm>
          <a:prstGeom prst="rect">
            <a:avLst/>
          </a:prstGeom>
          <a:noFill/>
        </p:spPr>
        <p:txBody>
          <a:bodyPr wrap="square" rtlCol="0">
            <a:spAutoFit/>
          </a:bodyPr>
          <a:lstStyle/>
          <a:p>
            <a:r>
              <a:rPr lang="en-US" sz="3400" b="1" dirty="0">
                <a:latin typeface="Trebuchet MS" pitchFamily="34" charset="0"/>
              </a:rPr>
              <a:t>How to </a:t>
            </a:r>
            <a:r>
              <a:rPr lang="en-US" sz="3400" b="1" dirty="0">
                <a:solidFill>
                  <a:srgbClr val="FF0000"/>
                </a:solidFill>
                <a:latin typeface="Trebuchet MS" pitchFamily="34" charset="0"/>
              </a:rPr>
              <a:t>union</a:t>
            </a:r>
            <a:r>
              <a:rPr lang="en-US" sz="3400" b="1" dirty="0">
                <a:latin typeface="Trebuchet MS" pitchFamily="34" charset="0"/>
              </a:rPr>
              <a:t> two </a:t>
            </a:r>
            <a:r>
              <a:rPr lang="en-US" sz="3400" b="1" dirty="0">
                <a:solidFill>
                  <a:srgbClr val="0000CC"/>
                </a:solidFill>
                <a:latin typeface="Trebuchet MS" pitchFamily="34" charset="0"/>
              </a:rPr>
              <a:t>heaps</a:t>
            </a:r>
            <a:r>
              <a:rPr lang="en-US" sz="3400" b="1" dirty="0">
                <a:latin typeface="Trebuchet MS" pitchFamily="34" charset="0"/>
              </a:rPr>
              <a:t> H</a:t>
            </a:r>
            <a:r>
              <a:rPr lang="en-US" sz="3400" b="1" baseline="-25000" dirty="0">
                <a:latin typeface="Trebuchet MS" pitchFamily="34" charset="0"/>
              </a:rPr>
              <a:t>1</a:t>
            </a:r>
            <a:r>
              <a:rPr lang="en-US" sz="3400" b="1" dirty="0">
                <a:latin typeface="Trebuchet MS" pitchFamily="34" charset="0"/>
              </a:rPr>
              <a:t> and H</a:t>
            </a:r>
            <a:r>
              <a:rPr lang="en-US" sz="3400" b="1" baseline="-25000" dirty="0">
                <a:latin typeface="Trebuchet MS" pitchFamily="34" charset="0"/>
              </a:rPr>
              <a:t>2</a:t>
            </a:r>
            <a:r>
              <a:rPr lang="en-US" sz="3400" b="1" dirty="0">
                <a:latin typeface="Trebuchet MS" pitchFamily="34" charset="0"/>
              </a:rPr>
              <a:t> ?</a:t>
            </a:r>
            <a:endParaRPr lang="en-US" sz="3400" b="1" baseline="-25000" dirty="0">
              <a:latin typeface="Trebuchet MS" pitchFamily="34" charset="0"/>
            </a:endParaRPr>
          </a:p>
        </p:txBody>
      </p:sp>
      <p:grpSp>
        <p:nvGrpSpPr>
          <p:cNvPr id="6" name="Group 5"/>
          <p:cNvGrpSpPr/>
          <p:nvPr/>
        </p:nvGrpSpPr>
        <p:grpSpPr>
          <a:xfrm>
            <a:off x="359532" y="2168860"/>
            <a:ext cx="645029" cy="730188"/>
            <a:chOff x="719572" y="4050810"/>
            <a:chExt cx="645029" cy="730188"/>
          </a:xfrm>
        </p:grpSpPr>
        <p:sp>
          <p:nvSpPr>
            <p:cNvPr id="7" name="Oval 6"/>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3588" y="4073112"/>
              <a:ext cx="441219" cy="707886"/>
            </a:xfrm>
            <a:prstGeom prst="rect">
              <a:avLst/>
            </a:prstGeom>
            <a:noFill/>
          </p:spPr>
          <p:txBody>
            <a:bodyPr wrap="square" rtlCol="0">
              <a:spAutoFit/>
            </a:bodyPr>
            <a:lstStyle/>
            <a:p>
              <a:r>
                <a:rPr lang="en-US" sz="4000" b="1" dirty="0">
                  <a:solidFill>
                    <a:srgbClr val="FF0000"/>
                  </a:solidFill>
                  <a:latin typeface="Book Antiqua" pitchFamily="18" charset="0"/>
                </a:rPr>
                <a:t>?</a:t>
              </a:r>
            </a:p>
          </p:txBody>
        </p:sp>
      </p:grpSp>
      <p:sp>
        <p:nvSpPr>
          <p:cNvPr id="9" name="Rectangle 3"/>
          <p:cNvSpPr txBox="1">
            <a:spLocks noChangeArrowheads="1"/>
          </p:cNvSpPr>
          <p:nvPr/>
        </p:nvSpPr>
        <p:spPr>
          <a:xfrm>
            <a:off x="1763688" y="3151076"/>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solidFill>
                  <a:srgbClr val="000099"/>
                </a:solidFill>
                <a:latin typeface="Georgia" pitchFamily="18" charset="0"/>
              </a:rPr>
              <a:t>»</a:t>
            </a:r>
            <a:r>
              <a:rPr lang="en-US" dirty="0">
                <a:latin typeface="Georgia" pitchFamily="18" charset="0"/>
              </a:rPr>
              <a:t> </a:t>
            </a:r>
            <a:r>
              <a:rPr lang="en-US" sz="2600" dirty="0">
                <a:solidFill>
                  <a:srgbClr val="FF0000"/>
                </a:solidFill>
                <a:latin typeface="Book Antiqua" pitchFamily="18" charset="0"/>
              </a:rPr>
              <a:t>No</a:t>
            </a:r>
            <a:r>
              <a:rPr lang="en-US" sz="2600" dirty="0">
                <a:latin typeface="Book Antiqua" pitchFamily="18" charset="0"/>
              </a:rPr>
              <a:t> </a:t>
            </a:r>
            <a:r>
              <a:rPr lang="en-US" sz="2600" dirty="0">
                <a:solidFill>
                  <a:srgbClr val="0000CC"/>
                </a:solidFill>
                <a:latin typeface="Book Antiqua" pitchFamily="18" charset="0"/>
              </a:rPr>
              <a:t>easy</a:t>
            </a:r>
            <a:r>
              <a:rPr lang="en-US" sz="2600" dirty="0">
                <a:latin typeface="Book Antiqua" pitchFamily="18" charset="0"/>
              </a:rPr>
              <a:t> solution</a:t>
            </a: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
        <p:nvSpPr>
          <p:cNvPr id="10" name="Rectangle 3"/>
          <p:cNvSpPr txBox="1">
            <a:spLocks noChangeArrowheads="1"/>
          </p:cNvSpPr>
          <p:nvPr/>
        </p:nvSpPr>
        <p:spPr>
          <a:xfrm>
            <a:off x="1763688" y="3655132"/>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solidFill>
                  <a:srgbClr val="000099"/>
                </a:solidFill>
                <a:latin typeface="Georgia" pitchFamily="18" charset="0"/>
              </a:rPr>
              <a:t>»</a:t>
            </a:r>
            <a:r>
              <a:rPr lang="en-US" dirty="0">
                <a:latin typeface="Georgia" pitchFamily="18" charset="0"/>
              </a:rPr>
              <a:t> </a:t>
            </a:r>
            <a:r>
              <a:rPr lang="en-US" sz="2600" dirty="0">
                <a:solidFill>
                  <a:srgbClr val="FF0000"/>
                </a:solidFill>
                <a:latin typeface="Book Antiqua" pitchFamily="18" charset="0"/>
              </a:rPr>
              <a:t>Merge</a:t>
            </a:r>
            <a:r>
              <a:rPr lang="en-US" sz="2600" dirty="0">
                <a:latin typeface="Book Antiqua" pitchFamily="18" charset="0"/>
              </a:rPr>
              <a:t> </a:t>
            </a:r>
            <a:r>
              <a:rPr lang="en-US" sz="2600" dirty="0">
                <a:solidFill>
                  <a:srgbClr val="0000CC"/>
                </a:solidFill>
                <a:latin typeface="Book Antiqua" pitchFamily="18" charset="0"/>
              </a:rPr>
              <a:t>all</a:t>
            </a:r>
            <a:r>
              <a:rPr lang="en-US" sz="2600" dirty="0">
                <a:latin typeface="Book Antiqua" pitchFamily="18" charset="0"/>
              </a:rPr>
              <a:t> the elements and </a:t>
            </a:r>
            <a:r>
              <a:rPr lang="en-US" sz="2600" dirty="0">
                <a:solidFill>
                  <a:srgbClr val="FF0000"/>
                </a:solidFill>
                <a:latin typeface="Book Antiqua" pitchFamily="18" charset="0"/>
              </a:rPr>
              <a:t>build</a:t>
            </a:r>
            <a:r>
              <a:rPr lang="en-US" sz="2600" dirty="0">
                <a:latin typeface="Book Antiqua" pitchFamily="18" charset="0"/>
              </a:rPr>
              <a:t> a heap</a:t>
            </a: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
        <p:nvSpPr>
          <p:cNvPr id="11" name="Rectangle 3"/>
          <p:cNvSpPr txBox="1">
            <a:spLocks noChangeArrowheads="1"/>
          </p:cNvSpPr>
          <p:nvPr/>
        </p:nvSpPr>
        <p:spPr>
          <a:xfrm>
            <a:off x="1763688" y="4159188"/>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solidFill>
                  <a:srgbClr val="000099"/>
                </a:solidFill>
                <a:latin typeface="Georgia" pitchFamily="18" charset="0"/>
              </a:rPr>
              <a:t>»</a:t>
            </a:r>
            <a:r>
              <a:rPr lang="en-US" dirty="0">
                <a:latin typeface="Georgia" pitchFamily="18" charset="0"/>
              </a:rPr>
              <a:t> </a:t>
            </a:r>
            <a:r>
              <a:rPr lang="en-US" sz="2600" dirty="0">
                <a:latin typeface="Book Antiqua" pitchFamily="18" charset="0"/>
              </a:rPr>
              <a:t>Running time: </a:t>
            </a:r>
            <a:r>
              <a:rPr lang="en-US" sz="2600" dirty="0">
                <a:solidFill>
                  <a:srgbClr val="FF0000"/>
                </a:solidFill>
                <a:latin typeface="Book Antiqua" pitchFamily="18" charset="0"/>
              </a:rPr>
              <a:t>O(n)</a:t>
            </a: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Tree>
    <p:extLst>
      <p:ext uri="{BB962C8B-B14F-4D97-AF65-F5344CB8AC3E}">
        <p14:creationId xmlns:p14="http://schemas.microsoft.com/office/powerpoint/2010/main" val="20967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down)">
                                      <p:cBhvr>
                                        <p:cTn id="12" dur="500"/>
                                        <p:tgtEl>
                                          <p:spTgt spid="10"/>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05643" y="2420888"/>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err="1">
                <a:solidFill>
                  <a:srgbClr val="A50021"/>
                </a:solidFill>
                <a:latin typeface="Verdana" pitchFamily="34" charset="0"/>
                <a:ea typeface="ＭＳ Ｐゴシック" pitchFamily="34" charset="-128"/>
              </a:rPr>
              <a:t>Mergeable</a:t>
            </a:r>
            <a:r>
              <a:rPr lang="en-US" altLang="ja-JP" sz="3600" b="1" dirty="0">
                <a:solidFill>
                  <a:srgbClr val="A50021"/>
                </a:solidFill>
                <a:latin typeface="Verdana" pitchFamily="34" charset="0"/>
                <a:ea typeface="ＭＳ Ｐゴシック" pitchFamily="34" charset="-128"/>
              </a:rPr>
              <a:t>/</a:t>
            </a:r>
            <a:r>
              <a:rPr lang="en-US" altLang="ja-JP" sz="3600" b="1" dirty="0" err="1">
                <a:solidFill>
                  <a:srgbClr val="A50021"/>
                </a:solidFill>
                <a:latin typeface="Verdana" pitchFamily="34" charset="0"/>
                <a:ea typeface="ＭＳ Ｐゴシック" pitchFamily="34" charset="-128"/>
              </a:rPr>
              <a:t>Meldable</a:t>
            </a:r>
            <a:r>
              <a:rPr lang="en-US" altLang="ja-JP" sz="3600" b="1" dirty="0">
                <a:solidFill>
                  <a:srgbClr val="A50021"/>
                </a:solidFill>
                <a:latin typeface="Verdana" pitchFamily="34" charset="0"/>
                <a:ea typeface="ＭＳ Ｐゴシック" pitchFamily="34" charset="-128"/>
              </a:rPr>
              <a:t> Heaps</a:t>
            </a:r>
          </a:p>
        </p:txBody>
      </p:sp>
      <p:sp>
        <p:nvSpPr>
          <p:cNvPr id="12" name="Text Box 4"/>
          <p:cNvSpPr txBox="1">
            <a:spLocks noChangeArrowheads="1"/>
          </p:cNvSpPr>
          <p:nvPr/>
        </p:nvSpPr>
        <p:spPr bwMode="auto">
          <a:xfrm>
            <a:off x="0" y="3970832"/>
            <a:ext cx="9144000" cy="58477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3200" b="1" dirty="0">
                <a:solidFill>
                  <a:schemeClr val="bg1"/>
                </a:solidFill>
              </a:rPr>
              <a:t>Binomial Heap</a:t>
            </a:r>
          </a:p>
        </p:txBody>
      </p:sp>
    </p:spTree>
    <p:extLst>
      <p:ext uri="{BB962C8B-B14F-4D97-AF65-F5344CB8AC3E}">
        <p14:creationId xmlns:p14="http://schemas.microsoft.com/office/powerpoint/2010/main" val="16147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2" name="AutoShape 5"/>
          <p:cNvSpPr>
            <a:spLocks noChangeArrowheads="1"/>
          </p:cNvSpPr>
          <p:nvPr/>
        </p:nvSpPr>
        <p:spPr bwMode="auto">
          <a:xfrm>
            <a:off x="567172" y="1267599"/>
            <a:ext cx="7965268" cy="10812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lIns="91430" tIns="45715" rIns="91430" bIns="45715" anchor="ctr"/>
          <a:lstStyle/>
          <a:p>
            <a:pPr lvl="0" algn="ctr"/>
            <a:r>
              <a:rPr lang="en-US" sz="2800" dirty="0">
                <a:latin typeface="Book Antiqua" pitchFamily="18" charset="0"/>
              </a:rPr>
              <a:t>Binomial tree is the building block of </a:t>
            </a:r>
          </a:p>
          <a:p>
            <a:pPr lvl="0" algn="ctr"/>
            <a:r>
              <a:rPr lang="en-US" sz="2800" dirty="0">
                <a:solidFill>
                  <a:srgbClr val="000099"/>
                </a:solidFill>
                <a:latin typeface="Book Antiqua" pitchFamily="18" charset="0"/>
              </a:rPr>
              <a:t>Binomial Heap</a:t>
            </a:r>
          </a:p>
        </p:txBody>
      </p:sp>
      <p:sp>
        <p:nvSpPr>
          <p:cNvPr id="13" name="TextBox 12"/>
          <p:cNvSpPr txBox="1"/>
          <p:nvPr/>
        </p:nvSpPr>
        <p:spPr>
          <a:xfrm>
            <a:off x="1020689" y="944724"/>
            <a:ext cx="3122288" cy="430877"/>
          </a:xfrm>
          <a:prstGeom prst="rect">
            <a:avLst/>
          </a:prstGeom>
          <a:solidFill>
            <a:schemeClr val="tx2"/>
          </a:solidFill>
          <a:ln w="31750">
            <a:solidFill>
              <a:schemeClr val="tx1">
                <a:lumMod val="75000"/>
                <a:lumOff val="25000"/>
              </a:schemeClr>
            </a:solidFill>
          </a:ln>
        </p:spPr>
        <p:txBody>
          <a:bodyPr wrap="square" lIns="91430" tIns="45715" rIns="91430" bIns="45715" rtlCol="0">
            <a:spAutoFit/>
          </a:bodyPr>
          <a:lstStyle/>
          <a:p>
            <a:pPr algn="ctr"/>
            <a:r>
              <a:rPr lang="en-US" sz="2200" b="1" i="1" dirty="0">
                <a:solidFill>
                  <a:schemeClr val="bg1"/>
                </a:solidFill>
                <a:latin typeface="Book Antiqua" pitchFamily="18" charset="0"/>
              </a:rPr>
              <a:t>Binomial Tree</a:t>
            </a:r>
            <a:endParaRPr lang="en-US" sz="1500" b="1" u="sng" dirty="0">
              <a:solidFill>
                <a:schemeClr val="bg1"/>
              </a:solidFill>
              <a:latin typeface="Book Antiqua" pitchFamily="18" charset="0"/>
            </a:endParaRPr>
          </a:p>
        </p:txBody>
      </p:sp>
      <p:grpSp>
        <p:nvGrpSpPr>
          <p:cNvPr id="14" name="Group 13"/>
          <p:cNvGrpSpPr/>
          <p:nvPr/>
        </p:nvGrpSpPr>
        <p:grpSpPr>
          <a:xfrm>
            <a:off x="359532" y="3212976"/>
            <a:ext cx="7964490" cy="461665"/>
            <a:chOff x="3290836" y="1158452"/>
            <a:chExt cx="5975387" cy="360331"/>
          </a:xfrm>
        </p:grpSpPr>
        <p:sp>
          <p:nvSpPr>
            <p:cNvPr id="15" name="Oval 14"/>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16" name="TextBox 15"/>
            <p:cNvSpPr txBox="1"/>
            <p:nvPr/>
          </p:nvSpPr>
          <p:spPr>
            <a:xfrm>
              <a:off x="3468879" y="1158452"/>
              <a:ext cx="5797344" cy="360331"/>
            </a:xfrm>
            <a:prstGeom prst="rect">
              <a:avLst/>
            </a:prstGeom>
            <a:noFill/>
          </p:spPr>
          <p:txBody>
            <a:bodyPr wrap="square" rtlCol="0">
              <a:spAutoFit/>
            </a:bodyPr>
            <a:lstStyle/>
            <a:p>
              <a:r>
                <a:rPr lang="en-US" sz="2400" dirty="0">
                  <a:latin typeface="Book Antiqua" pitchFamily="18" charset="0"/>
                </a:rPr>
                <a:t> Binomial tree</a:t>
              </a:r>
              <a:r>
                <a:rPr lang="en-US" sz="2400" dirty="0">
                  <a:solidFill>
                    <a:srgbClr val="0000CC"/>
                  </a:solidFill>
                  <a:latin typeface="Book Antiqua" pitchFamily="18" charset="0"/>
                </a:rPr>
                <a:t> </a:t>
              </a:r>
              <a:r>
                <a:rPr lang="en-US" sz="2400" i="1" dirty="0" err="1">
                  <a:solidFill>
                    <a:srgbClr val="0000CC"/>
                  </a:solidFill>
                  <a:latin typeface="Book Antiqua" pitchFamily="18" charset="0"/>
                </a:rPr>
                <a:t>B</a:t>
              </a:r>
              <a:r>
                <a:rPr lang="en-US" sz="2400" baseline="-25000" dirty="0" err="1">
                  <a:solidFill>
                    <a:srgbClr val="0000CC"/>
                  </a:solidFill>
                  <a:latin typeface="Book Antiqua" pitchFamily="18" charset="0"/>
                </a:rPr>
                <a:t>k</a:t>
              </a:r>
              <a:r>
                <a:rPr lang="en-US" sz="2400" dirty="0">
                  <a:latin typeface="Book Antiqua" pitchFamily="18" charset="0"/>
                </a:rPr>
                <a:t> of </a:t>
              </a:r>
              <a:r>
                <a:rPr lang="en-US" sz="2400" dirty="0">
                  <a:solidFill>
                    <a:srgbClr val="0000CC"/>
                  </a:solidFill>
                  <a:latin typeface="Book Antiqua" pitchFamily="18" charset="0"/>
                </a:rPr>
                <a:t>order </a:t>
              </a:r>
              <a:r>
                <a:rPr lang="en-US" sz="2400" i="1" dirty="0">
                  <a:solidFill>
                    <a:srgbClr val="0000CC"/>
                  </a:solidFill>
                  <a:latin typeface="Book Antiqua" pitchFamily="18" charset="0"/>
                </a:rPr>
                <a:t>k</a:t>
              </a:r>
              <a:r>
                <a:rPr lang="en-US" sz="2400" i="1" dirty="0">
                  <a:latin typeface="Book Antiqua" pitchFamily="18" charset="0"/>
                </a:rPr>
                <a:t> </a:t>
              </a:r>
              <a:r>
                <a:rPr lang="en-US" sz="2400" dirty="0">
                  <a:latin typeface="Book Antiqua" pitchFamily="18" charset="0"/>
                </a:rPr>
                <a:t>is defined </a:t>
              </a:r>
              <a:r>
                <a:rPr lang="en-US" sz="2400" dirty="0">
                  <a:solidFill>
                    <a:srgbClr val="FF0000"/>
                  </a:solidFill>
                  <a:latin typeface="Book Antiqua" pitchFamily="18" charset="0"/>
                </a:rPr>
                <a:t>recursively</a:t>
              </a:r>
              <a:endParaRPr lang="en-US" sz="2400" dirty="0">
                <a:latin typeface="Georgia" pitchFamily="18" charset="0"/>
              </a:endParaRPr>
            </a:p>
          </p:txBody>
        </p:sp>
      </p:grpSp>
      <p:sp>
        <p:nvSpPr>
          <p:cNvPr id="17" name="Rectangle 3"/>
          <p:cNvSpPr txBox="1">
            <a:spLocks noChangeArrowheads="1"/>
          </p:cNvSpPr>
          <p:nvPr/>
        </p:nvSpPr>
        <p:spPr>
          <a:xfrm>
            <a:off x="1367644" y="3717032"/>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solidFill>
                  <a:srgbClr val="000099"/>
                </a:solidFill>
                <a:latin typeface="Georgia" pitchFamily="18" charset="0"/>
              </a:rPr>
              <a:t>»</a:t>
            </a:r>
            <a:r>
              <a:rPr lang="en-US" dirty="0">
                <a:latin typeface="Georgia" pitchFamily="18" charset="0"/>
              </a:rPr>
              <a:t> </a:t>
            </a:r>
            <a:r>
              <a:rPr lang="en-US" sz="2600" i="1" dirty="0">
                <a:solidFill>
                  <a:srgbClr val="0000CC"/>
                </a:solidFill>
                <a:latin typeface="Book Antiqua" pitchFamily="18" charset="0"/>
              </a:rPr>
              <a:t>B</a:t>
            </a:r>
            <a:r>
              <a:rPr lang="en-US" sz="2600" baseline="-25000" dirty="0">
                <a:solidFill>
                  <a:srgbClr val="0000CC"/>
                </a:solidFill>
                <a:latin typeface="Book Antiqua" pitchFamily="18" charset="0"/>
              </a:rPr>
              <a:t>0</a:t>
            </a:r>
            <a:r>
              <a:rPr lang="en-US" sz="2600" baseline="-25000" dirty="0">
                <a:latin typeface="Book Antiqua" pitchFamily="18" charset="0"/>
              </a:rPr>
              <a:t>  </a:t>
            </a:r>
            <a:r>
              <a:rPr lang="en-US" sz="2600" dirty="0">
                <a:latin typeface="Book Antiqua" pitchFamily="18" charset="0"/>
              </a:rPr>
              <a:t>(order 0): is a </a:t>
            </a:r>
            <a:r>
              <a:rPr lang="en-US" sz="2600" dirty="0">
                <a:solidFill>
                  <a:srgbClr val="FF0000"/>
                </a:solidFill>
                <a:latin typeface="Book Antiqua" pitchFamily="18" charset="0"/>
              </a:rPr>
              <a:t>single node</a:t>
            </a:r>
            <a:endParaRPr lang="en-US" sz="2600" baseline="-25000" dirty="0">
              <a:solidFill>
                <a:srgbClr val="FF0000"/>
              </a:solidFill>
              <a:latin typeface="Book Antiqua" pitchFamily="18" charset="0"/>
            </a:endParaRP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
        <p:nvSpPr>
          <p:cNvPr id="18" name="Rectangle 3"/>
          <p:cNvSpPr txBox="1">
            <a:spLocks noChangeArrowheads="1"/>
          </p:cNvSpPr>
          <p:nvPr/>
        </p:nvSpPr>
        <p:spPr>
          <a:xfrm>
            <a:off x="1367644" y="4365104"/>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solidFill>
                  <a:srgbClr val="000099"/>
                </a:solidFill>
                <a:latin typeface="Georgia" pitchFamily="18" charset="0"/>
              </a:rPr>
              <a:t>»</a:t>
            </a:r>
            <a:r>
              <a:rPr lang="en-US" dirty="0">
                <a:latin typeface="Georgia" pitchFamily="18" charset="0"/>
              </a:rPr>
              <a:t> </a:t>
            </a:r>
            <a:r>
              <a:rPr lang="en-US" sz="2600" i="1" dirty="0" err="1">
                <a:solidFill>
                  <a:srgbClr val="0000CC"/>
                </a:solidFill>
                <a:latin typeface="Book Antiqua" pitchFamily="18" charset="0"/>
              </a:rPr>
              <a:t>B</a:t>
            </a:r>
            <a:r>
              <a:rPr lang="en-US" sz="2600" baseline="-25000" dirty="0" err="1">
                <a:solidFill>
                  <a:srgbClr val="0000CC"/>
                </a:solidFill>
                <a:latin typeface="Book Antiqua" pitchFamily="18" charset="0"/>
              </a:rPr>
              <a:t>k</a:t>
            </a:r>
            <a:r>
              <a:rPr lang="en-US" sz="2600" baseline="-25000" dirty="0">
                <a:latin typeface="Book Antiqua" pitchFamily="18" charset="0"/>
              </a:rPr>
              <a:t> </a:t>
            </a:r>
            <a:r>
              <a:rPr lang="en-US" sz="2600" dirty="0">
                <a:latin typeface="Book Antiqua" pitchFamily="18" charset="0"/>
              </a:rPr>
              <a:t>(order k): </a:t>
            </a:r>
            <a:r>
              <a:rPr lang="en-US" sz="2600" dirty="0">
                <a:solidFill>
                  <a:srgbClr val="FF0000"/>
                </a:solidFill>
                <a:latin typeface="Book Antiqua" pitchFamily="18" charset="0"/>
              </a:rPr>
              <a:t>two </a:t>
            </a:r>
            <a:r>
              <a:rPr lang="en-US" sz="2600" i="1" dirty="0">
                <a:solidFill>
                  <a:srgbClr val="FF0000"/>
                </a:solidFill>
                <a:latin typeface="Book Antiqua" pitchFamily="18" charset="0"/>
              </a:rPr>
              <a:t>B</a:t>
            </a:r>
            <a:r>
              <a:rPr lang="en-US" sz="2600" baseline="-25000" dirty="0">
                <a:solidFill>
                  <a:srgbClr val="FF0000"/>
                </a:solidFill>
                <a:latin typeface="Book Antiqua" pitchFamily="18" charset="0"/>
              </a:rPr>
              <a:t>k-1</a:t>
            </a:r>
            <a:r>
              <a:rPr lang="en-US" sz="2600" dirty="0">
                <a:solidFill>
                  <a:srgbClr val="FF0000"/>
                </a:solidFill>
                <a:latin typeface="Book Antiqua" pitchFamily="18" charset="0"/>
              </a:rPr>
              <a:t> </a:t>
            </a:r>
            <a:r>
              <a:rPr lang="en-US" sz="2600" dirty="0">
                <a:solidFill>
                  <a:srgbClr val="0000CC"/>
                </a:solidFill>
                <a:latin typeface="Book Antiqua" pitchFamily="18" charset="0"/>
              </a:rPr>
              <a:t>linked</a:t>
            </a:r>
            <a:r>
              <a:rPr lang="en-US" sz="2600" dirty="0">
                <a:latin typeface="Book Antiqua" pitchFamily="18" charset="0"/>
              </a:rPr>
              <a:t> together.</a:t>
            </a:r>
            <a:endParaRPr lang="en-US" sz="2600" baseline="-25000" dirty="0">
              <a:latin typeface="Book Antiqua" pitchFamily="18" charset="0"/>
            </a:endParaRP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Tree>
    <p:extLst>
      <p:ext uri="{BB962C8B-B14F-4D97-AF65-F5344CB8AC3E}">
        <p14:creationId xmlns:p14="http://schemas.microsoft.com/office/powerpoint/2010/main" val="74396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Straight Connector 121"/>
          <p:cNvCxnSpPr/>
          <p:nvPr/>
        </p:nvCxnSpPr>
        <p:spPr>
          <a:xfrm flipV="1">
            <a:off x="6924452" y="3748396"/>
            <a:ext cx="1896020" cy="52223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572868" y="4226061"/>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727176" y="4702680"/>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83792" y="5214164"/>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2" idx="2"/>
          </p:cNvCxnSpPr>
          <p:nvPr/>
        </p:nvCxnSpPr>
        <p:spPr>
          <a:xfrm flipV="1">
            <a:off x="4146496" y="1153320"/>
            <a:ext cx="714108" cy="3314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564595" y="1196752"/>
            <a:ext cx="799493" cy="684076"/>
            <a:chOff x="3499307" y="2204864"/>
            <a:chExt cx="799493" cy="684076"/>
          </a:xfrm>
        </p:grpSpPr>
        <p:sp>
          <p:nvSpPr>
            <p:cNvPr id="24" name="Isosceles Triangle 23"/>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5" name="TextBox 24"/>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grpSp>
        <p:nvGrpSpPr>
          <p:cNvPr id="9" name="Group 8"/>
          <p:cNvGrpSpPr/>
          <p:nvPr/>
        </p:nvGrpSpPr>
        <p:grpSpPr>
          <a:xfrm>
            <a:off x="3688307" y="1592796"/>
            <a:ext cx="799493" cy="684076"/>
            <a:chOff x="3499307" y="2204864"/>
            <a:chExt cx="799493" cy="684076"/>
          </a:xfrm>
        </p:grpSpPr>
        <p:sp>
          <p:nvSpPr>
            <p:cNvPr id="7" name="Isosceles Triangle 6"/>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sp>
        <p:nvSpPr>
          <p:cNvPr id="4" name="Rectangle 3"/>
          <p:cNvSpPr txBox="1">
            <a:spLocks noChangeArrowheads="1"/>
          </p:cNvSpPr>
          <p:nvPr/>
        </p:nvSpPr>
        <p:spPr>
          <a:xfrm>
            <a:off x="257571" y="47092"/>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Tree: recursive definition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9" name="Oval 18"/>
          <p:cNvSpPr>
            <a:spLocks noChangeArrowheads="1"/>
          </p:cNvSpPr>
          <p:nvPr/>
        </p:nvSpPr>
        <p:spPr bwMode="auto">
          <a:xfrm>
            <a:off x="1800200" y="143280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1" name="Oval 20"/>
          <p:cNvSpPr>
            <a:spLocks noChangeArrowheads="1"/>
          </p:cNvSpPr>
          <p:nvPr/>
        </p:nvSpPr>
        <p:spPr bwMode="auto">
          <a:xfrm>
            <a:off x="3974788" y="1427633"/>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2" name="Oval 21"/>
          <p:cNvSpPr>
            <a:spLocks noChangeArrowheads="1"/>
          </p:cNvSpPr>
          <p:nvPr/>
        </p:nvSpPr>
        <p:spPr bwMode="auto">
          <a:xfrm>
            <a:off x="4860604" y="10527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1" name="TextBox 30"/>
          <p:cNvSpPr txBox="1"/>
          <p:nvPr/>
        </p:nvSpPr>
        <p:spPr>
          <a:xfrm>
            <a:off x="1691680" y="2566065"/>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
        <p:nvSpPr>
          <p:cNvPr id="32" name="TextBox 31"/>
          <p:cNvSpPr txBox="1"/>
          <p:nvPr/>
        </p:nvSpPr>
        <p:spPr>
          <a:xfrm>
            <a:off x="4370324" y="2564904"/>
            <a:ext cx="525712" cy="430887"/>
          </a:xfrm>
          <a:prstGeom prst="rect">
            <a:avLst/>
          </a:prstGeom>
          <a:noFill/>
        </p:spPr>
        <p:txBody>
          <a:bodyPr wrap="square" rtlCol="0">
            <a:spAutoFit/>
          </a:bodyPr>
          <a:lstStyle/>
          <a:p>
            <a:r>
              <a:rPr lang="en-US" sz="2200" i="1" dirty="0" err="1">
                <a:latin typeface="Book Antiqua" pitchFamily="18" charset="0"/>
              </a:rPr>
              <a:t>B</a:t>
            </a:r>
            <a:r>
              <a:rPr lang="en-US" sz="2200" baseline="-25000" dirty="0" err="1">
                <a:latin typeface="Book Antiqua" pitchFamily="18" charset="0"/>
              </a:rPr>
              <a:t>k</a:t>
            </a:r>
            <a:endParaRPr lang="en-US" sz="2200" dirty="0"/>
          </a:p>
        </p:txBody>
      </p:sp>
      <p:sp>
        <p:nvSpPr>
          <p:cNvPr id="33" name="AutoShape 2"/>
          <p:cNvSpPr>
            <a:spLocks noChangeArrowheads="1"/>
          </p:cNvSpPr>
          <p:nvPr/>
        </p:nvSpPr>
        <p:spPr bwMode="auto">
          <a:xfrm>
            <a:off x="5915546" y="1304764"/>
            <a:ext cx="2436874" cy="1296144"/>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pPr algn="ctr"/>
            <a:r>
              <a:rPr lang="en-US" dirty="0">
                <a:solidFill>
                  <a:srgbClr val="000099"/>
                </a:solidFill>
                <a:latin typeface="Book Antiqua" pitchFamily="18" charset="0"/>
              </a:rPr>
              <a:t>The root of one is </a:t>
            </a:r>
          </a:p>
          <a:p>
            <a:pPr algn="ctr"/>
            <a:r>
              <a:rPr lang="en-US" dirty="0">
                <a:solidFill>
                  <a:srgbClr val="000099"/>
                </a:solidFill>
                <a:latin typeface="Book Antiqua" pitchFamily="18" charset="0"/>
              </a:rPr>
              <a:t>the child of the other</a:t>
            </a:r>
          </a:p>
        </p:txBody>
      </p:sp>
      <p:sp>
        <p:nvSpPr>
          <p:cNvPr id="35" name="Oval 34"/>
          <p:cNvSpPr>
            <a:spLocks noChangeArrowheads="1"/>
          </p:cNvSpPr>
          <p:nvPr/>
        </p:nvSpPr>
        <p:spPr bwMode="auto">
          <a:xfrm>
            <a:off x="216024" y="556677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6" name="TextBox 35"/>
          <p:cNvSpPr txBox="1"/>
          <p:nvPr/>
        </p:nvSpPr>
        <p:spPr>
          <a:xfrm>
            <a:off x="107504" y="5871940"/>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
        <p:nvSpPr>
          <p:cNvPr id="37" name="Oval 36"/>
          <p:cNvSpPr>
            <a:spLocks noChangeArrowheads="1"/>
          </p:cNvSpPr>
          <p:nvPr/>
        </p:nvSpPr>
        <p:spPr bwMode="auto">
          <a:xfrm>
            <a:off x="878444" y="556677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Oval 37"/>
          <p:cNvSpPr>
            <a:spLocks noChangeArrowheads="1"/>
          </p:cNvSpPr>
          <p:nvPr/>
        </p:nvSpPr>
        <p:spPr bwMode="auto">
          <a:xfrm>
            <a:off x="878444" y="511358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nvGrpSpPr>
          <p:cNvPr id="52" name="Group 51"/>
          <p:cNvGrpSpPr/>
          <p:nvPr/>
        </p:nvGrpSpPr>
        <p:grpSpPr>
          <a:xfrm>
            <a:off x="1619672" y="5098724"/>
            <a:ext cx="201168" cy="654362"/>
            <a:chOff x="2282600" y="5553236"/>
            <a:chExt cx="201168" cy="654362"/>
          </a:xfrm>
        </p:grpSpPr>
        <p:cxnSp>
          <p:nvCxnSpPr>
            <p:cNvPr id="41" name="Straight Connector 40"/>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3" name="Oval 42"/>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3" name="Group 52"/>
          <p:cNvGrpSpPr/>
          <p:nvPr/>
        </p:nvGrpSpPr>
        <p:grpSpPr>
          <a:xfrm>
            <a:off x="2195736" y="4624382"/>
            <a:ext cx="201168" cy="654362"/>
            <a:chOff x="2858664" y="5078894"/>
            <a:chExt cx="201168" cy="654362"/>
          </a:xfrm>
        </p:grpSpPr>
        <p:cxnSp>
          <p:nvCxnSpPr>
            <p:cNvPr id="44" name="Straight Connector 43"/>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6" name="Oval 45"/>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sp>
        <p:nvSpPr>
          <p:cNvPr id="50" name="TextBox 49"/>
          <p:cNvSpPr txBox="1"/>
          <p:nvPr/>
        </p:nvSpPr>
        <p:spPr>
          <a:xfrm>
            <a:off x="769924" y="589081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1</a:t>
            </a:r>
            <a:endParaRPr lang="en-US" sz="2200" dirty="0"/>
          </a:p>
        </p:txBody>
      </p:sp>
      <p:sp>
        <p:nvSpPr>
          <p:cNvPr id="51" name="TextBox 50"/>
          <p:cNvSpPr txBox="1"/>
          <p:nvPr/>
        </p:nvSpPr>
        <p:spPr>
          <a:xfrm>
            <a:off x="1799184" y="589081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2</a:t>
            </a:r>
            <a:endParaRPr lang="en-US" sz="2200" dirty="0"/>
          </a:p>
        </p:txBody>
      </p:sp>
      <p:grpSp>
        <p:nvGrpSpPr>
          <p:cNvPr id="63" name="Group 62"/>
          <p:cNvGrpSpPr/>
          <p:nvPr/>
        </p:nvGrpSpPr>
        <p:grpSpPr>
          <a:xfrm>
            <a:off x="2915816" y="4630672"/>
            <a:ext cx="777232" cy="1128704"/>
            <a:chOff x="3851920" y="5085184"/>
            <a:chExt cx="777232" cy="1128704"/>
          </a:xfrm>
        </p:grpSpPr>
        <p:cxnSp>
          <p:nvCxnSpPr>
            <p:cNvPr id="54" name="Straight Connector 53"/>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3851920" y="5559526"/>
              <a:ext cx="201168" cy="654362"/>
              <a:chOff x="2282600" y="5553236"/>
              <a:chExt cx="201168" cy="654362"/>
            </a:xfrm>
          </p:grpSpPr>
          <p:cxnSp>
            <p:nvCxnSpPr>
              <p:cNvPr id="56" name="Straight Connector 55"/>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8" name="Oval 57"/>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9" name="Group 58"/>
            <p:cNvGrpSpPr/>
            <p:nvPr/>
          </p:nvGrpSpPr>
          <p:grpSpPr>
            <a:xfrm>
              <a:off x="4427984" y="5085184"/>
              <a:ext cx="201168" cy="654362"/>
              <a:chOff x="2858664" y="5078894"/>
              <a:chExt cx="201168" cy="654362"/>
            </a:xfrm>
          </p:grpSpPr>
          <p:cxnSp>
            <p:nvCxnSpPr>
              <p:cNvPr id="60" name="Straight Connector 59"/>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2" name="Oval 61"/>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64" name="Group 63"/>
          <p:cNvGrpSpPr/>
          <p:nvPr/>
        </p:nvGrpSpPr>
        <p:grpSpPr>
          <a:xfrm>
            <a:off x="3902780" y="4150040"/>
            <a:ext cx="777232" cy="1128704"/>
            <a:chOff x="3851920" y="5085184"/>
            <a:chExt cx="777232" cy="1128704"/>
          </a:xfrm>
        </p:grpSpPr>
        <p:cxnSp>
          <p:nvCxnSpPr>
            <p:cNvPr id="65" name="Straight Connector 64"/>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3851920" y="5559526"/>
              <a:ext cx="201168" cy="654362"/>
              <a:chOff x="2282600" y="5553236"/>
              <a:chExt cx="201168" cy="654362"/>
            </a:xfrm>
          </p:grpSpPr>
          <p:cxnSp>
            <p:nvCxnSpPr>
              <p:cNvPr id="71" name="Straight Connector 70"/>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3" name="Oval 72"/>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67" name="Group 66"/>
            <p:cNvGrpSpPr/>
            <p:nvPr/>
          </p:nvGrpSpPr>
          <p:grpSpPr>
            <a:xfrm>
              <a:off x="4427984" y="5085184"/>
              <a:ext cx="201168" cy="654362"/>
              <a:chOff x="2858664" y="5078894"/>
              <a:chExt cx="201168" cy="654362"/>
            </a:xfrm>
          </p:grpSpPr>
          <p:cxnSp>
            <p:nvCxnSpPr>
              <p:cNvPr id="68" name="Straight Connector 67"/>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0" name="Oval 69"/>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98" name="Group 97"/>
          <p:cNvGrpSpPr/>
          <p:nvPr/>
        </p:nvGrpSpPr>
        <p:grpSpPr>
          <a:xfrm>
            <a:off x="5256076" y="4161272"/>
            <a:ext cx="1764196" cy="1609336"/>
            <a:chOff x="6264188" y="4615784"/>
            <a:chExt cx="1764196" cy="1609336"/>
          </a:xfrm>
        </p:grpSpPr>
        <p:cxnSp>
          <p:nvCxnSpPr>
            <p:cNvPr id="77" name="Straight Connector 76"/>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264188" y="5096416"/>
              <a:ext cx="777232" cy="1128704"/>
              <a:chOff x="3851920" y="5085184"/>
              <a:chExt cx="777232" cy="1128704"/>
            </a:xfrm>
          </p:grpSpPr>
          <p:cxnSp>
            <p:nvCxnSpPr>
              <p:cNvPr id="79" name="Straight Connector 78"/>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3851920" y="5559526"/>
                <a:ext cx="201168" cy="654362"/>
                <a:chOff x="2282600" y="5553236"/>
                <a:chExt cx="201168" cy="654362"/>
              </a:xfrm>
            </p:grpSpPr>
            <p:cxnSp>
              <p:nvCxnSpPr>
                <p:cNvPr id="85" name="Straight Connector 84"/>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7" name="Oval 86"/>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81" name="Group 80"/>
              <p:cNvGrpSpPr/>
              <p:nvPr/>
            </p:nvGrpSpPr>
            <p:grpSpPr>
              <a:xfrm>
                <a:off x="4427984" y="5085184"/>
                <a:ext cx="201168" cy="654362"/>
                <a:chOff x="2858664" y="5078894"/>
                <a:chExt cx="201168" cy="654362"/>
              </a:xfrm>
            </p:grpSpPr>
            <p:cxnSp>
              <p:nvCxnSpPr>
                <p:cNvPr id="82" name="Straight Connector 81"/>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4" name="Oval 83"/>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88" name="Group 87"/>
            <p:cNvGrpSpPr/>
            <p:nvPr/>
          </p:nvGrpSpPr>
          <p:grpSpPr>
            <a:xfrm>
              <a:off x="7251152" y="4615784"/>
              <a:ext cx="777232" cy="1128704"/>
              <a:chOff x="3851920" y="5085184"/>
              <a:chExt cx="777232" cy="1128704"/>
            </a:xfrm>
          </p:grpSpPr>
          <p:cxnSp>
            <p:nvCxnSpPr>
              <p:cNvPr id="89" name="Straight Connector 88"/>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3851920" y="5559526"/>
                <a:ext cx="201168" cy="654362"/>
                <a:chOff x="2282600" y="5553236"/>
                <a:chExt cx="201168" cy="654362"/>
              </a:xfrm>
            </p:grpSpPr>
            <p:cxnSp>
              <p:nvCxnSpPr>
                <p:cNvPr id="95" name="Straight Connector 94"/>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6" name="Oval 95"/>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7" name="Oval 96"/>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91" name="Group 90"/>
              <p:cNvGrpSpPr/>
              <p:nvPr/>
            </p:nvGrpSpPr>
            <p:grpSpPr>
              <a:xfrm>
                <a:off x="4427984" y="5085184"/>
                <a:ext cx="201168" cy="654362"/>
                <a:chOff x="2858664" y="5078894"/>
                <a:chExt cx="201168" cy="654362"/>
              </a:xfrm>
            </p:grpSpPr>
            <p:cxnSp>
              <p:nvCxnSpPr>
                <p:cNvPr id="92" name="Straight Connector 91"/>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Oval 92"/>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4" name="Oval 93"/>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grpSp>
        <p:nvGrpSpPr>
          <p:cNvPr id="99" name="Group 98"/>
          <p:cNvGrpSpPr/>
          <p:nvPr/>
        </p:nvGrpSpPr>
        <p:grpSpPr>
          <a:xfrm>
            <a:off x="7164288" y="3681028"/>
            <a:ext cx="1764196" cy="1609336"/>
            <a:chOff x="6264188" y="4615784"/>
            <a:chExt cx="1764196" cy="1609336"/>
          </a:xfrm>
        </p:grpSpPr>
        <p:cxnSp>
          <p:nvCxnSpPr>
            <p:cNvPr id="100" name="Straight Connector 99"/>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6264188" y="5096416"/>
              <a:ext cx="777232" cy="1128704"/>
              <a:chOff x="3851920" y="5085184"/>
              <a:chExt cx="777232" cy="1128704"/>
            </a:xfrm>
          </p:grpSpPr>
          <p:cxnSp>
            <p:nvCxnSpPr>
              <p:cNvPr id="112" name="Straight Connector 111"/>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3851920" y="5559526"/>
                <a:ext cx="201168" cy="654362"/>
                <a:chOff x="2282600" y="5553236"/>
                <a:chExt cx="201168" cy="654362"/>
              </a:xfrm>
            </p:grpSpPr>
            <p:cxnSp>
              <p:nvCxnSpPr>
                <p:cNvPr id="118" name="Straight Connector 117"/>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9" name="Oval 118"/>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0" name="Oval 119"/>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114" name="Group 113"/>
              <p:cNvGrpSpPr/>
              <p:nvPr/>
            </p:nvGrpSpPr>
            <p:grpSpPr>
              <a:xfrm>
                <a:off x="4427984" y="5085184"/>
                <a:ext cx="201168" cy="654362"/>
                <a:chOff x="2858664" y="5078894"/>
                <a:chExt cx="201168" cy="654362"/>
              </a:xfrm>
            </p:grpSpPr>
            <p:cxnSp>
              <p:nvCxnSpPr>
                <p:cNvPr id="115" name="Straight Connector 114"/>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17" name="Oval 116"/>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102" name="Group 101"/>
            <p:cNvGrpSpPr/>
            <p:nvPr/>
          </p:nvGrpSpPr>
          <p:grpSpPr>
            <a:xfrm>
              <a:off x="7251152" y="4615784"/>
              <a:ext cx="777232" cy="1128704"/>
              <a:chOff x="3851920" y="5085184"/>
              <a:chExt cx="777232" cy="1128704"/>
            </a:xfrm>
          </p:grpSpPr>
          <p:cxnSp>
            <p:nvCxnSpPr>
              <p:cNvPr id="103" name="Straight Connector 102"/>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3851920" y="5559526"/>
                <a:ext cx="201168" cy="654362"/>
                <a:chOff x="2282600" y="5553236"/>
                <a:chExt cx="201168" cy="654362"/>
              </a:xfrm>
            </p:grpSpPr>
            <p:cxnSp>
              <p:nvCxnSpPr>
                <p:cNvPr id="109" name="Straight Connector 108"/>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Oval 109"/>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11" name="Oval 110"/>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105" name="Group 104"/>
              <p:cNvGrpSpPr/>
              <p:nvPr/>
            </p:nvGrpSpPr>
            <p:grpSpPr>
              <a:xfrm>
                <a:off x="4427984" y="5085184"/>
                <a:ext cx="201168" cy="654362"/>
                <a:chOff x="2858664" y="5078894"/>
                <a:chExt cx="201168" cy="654362"/>
              </a:xfrm>
            </p:grpSpPr>
            <p:cxnSp>
              <p:nvCxnSpPr>
                <p:cNvPr id="106" name="Straight Connector 105"/>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Oval 106"/>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8" name="Oval 107"/>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sp>
        <p:nvSpPr>
          <p:cNvPr id="129" name="TextBox 128"/>
          <p:cNvSpPr txBox="1"/>
          <p:nvPr/>
        </p:nvSpPr>
        <p:spPr>
          <a:xfrm>
            <a:off x="3542232" y="589081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130" name="TextBox 129"/>
          <p:cNvSpPr txBox="1"/>
          <p:nvPr/>
        </p:nvSpPr>
        <p:spPr>
          <a:xfrm>
            <a:off x="6854600" y="589081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4</a:t>
            </a:r>
            <a:endParaRPr lang="en-US" sz="2200" dirty="0"/>
          </a:p>
        </p:txBody>
      </p:sp>
      <p:sp>
        <p:nvSpPr>
          <p:cNvPr id="2" name="Title 1">
            <a:extLst>
              <a:ext uri="{FF2B5EF4-FFF2-40B4-BE49-F238E27FC236}">
                <a16:creationId xmlns:a16="http://schemas.microsoft.com/office/drawing/2014/main" id="{01ED633A-66C8-439D-8032-A1FF1460A8E9}"/>
              </a:ext>
            </a:extLst>
          </p:cNvPr>
          <p:cNvSpPr>
            <a:spLocks noGrp="1"/>
          </p:cNvSpPr>
          <p:nvPr>
            <p:ph type="title"/>
          </p:nvPr>
        </p:nvSpPr>
        <p:spPr>
          <a:xfrm>
            <a:off x="217518" y="3358309"/>
            <a:ext cx="2884120" cy="1143000"/>
          </a:xfrm>
        </p:spPr>
        <p:txBody>
          <a:bodyPr>
            <a:normAutofit/>
          </a:bodyPr>
          <a:lstStyle/>
          <a:p>
            <a:r>
              <a:rPr lang="en-US" sz="1100" dirty="0"/>
              <a:t>These are Binomial tree but not effective b-tree for </a:t>
            </a:r>
            <a:r>
              <a:rPr lang="en-US" sz="1100" dirty="0" err="1"/>
              <a:t>bionamial</a:t>
            </a:r>
            <a:r>
              <a:rPr lang="en-US" sz="1100" dirty="0"/>
              <a:t> heap</a:t>
            </a:r>
          </a:p>
        </p:txBody>
      </p:sp>
    </p:spTree>
    <p:extLst>
      <p:ext uri="{BB962C8B-B14F-4D97-AF65-F5344CB8AC3E}">
        <p14:creationId xmlns:p14="http://schemas.microsoft.com/office/powerpoint/2010/main" val="10830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left)">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500"/>
                                        <p:tgtEl>
                                          <p:spTgt spid="5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down)">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wipe(left)">
                                      <p:cBhvr>
                                        <p:cTn id="65" dur="500"/>
                                        <p:tgtEl>
                                          <p:spTgt spid="12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wipe(down)">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down)">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down)">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30"/>
                                        </p:tgtEl>
                                        <p:attrNameLst>
                                          <p:attrName>style.visibility</p:attrName>
                                        </p:attrNameLst>
                                      </p:cBhvr>
                                      <p:to>
                                        <p:strVal val="visible"/>
                                      </p:to>
                                    </p:set>
                                    <p:animEffect transition="in" filter="wipe(left)">
                                      <p:cBhvr>
                                        <p:cTn id="85" dur="500"/>
                                        <p:tgtEl>
                                          <p:spTgt spid="130"/>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nodeType="clickEffect">
                                  <p:stCondLst>
                                    <p:cond delay="0"/>
                                  </p:stCondLst>
                                  <p:childTnLst>
                                    <p:set>
                                      <p:cBhvr>
                                        <p:cTn id="89" dur="1" fill="hold">
                                          <p:stCondLst>
                                            <p:cond delay="0"/>
                                          </p:stCondLst>
                                        </p:cTn>
                                        <p:tgtEl>
                                          <p:spTgt spid="98"/>
                                        </p:tgtEl>
                                        <p:attrNameLst>
                                          <p:attrName>style.visibility</p:attrName>
                                        </p:attrNameLst>
                                      </p:cBhvr>
                                      <p:to>
                                        <p:strVal val="visible"/>
                                      </p:to>
                                    </p:set>
                                    <p:anim calcmode="lin" valueType="num">
                                      <p:cBhvr additive="base">
                                        <p:cTn id="90" dur="500"/>
                                        <p:tgtEl>
                                          <p:spTgt spid="98"/>
                                        </p:tgtEl>
                                        <p:attrNameLst>
                                          <p:attrName>ppt_y</p:attrName>
                                        </p:attrNameLst>
                                      </p:cBhvr>
                                      <p:tavLst>
                                        <p:tav tm="0">
                                          <p:val>
                                            <p:strVal val="#ppt_y+#ppt_h*1.125000"/>
                                          </p:val>
                                        </p:tav>
                                        <p:tav tm="100000">
                                          <p:val>
                                            <p:strVal val="#ppt_y"/>
                                          </p:val>
                                        </p:tav>
                                      </p:tavLst>
                                    </p:anim>
                                    <p:animEffect transition="in" filter="wipe(up)">
                                      <p:cBhvr>
                                        <p:cTn id="91" dur="500"/>
                                        <p:tgtEl>
                                          <p:spTgt spid="98"/>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nodeType="clickEffect">
                                  <p:stCondLst>
                                    <p:cond delay="0"/>
                                  </p:stCondLst>
                                  <p:childTnLst>
                                    <p:set>
                                      <p:cBhvr>
                                        <p:cTn id="95" dur="1" fill="hold">
                                          <p:stCondLst>
                                            <p:cond delay="0"/>
                                          </p:stCondLst>
                                        </p:cTn>
                                        <p:tgtEl>
                                          <p:spTgt spid="99"/>
                                        </p:tgtEl>
                                        <p:attrNameLst>
                                          <p:attrName>style.visibility</p:attrName>
                                        </p:attrNameLst>
                                      </p:cBhvr>
                                      <p:to>
                                        <p:strVal val="visible"/>
                                      </p:to>
                                    </p:set>
                                    <p:anim calcmode="lin" valueType="num">
                                      <p:cBhvr additive="base">
                                        <p:cTn id="96" dur="500"/>
                                        <p:tgtEl>
                                          <p:spTgt spid="99"/>
                                        </p:tgtEl>
                                        <p:attrNameLst>
                                          <p:attrName>ppt_y</p:attrName>
                                        </p:attrNameLst>
                                      </p:cBhvr>
                                      <p:tavLst>
                                        <p:tav tm="0">
                                          <p:val>
                                            <p:strVal val="#ppt_y+#ppt_h*1.125000"/>
                                          </p:val>
                                        </p:tav>
                                        <p:tav tm="100000">
                                          <p:val>
                                            <p:strVal val="#ppt_y"/>
                                          </p:val>
                                        </p:tav>
                                      </p:tavLst>
                                    </p:anim>
                                    <p:animEffect transition="in" filter="wipe(up)">
                                      <p:cBhvr>
                                        <p:cTn id="97" dur="500"/>
                                        <p:tgtEl>
                                          <p:spTgt spid="9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22"/>
                                        </p:tgtEl>
                                        <p:attrNameLst>
                                          <p:attrName>style.visibility</p:attrName>
                                        </p:attrNameLst>
                                      </p:cBhvr>
                                      <p:to>
                                        <p:strVal val="visible"/>
                                      </p:to>
                                    </p:set>
                                    <p:animEffect transition="in" filter="wipe(down)">
                                      <p:cBhvr>
                                        <p:cTn id="10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p:bldP spid="37" grpId="0" animBg="1"/>
      <p:bldP spid="38" grpId="0" animBg="1"/>
      <p:bldP spid="50" grpId="0"/>
      <p:bldP spid="51" grpId="0"/>
      <p:bldP spid="129" grpId="0"/>
      <p:bldP spid="1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Trees: Properties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11" name="Group 10"/>
          <p:cNvGrpSpPr/>
          <p:nvPr/>
        </p:nvGrpSpPr>
        <p:grpSpPr>
          <a:xfrm>
            <a:off x="647564" y="1268760"/>
            <a:ext cx="548640" cy="548640"/>
            <a:chOff x="719572" y="4050810"/>
            <a:chExt cx="645029" cy="665444"/>
          </a:xfrm>
        </p:grpSpPr>
        <p:sp>
          <p:nvSpPr>
            <p:cNvPr id="19" name="Oval 18"/>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94143" y="4174207"/>
              <a:ext cx="560370" cy="447962"/>
            </a:xfrm>
            <a:prstGeom prst="rect">
              <a:avLst/>
            </a:prstGeom>
            <a:noFill/>
          </p:spPr>
          <p:txBody>
            <a:bodyPr wrap="square" rtlCol="0">
              <a:spAutoFit/>
            </a:bodyPr>
            <a:lstStyle/>
            <a:p>
              <a:r>
                <a:rPr lang="en-US" b="1" dirty="0">
                  <a:solidFill>
                    <a:schemeClr val="bg1"/>
                  </a:solidFill>
                  <a:latin typeface="Book Antiqua" pitchFamily="18" charset="0"/>
                </a:rPr>
                <a:t>P1</a:t>
              </a:r>
            </a:p>
          </p:txBody>
        </p:sp>
      </p:grpSp>
      <p:sp>
        <p:nvSpPr>
          <p:cNvPr id="21" name="TextBox 20"/>
          <p:cNvSpPr txBox="1"/>
          <p:nvPr/>
        </p:nvSpPr>
        <p:spPr>
          <a:xfrm>
            <a:off x="1403648" y="1304184"/>
            <a:ext cx="7596844" cy="492443"/>
          </a:xfrm>
          <a:prstGeom prst="rect">
            <a:avLst/>
          </a:prstGeom>
          <a:noFill/>
        </p:spPr>
        <p:txBody>
          <a:bodyPr wrap="square" rtlCol="0">
            <a:spAutoFit/>
          </a:bodyPr>
          <a:lstStyle/>
          <a:p>
            <a:r>
              <a:rPr lang="en-US" sz="2600" dirty="0">
                <a:solidFill>
                  <a:srgbClr val="000099"/>
                </a:solidFill>
                <a:latin typeface="Trebuchet MS" pitchFamily="34" charset="0"/>
              </a:rPr>
              <a:t>Height</a:t>
            </a:r>
            <a:r>
              <a:rPr lang="en-US" sz="2600" dirty="0">
                <a:latin typeface="Trebuchet MS" pitchFamily="34" charset="0"/>
              </a:rPr>
              <a:t> of </a:t>
            </a:r>
            <a:r>
              <a:rPr lang="en-US" sz="2600" i="1" dirty="0" err="1">
                <a:latin typeface="Trebuchet MS" pitchFamily="34" charset="0"/>
              </a:rPr>
              <a:t>B</a:t>
            </a:r>
            <a:r>
              <a:rPr lang="en-US" sz="2600" baseline="-25000" dirty="0" err="1">
                <a:latin typeface="Trebuchet MS" pitchFamily="34" charset="0"/>
              </a:rPr>
              <a:t>k</a:t>
            </a:r>
            <a:r>
              <a:rPr lang="en-US" sz="2600" dirty="0">
                <a:latin typeface="Trebuchet MS" pitchFamily="34" charset="0"/>
              </a:rPr>
              <a:t> is </a:t>
            </a:r>
            <a:r>
              <a:rPr lang="en-US" sz="2600" dirty="0">
                <a:solidFill>
                  <a:srgbClr val="000099"/>
                </a:solidFill>
                <a:latin typeface="Trebuchet MS" pitchFamily="34" charset="0"/>
              </a:rPr>
              <a:t>k</a:t>
            </a:r>
            <a:endParaRPr lang="en-US" sz="2600" baseline="-25000" dirty="0">
              <a:solidFill>
                <a:srgbClr val="000099"/>
              </a:solidFill>
              <a:latin typeface="Trebuchet MS" pitchFamily="34" charset="0"/>
            </a:endParaRPr>
          </a:p>
        </p:txBody>
      </p:sp>
      <p:grpSp>
        <p:nvGrpSpPr>
          <p:cNvPr id="22" name="Group 21"/>
          <p:cNvGrpSpPr/>
          <p:nvPr/>
        </p:nvGrpSpPr>
        <p:grpSpPr>
          <a:xfrm>
            <a:off x="647564" y="2124275"/>
            <a:ext cx="548640" cy="548640"/>
            <a:chOff x="719572" y="4050810"/>
            <a:chExt cx="645029" cy="665444"/>
          </a:xfrm>
        </p:grpSpPr>
        <p:sp>
          <p:nvSpPr>
            <p:cNvPr id="23" name="Oval 22"/>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94143" y="4174207"/>
              <a:ext cx="560370" cy="447962"/>
            </a:xfrm>
            <a:prstGeom prst="rect">
              <a:avLst/>
            </a:prstGeom>
            <a:noFill/>
          </p:spPr>
          <p:txBody>
            <a:bodyPr wrap="square" rtlCol="0">
              <a:spAutoFit/>
            </a:bodyPr>
            <a:lstStyle/>
            <a:p>
              <a:r>
                <a:rPr lang="en-US" b="1" dirty="0">
                  <a:solidFill>
                    <a:schemeClr val="bg1"/>
                  </a:solidFill>
                  <a:latin typeface="Book Antiqua" pitchFamily="18" charset="0"/>
                </a:rPr>
                <a:t>P2</a:t>
              </a:r>
            </a:p>
          </p:txBody>
        </p:sp>
      </p:grpSp>
      <p:sp>
        <p:nvSpPr>
          <p:cNvPr id="25" name="TextBox 24"/>
          <p:cNvSpPr txBox="1"/>
          <p:nvPr/>
        </p:nvSpPr>
        <p:spPr>
          <a:xfrm>
            <a:off x="1403648" y="2159699"/>
            <a:ext cx="7596844" cy="492443"/>
          </a:xfrm>
          <a:prstGeom prst="rect">
            <a:avLst/>
          </a:prstGeom>
          <a:noFill/>
        </p:spPr>
        <p:txBody>
          <a:bodyPr wrap="square" rtlCol="0">
            <a:spAutoFit/>
          </a:bodyPr>
          <a:lstStyle/>
          <a:p>
            <a:r>
              <a:rPr lang="en-US" sz="2600" dirty="0">
                <a:latin typeface="Trebuchet MS" pitchFamily="34" charset="0"/>
              </a:rPr>
              <a:t>There are </a:t>
            </a:r>
            <a:r>
              <a:rPr lang="en-US" sz="2600" dirty="0">
                <a:solidFill>
                  <a:srgbClr val="000099"/>
                </a:solidFill>
                <a:latin typeface="Trebuchet MS" pitchFamily="34" charset="0"/>
              </a:rPr>
              <a:t>2</a:t>
            </a:r>
            <a:r>
              <a:rPr lang="en-US" sz="2600" baseline="30000" dirty="0">
                <a:solidFill>
                  <a:srgbClr val="000099"/>
                </a:solidFill>
                <a:latin typeface="Trebuchet MS" pitchFamily="34" charset="0"/>
              </a:rPr>
              <a:t>k</a:t>
            </a:r>
            <a:r>
              <a:rPr lang="en-US" sz="2600" dirty="0">
                <a:latin typeface="Trebuchet MS" pitchFamily="34" charset="0"/>
              </a:rPr>
              <a:t> nodes in </a:t>
            </a:r>
            <a:r>
              <a:rPr lang="en-US" sz="2600" i="1" dirty="0" err="1">
                <a:solidFill>
                  <a:srgbClr val="000099"/>
                </a:solidFill>
                <a:latin typeface="Trebuchet MS" pitchFamily="34" charset="0"/>
              </a:rPr>
              <a:t>B</a:t>
            </a:r>
            <a:r>
              <a:rPr lang="en-US" sz="2600" baseline="-25000" dirty="0" err="1">
                <a:solidFill>
                  <a:srgbClr val="000099"/>
                </a:solidFill>
                <a:latin typeface="Trebuchet MS" pitchFamily="34" charset="0"/>
              </a:rPr>
              <a:t>k</a:t>
            </a:r>
            <a:endParaRPr lang="en-US" sz="2600" baseline="-25000" dirty="0">
              <a:solidFill>
                <a:srgbClr val="000099"/>
              </a:solidFill>
              <a:latin typeface="Trebuchet MS" pitchFamily="34" charset="0"/>
            </a:endParaRPr>
          </a:p>
        </p:txBody>
      </p:sp>
      <p:grpSp>
        <p:nvGrpSpPr>
          <p:cNvPr id="26" name="Group 25"/>
          <p:cNvGrpSpPr/>
          <p:nvPr/>
        </p:nvGrpSpPr>
        <p:grpSpPr>
          <a:xfrm>
            <a:off x="647564" y="2988371"/>
            <a:ext cx="548640" cy="548640"/>
            <a:chOff x="719572" y="4050810"/>
            <a:chExt cx="645029" cy="665444"/>
          </a:xfrm>
        </p:grpSpPr>
        <p:sp>
          <p:nvSpPr>
            <p:cNvPr id="27" name="Oval 26"/>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94143" y="4174207"/>
              <a:ext cx="560370" cy="447962"/>
            </a:xfrm>
            <a:prstGeom prst="rect">
              <a:avLst/>
            </a:prstGeom>
            <a:noFill/>
          </p:spPr>
          <p:txBody>
            <a:bodyPr wrap="square" rtlCol="0">
              <a:spAutoFit/>
            </a:bodyPr>
            <a:lstStyle/>
            <a:p>
              <a:r>
                <a:rPr lang="en-US" b="1" dirty="0">
                  <a:solidFill>
                    <a:schemeClr val="bg1"/>
                  </a:solidFill>
                  <a:latin typeface="Book Antiqua" pitchFamily="18" charset="0"/>
                </a:rPr>
                <a:t>P3</a:t>
              </a:r>
            </a:p>
          </p:txBody>
        </p:sp>
      </p:grpSp>
      <p:sp>
        <p:nvSpPr>
          <p:cNvPr id="29" name="TextBox 28"/>
          <p:cNvSpPr txBox="1"/>
          <p:nvPr/>
        </p:nvSpPr>
        <p:spPr>
          <a:xfrm>
            <a:off x="1403648" y="3023795"/>
            <a:ext cx="7596844" cy="492443"/>
          </a:xfrm>
          <a:prstGeom prst="rect">
            <a:avLst/>
          </a:prstGeom>
          <a:noFill/>
        </p:spPr>
        <p:txBody>
          <a:bodyPr wrap="square" rtlCol="0">
            <a:spAutoFit/>
          </a:bodyPr>
          <a:lstStyle/>
          <a:p>
            <a:r>
              <a:rPr lang="en-US" sz="2600" dirty="0">
                <a:latin typeface="Trebuchet MS" pitchFamily="34" charset="0"/>
              </a:rPr>
              <a:t>There are </a:t>
            </a:r>
            <a:r>
              <a:rPr lang="en-US" sz="2600" baseline="30000" dirty="0" err="1">
                <a:solidFill>
                  <a:srgbClr val="000099"/>
                </a:solidFill>
                <a:effectLst>
                  <a:outerShdw blurRad="38100" dist="38100" dir="2700000" algn="tl">
                    <a:srgbClr val="000000">
                      <a:alpha val="43137"/>
                    </a:srgbClr>
                  </a:outerShdw>
                </a:effectLst>
                <a:latin typeface="Trebuchet MS" pitchFamily="34" charset="0"/>
              </a:rPr>
              <a:t>k</a:t>
            </a:r>
            <a:r>
              <a:rPr lang="en-US" sz="2600" dirty="0" err="1">
                <a:solidFill>
                  <a:srgbClr val="000099"/>
                </a:solidFill>
                <a:latin typeface="Trebuchet MS" pitchFamily="34" charset="0"/>
              </a:rPr>
              <a:t>C</a:t>
            </a:r>
            <a:r>
              <a:rPr lang="en-US" sz="2600" baseline="-25000" dirty="0" err="1">
                <a:solidFill>
                  <a:srgbClr val="000099"/>
                </a:solidFill>
                <a:latin typeface="Trebuchet MS" pitchFamily="34" charset="0"/>
              </a:rPr>
              <a:t>i</a:t>
            </a:r>
            <a:r>
              <a:rPr lang="en-US" sz="2600" dirty="0">
                <a:latin typeface="Trebuchet MS" pitchFamily="34" charset="0"/>
              </a:rPr>
              <a:t> nodes at </a:t>
            </a:r>
            <a:r>
              <a:rPr lang="en-US" sz="2600" dirty="0">
                <a:solidFill>
                  <a:srgbClr val="000099"/>
                </a:solidFill>
                <a:latin typeface="Trebuchet MS" pitchFamily="34" charset="0"/>
              </a:rPr>
              <a:t>level i</a:t>
            </a:r>
            <a:r>
              <a:rPr lang="en-US" sz="2600" dirty="0">
                <a:latin typeface="Trebuchet MS" pitchFamily="34" charset="0"/>
              </a:rPr>
              <a:t> = 0, 1,2, …, k</a:t>
            </a:r>
            <a:endParaRPr lang="en-US" sz="2600" baseline="-25000" dirty="0">
              <a:latin typeface="Trebuchet MS" pitchFamily="34" charset="0"/>
            </a:endParaRPr>
          </a:p>
        </p:txBody>
      </p:sp>
      <p:grpSp>
        <p:nvGrpSpPr>
          <p:cNvPr id="30" name="Group 29"/>
          <p:cNvGrpSpPr/>
          <p:nvPr/>
        </p:nvGrpSpPr>
        <p:grpSpPr>
          <a:xfrm>
            <a:off x="647564" y="3861047"/>
            <a:ext cx="548640" cy="548640"/>
            <a:chOff x="719572" y="4050810"/>
            <a:chExt cx="645029" cy="665444"/>
          </a:xfrm>
        </p:grpSpPr>
        <p:sp>
          <p:nvSpPr>
            <p:cNvPr id="31" name="Oval 30"/>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4143" y="4174207"/>
              <a:ext cx="560370" cy="447962"/>
            </a:xfrm>
            <a:prstGeom prst="rect">
              <a:avLst/>
            </a:prstGeom>
            <a:noFill/>
          </p:spPr>
          <p:txBody>
            <a:bodyPr wrap="square" rtlCol="0">
              <a:spAutoFit/>
            </a:bodyPr>
            <a:lstStyle/>
            <a:p>
              <a:r>
                <a:rPr lang="en-US" b="1" dirty="0">
                  <a:solidFill>
                    <a:schemeClr val="bg1"/>
                  </a:solidFill>
                  <a:latin typeface="Book Antiqua" pitchFamily="18" charset="0"/>
                </a:rPr>
                <a:t>P4</a:t>
              </a:r>
            </a:p>
          </p:txBody>
        </p:sp>
      </p:grpSp>
      <p:sp>
        <p:nvSpPr>
          <p:cNvPr id="33" name="TextBox 32"/>
          <p:cNvSpPr txBox="1"/>
          <p:nvPr/>
        </p:nvSpPr>
        <p:spPr>
          <a:xfrm>
            <a:off x="1403648" y="3896471"/>
            <a:ext cx="7596844" cy="492443"/>
          </a:xfrm>
          <a:prstGeom prst="rect">
            <a:avLst/>
          </a:prstGeom>
          <a:noFill/>
        </p:spPr>
        <p:txBody>
          <a:bodyPr wrap="square" rtlCol="0">
            <a:spAutoFit/>
          </a:bodyPr>
          <a:lstStyle/>
          <a:p>
            <a:r>
              <a:rPr lang="en-US" sz="2600" dirty="0">
                <a:latin typeface="Trebuchet MS" pitchFamily="34" charset="0"/>
              </a:rPr>
              <a:t>The </a:t>
            </a:r>
            <a:r>
              <a:rPr lang="en-US" sz="2600" dirty="0">
                <a:solidFill>
                  <a:srgbClr val="000099"/>
                </a:solidFill>
                <a:latin typeface="Trebuchet MS" pitchFamily="34" charset="0"/>
              </a:rPr>
              <a:t>degree</a:t>
            </a:r>
            <a:r>
              <a:rPr lang="en-US" sz="2600" dirty="0">
                <a:latin typeface="Trebuchet MS" pitchFamily="34" charset="0"/>
              </a:rPr>
              <a:t> of </a:t>
            </a:r>
            <a:r>
              <a:rPr lang="en-US" sz="2600" i="1" dirty="0" err="1">
                <a:latin typeface="Trebuchet MS" pitchFamily="34" charset="0"/>
              </a:rPr>
              <a:t>B</a:t>
            </a:r>
            <a:r>
              <a:rPr lang="en-US" sz="2600" baseline="-25000" dirty="0" err="1">
                <a:latin typeface="Trebuchet MS" pitchFamily="34" charset="0"/>
              </a:rPr>
              <a:t>k</a:t>
            </a:r>
            <a:r>
              <a:rPr lang="en-US" sz="2600" dirty="0">
                <a:latin typeface="Trebuchet MS" pitchFamily="34" charset="0"/>
              </a:rPr>
              <a:t> is </a:t>
            </a:r>
            <a:r>
              <a:rPr lang="en-US" sz="2600" dirty="0">
                <a:solidFill>
                  <a:srgbClr val="000099"/>
                </a:solidFill>
                <a:latin typeface="Trebuchet MS" pitchFamily="34" charset="0"/>
              </a:rPr>
              <a:t>k</a:t>
            </a:r>
            <a:endParaRPr lang="en-US" sz="2600" baseline="-25000" dirty="0">
              <a:solidFill>
                <a:srgbClr val="000099"/>
              </a:solidFill>
              <a:latin typeface="Trebuchet MS" pitchFamily="34" charset="0"/>
            </a:endParaRPr>
          </a:p>
        </p:txBody>
      </p:sp>
      <p:grpSp>
        <p:nvGrpSpPr>
          <p:cNvPr id="34" name="Group 33"/>
          <p:cNvGrpSpPr/>
          <p:nvPr/>
        </p:nvGrpSpPr>
        <p:grpSpPr>
          <a:xfrm>
            <a:off x="647564" y="4725143"/>
            <a:ext cx="548640" cy="548640"/>
            <a:chOff x="719572" y="4050810"/>
            <a:chExt cx="645029" cy="665444"/>
          </a:xfrm>
        </p:grpSpPr>
        <p:sp>
          <p:nvSpPr>
            <p:cNvPr id="35" name="Oval 34"/>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94143" y="4174207"/>
              <a:ext cx="560370" cy="447962"/>
            </a:xfrm>
            <a:prstGeom prst="rect">
              <a:avLst/>
            </a:prstGeom>
            <a:noFill/>
          </p:spPr>
          <p:txBody>
            <a:bodyPr wrap="square" rtlCol="0">
              <a:spAutoFit/>
            </a:bodyPr>
            <a:lstStyle/>
            <a:p>
              <a:r>
                <a:rPr lang="en-US" b="1" dirty="0">
                  <a:solidFill>
                    <a:schemeClr val="bg1"/>
                  </a:solidFill>
                  <a:latin typeface="Book Antiqua" pitchFamily="18" charset="0"/>
                </a:rPr>
                <a:t>P5</a:t>
              </a:r>
            </a:p>
          </p:txBody>
        </p:sp>
      </p:grpSp>
      <p:sp>
        <p:nvSpPr>
          <p:cNvPr id="37" name="TextBox 36"/>
          <p:cNvSpPr txBox="1"/>
          <p:nvPr/>
        </p:nvSpPr>
        <p:spPr>
          <a:xfrm>
            <a:off x="1403648" y="4760567"/>
            <a:ext cx="7596844" cy="492443"/>
          </a:xfrm>
          <a:prstGeom prst="rect">
            <a:avLst/>
          </a:prstGeom>
          <a:noFill/>
        </p:spPr>
        <p:txBody>
          <a:bodyPr wrap="square" rtlCol="0">
            <a:spAutoFit/>
          </a:bodyPr>
          <a:lstStyle/>
          <a:p>
            <a:r>
              <a:rPr lang="en-US" sz="2600" dirty="0">
                <a:latin typeface="Trebuchet MS" pitchFamily="34" charset="0"/>
              </a:rPr>
              <a:t>The </a:t>
            </a:r>
            <a:r>
              <a:rPr lang="en-US" sz="2600" dirty="0">
                <a:solidFill>
                  <a:srgbClr val="000099"/>
                </a:solidFill>
                <a:latin typeface="Trebuchet MS" pitchFamily="34" charset="0"/>
              </a:rPr>
              <a:t>children </a:t>
            </a:r>
            <a:r>
              <a:rPr lang="en-US" sz="2600" dirty="0">
                <a:latin typeface="Trebuchet MS" pitchFamily="34" charset="0"/>
              </a:rPr>
              <a:t>of the root of </a:t>
            </a:r>
            <a:r>
              <a:rPr lang="en-US" sz="2600" i="1" dirty="0" err="1">
                <a:latin typeface="Trebuchet MS" pitchFamily="34" charset="0"/>
              </a:rPr>
              <a:t>B</a:t>
            </a:r>
            <a:r>
              <a:rPr lang="en-US" sz="2600" baseline="-25000" dirty="0" err="1">
                <a:latin typeface="Trebuchet MS" pitchFamily="34" charset="0"/>
              </a:rPr>
              <a:t>k</a:t>
            </a:r>
            <a:r>
              <a:rPr lang="en-US" sz="2600" dirty="0">
                <a:latin typeface="Trebuchet MS" pitchFamily="34" charset="0"/>
              </a:rPr>
              <a:t> are </a:t>
            </a:r>
            <a:r>
              <a:rPr lang="en-US" sz="2600" i="1" dirty="0">
                <a:latin typeface="Trebuchet MS" pitchFamily="34" charset="0"/>
              </a:rPr>
              <a:t>B</a:t>
            </a:r>
            <a:r>
              <a:rPr lang="en-US" sz="2600" baseline="-25000" dirty="0">
                <a:latin typeface="Trebuchet MS" pitchFamily="34" charset="0"/>
              </a:rPr>
              <a:t>0, </a:t>
            </a:r>
            <a:r>
              <a:rPr lang="en-US" sz="2600" i="1" dirty="0">
                <a:latin typeface="Trebuchet MS" pitchFamily="34" charset="0"/>
              </a:rPr>
              <a:t>B</a:t>
            </a:r>
            <a:r>
              <a:rPr lang="en-US" sz="2600" baseline="-25000" dirty="0">
                <a:latin typeface="Trebuchet MS" pitchFamily="34" charset="0"/>
              </a:rPr>
              <a:t>1, …, </a:t>
            </a:r>
            <a:r>
              <a:rPr lang="en-US" sz="2600" i="1" dirty="0">
                <a:latin typeface="Trebuchet MS" pitchFamily="34" charset="0"/>
              </a:rPr>
              <a:t>B</a:t>
            </a:r>
            <a:r>
              <a:rPr lang="en-US" sz="2600" baseline="-25000" dirty="0">
                <a:latin typeface="Trebuchet MS" pitchFamily="34" charset="0"/>
              </a:rPr>
              <a:t>k-1</a:t>
            </a:r>
          </a:p>
        </p:txBody>
      </p:sp>
      <p:sp>
        <p:nvSpPr>
          <p:cNvPr id="38" name="AutoShape 2"/>
          <p:cNvSpPr>
            <a:spLocks noChangeArrowheads="1"/>
          </p:cNvSpPr>
          <p:nvPr/>
        </p:nvSpPr>
        <p:spPr bwMode="auto">
          <a:xfrm>
            <a:off x="3059832" y="5589240"/>
            <a:ext cx="3192958" cy="9001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pPr algn="ctr"/>
            <a:r>
              <a:rPr lang="en-US" sz="2400" dirty="0">
                <a:solidFill>
                  <a:srgbClr val="000099"/>
                </a:solidFill>
                <a:latin typeface="Book Antiqua" pitchFamily="18" charset="0"/>
              </a:rPr>
              <a:t>Proof by induction</a:t>
            </a:r>
          </a:p>
        </p:txBody>
      </p:sp>
    </p:spTree>
    <p:extLst>
      <p:ext uri="{BB962C8B-B14F-4D97-AF65-F5344CB8AC3E}">
        <p14:creationId xmlns:p14="http://schemas.microsoft.com/office/powerpoint/2010/main" val="89194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P1: Height of </a:t>
            </a:r>
            <a:r>
              <a:rPr lang="en-US" altLang="ja-JP" sz="3600" b="1" dirty="0" err="1">
                <a:solidFill>
                  <a:srgbClr val="A50021"/>
                </a:solidFill>
                <a:latin typeface="Verdana" pitchFamily="34" charset="0"/>
                <a:ea typeface="ＭＳ Ｐゴシック" pitchFamily="34" charset="-128"/>
              </a:rPr>
              <a:t>Bk</a:t>
            </a:r>
            <a:r>
              <a:rPr lang="en-US" altLang="ja-JP" sz="3600" b="1" dirty="0">
                <a:solidFill>
                  <a:srgbClr val="A50021"/>
                </a:solidFill>
                <a:latin typeface="Verdana" pitchFamily="34" charset="0"/>
                <a:ea typeface="ＭＳ Ｐゴシック" pitchFamily="34" charset="-128"/>
              </a:rPr>
              <a:t> is k</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39" name="Straight Connector 38"/>
          <p:cNvCxnSpPr/>
          <p:nvPr/>
        </p:nvCxnSpPr>
        <p:spPr>
          <a:xfrm flipV="1">
            <a:off x="3648088" y="2115837"/>
            <a:ext cx="1896020" cy="52223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1979712" y="2528713"/>
            <a:ext cx="1764196" cy="1609336"/>
            <a:chOff x="6264188" y="4615784"/>
            <a:chExt cx="1764196" cy="1609336"/>
          </a:xfrm>
        </p:grpSpPr>
        <p:cxnSp>
          <p:nvCxnSpPr>
            <p:cNvPr id="41" name="Straight Connector 40"/>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6264188" y="5096416"/>
              <a:ext cx="777232" cy="1128704"/>
              <a:chOff x="3851920" y="5085184"/>
              <a:chExt cx="777232" cy="1128704"/>
            </a:xfrm>
          </p:grpSpPr>
          <p:cxnSp>
            <p:nvCxnSpPr>
              <p:cNvPr id="53" name="Straight Connector 52"/>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851920" y="5559526"/>
                <a:ext cx="201168" cy="654362"/>
                <a:chOff x="2282600" y="5553236"/>
                <a:chExt cx="201168" cy="654362"/>
              </a:xfrm>
            </p:grpSpPr>
            <p:cxnSp>
              <p:nvCxnSpPr>
                <p:cNvPr id="59" name="Straight Connector 58"/>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Oval 59"/>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1" name="Oval 60"/>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5" name="Group 54"/>
              <p:cNvGrpSpPr/>
              <p:nvPr/>
            </p:nvGrpSpPr>
            <p:grpSpPr>
              <a:xfrm>
                <a:off x="4427984" y="5085184"/>
                <a:ext cx="201168" cy="654362"/>
                <a:chOff x="2858664" y="5078894"/>
                <a:chExt cx="201168" cy="654362"/>
              </a:xfrm>
            </p:grpSpPr>
            <p:cxnSp>
              <p:nvCxnSpPr>
                <p:cNvPr id="56" name="Straight Connector 55"/>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8" name="Oval 57"/>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43" name="Group 42"/>
            <p:cNvGrpSpPr/>
            <p:nvPr/>
          </p:nvGrpSpPr>
          <p:grpSpPr>
            <a:xfrm>
              <a:off x="7251152" y="4615784"/>
              <a:ext cx="777232" cy="1128704"/>
              <a:chOff x="3851920" y="5085184"/>
              <a:chExt cx="777232" cy="1128704"/>
            </a:xfrm>
          </p:grpSpPr>
          <p:cxnSp>
            <p:nvCxnSpPr>
              <p:cNvPr id="44" name="Straight Connector 43"/>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51920" y="5559526"/>
                <a:ext cx="201168" cy="654362"/>
                <a:chOff x="2282600" y="5553236"/>
                <a:chExt cx="201168" cy="654362"/>
              </a:xfrm>
            </p:grpSpPr>
            <p:cxnSp>
              <p:nvCxnSpPr>
                <p:cNvPr id="50" name="Straight Connector 49"/>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Oval 50"/>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2" name="Oval 51"/>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46" name="Group 45"/>
              <p:cNvGrpSpPr/>
              <p:nvPr/>
            </p:nvGrpSpPr>
            <p:grpSpPr>
              <a:xfrm>
                <a:off x="4427984" y="5085184"/>
                <a:ext cx="201168" cy="654362"/>
                <a:chOff x="2858664" y="5078894"/>
                <a:chExt cx="201168" cy="654362"/>
              </a:xfrm>
            </p:grpSpPr>
            <p:cxnSp>
              <p:nvCxnSpPr>
                <p:cNvPr id="47" name="Straight Connector 46"/>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Oval 47"/>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9" name="Oval 48"/>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grpSp>
        <p:nvGrpSpPr>
          <p:cNvPr id="62" name="Group 61"/>
          <p:cNvGrpSpPr/>
          <p:nvPr/>
        </p:nvGrpSpPr>
        <p:grpSpPr>
          <a:xfrm>
            <a:off x="3887924" y="2048469"/>
            <a:ext cx="1764196" cy="1609336"/>
            <a:chOff x="6264188" y="4615784"/>
            <a:chExt cx="1764196" cy="1609336"/>
          </a:xfrm>
        </p:grpSpPr>
        <p:cxnSp>
          <p:nvCxnSpPr>
            <p:cNvPr id="63" name="Straight Connector 62"/>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6264188" y="5096416"/>
              <a:ext cx="777232" cy="1128704"/>
              <a:chOff x="3851920" y="5085184"/>
              <a:chExt cx="777232" cy="1128704"/>
            </a:xfrm>
          </p:grpSpPr>
          <p:cxnSp>
            <p:nvCxnSpPr>
              <p:cNvPr id="75" name="Straight Connector 74"/>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3851920" y="5559526"/>
                <a:ext cx="201168" cy="654362"/>
                <a:chOff x="2282600" y="5553236"/>
                <a:chExt cx="201168" cy="654362"/>
              </a:xfrm>
            </p:grpSpPr>
            <p:cxnSp>
              <p:nvCxnSpPr>
                <p:cNvPr id="81" name="Straight Connector 80"/>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Oval 81"/>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3" name="Oval 82"/>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77" name="Group 76"/>
              <p:cNvGrpSpPr/>
              <p:nvPr/>
            </p:nvGrpSpPr>
            <p:grpSpPr>
              <a:xfrm>
                <a:off x="4427984" y="5085184"/>
                <a:ext cx="201168" cy="654362"/>
                <a:chOff x="2858664" y="5078894"/>
                <a:chExt cx="201168" cy="654362"/>
              </a:xfrm>
            </p:grpSpPr>
            <p:cxnSp>
              <p:nvCxnSpPr>
                <p:cNvPr id="78" name="Straight Connector 77"/>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0" name="Oval 79"/>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65" name="Group 64"/>
            <p:cNvGrpSpPr/>
            <p:nvPr/>
          </p:nvGrpSpPr>
          <p:grpSpPr>
            <a:xfrm>
              <a:off x="7251152" y="4615784"/>
              <a:ext cx="777232" cy="1128704"/>
              <a:chOff x="3851920" y="5085184"/>
              <a:chExt cx="777232" cy="1128704"/>
            </a:xfrm>
          </p:grpSpPr>
          <p:cxnSp>
            <p:nvCxnSpPr>
              <p:cNvPr id="66" name="Straight Connector 65"/>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851920" y="5559526"/>
                <a:ext cx="201168" cy="654362"/>
                <a:chOff x="2282600" y="5553236"/>
                <a:chExt cx="201168" cy="654362"/>
              </a:xfrm>
            </p:grpSpPr>
            <p:cxnSp>
              <p:nvCxnSpPr>
                <p:cNvPr id="72" name="Straight Connector 71"/>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4" name="Oval 73"/>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68" name="Group 67"/>
              <p:cNvGrpSpPr/>
              <p:nvPr/>
            </p:nvGrpSpPr>
            <p:grpSpPr>
              <a:xfrm>
                <a:off x="4427984" y="5085184"/>
                <a:ext cx="201168" cy="654362"/>
                <a:chOff x="2858664" y="5078894"/>
                <a:chExt cx="201168" cy="654362"/>
              </a:xfrm>
            </p:grpSpPr>
            <p:cxnSp>
              <p:nvCxnSpPr>
                <p:cNvPr id="69" name="Straight Connector 68"/>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1" name="Oval 70"/>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sp>
        <p:nvSpPr>
          <p:cNvPr id="84" name="TextBox 83"/>
          <p:cNvSpPr txBox="1"/>
          <p:nvPr/>
        </p:nvSpPr>
        <p:spPr>
          <a:xfrm>
            <a:off x="3578236" y="4258253"/>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4</a:t>
            </a:r>
            <a:endParaRPr lang="en-US" sz="2200" dirty="0"/>
          </a:p>
        </p:txBody>
      </p:sp>
      <p:cxnSp>
        <p:nvCxnSpPr>
          <p:cNvPr id="85" name="Straight Connector 84"/>
          <p:cNvCxnSpPr/>
          <p:nvPr/>
        </p:nvCxnSpPr>
        <p:spPr>
          <a:xfrm flipV="1">
            <a:off x="2702818" y="4048724"/>
            <a:ext cx="3708412" cy="3778"/>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228184" y="1508409"/>
            <a:ext cx="975134" cy="400110"/>
          </a:xfrm>
          <a:prstGeom prst="rect">
            <a:avLst/>
          </a:prstGeom>
          <a:noFill/>
        </p:spPr>
        <p:txBody>
          <a:bodyPr wrap="square" rtlCol="0">
            <a:spAutoFit/>
          </a:bodyPr>
          <a:lstStyle/>
          <a:p>
            <a:r>
              <a:rPr lang="en-US" sz="2000" b="1" dirty="0">
                <a:solidFill>
                  <a:srgbClr val="000099"/>
                </a:solidFill>
                <a:latin typeface="Trebuchet MS" pitchFamily="34" charset="0"/>
              </a:rPr>
              <a:t>depth</a:t>
            </a:r>
            <a:endParaRPr lang="en-US" sz="2000" b="1" baseline="-25000" dirty="0">
              <a:solidFill>
                <a:srgbClr val="000099"/>
              </a:solidFill>
              <a:latin typeface="Trebuchet MS" pitchFamily="34" charset="0"/>
            </a:endParaRPr>
          </a:p>
        </p:txBody>
      </p:sp>
      <p:sp>
        <p:nvSpPr>
          <p:cNvPr id="87" name="TextBox 86"/>
          <p:cNvSpPr txBox="1"/>
          <p:nvPr/>
        </p:nvSpPr>
        <p:spPr>
          <a:xfrm>
            <a:off x="6522268" y="1936391"/>
            <a:ext cx="520545" cy="400110"/>
          </a:xfrm>
          <a:prstGeom prst="rect">
            <a:avLst/>
          </a:prstGeom>
          <a:noFill/>
        </p:spPr>
        <p:txBody>
          <a:bodyPr wrap="square" rtlCol="0">
            <a:spAutoFit/>
          </a:bodyPr>
          <a:lstStyle/>
          <a:p>
            <a:r>
              <a:rPr lang="en-US" sz="2000" b="1" dirty="0">
                <a:latin typeface="Trebuchet MS" pitchFamily="34" charset="0"/>
              </a:rPr>
              <a:t>0</a:t>
            </a:r>
            <a:endParaRPr lang="en-US" sz="2000" b="1" baseline="-25000" dirty="0">
              <a:latin typeface="Trebuchet MS" pitchFamily="34" charset="0"/>
            </a:endParaRPr>
          </a:p>
        </p:txBody>
      </p:sp>
      <p:sp>
        <p:nvSpPr>
          <p:cNvPr id="88" name="TextBox 87"/>
          <p:cNvSpPr txBox="1"/>
          <p:nvPr/>
        </p:nvSpPr>
        <p:spPr>
          <a:xfrm>
            <a:off x="6538757" y="2404443"/>
            <a:ext cx="520545" cy="400110"/>
          </a:xfrm>
          <a:prstGeom prst="rect">
            <a:avLst/>
          </a:prstGeom>
          <a:noFill/>
        </p:spPr>
        <p:txBody>
          <a:bodyPr wrap="square" rtlCol="0">
            <a:spAutoFit/>
          </a:bodyPr>
          <a:lstStyle/>
          <a:p>
            <a:r>
              <a:rPr lang="en-US" sz="2000" b="1" dirty="0">
                <a:latin typeface="Trebuchet MS" pitchFamily="34" charset="0"/>
              </a:rPr>
              <a:t>1</a:t>
            </a:r>
            <a:endParaRPr lang="en-US" sz="2000" b="1" baseline="-25000" dirty="0">
              <a:latin typeface="Trebuchet MS" pitchFamily="34" charset="0"/>
            </a:endParaRPr>
          </a:p>
        </p:txBody>
      </p:sp>
      <p:sp>
        <p:nvSpPr>
          <p:cNvPr id="89" name="TextBox 88"/>
          <p:cNvSpPr txBox="1"/>
          <p:nvPr/>
        </p:nvSpPr>
        <p:spPr>
          <a:xfrm>
            <a:off x="6538757" y="2872495"/>
            <a:ext cx="520545" cy="400110"/>
          </a:xfrm>
          <a:prstGeom prst="rect">
            <a:avLst/>
          </a:prstGeom>
          <a:noFill/>
        </p:spPr>
        <p:txBody>
          <a:bodyPr wrap="square" rtlCol="0">
            <a:spAutoFit/>
          </a:bodyPr>
          <a:lstStyle/>
          <a:p>
            <a:r>
              <a:rPr lang="en-US" sz="2000" b="1" dirty="0">
                <a:latin typeface="Trebuchet MS" pitchFamily="34" charset="0"/>
              </a:rPr>
              <a:t>2</a:t>
            </a:r>
            <a:endParaRPr lang="en-US" sz="2000" b="1" baseline="-25000" dirty="0">
              <a:latin typeface="Trebuchet MS" pitchFamily="34" charset="0"/>
            </a:endParaRPr>
          </a:p>
        </p:txBody>
      </p:sp>
      <p:sp>
        <p:nvSpPr>
          <p:cNvPr id="90" name="TextBox 89"/>
          <p:cNvSpPr txBox="1"/>
          <p:nvPr/>
        </p:nvSpPr>
        <p:spPr>
          <a:xfrm>
            <a:off x="6538757" y="3340547"/>
            <a:ext cx="520545" cy="400110"/>
          </a:xfrm>
          <a:prstGeom prst="rect">
            <a:avLst/>
          </a:prstGeom>
          <a:noFill/>
        </p:spPr>
        <p:txBody>
          <a:bodyPr wrap="square" rtlCol="0">
            <a:spAutoFit/>
          </a:bodyPr>
          <a:lstStyle/>
          <a:p>
            <a:r>
              <a:rPr lang="en-US" sz="2000" b="1" dirty="0">
                <a:latin typeface="Trebuchet MS" pitchFamily="34" charset="0"/>
              </a:rPr>
              <a:t>3</a:t>
            </a:r>
            <a:endParaRPr lang="en-US" sz="2000" b="1" baseline="-25000" dirty="0">
              <a:latin typeface="Trebuchet MS" pitchFamily="34" charset="0"/>
            </a:endParaRPr>
          </a:p>
        </p:txBody>
      </p:sp>
      <p:sp>
        <p:nvSpPr>
          <p:cNvPr id="91" name="TextBox 90"/>
          <p:cNvSpPr txBox="1"/>
          <p:nvPr/>
        </p:nvSpPr>
        <p:spPr>
          <a:xfrm>
            <a:off x="6538757" y="3848669"/>
            <a:ext cx="520545" cy="400110"/>
          </a:xfrm>
          <a:prstGeom prst="rect">
            <a:avLst/>
          </a:prstGeom>
          <a:noFill/>
        </p:spPr>
        <p:txBody>
          <a:bodyPr wrap="square" rtlCol="0">
            <a:spAutoFit/>
          </a:bodyPr>
          <a:lstStyle/>
          <a:p>
            <a:r>
              <a:rPr lang="en-US" sz="2000" b="1" dirty="0">
                <a:latin typeface="Trebuchet MS" pitchFamily="34" charset="0"/>
              </a:rPr>
              <a:t>4</a:t>
            </a:r>
            <a:endParaRPr lang="en-US" sz="2000" b="1" baseline="-25000" dirty="0">
              <a:latin typeface="Trebuchet MS" pitchFamily="34" charset="0"/>
            </a:endParaRPr>
          </a:p>
        </p:txBody>
      </p:sp>
      <p:cxnSp>
        <p:nvCxnSpPr>
          <p:cNvPr id="92" name="Straight Connector 91"/>
          <p:cNvCxnSpPr/>
          <p:nvPr/>
        </p:nvCxnSpPr>
        <p:spPr>
          <a:xfrm>
            <a:off x="4539022" y="3557221"/>
            <a:ext cx="1800200" cy="3417"/>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389264" y="3082879"/>
            <a:ext cx="985962"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774233" y="2600908"/>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774233" y="2132856"/>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78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5" name="Group 14"/>
          <p:cNvGrpSpPr/>
          <p:nvPr/>
        </p:nvGrpSpPr>
        <p:grpSpPr>
          <a:xfrm>
            <a:off x="683568" y="1988838"/>
            <a:ext cx="6624738" cy="461665"/>
            <a:chOff x="3290836" y="1158452"/>
            <a:chExt cx="4970233" cy="360331"/>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452"/>
              <a:ext cx="4792190" cy="360331"/>
            </a:xfrm>
            <a:prstGeom prst="rect">
              <a:avLst/>
            </a:prstGeom>
            <a:noFill/>
          </p:spPr>
          <p:txBody>
            <a:bodyPr wrap="square" rtlCol="0">
              <a:spAutoFit/>
            </a:bodyPr>
            <a:lstStyle/>
            <a:p>
              <a:r>
                <a:rPr lang="en-US" sz="2400" dirty="0">
                  <a:solidFill>
                    <a:srgbClr val="0000CC"/>
                  </a:solidFill>
                  <a:latin typeface="Book Antiqua" pitchFamily="18" charset="0"/>
                </a:rPr>
                <a:t>Applications</a:t>
              </a:r>
              <a:r>
                <a:rPr lang="en-US" sz="2400" dirty="0">
                  <a:latin typeface="Book Antiqua" pitchFamily="18" charset="0"/>
                </a:rPr>
                <a:t>: </a:t>
              </a:r>
              <a:r>
                <a:rPr lang="en-US" sz="2400" dirty="0">
                  <a:solidFill>
                    <a:srgbClr val="FF0000"/>
                  </a:solidFill>
                  <a:latin typeface="Book Antiqua" pitchFamily="18" charset="0"/>
                </a:rPr>
                <a:t>Priority Queue</a:t>
              </a:r>
              <a:r>
                <a:rPr lang="en-US" sz="2400" dirty="0">
                  <a:latin typeface="Book Antiqua" pitchFamily="18" charset="0"/>
                </a:rPr>
                <a:t> </a:t>
              </a:r>
              <a:endParaRPr lang="en-US" sz="2400" dirty="0">
                <a:latin typeface="Georgia" pitchFamily="18" charset="0"/>
              </a:endParaRPr>
            </a:p>
          </p:txBody>
        </p:sp>
      </p:grpSp>
      <p:sp>
        <p:nvSpPr>
          <p:cNvPr id="18" name="Rectangle 17"/>
          <p:cNvSpPr>
            <a:spLocks noChangeArrowheads="1"/>
          </p:cNvSpPr>
          <p:nvPr/>
        </p:nvSpPr>
        <p:spPr bwMode="auto">
          <a:xfrm>
            <a:off x="1151620" y="2635748"/>
            <a:ext cx="83169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600" dirty="0">
                <a:solidFill>
                  <a:srgbClr val="0000CC"/>
                </a:solidFill>
                <a:latin typeface="Garamond" pitchFamily="18" charset="0"/>
              </a:rPr>
              <a:t> </a:t>
            </a:r>
            <a:r>
              <a:rPr lang="en-US" sz="2600" dirty="0" err="1">
                <a:solidFill>
                  <a:srgbClr val="0000CC"/>
                </a:solidFill>
                <a:latin typeface="Garamond" pitchFamily="18" charset="0"/>
              </a:rPr>
              <a:t>Dijkstra’s</a:t>
            </a:r>
            <a:r>
              <a:rPr lang="en-US" sz="2600" dirty="0">
                <a:latin typeface="Garamond" pitchFamily="18" charset="0"/>
              </a:rPr>
              <a:t> shortest path algorithm</a:t>
            </a:r>
          </a:p>
          <a:p>
            <a:pPr>
              <a:spcBef>
                <a:spcPts val="600"/>
              </a:spcBef>
              <a:buClr>
                <a:srgbClr val="4F81BD"/>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Prim’s</a:t>
            </a:r>
            <a:r>
              <a:rPr lang="en-US" sz="2600" dirty="0">
                <a:latin typeface="Garamond" pitchFamily="18" charset="0"/>
              </a:rPr>
              <a:t> MST algorithm</a:t>
            </a:r>
          </a:p>
          <a:p>
            <a:pPr>
              <a:spcBef>
                <a:spcPts val="600"/>
              </a:spcBef>
              <a:buClr>
                <a:srgbClr val="4F81BD"/>
              </a:buClr>
              <a:buSzPct val="90000"/>
              <a:buFont typeface="Wingdings 3" pitchFamily="18" charset="2"/>
              <a:buChar char="}"/>
            </a:pPr>
            <a:r>
              <a:rPr lang="en-US" sz="2600" dirty="0">
                <a:latin typeface="Garamond" pitchFamily="18" charset="0"/>
              </a:rPr>
              <a:t> </a:t>
            </a:r>
            <a:r>
              <a:rPr lang="en-US" sz="2600" dirty="0" err="1">
                <a:solidFill>
                  <a:srgbClr val="0000CC"/>
                </a:solidFill>
                <a:latin typeface="Garamond" pitchFamily="18" charset="0"/>
              </a:rPr>
              <a:t>Heapsort</a:t>
            </a:r>
            <a:endParaRPr lang="en-US" sz="2800" dirty="0">
              <a:solidFill>
                <a:srgbClr val="0000CC"/>
              </a:solidFill>
              <a:latin typeface="Garamond" pitchFamily="18" charset="0"/>
            </a:endParaRPr>
          </a:p>
        </p:txBody>
      </p:sp>
    </p:spTree>
    <p:extLst>
      <p:ext uri="{BB962C8B-B14F-4D97-AF65-F5344CB8AC3E}">
        <p14:creationId xmlns:p14="http://schemas.microsoft.com/office/powerpoint/2010/main" val="237556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P1: Height of Bk is k </a:t>
            </a:r>
            <a:r>
              <a:rPr lang="en-US" altLang="ja-JP" sz="2100" b="1" dirty="0">
                <a:solidFill>
                  <a:srgbClr val="A50021"/>
                </a:solidFill>
                <a:latin typeface="Verdana" pitchFamily="34" charset="0"/>
                <a:ea typeface="ＭＳ Ｐゴシック" pitchFamily="34" charset="-128"/>
              </a:rPr>
              <a:t>proof by induction as it’s recursive</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8" name="TextBox 37"/>
          <p:cNvSpPr txBox="1"/>
          <p:nvPr/>
        </p:nvSpPr>
        <p:spPr>
          <a:xfrm>
            <a:off x="287524" y="1304764"/>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Base:</a:t>
            </a:r>
            <a:r>
              <a:rPr lang="en-US" sz="2600" dirty="0">
                <a:solidFill>
                  <a:srgbClr val="000099"/>
                </a:solidFill>
                <a:latin typeface="Trebuchet MS" pitchFamily="34" charset="0"/>
              </a:rPr>
              <a:t> </a:t>
            </a:r>
            <a:r>
              <a:rPr lang="en-US" sz="2600" dirty="0">
                <a:latin typeface="Trebuchet MS" pitchFamily="34" charset="0"/>
              </a:rPr>
              <a:t>Height of </a:t>
            </a:r>
            <a:r>
              <a:rPr lang="en-US" sz="2600" i="1" dirty="0">
                <a:latin typeface="Trebuchet MS" pitchFamily="34" charset="0"/>
              </a:rPr>
              <a:t>B</a:t>
            </a:r>
            <a:r>
              <a:rPr lang="en-US" sz="2600" baseline="-25000" dirty="0">
                <a:latin typeface="Trebuchet MS" pitchFamily="34" charset="0"/>
              </a:rPr>
              <a:t>0</a:t>
            </a:r>
            <a:r>
              <a:rPr lang="en-US" sz="2600" dirty="0">
                <a:latin typeface="Trebuchet MS" pitchFamily="34" charset="0"/>
              </a:rPr>
              <a:t> is 0</a:t>
            </a:r>
            <a:endParaRPr lang="en-US" sz="2600" baseline="-25000" dirty="0">
              <a:latin typeface="Trebuchet MS" pitchFamily="34" charset="0"/>
            </a:endParaRPr>
          </a:p>
        </p:txBody>
      </p:sp>
      <p:sp>
        <p:nvSpPr>
          <p:cNvPr id="96" name="TextBox 95"/>
          <p:cNvSpPr txBox="1"/>
          <p:nvPr/>
        </p:nvSpPr>
        <p:spPr>
          <a:xfrm>
            <a:off x="287524" y="1928445"/>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Hypothesis:</a:t>
            </a:r>
            <a:r>
              <a:rPr lang="en-US" sz="2600" dirty="0">
                <a:solidFill>
                  <a:srgbClr val="000099"/>
                </a:solidFill>
                <a:latin typeface="Trebuchet MS" pitchFamily="34" charset="0"/>
              </a:rPr>
              <a:t> </a:t>
            </a:r>
            <a:r>
              <a:rPr lang="en-US" sz="2600" dirty="0">
                <a:latin typeface="Trebuchet MS" pitchFamily="34" charset="0"/>
              </a:rPr>
              <a:t>Height of </a:t>
            </a:r>
            <a:r>
              <a:rPr lang="en-US" sz="2600" i="1" dirty="0">
                <a:latin typeface="Trebuchet MS" pitchFamily="34" charset="0"/>
              </a:rPr>
              <a:t>B</a:t>
            </a:r>
            <a:r>
              <a:rPr lang="en-US" sz="2600" baseline="-25000" dirty="0">
                <a:latin typeface="Trebuchet MS" pitchFamily="34" charset="0"/>
              </a:rPr>
              <a:t>k-1</a:t>
            </a:r>
            <a:r>
              <a:rPr lang="en-US" sz="2600" dirty="0">
                <a:latin typeface="Trebuchet MS" pitchFamily="34" charset="0"/>
              </a:rPr>
              <a:t> is </a:t>
            </a:r>
            <a:r>
              <a:rPr lang="en-US" sz="2600" i="1" dirty="0">
                <a:latin typeface="Trebuchet MS" pitchFamily="34" charset="0"/>
              </a:rPr>
              <a:t>k</a:t>
            </a:r>
            <a:r>
              <a:rPr lang="en-US" sz="2600" dirty="0">
                <a:latin typeface="Trebuchet MS" pitchFamily="34" charset="0"/>
              </a:rPr>
              <a:t>-1</a:t>
            </a:r>
            <a:endParaRPr lang="en-US" sz="2600" baseline="-25000" dirty="0">
              <a:latin typeface="Trebuchet MS" pitchFamily="34" charset="0"/>
            </a:endParaRPr>
          </a:p>
        </p:txBody>
      </p:sp>
      <p:sp>
        <p:nvSpPr>
          <p:cNvPr id="97" name="TextBox 96"/>
          <p:cNvSpPr txBox="1"/>
          <p:nvPr/>
        </p:nvSpPr>
        <p:spPr>
          <a:xfrm>
            <a:off x="287524" y="2540513"/>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Induction:</a:t>
            </a:r>
            <a:r>
              <a:rPr lang="en-US" sz="2600" dirty="0">
                <a:solidFill>
                  <a:srgbClr val="000099"/>
                </a:solidFill>
                <a:latin typeface="Trebuchet MS" pitchFamily="34" charset="0"/>
              </a:rPr>
              <a:t> </a:t>
            </a:r>
            <a:r>
              <a:rPr lang="en-US" sz="2600" dirty="0">
                <a:latin typeface="Trebuchet MS" pitchFamily="34" charset="0"/>
              </a:rPr>
              <a:t>Height of </a:t>
            </a:r>
            <a:r>
              <a:rPr lang="en-US" sz="2600" i="1" dirty="0" err="1">
                <a:latin typeface="Trebuchet MS" pitchFamily="34" charset="0"/>
              </a:rPr>
              <a:t>B</a:t>
            </a:r>
            <a:r>
              <a:rPr lang="en-US" sz="2600" baseline="-25000" dirty="0" err="1">
                <a:latin typeface="Trebuchet MS" pitchFamily="34" charset="0"/>
              </a:rPr>
              <a:t>k</a:t>
            </a:r>
            <a:r>
              <a:rPr lang="en-US" sz="2600" dirty="0">
                <a:latin typeface="Trebuchet MS" pitchFamily="34" charset="0"/>
              </a:rPr>
              <a:t> = (</a:t>
            </a:r>
            <a:r>
              <a:rPr lang="en-US" sz="2600" i="1" dirty="0">
                <a:latin typeface="Trebuchet MS" pitchFamily="34" charset="0"/>
              </a:rPr>
              <a:t>k</a:t>
            </a:r>
            <a:r>
              <a:rPr lang="en-US" sz="2600" dirty="0">
                <a:latin typeface="Trebuchet MS" pitchFamily="34" charset="0"/>
              </a:rPr>
              <a:t>-1) + 1 = k</a:t>
            </a:r>
            <a:endParaRPr lang="en-US" sz="2600" baseline="-25000" dirty="0">
              <a:latin typeface="Trebuchet MS" pitchFamily="34" charset="0"/>
            </a:endParaRPr>
          </a:p>
        </p:txBody>
      </p:sp>
      <p:cxnSp>
        <p:nvCxnSpPr>
          <p:cNvPr id="98" name="Straight Connector 97"/>
          <p:cNvCxnSpPr>
            <a:endCxn id="106" idx="2"/>
          </p:cNvCxnSpPr>
          <p:nvPr/>
        </p:nvCxnSpPr>
        <p:spPr>
          <a:xfrm flipV="1">
            <a:off x="4578544" y="4033640"/>
            <a:ext cx="714108" cy="3314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996643" y="4077072"/>
            <a:ext cx="799493" cy="684076"/>
            <a:chOff x="3499307" y="2204864"/>
            <a:chExt cx="799493" cy="684076"/>
          </a:xfrm>
        </p:grpSpPr>
        <p:sp>
          <p:nvSpPr>
            <p:cNvPr id="100" name="Isosceles Triangle 99"/>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1" name="TextBox 100"/>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grpSp>
        <p:nvGrpSpPr>
          <p:cNvPr id="102" name="Group 101"/>
          <p:cNvGrpSpPr/>
          <p:nvPr/>
        </p:nvGrpSpPr>
        <p:grpSpPr>
          <a:xfrm>
            <a:off x="4120355" y="4473116"/>
            <a:ext cx="799493" cy="684076"/>
            <a:chOff x="3499307" y="2204864"/>
            <a:chExt cx="799493" cy="684076"/>
          </a:xfrm>
        </p:grpSpPr>
        <p:sp>
          <p:nvSpPr>
            <p:cNvPr id="103" name="Isosceles Triangle 102"/>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4" name="TextBox 103"/>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sp>
        <p:nvSpPr>
          <p:cNvPr id="105" name="Oval 104"/>
          <p:cNvSpPr>
            <a:spLocks noChangeArrowheads="1"/>
          </p:cNvSpPr>
          <p:nvPr/>
        </p:nvSpPr>
        <p:spPr bwMode="auto">
          <a:xfrm>
            <a:off x="4406836" y="4307953"/>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6" name="Oval 105"/>
          <p:cNvSpPr>
            <a:spLocks noChangeArrowheads="1"/>
          </p:cNvSpPr>
          <p:nvPr/>
        </p:nvSpPr>
        <p:spPr bwMode="auto">
          <a:xfrm>
            <a:off x="5292652" y="393305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7" name="TextBox 106"/>
          <p:cNvSpPr txBox="1"/>
          <p:nvPr/>
        </p:nvSpPr>
        <p:spPr>
          <a:xfrm>
            <a:off x="4802372" y="5445224"/>
            <a:ext cx="525712" cy="430887"/>
          </a:xfrm>
          <a:prstGeom prst="rect">
            <a:avLst/>
          </a:prstGeom>
          <a:noFill/>
        </p:spPr>
        <p:txBody>
          <a:bodyPr wrap="square" rtlCol="0">
            <a:spAutoFit/>
          </a:bodyPr>
          <a:lstStyle/>
          <a:p>
            <a:r>
              <a:rPr lang="en-US" sz="2200" i="1" dirty="0" err="1">
                <a:latin typeface="Book Antiqua" pitchFamily="18" charset="0"/>
              </a:rPr>
              <a:t>B</a:t>
            </a:r>
            <a:r>
              <a:rPr lang="en-US" sz="2200" baseline="-25000" dirty="0" err="1">
                <a:latin typeface="Book Antiqua" pitchFamily="18" charset="0"/>
              </a:rPr>
              <a:t>k</a:t>
            </a:r>
            <a:endParaRPr lang="en-US" sz="2200" dirty="0"/>
          </a:p>
        </p:txBody>
      </p:sp>
      <p:cxnSp>
        <p:nvCxnSpPr>
          <p:cNvPr id="3" name="Straight Connector 2"/>
          <p:cNvCxnSpPr/>
          <p:nvPr/>
        </p:nvCxnSpPr>
        <p:spPr>
          <a:xfrm>
            <a:off x="2752203" y="4408536"/>
            <a:ext cx="972108"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788207" y="5156031"/>
            <a:ext cx="972108"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752203" y="4003903"/>
            <a:ext cx="220843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227" y="4570675"/>
            <a:ext cx="648072" cy="369332"/>
          </a:xfrm>
          <a:prstGeom prst="rect">
            <a:avLst/>
          </a:prstGeom>
          <a:noFill/>
        </p:spPr>
        <p:txBody>
          <a:bodyPr wrap="square" rtlCol="0">
            <a:spAutoFit/>
          </a:bodyPr>
          <a:lstStyle/>
          <a:p>
            <a:r>
              <a:rPr lang="en-US" dirty="0">
                <a:latin typeface="Garamond" pitchFamily="18" charset="0"/>
              </a:rPr>
              <a:t>k-1</a:t>
            </a:r>
          </a:p>
        </p:txBody>
      </p:sp>
      <p:sp>
        <p:nvSpPr>
          <p:cNvPr id="110" name="TextBox 109"/>
          <p:cNvSpPr txBox="1"/>
          <p:nvPr/>
        </p:nvSpPr>
        <p:spPr>
          <a:xfrm>
            <a:off x="3023828" y="3994611"/>
            <a:ext cx="648072" cy="369332"/>
          </a:xfrm>
          <a:prstGeom prst="rect">
            <a:avLst/>
          </a:prstGeom>
          <a:noFill/>
        </p:spPr>
        <p:txBody>
          <a:bodyPr wrap="square" rtlCol="0">
            <a:spAutoFit/>
          </a:bodyPr>
          <a:lstStyle/>
          <a:p>
            <a:r>
              <a:rPr lang="en-US" dirty="0">
                <a:latin typeface="Garamond" pitchFamily="18" charset="0"/>
              </a:rPr>
              <a:t>1</a:t>
            </a:r>
          </a:p>
        </p:txBody>
      </p:sp>
    </p:spTree>
    <p:extLst>
      <p:ext uri="{BB962C8B-B14F-4D97-AF65-F5344CB8AC3E}">
        <p14:creationId xmlns:p14="http://schemas.microsoft.com/office/powerpoint/2010/main" val="4238420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P2: There are 2</a:t>
            </a:r>
            <a:r>
              <a:rPr lang="en-US" altLang="ja-JP" sz="3600" b="1" baseline="30000" dirty="0">
                <a:solidFill>
                  <a:srgbClr val="A50021"/>
                </a:solidFill>
                <a:latin typeface="Verdana" pitchFamily="34" charset="0"/>
                <a:ea typeface="ＭＳ Ｐゴシック" pitchFamily="34" charset="-128"/>
              </a:rPr>
              <a:t>k</a:t>
            </a:r>
            <a:r>
              <a:rPr lang="en-US" altLang="ja-JP" sz="3600" b="1" dirty="0">
                <a:solidFill>
                  <a:srgbClr val="A50021"/>
                </a:solidFill>
                <a:latin typeface="Verdana" pitchFamily="34" charset="0"/>
                <a:ea typeface="ＭＳ Ｐゴシック" pitchFamily="34" charset="-128"/>
              </a:rPr>
              <a:t> nodes in </a:t>
            </a:r>
            <a:r>
              <a:rPr lang="en-US" altLang="ja-JP" sz="3600" b="1" i="1" dirty="0" err="1">
                <a:solidFill>
                  <a:srgbClr val="A50021"/>
                </a:solidFill>
                <a:latin typeface="Verdana" pitchFamily="34" charset="0"/>
                <a:ea typeface="ＭＳ Ｐゴシック" pitchFamily="34" charset="-128"/>
              </a:rPr>
              <a:t>B</a:t>
            </a:r>
            <a:r>
              <a:rPr lang="en-US" altLang="ja-JP" sz="3600" b="1" baseline="-25000" dirty="0" err="1">
                <a:solidFill>
                  <a:srgbClr val="A50021"/>
                </a:solidFill>
                <a:latin typeface="Verdana" pitchFamily="34" charset="0"/>
                <a:ea typeface="ＭＳ Ｐゴシック" pitchFamily="34" charset="-128"/>
              </a:rPr>
              <a:t>k</a:t>
            </a:r>
            <a:endParaRPr lang="en-US" altLang="ja-JP" sz="3600" b="1" baseline="-25000"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8" name="TextBox 37"/>
          <p:cNvSpPr txBox="1"/>
          <p:nvPr/>
        </p:nvSpPr>
        <p:spPr>
          <a:xfrm>
            <a:off x="287524" y="1304764"/>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Base:</a:t>
            </a:r>
            <a:r>
              <a:rPr lang="en-US" sz="2600" dirty="0">
                <a:solidFill>
                  <a:srgbClr val="000099"/>
                </a:solidFill>
                <a:latin typeface="Trebuchet MS" pitchFamily="34" charset="0"/>
              </a:rPr>
              <a:t> </a:t>
            </a:r>
            <a:r>
              <a:rPr lang="en-US" sz="2600" dirty="0">
                <a:latin typeface="Trebuchet MS" pitchFamily="34" charset="0"/>
              </a:rPr>
              <a:t>There are 2</a:t>
            </a:r>
            <a:r>
              <a:rPr lang="en-US" sz="2600" baseline="30000" dirty="0">
                <a:latin typeface="Trebuchet MS" pitchFamily="34" charset="0"/>
              </a:rPr>
              <a:t>0</a:t>
            </a:r>
            <a:r>
              <a:rPr lang="en-US" sz="2600" dirty="0">
                <a:latin typeface="Trebuchet MS" pitchFamily="34" charset="0"/>
              </a:rPr>
              <a:t> = 1 nodes in </a:t>
            </a:r>
            <a:r>
              <a:rPr lang="en-US" sz="2600" i="1" dirty="0">
                <a:latin typeface="Trebuchet MS" pitchFamily="34" charset="0"/>
              </a:rPr>
              <a:t>B</a:t>
            </a:r>
            <a:r>
              <a:rPr lang="en-US" sz="2600" baseline="-25000" dirty="0">
                <a:latin typeface="Trebuchet MS" pitchFamily="34" charset="0"/>
              </a:rPr>
              <a:t>0</a:t>
            </a:r>
          </a:p>
        </p:txBody>
      </p:sp>
      <p:sp>
        <p:nvSpPr>
          <p:cNvPr id="96" name="TextBox 95"/>
          <p:cNvSpPr txBox="1"/>
          <p:nvPr/>
        </p:nvSpPr>
        <p:spPr>
          <a:xfrm>
            <a:off x="287524" y="1928445"/>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Hypothesis:</a:t>
            </a:r>
            <a:r>
              <a:rPr lang="en-US" sz="2600" dirty="0">
                <a:solidFill>
                  <a:srgbClr val="000099"/>
                </a:solidFill>
                <a:latin typeface="Trebuchet MS" pitchFamily="34" charset="0"/>
              </a:rPr>
              <a:t> </a:t>
            </a:r>
            <a:r>
              <a:rPr lang="en-US" sz="2600" dirty="0">
                <a:latin typeface="Trebuchet MS" pitchFamily="34" charset="0"/>
              </a:rPr>
              <a:t>There are 2</a:t>
            </a:r>
            <a:r>
              <a:rPr lang="en-US" sz="2600" baseline="30000" dirty="0">
                <a:latin typeface="Trebuchet MS" pitchFamily="34" charset="0"/>
              </a:rPr>
              <a:t>k-1 </a:t>
            </a:r>
            <a:r>
              <a:rPr lang="en-US" sz="2600" dirty="0">
                <a:latin typeface="Trebuchet MS" pitchFamily="34" charset="0"/>
              </a:rPr>
              <a:t>in </a:t>
            </a:r>
            <a:r>
              <a:rPr lang="en-US" sz="2600" i="1" dirty="0">
                <a:latin typeface="Trebuchet MS" pitchFamily="34" charset="0"/>
              </a:rPr>
              <a:t>B</a:t>
            </a:r>
            <a:r>
              <a:rPr lang="en-US" sz="2600" baseline="-25000" dirty="0">
                <a:latin typeface="Trebuchet MS" pitchFamily="34" charset="0"/>
              </a:rPr>
              <a:t>k-1</a:t>
            </a:r>
          </a:p>
        </p:txBody>
      </p:sp>
      <p:sp>
        <p:nvSpPr>
          <p:cNvPr id="97" name="TextBox 96"/>
          <p:cNvSpPr txBox="1"/>
          <p:nvPr/>
        </p:nvSpPr>
        <p:spPr>
          <a:xfrm>
            <a:off x="287524" y="2576517"/>
            <a:ext cx="7596844" cy="892552"/>
          </a:xfrm>
          <a:prstGeom prst="rect">
            <a:avLst/>
          </a:prstGeom>
          <a:noFill/>
        </p:spPr>
        <p:txBody>
          <a:bodyPr wrap="square" rtlCol="0">
            <a:spAutoFit/>
          </a:bodyPr>
          <a:lstStyle/>
          <a:p>
            <a:r>
              <a:rPr lang="en-US" sz="2600" u="sng" dirty="0">
                <a:solidFill>
                  <a:srgbClr val="000099"/>
                </a:solidFill>
                <a:latin typeface="Trebuchet MS" pitchFamily="34" charset="0"/>
              </a:rPr>
              <a:t>Induction:</a:t>
            </a:r>
            <a:r>
              <a:rPr lang="en-US" sz="2600" dirty="0">
                <a:solidFill>
                  <a:srgbClr val="000099"/>
                </a:solidFill>
                <a:latin typeface="Trebuchet MS" pitchFamily="34" charset="0"/>
              </a:rPr>
              <a:t> </a:t>
            </a:r>
            <a:r>
              <a:rPr lang="en-US" sz="2600" i="1" dirty="0" err="1">
                <a:latin typeface="Trebuchet MS" pitchFamily="34" charset="0"/>
              </a:rPr>
              <a:t>B</a:t>
            </a:r>
            <a:r>
              <a:rPr lang="en-US" sz="2600" baseline="-25000" dirty="0" err="1">
                <a:latin typeface="Trebuchet MS" pitchFamily="34" charset="0"/>
              </a:rPr>
              <a:t>k</a:t>
            </a:r>
            <a:r>
              <a:rPr lang="en-US" sz="2600" baseline="-25000" dirty="0">
                <a:latin typeface="Trebuchet MS" pitchFamily="34" charset="0"/>
              </a:rPr>
              <a:t> </a:t>
            </a:r>
            <a:r>
              <a:rPr lang="en-US" sz="2600" dirty="0">
                <a:latin typeface="Trebuchet MS" pitchFamily="34" charset="0"/>
              </a:rPr>
              <a:t>consists of two copies of </a:t>
            </a:r>
            <a:r>
              <a:rPr lang="en-US" sz="2600" i="1" dirty="0">
                <a:latin typeface="Trebuchet MS" pitchFamily="34" charset="0"/>
              </a:rPr>
              <a:t>B</a:t>
            </a:r>
            <a:r>
              <a:rPr lang="en-US" sz="2600" baseline="-25000" dirty="0">
                <a:latin typeface="Trebuchet MS" pitchFamily="34" charset="0"/>
              </a:rPr>
              <a:t>k-1</a:t>
            </a:r>
            <a:endParaRPr lang="en-US" sz="2600" dirty="0">
              <a:latin typeface="Trebuchet MS" pitchFamily="34" charset="0"/>
            </a:endParaRPr>
          </a:p>
          <a:p>
            <a:r>
              <a:rPr lang="en-US" sz="2600" dirty="0">
                <a:latin typeface="Trebuchet MS" pitchFamily="34" charset="0"/>
              </a:rPr>
              <a:t>	       Number of nodes = 2</a:t>
            </a:r>
            <a:r>
              <a:rPr lang="en-US" sz="2600" baseline="30000" dirty="0">
                <a:latin typeface="Trebuchet MS" pitchFamily="34" charset="0"/>
              </a:rPr>
              <a:t>k-1 </a:t>
            </a:r>
            <a:r>
              <a:rPr lang="en-US" sz="2600" dirty="0">
                <a:latin typeface="Trebuchet MS" pitchFamily="34" charset="0"/>
              </a:rPr>
              <a:t>+ 2</a:t>
            </a:r>
            <a:r>
              <a:rPr lang="en-US" sz="2600" baseline="30000" dirty="0">
                <a:latin typeface="Trebuchet MS" pitchFamily="34" charset="0"/>
              </a:rPr>
              <a:t>k-1 </a:t>
            </a:r>
            <a:r>
              <a:rPr lang="en-US" sz="2600" dirty="0">
                <a:latin typeface="Trebuchet MS" pitchFamily="34" charset="0"/>
              </a:rPr>
              <a:t>=</a:t>
            </a:r>
            <a:r>
              <a:rPr lang="en-US" sz="2600" baseline="30000" dirty="0">
                <a:latin typeface="Trebuchet MS" pitchFamily="34" charset="0"/>
              </a:rPr>
              <a:t> </a:t>
            </a:r>
            <a:r>
              <a:rPr lang="en-US" sz="2600" dirty="0">
                <a:latin typeface="Trebuchet MS" pitchFamily="34" charset="0"/>
              </a:rPr>
              <a:t>2</a:t>
            </a:r>
            <a:r>
              <a:rPr lang="en-US" sz="2600" baseline="30000" dirty="0">
                <a:latin typeface="Trebuchet MS" pitchFamily="34" charset="0"/>
              </a:rPr>
              <a:t>k</a:t>
            </a:r>
            <a:endParaRPr lang="en-US" sz="2600" baseline="-25000" dirty="0">
              <a:latin typeface="Trebuchet MS" pitchFamily="34" charset="0"/>
            </a:endParaRPr>
          </a:p>
        </p:txBody>
      </p:sp>
      <p:cxnSp>
        <p:nvCxnSpPr>
          <p:cNvPr id="98" name="Straight Connector 97"/>
          <p:cNvCxnSpPr>
            <a:endCxn id="106" idx="2"/>
          </p:cNvCxnSpPr>
          <p:nvPr/>
        </p:nvCxnSpPr>
        <p:spPr>
          <a:xfrm flipV="1">
            <a:off x="4979837" y="4358837"/>
            <a:ext cx="714108" cy="3314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397936" y="4402269"/>
            <a:ext cx="799493" cy="684076"/>
            <a:chOff x="3499307" y="2204864"/>
            <a:chExt cx="799493" cy="684076"/>
          </a:xfrm>
        </p:grpSpPr>
        <p:sp>
          <p:nvSpPr>
            <p:cNvPr id="100" name="Isosceles Triangle 99"/>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1" name="TextBox 100"/>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grpSp>
        <p:nvGrpSpPr>
          <p:cNvPr id="102" name="Group 101"/>
          <p:cNvGrpSpPr/>
          <p:nvPr/>
        </p:nvGrpSpPr>
        <p:grpSpPr>
          <a:xfrm>
            <a:off x="4521648" y="4798313"/>
            <a:ext cx="799493" cy="684076"/>
            <a:chOff x="3499307" y="2204864"/>
            <a:chExt cx="799493" cy="684076"/>
          </a:xfrm>
        </p:grpSpPr>
        <p:sp>
          <p:nvSpPr>
            <p:cNvPr id="103" name="Isosceles Triangle 102"/>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4" name="TextBox 103"/>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sp>
        <p:nvSpPr>
          <p:cNvPr id="105" name="Oval 104"/>
          <p:cNvSpPr>
            <a:spLocks noChangeArrowheads="1"/>
          </p:cNvSpPr>
          <p:nvPr/>
        </p:nvSpPr>
        <p:spPr bwMode="auto">
          <a:xfrm>
            <a:off x="4808129" y="4633150"/>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6" name="Oval 105"/>
          <p:cNvSpPr>
            <a:spLocks noChangeArrowheads="1"/>
          </p:cNvSpPr>
          <p:nvPr/>
        </p:nvSpPr>
        <p:spPr bwMode="auto">
          <a:xfrm>
            <a:off x="5693945" y="4258253"/>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7" name="TextBox 106"/>
          <p:cNvSpPr txBox="1"/>
          <p:nvPr/>
        </p:nvSpPr>
        <p:spPr>
          <a:xfrm>
            <a:off x="5203665" y="5770421"/>
            <a:ext cx="525712" cy="430887"/>
          </a:xfrm>
          <a:prstGeom prst="rect">
            <a:avLst/>
          </a:prstGeom>
          <a:noFill/>
        </p:spPr>
        <p:txBody>
          <a:bodyPr wrap="square" rtlCol="0">
            <a:spAutoFit/>
          </a:bodyPr>
          <a:lstStyle/>
          <a:p>
            <a:r>
              <a:rPr lang="en-US" sz="2200" i="1" dirty="0" err="1">
                <a:latin typeface="Book Antiqua" pitchFamily="18" charset="0"/>
              </a:rPr>
              <a:t>B</a:t>
            </a:r>
            <a:r>
              <a:rPr lang="en-US" sz="2200" baseline="-25000" dirty="0" err="1">
                <a:latin typeface="Book Antiqua" pitchFamily="18" charset="0"/>
              </a:rPr>
              <a:t>k</a:t>
            </a:r>
            <a:endParaRPr lang="en-US" sz="2200" dirty="0"/>
          </a:p>
        </p:txBody>
      </p:sp>
      <p:sp>
        <p:nvSpPr>
          <p:cNvPr id="22" name="Oval 21"/>
          <p:cNvSpPr>
            <a:spLocks noChangeArrowheads="1"/>
          </p:cNvSpPr>
          <p:nvPr/>
        </p:nvSpPr>
        <p:spPr bwMode="auto">
          <a:xfrm>
            <a:off x="3096344" y="5357245"/>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3" name="TextBox 22"/>
          <p:cNvSpPr txBox="1"/>
          <p:nvPr/>
        </p:nvSpPr>
        <p:spPr>
          <a:xfrm>
            <a:off x="3023828" y="5769260"/>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Tree>
    <p:extLst>
      <p:ext uri="{BB962C8B-B14F-4D97-AF65-F5344CB8AC3E}">
        <p14:creationId xmlns:p14="http://schemas.microsoft.com/office/powerpoint/2010/main" val="2625856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utoShape 5"/>
          <p:cNvSpPr>
            <a:spLocks noChangeArrowheads="1"/>
          </p:cNvSpPr>
          <p:nvPr/>
        </p:nvSpPr>
        <p:spPr bwMode="auto">
          <a:xfrm>
            <a:off x="4908228" y="2866289"/>
            <a:ext cx="1941153"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122" name="AutoShape 5"/>
          <p:cNvSpPr>
            <a:spLocks noChangeArrowheads="1"/>
          </p:cNvSpPr>
          <p:nvPr/>
        </p:nvSpPr>
        <p:spPr bwMode="auto">
          <a:xfrm>
            <a:off x="2519772" y="3358153"/>
            <a:ext cx="1941153"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4" name="Rectangle 3"/>
          <p:cNvSpPr txBox="1">
            <a:spLocks noChangeArrowheads="1"/>
          </p:cNvSpPr>
          <p:nvPr/>
        </p:nvSpPr>
        <p:spPr>
          <a:xfrm>
            <a:off x="257571" y="119100"/>
            <a:ext cx="7770813" cy="609600"/>
          </a:xfrm>
          <a:prstGeom prst="rect">
            <a:avLst/>
          </a:prstGeom>
          <a:effectLst>
            <a:outerShdw dist="35921" dir="2700000" algn="ctr" rotWithShape="0">
              <a:schemeClr val="bg2"/>
            </a:outerShdw>
          </a:effectLst>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P3: There are </a:t>
            </a:r>
            <a:r>
              <a:rPr lang="en-US" altLang="ja-JP" sz="3600" b="1" baseline="30000" dirty="0" err="1">
                <a:solidFill>
                  <a:srgbClr val="A50021"/>
                </a:solidFill>
                <a:latin typeface="Verdana" pitchFamily="34" charset="0"/>
                <a:ea typeface="ＭＳ Ｐゴシック" pitchFamily="34" charset="-128"/>
              </a:rPr>
              <a:t>k</a:t>
            </a:r>
            <a:r>
              <a:rPr lang="en-US" altLang="ja-JP" sz="3600" b="1" dirty="0" err="1">
                <a:solidFill>
                  <a:srgbClr val="A50021"/>
                </a:solidFill>
                <a:latin typeface="Verdana" pitchFamily="34" charset="0"/>
                <a:ea typeface="ＭＳ Ｐゴシック" pitchFamily="34" charset="-128"/>
              </a:rPr>
              <a:t>C</a:t>
            </a:r>
            <a:r>
              <a:rPr lang="en-US" altLang="ja-JP" sz="3600" b="1" baseline="-25000" dirty="0" err="1">
                <a:solidFill>
                  <a:srgbClr val="A50021"/>
                </a:solidFill>
                <a:latin typeface="Verdana" pitchFamily="34" charset="0"/>
                <a:ea typeface="ＭＳ Ｐゴシック" pitchFamily="34" charset="-128"/>
              </a:rPr>
              <a:t>i</a:t>
            </a:r>
            <a:r>
              <a:rPr lang="en-US" altLang="ja-JP" sz="3600" b="1" dirty="0">
                <a:solidFill>
                  <a:srgbClr val="A50021"/>
                </a:solidFill>
                <a:latin typeface="Verdana" pitchFamily="34" charset="0"/>
                <a:ea typeface="ＭＳ Ｐゴシック" pitchFamily="34" charset="-128"/>
              </a:rPr>
              <a:t> nodes at level i = 0, 1,2, …, k TF</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8" name="TextBox 37"/>
          <p:cNvSpPr txBox="1"/>
          <p:nvPr/>
        </p:nvSpPr>
        <p:spPr>
          <a:xfrm>
            <a:off x="287524" y="836712"/>
            <a:ext cx="8396536" cy="492443"/>
          </a:xfrm>
          <a:prstGeom prst="rect">
            <a:avLst/>
          </a:prstGeom>
          <a:noFill/>
        </p:spPr>
        <p:txBody>
          <a:bodyPr wrap="square" rtlCol="0">
            <a:spAutoFit/>
          </a:bodyPr>
          <a:lstStyle/>
          <a:p>
            <a:r>
              <a:rPr lang="en-US" sz="2600" u="sng" dirty="0">
                <a:solidFill>
                  <a:srgbClr val="000099"/>
                </a:solidFill>
                <a:latin typeface="Trebuchet MS" pitchFamily="34" charset="0"/>
              </a:rPr>
              <a:t>Base:</a:t>
            </a:r>
            <a:r>
              <a:rPr lang="en-US" sz="2600" dirty="0">
                <a:solidFill>
                  <a:srgbClr val="000099"/>
                </a:solidFill>
                <a:latin typeface="Trebuchet MS" pitchFamily="34" charset="0"/>
              </a:rPr>
              <a:t> </a:t>
            </a:r>
            <a:r>
              <a:rPr lang="en-US" sz="2600" dirty="0">
                <a:solidFill>
                  <a:srgbClr val="0000CC"/>
                </a:solidFill>
                <a:latin typeface="Trebuchet MS" pitchFamily="34" charset="0"/>
              </a:rPr>
              <a:t>Holds</a:t>
            </a:r>
            <a:r>
              <a:rPr lang="en-US" sz="2600" dirty="0">
                <a:latin typeface="Trebuchet MS" pitchFamily="34" charset="0"/>
              </a:rPr>
              <a:t> for </a:t>
            </a:r>
            <a:r>
              <a:rPr lang="en-US" sz="2600" i="1" dirty="0">
                <a:solidFill>
                  <a:srgbClr val="FF0000"/>
                </a:solidFill>
                <a:latin typeface="Trebuchet MS" pitchFamily="34" charset="0"/>
              </a:rPr>
              <a:t>B</a:t>
            </a:r>
            <a:r>
              <a:rPr lang="en-US" sz="2600" baseline="-25000" dirty="0">
                <a:solidFill>
                  <a:srgbClr val="FF0000"/>
                </a:solidFill>
                <a:latin typeface="Trebuchet MS" pitchFamily="34" charset="0"/>
              </a:rPr>
              <a:t>0</a:t>
            </a:r>
            <a:r>
              <a:rPr lang="en-US" sz="2600" baseline="-25000" dirty="0">
                <a:latin typeface="Trebuchet MS" pitchFamily="34" charset="0"/>
              </a:rPr>
              <a:t>. </a:t>
            </a:r>
            <a:r>
              <a:rPr lang="en-US" sz="2600" dirty="0">
                <a:latin typeface="Trebuchet MS" pitchFamily="34" charset="0"/>
              </a:rPr>
              <a:t>There are </a:t>
            </a:r>
            <a:r>
              <a:rPr lang="en-US" sz="2600" baseline="30000" dirty="0">
                <a:latin typeface="Trebuchet MS" pitchFamily="34" charset="0"/>
              </a:rPr>
              <a:t>0</a:t>
            </a:r>
            <a:r>
              <a:rPr lang="en-US" sz="2600" dirty="0">
                <a:latin typeface="Trebuchet MS" pitchFamily="34" charset="0"/>
              </a:rPr>
              <a:t>c</a:t>
            </a:r>
            <a:r>
              <a:rPr lang="en-US" sz="2600" baseline="-25000" dirty="0">
                <a:latin typeface="Trebuchet MS" pitchFamily="34" charset="0"/>
              </a:rPr>
              <a:t>0 </a:t>
            </a:r>
            <a:r>
              <a:rPr lang="en-US" sz="2600" dirty="0">
                <a:latin typeface="Trebuchet MS" pitchFamily="34" charset="0"/>
              </a:rPr>
              <a:t>= 1 nodes at level 0</a:t>
            </a:r>
          </a:p>
        </p:txBody>
      </p:sp>
      <p:sp>
        <p:nvSpPr>
          <p:cNvPr id="96" name="TextBox 95"/>
          <p:cNvSpPr txBox="1"/>
          <p:nvPr/>
        </p:nvSpPr>
        <p:spPr>
          <a:xfrm>
            <a:off x="287524" y="1528336"/>
            <a:ext cx="7596844" cy="892552"/>
          </a:xfrm>
          <a:prstGeom prst="rect">
            <a:avLst/>
          </a:prstGeom>
          <a:noFill/>
        </p:spPr>
        <p:txBody>
          <a:bodyPr wrap="square" rtlCol="0">
            <a:spAutoFit/>
          </a:bodyPr>
          <a:lstStyle/>
          <a:p>
            <a:r>
              <a:rPr lang="en-US" sz="2600" u="sng" dirty="0">
                <a:solidFill>
                  <a:srgbClr val="000099"/>
                </a:solidFill>
                <a:latin typeface="Trebuchet MS" pitchFamily="34" charset="0"/>
              </a:rPr>
              <a:t>Hypothesis:</a:t>
            </a:r>
            <a:r>
              <a:rPr lang="en-US" sz="2600" dirty="0">
                <a:solidFill>
                  <a:srgbClr val="000099"/>
                </a:solidFill>
                <a:latin typeface="Trebuchet MS" pitchFamily="34" charset="0"/>
              </a:rPr>
              <a:t> </a:t>
            </a:r>
            <a:r>
              <a:rPr lang="en-US" sz="2600" dirty="0">
                <a:solidFill>
                  <a:srgbClr val="0000CC"/>
                </a:solidFill>
                <a:latin typeface="Trebuchet MS" pitchFamily="34" charset="0"/>
              </a:rPr>
              <a:t>True</a:t>
            </a:r>
            <a:r>
              <a:rPr lang="en-US" sz="2600" dirty="0">
                <a:latin typeface="Trebuchet MS" pitchFamily="34" charset="0"/>
              </a:rPr>
              <a:t> for </a:t>
            </a:r>
            <a:r>
              <a:rPr lang="en-US" sz="2600" i="1" dirty="0">
                <a:solidFill>
                  <a:srgbClr val="FF0000"/>
                </a:solidFill>
                <a:latin typeface="Trebuchet MS" pitchFamily="34" charset="0"/>
              </a:rPr>
              <a:t>B</a:t>
            </a:r>
            <a:r>
              <a:rPr lang="en-US" sz="2600" baseline="-25000" dirty="0">
                <a:solidFill>
                  <a:srgbClr val="FF0000"/>
                </a:solidFill>
                <a:latin typeface="Trebuchet MS" pitchFamily="34" charset="0"/>
              </a:rPr>
              <a:t>k-1</a:t>
            </a:r>
            <a:r>
              <a:rPr lang="en-US" sz="2600" dirty="0">
                <a:latin typeface="Trebuchet MS" pitchFamily="34" charset="0"/>
              </a:rPr>
              <a:t> (there are </a:t>
            </a:r>
            <a:r>
              <a:rPr lang="en-US" sz="2600" baseline="30000" dirty="0">
                <a:latin typeface="Trebuchet MS" pitchFamily="34" charset="0"/>
              </a:rPr>
              <a:t>k-1</a:t>
            </a:r>
            <a:r>
              <a:rPr lang="en-US" sz="2600" dirty="0">
                <a:latin typeface="Trebuchet MS" pitchFamily="34" charset="0"/>
              </a:rPr>
              <a:t>c</a:t>
            </a:r>
            <a:r>
              <a:rPr lang="en-US" sz="2600" baseline="-25000" dirty="0">
                <a:latin typeface="Trebuchet MS" pitchFamily="34" charset="0"/>
              </a:rPr>
              <a:t>i</a:t>
            </a:r>
            <a:r>
              <a:rPr lang="en-US" sz="2600" dirty="0">
                <a:latin typeface="Trebuchet MS" pitchFamily="34" charset="0"/>
              </a:rPr>
              <a:t> nodes at level </a:t>
            </a:r>
            <a:r>
              <a:rPr lang="en-US" sz="2600" i="1" dirty="0">
                <a:latin typeface="Trebuchet MS" pitchFamily="34" charset="0"/>
              </a:rPr>
              <a:t>i</a:t>
            </a:r>
            <a:r>
              <a:rPr lang="en-US" sz="2600" dirty="0">
                <a:latin typeface="Trebuchet MS" pitchFamily="34" charset="0"/>
              </a:rPr>
              <a:t>)</a:t>
            </a:r>
            <a:endParaRPr lang="en-US" sz="2600" baseline="-25000" dirty="0">
              <a:latin typeface="Trebuchet MS" pitchFamily="34" charset="0"/>
            </a:endParaRPr>
          </a:p>
        </p:txBody>
      </p:sp>
      <p:cxnSp>
        <p:nvCxnSpPr>
          <p:cNvPr id="19" name="Straight Connector 18"/>
          <p:cNvCxnSpPr/>
          <p:nvPr/>
        </p:nvCxnSpPr>
        <p:spPr>
          <a:xfrm flipV="1">
            <a:off x="4332164" y="3170705"/>
            <a:ext cx="2270916" cy="48902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663788" y="3550365"/>
            <a:ext cx="1764196" cy="1609336"/>
            <a:chOff x="6264188" y="4615784"/>
            <a:chExt cx="1764196" cy="1609336"/>
          </a:xfrm>
        </p:grpSpPr>
        <p:cxnSp>
          <p:nvCxnSpPr>
            <p:cNvPr id="45" name="Straight Connector 44"/>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6264188" y="5096416"/>
              <a:ext cx="777232" cy="1128704"/>
              <a:chOff x="3851920" y="5085184"/>
              <a:chExt cx="777232" cy="1128704"/>
            </a:xfrm>
          </p:grpSpPr>
          <p:cxnSp>
            <p:nvCxnSpPr>
              <p:cNvPr id="57" name="Straight Connector 56"/>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851920" y="5559526"/>
                <a:ext cx="201168" cy="654362"/>
                <a:chOff x="2282600" y="5553236"/>
                <a:chExt cx="201168" cy="654362"/>
              </a:xfrm>
            </p:grpSpPr>
            <p:cxnSp>
              <p:nvCxnSpPr>
                <p:cNvPr id="63" name="Straight Connector 62"/>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5" name="Oval 64"/>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9" name="Group 58"/>
              <p:cNvGrpSpPr/>
              <p:nvPr/>
            </p:nvGrpSpPr>
            <p:grpSpPr>
              <a:xfrm>
                <a:off x="4427984" y="5085184"/>
                <a:ext cx="201168" cy="654362"/>
                <a:chOff x="2858664" y="5078894"/>
                <a:chExt cx="201168" cy="654362"/>
              </a:xfrm>
            </p:grpSpPr>
            <p:cxnSp>
              <p:nvCxnSpPr>
                <p:cNvPr id="60" name="Straight Connector 59"/>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2" name="Oval 61"/>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47" name="Group 46"/>
            <p:cNvGrpSpPr/>
            <p:nvPr/>
          </p:nvGrpSpPr>
          <p:grpSpPr>
            <a:xfrm>
              <a:off x="7251152" y="4615784"/>
              <a:ext cx="777232" cy="1128704"/>
              <a:chOff x="3851920" y="5085184"/>
              <a:chExt cx="777232" cy="1128704"/>
            </a:xfrm>
          </p:grpSpPr>
          <p:cxnSp>
            <p:nvCxnSpPr>
              <p:cNvPr id="48" name="Straight Connector 47"/>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851920" y="5559526"/>
                <a:ext cx="201168" cy="654362"/>
                <a:chOff x="2282600" y="5553236"/>
                <a:chExt cx="201168" cy="654362"/>
              </a:xfrm>
            </p:grpSpPr>
            <p:cxnSp>
              <p:nvCxnSpPr>
                <p:cNvPr id="54" name="Straight Connector 53"/>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6" name="Oval 55"/>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0" name="Group 49"/>
              <p:cNvGrpSpPr/>
              <p:nvPr/>
            </p:nvGrpSpPr>
            <p:grpSpPr>
              <a:xfrm>
                <a:off x="4427984" y="5085184"/>
                <a:ext cx="201168" cy="654362"/>
                <a:chOff x="2858664" y="5078894"/>
                <a:chExt cx="201168" cy="654362"/>
              </a:xfrm>
            </p:grpSpPr>
            <p:cxnSp>
              <p:nvCxnSpPr>
                <p:cNvPr id="51" name="Straight Connector 50"/>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Oval 51"/>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3" name="Oval 52"/>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grpSp>
        <p:nvGrpSpPr>
          <p:cNvPr id="66" name="Group 65"/>
          <p:cNvGrpSpPr/>
          <p:nvPr/>
        </p:nvGrpSpPr>
        <p:grpSpPr>
          <a:xfrm>
            <a:off x="5040052" y="3070121"/>
            <a:ext cx="1764196" cy="1609336"/>
            <a:chOff x="6264188" y="4615784"/>
            <a:chExt cx="1764196" cy="1609336"/>
          </a:xfrm>
        </p:grpSpPr>
        <p:cxnSp>
          <p:nvCxnSpPr>
            <p:cNvPr id="67" name="Straight Connector 66"/>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264188" y="5096416"/>
              <a:ext cx="777232" cy="1128704"/>
              <a:chOff x="3851920" y="5085184"/>
              <a:chExt cx="777232" cy="1128704"/>
            </a:xfrm>
          </p:grpSpPr>
          <p:cxnSp>
            <p:nvCxnSpPr>
              <p:cNvPr id="79" name="Straight Connector 78"/>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3851920" y="5559526"/>
                <a:ext cx="201168" cy="654362"/>
                <a:chOff x="2282600" y="5553236"/>
                <a:chExt cx="201168" cy="654362"/>
              </a:xfrm>
            </p:grpSpPr>
            <p:cxnSp>
              <p:nvCxnSpPr>
                <p:cNvPr id="85" name="Straight Connector 84"/>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7" name="Oval 86"/>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81" name="Group 80"/>
              <p:cNvGrpSpPr/>
              <p:nvPr/>
            </p:nvGrpSpPr>
            <p:grpSpPr>
              <a:xfrm>
                <a:off x="4427984" y="5085184"/>
                <a:ext cx="201168" cy="654362"/>
                <a:chOff x="2858664" y="5078894"/>
                <a:chExt cx="201168" cy="654362"/>
              </a:xfrm>
            </p:grpSpPr>
            <p:cxnSp>
              <p:nvCxnSpPr>
                <p:cNvPr id="82" name="Straight Connector 81"/>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4" name="Oval 83"/>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69" name="Group 68"/>
            <p:cNvGrpSpPr/>
            <p:nvPr/>
          </p:nvGrpSpPr>
          <p:grpSpPr>
            <a:xfrm>
              <a:off x="7251152" y="4615784"/>
              <a:ext cx="777232" cy="1128704"/>
              <a:chOff x="3851920" y="5085184"/>
              <a:chExt cx="777232" cy="1128704"/>
            </a:xfrm>
          </p:grpSpPr>
          <p:cxnSp>
            <p:nvCxnSpPr>
              <p:cNvPr id="70" name="Straight Connector 69"/>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851920" y="5559526"/>
                <a:ext cx="201168" cy="654362"/>
                <a:chOff x="2282600" y="5553236"/>
                <a:chExt cx="201168" cy="654362"/>
              </a:xfrm>
            </p:grpSpPr>
            <p:cxnSp>
              <p:nvCxnSpPr>
                <p:cNvPr id="76" name="Straight Connector 75"/>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8" name="Oval 77"/>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72" name="Group 71"/>
              <p:cNvGrpSpPr/>
              <p:nvPr/>
            </p:nvGrpSpPr>
            <p:grpSpPr>
              <a:xfrm>
                <a:off x="4427984" y="5085184"/>
                <a:ext cx="201168" cy="654362"/>
                <a:chOff x="2858664" y="5078894"/>
                <a:chExt cx="201168" cy="654362"/>
              </a:xfrm>
            </p:grpSpPr>
            <p:cxnSp>
              <p:nvCxnSpPr>
                <p:cNvPr id="73" name="Straight Connector 72"/>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Oval 73"/>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5" name="Oval 74"/>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sp>
        <p:nvSpPr>
          <p:cNvPr id="89" name="TextBox 88"/>
          <p:cNvSpPr txBox="1"/>
          <p:nvPr/>
        </p:nvSpPr>
        <p:spPr>
          <a:xfrm>
            <a:off x="2483768" y="6274477"/>
            <a:ext cx="4439567" cy="430887"/>
          </a:xfrm>
          <a:prstGeom prst="rect">
            <a:avLst/>
          </a:prstGeom>
          <a:noFill/>
        </p:spPr>
        <p:txBody>
          <a:bodyPr wrap="square" rtlCol="0">
            <a:spAutoFit/>
          </a:bodyPr>
          <a:lstStyle/>
          <a:p>
            <a:pPr algn="ctr"/>
            <a:r>
              <a:rPr lang="en-US" sz="2200" b="1" i="1" dirty="0">
                <a:solidFill>
                  <a:srgbClr val="0000CC"/>
                </a:solidFill>
                <a:latin typeface="Book Antiqua" pitchFamily="18" charset="0"/>
              </a:rPr>
              <a:t>Construction</a:t>
            </a:r>
            <a:r>
              <a:rPr lang="en-US" sz="2200" b="1" i="1" dirty="0">
                <a:latin typeface="Book Antiqua" pitchFamily="18" charset="0"/>
              </a:rPr>
              <a:t> of B</a:t>
            </a:r>
            <a:r>
              <a:rPr lang="en-US" sz="2200" b="1" baseline="-25000" dirty="0">
                <a:latin typeface="Book Antiqua" pitchFamily="18" charset="0"/>
              </a:rPr>
              <a:t>4</a:t>
            </a:r>
            <a:endParaRPr lang="en-US" sz="2200" b="1" dirty="0"/>
          </a:p>
        </p:txBody>
      </p:sp>
      <p:cxnSp>
        <p:nvCxnSpPr>
          <p:cNvPr id="90" name="Straight Connector 89"/>
          <p:cNvCxnSpPr/>
          <p:nvPr/>
        </p:nvCxnSpPr>
        <p:spPr>
          <a:xfrm>
            <a:off x="3376440" y="5059117"/>
            <a:ext cx="4219896" cy="1125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485298" y="2530061"/>
            <a:ext cx="975134" cy="400110"/>
          </a:xfrm>
          <a:prstGeom prst="rect">
            <a:avLst/>
          </a:prstGeom>
          <a:noFill/>
        </p:spPr>
        <p:txBody>
          <a:bodyPr wrap="square" rtlCol="0">
            <a:spAutoFit/>
          </a:bodyPr>
          <a:lstStyle/>
          <a:p>
            <a:r>
              <a:rPr lang="en-US" sz="2000" b="1" dirty="0">
                <a:solidFill>
                  <a:srgbClr val="000099"/>
                </a:solidFill>
                <a:latin typeface="Trebuchet MS" pitchFamily="34" charset="0"/>
              </a:rPr>
              <a:t>depth</a:t>
            </a:r>
            <a:endParaRPr lang="en-US" sz="2000" b="1" baseline="-25000" dirty="0">
              <a:solidFill>
                <a:srgbClr val="000099"/>
              </a:solidFill>
              <a:latin typeface="Trebuchet MS" pitchFamily="34" charset="0"/>
            </a:endParaRPr>
          </a:p>
        </p:txBody>
      </p:sp>
      <p:sp>
        <p:nvSpPr>
          <p:cNvPr id="92" name="TextBox 91"/>
          <p:cNvSpPr txBox="1"/>
          <p:nvPr/>
        </p:nvSpPr>
        <p:spPr>
          <a:xfrm>
            <a:off x="7815386" y="2958043"/>
            <a:ext cx="520545" cy="400110"/>
          </a:xfrm>
          <a:prstGeom prst="rect">
            <a:avLst/>
          </a:prstGeom>
          <a:noFill/>
        </p:spPr>
        <p:txBody>
          <a:bodyPr wrap="square" rtlCol="0">
            <a:spAutoFit/>
          </a:bodyPr>
          <a:lstStyle/>
          <a:p>
            <a:r>
              <a:rPr lang="en-US" sz="2000" b="1" dirty="0">
                <a:latin typeface="Trebuchet MS" pitchFamily="34" charset="0"/>
              </a:rPr>
              <a:t>0</a:t>
            </a:r>
            <a:endParaRPr lang="en-US" sz="2000" b="1" baseline="-25000" dirty="0">
              <a:latin typeface="Trebuchet MS" pitchFamily="34" charset="0"/>
            </a:endParaRPr>
          </a:p>
        </p:txBody>
      </p:sp>
      <p:sp>
        <p:nvSpPr>
          <p:cNvPr id="93" name="TextBox 92"/>
          <p:cNvSpPr txBox="1"/>
          <p:nvPr/>
        </p:nvSpPr>
        <p:spPr>
          <a:xfrm>
            <a:off x="7831875" y="3426095"/>
            <a:ext cx="520545" cy="400110"/>
          </a:xfrm>
          <a:prstGeom prst="rect">
            <a:avLst/>
          </a:prstGeom>
          <a:noFill/>
        </p:spPr>
        <p:txBody>
          <a:bodyPr wrap="square" rtlCol="0">
            <a:spAutoFit/>
          </a:bodyPr>
          <a:lstStyle/>
          <a:p>
            <a:r>
              <a:rPr lang="en-US" sz="2000" b="1" dirty="0">
                <a:latin typeface="Trebuchet MS" pitchFamily="34" charset="0"/>
              </a:rPr>
              <a:t>1</a:t>
            </a:r>
            <a:endParaRPr lang="en-US" sz="2000" b="1" baseline="-25000" dirty="0">
              <a:latin typeface="Trebuchet MS" pitchFamily="34" charset="0"/>
            </a:endParaRPr>
          </a:p>
        </p:txBody>
      </p:sp>
      <p:sp>
        <p:nvSpPr>
          <p:cNvPr id="94" name="TextBox 93"/>
          <p:cNvSpPr txBox="1"/>
          <p:nvPr/>
        </p:nvSpPr>
        <p:spPr>
          <a:xfrm>
            <a:off x="7831875" y="3894147"/>
            <a:ext cx="520545" cy="400110"/>
          </a:xfrm>
          <a:prstGeom prst="rect">
            <a:avLst/>
          </a:prstGeom>
          <a:noFill/>
        </p:spPr>
        <p:txBody>
          <a:bodyPr wrap="square" rtlCol="0">
            <a:spAutoFit/>
          </a:bodyPr>
          <a:lstStyle/>
          <a:p>
            <a:r>
              <a:rPr lang="en-US" sz="2000" b="1" dirty="0">
                <a:latin typeface="Trebuchet MS" pitchFamily="34" charset="0"/>
              </a:rPr>
              <a:t>2</a:t>
            </a:r>
            <a:endParaRPr lang="en-US" sz="2000" b="1" baseline="-25000" dirty="0">
              <a:latin typeface="Trebuchet MS" pitchFamily="34" charset="0"/>
            </a:endParaRPr>
          </a:p>
        </p:txBody>
      </p:sp>
      <p:sp>
        <p:nvSpPr>
          <p:cNvPr id="95" name="TextBox 94"/>
          <p:cNvSpPr txBox="1"/>
          <p:nvPr/>
        </p:nvSpPr>
        <p:spPr>
          <a:xfrm>
            <a:off x="7831875" y="4362199"/>
            <a:ext cx="520545" cy="400110"/>
          </a:xfrm>
          <a:prstGeom prst="rect">
            <a:avLst/>
          </a:prstGeom>
          <a:noFill/>
        </p:spPr>
        <p:txBody>
          <a:bodyPr wrap="square" rtlCol="0">
            <a:spAutoFit/>
          </a:bodyPr>
          <a:lstStyle/>
          <a:p>
            <a:r>
              <a:rPr lang="en-US" sz="2000" b="1" dirty="0">
                <a:latin typeface="Trebuchet MS" pitchFamily="34" charset="0"/>
              </a:rPr>
              <a:t>3</a:t>
            </a:r>
            <a:endParaRPr lang="en-US" sz="2000" b="1" baseline="-25000" dirty="0">
              <a:latin typeface="Trebuchet MS" pitchFamily="34" charset="0"/>
            </a:endParaRPr>
          </a:p>
        </p:txBody>
      </p:sp>
      <p:sp>
        <p:nvSpPr>
          <p:cNvPr id="108" name="TextBox 107"/>
          <p:cNvSpPr txBox="1"/>
          <p:nvPr/>
        </p:nvSpPr>
        <p:spPr>
          <a:xfrm>
            <a:off x="7831875" y="4870321"/>
            <a:ext cx="520545" cy="400110"/>
          </a:xfrm>
          <a:prstGeom prst="rect">
            <a:avLst/>
          </a:prstGeom>
          <a:noFill/>
        </p:spPr>
        <p:txBody>
          <a:bodyPr wrap="square" rtlCol="0">
            <a:spAutoFit/>
          </a:bodyPr>
          <a:lstStyle/>
          <a:p>
            <a:r>
              <a:rPr lang="en-US" sz="2000" b="1" dirty="0">
                <a:solidFill>
                  <a:srgbClr val="FF0000"/>
                </a:solidFill>
                <a:latin typeface="Trebuchet MS" pitchFamily="34" charset="0"/>
              </a:rPr>
              <a:t>4</a:t>
            </a:r>
            <a:endParaRPr lang="en-US" sz="2000" b="1" baseline="-25000" dirty="0">
              <a:solidFill>
                <a:srgbClr val="FF0000"/>
              </a:solidFill>
              <a:latin typeface="Trebuchet MS" pitchFamily="34" charset="0"/>
            </a:endParaRPr>
          </a:p>
        </p:txBody>
      </p:sp>
      <p:cxnSp>
        <p:nvCxnSpPr>
          <p:cNvPr id="109" name="Straight Connector 108"/>
          <p:cNvCxnSpPr/>
          <p:nvPr/>
        </p:nvCxnSpPr>
        <p:spPr>
          <a:xfrm>
            <a:off x="5832140" y="4578873"/>
            <a:ext cx="1800200" cy="3417"/>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682382" y="4104531"/>
            <a:ext cx="985962"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067351" y="3622560"/>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067351" y="3154508"/>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35596" y="3034117"/>
            <a:ext cx="975134" cy="400110"/>
          </a:xfrm>
          <a:prstGeom prst="rect">
            <a:avLst/>
          </a:prstGeom>
          <a:noFill/>
        </p:spPr>
        <p:txBody>
          <a:bodyPr wrap="square" rtlCol="0">
            <a:spAutoFit/>
          </a:bodyPr>
          <a:lstStyle/>
          <a:p>
            <a:r>
              <a:rPr lang="en-US" sz="2000" b="1" dirty="0">
                <a:solidFill>
                  <a:srgbClr val="000099"/>
                </a:solidFill>
                <a:latin typeface="Trebuchet MS" pitchFamily="34" charset="0"/>
              </a:rPr>
              <a:t>depth</a:t>
            </a:r>
            <a:endParaRPr lang="en-US" sz="2000" b="1" baseline="-25000" dirty="0">
              <a:solidFill>
                <a:srgbClr val="000099"/>
              </a:solidFill>
              <a:latin typeface="Trebuchet MS" pitchFamily="34" charset="0"/>
            </a:endParaRPr>
          </a:p>
        </p:txBody>
      </p:sp>
      <p:sp>
        <p:nvSpPr>
          <p:cNvPr id="114" name="TextBox 113"/>
          <p:cNvSpPr txBox="1"/>
          <p:nvPr/>
        </p:nvSpPr>
        <p:spPr>
          <a:xfrm>
            <a:off x="1223628" y="3462099"/>
            <a:ext cx="520545" cy="400110"/>
          </a:xfrm>
          <a:prstGeom prst="rect">
            <a:avLst/>
          </a:prstGeom>
          <a:noFill/>
        </p:spPr>
        <p:txBody>
          <a:bodyPr wrap="square" rtlCol="0">
            <a:spAutoFit/>
          </a:bodyPr>
          <a:lstStyle/>
          <a:p>
            <a:r>
              <a:rPr lang="en-US" sz="2000" b="1" dirty="0">
                <a:latin typeface="Trebuchet MS" pitchFamily="34" charset="0"/>
              </a:rPr>
              <a:t>0</a:t>
            </a:r>
            <a:endParaRPr lang="en-US" sz="2000" b="1" baseline="-25000" dirty="0">
              <a:latin typeface="Trebuchet MS" pitchFamily="34" charset="0"/>
            </a:endParaRPr>
          </a:p>
        </p:txBody>
      </p:sp>
      <p:sp>
        <p:nvSpPr>
          <p:cNvPr id="115" name="TextBox 114"/>
          <p:cNvSpPr txBox="1"/>
          <p:nvPr/>
        </p:nvSpPr>
        <p:spPr>
          <a:xfrm>
            <a:off x="1240117" y="3930151"/>
            <a:ext cx="520545" cy="400110"/>
          </a:xfrm>
          <a:prstGeom prst="rect">
            <a:avLst/>
          </a:prstGeom>
          <a:noFill/>
        </p:spPr>
        <p:txBody>
          <a:bodyPr wrap="square" rtlCol="0">
            <a:spAutoFit/>
          </a:bodyPr>
          <a:lstStyle/>
          <a:p>
            <a:r>
              <a:rPr lang="en-US" sz="2000" b="1" dirty="0">
                <a:latin typeface="Trebuchet MS" pitchFamily="34" charset="0"/>
              </a:rPr>
              <a:t>1</a:t>
            </a:r>
            <a:endParaRPr lang="en-US" sz="2000" b="1" baseline="-25000" dirty="0">
              <a:latin typeface="Trebuchet MS" pitchFamily="34" charset="0"/>
            </a:endParaRPr>
          </a:p>
        </p:txBody>
      </p:sp>
      <p:sp>
        <p:nvSpPr>
          <p:cNvPr id="116" name="TextBox 115"/>
          <p:cNvSpPr txBox="1"/>
          <p:nvPr/>
        </p:nvSpPr>
        <p:spPr>
          <a:xfrm>
            <a:off x="1240117" y="4398203"/>
            <a:ext cx="520545" cy="400110"/>
          </a:xfrm>
          <a:prstGeom prst="rect">
            <a:avLst/>
          </a:prstGeom>
          <a:noFill/>
        </p:spPr>
        <p:txBody>
          <a:bodyPr wrap="square" rtlCol="0">
            <a:spAutoFit/>
          </a:bodyPr>
          <a:lstStyle/>
          <a:p>
            <a:r>
              <a:rPr lang="en-US" sz="2000" b="1" dirty="0">
                <a:latin typeface="Trebuchet MS" pitchFamily="34" charset="0"/>
              </a:rPr>
              <a:t>2</a:t>
            </a:r>
            <a:endParaRPr lang="en-US" sz="2000" b="1" baseline="-25000" dirty="0">
              <a:latin typeface="Trebuchet MS" pitchFamily="34" charset="0"/>
            </a:endParaRPr>
          </a:p>
        </p:txBody>
      </p:sp>
      <p:sp>
        <p:nvSpPr>
          <p:cNvPr id="117" name="TextBox 116"/>
          <p:cNvSpPr txBox="1"/>
          <p:nvPr/>
        </p:nvSpPr>
        <p:spPr>
          <a:xfrm>
            <a:off x="1240117" y="4866255"/>
            <a:ext cx="520545" cy="400110"/>
          </a:xfrm>
          <a:prstGeom prst="rect">
            <a:avLst/>
          </a:prstGeom>
          <a:noFill/>
        </p:spPr>
        <p:txBody>
          <a:bodyPr wrap="square" rtlCol="0">
            <a:spAutoFit/>
          </a:bodyPr>
          <a:lstStyle/>
          <a:p>
            <a:r>
              <a:rPr lang="en-US" sz="2000" b="1" dirty="0">
                <a:latin typeface="Trebuchet MS" pitchFamily="34" charset="0"/>
              </a:rPr>
              <a:t>3</a:t>
            </a:r>
            <a:endParaRPr lang="en-US" sz="2000" b="1" baseline="-25000" dirty="0">
              <a:latin typeface="Trebuchet MS" pitchFamily="34" charset="0"/>
            </a:endParaRPr>
          </a:p>
        </p:txBody>
      </p:sp>
      <p:cxnSp>
        <p:nvCxnSpPr>
          <p:cNvPr id="118" name="Straight Connector 117"/>
          <p:cNvCxnSpPr/>
          <p:nvPr/>
        </p:nvCxnSpPr>
        <p:spPr>
          <a:xfrm>
            <a:off x="1835696" y="3658377"/>
            <a:ext cx="1800200" cy="3417"/>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835696" y="4114237"/>
            <a:ext cx="985962"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810767" y="4596208"/>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763688" y="5064260"/>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290204" y="2818093"/>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126" name="TextBox 125"/>
          <p:cNvSpPr txBox="1"/>
          <p:nvPr/>
        </p:nvSpPr>
        <p:spPr>
          <a:xfrm>
            <a:off x="5724128" y="2350041"/>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129" name="AutoShape 5"/>
          <p:cNvSpPr>
            <a:spLocks noChangeArrowheads="1"/>
          </p:cNvSpPr>
          <p:nvPr/>
        </p:nvSpPr>
        <p:spPr bwMode="auto">
          <a:xfrm>
            <a:off x="2339752" y="5553236"/>
            <a:ext cx="4860540" cy="648072"/>
          </a:xfrm>
          <a:prstGeom prst="roundRect">
            <a:avLst>
              <a:gd name="adj" fmla="val 16667"/>
            </a:avLst>
          </a:prstGeom>
          <a:solidFill>
            <a:schemeClr val="bg1"/>
          </a:solidFill>
          <a:ln w="444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b="1" i="1" dirty="0">
                <a:latin typeface="Book Antiqua" pitchFamily="18" charset="0"/>
              </a:rPr>
              <a:t>D</a:t>
            </a:r>
            <a:r>
              <a:rPr lang="en-US" sz="2400" b="1" dirty="0">
                <a:latin typeface="Book Antiqua" pitchFamily="18" charset="0"/>
              </a:rPr>
              <a:t>(</a:t>
            </a:r>
            <a:r>
              <a:rPr lang="en-US" sz="2400" b="1" i="1" dirty="0" err="1">
                <a:latin typeface="Book Antiqua" pitchFamily="18" charset="0"/>
              </a:rPr>
              <a:t>k,i</a:t>
            </a:r>
            <a:r>
              <a:rPr lang="en-US" sz="2400" b="1" dirty="0">
                <a:latin typeface="Book Antiqua" pitchFamily="18" charset="0"/>
              </a:rPr>
              <a:t>)</a:t>
            </a:r>
            <a:r>
              <a:rPr lang="en-US" sz="2400" b="1" i="1" dirty="0">
                <a:latin typeface="Book Antiqua" pitchFamily="18" charset="0"/>
              </a:rPr>
              <a:t> = D</a:t>
            </a:r>
            <a:r>
              <a:rPr lang="en-US" sz="2400" b="1" dirty="0">
                <a:latin typeface="Book Antiqua" pitchFamily="18" charset="0"/>
              </a:rPr>
              <a:t>(</a:t>
            </a:r>
            <a:r>
              <a:rPr lang="en-US" sz="2400" b="1" i="1" dirty="0">
                <a:latin typeface="Book Antiqua" pitchFamily="18" charset="0"/>
              </a:rPr>
              <a:t>k-1,i</a:t>
            </a:r>
            <a:r>
              <a:rPr lang="en-US" sz="2400" b="1" dirty="0">
                <a:latin typeface="Book Antiqua" pitchFamily="18" charset="0"/>
              </a:rPr>
              <a:t>)</a:t>
            </a:r>
            <a:r>
              <a:rPr lang="en-US" sz="2400" b="1" i="1" dirty="0">
                <a:latin typeface="Book Antiqua" pitchFamily="18" charset="0"/>
              </a:rPr>
              <a:t> + D</a:t>
            </a:r>
            <a:r>
              <a:rPr lang="en-US" sz="2400" b="1" dirty="0">
                <a:latin typeface="Book Antiqua" pitchFamily="18" charset="0"/>
              </a:rPr>
              <a:t>(</a:t>
            </a:r>
            <a:r>
              <a:rPr lang="en-US" sz="2400" b="1" i="1" dirty="0">
                <a:latin typeface="Book Antiqua" pitchFamily="18" charset="0"/>
              </a:rPr>
              <a:t>k-1, i-1</a:t>
            </a:r>
            <a:r>
              <a:rPr lang="en-US" sz="2400" b="1" dirty="0">
                <a:latin typeface="Book Antiqua" pitchFamily="18" charset="0"/>
              </a:rPr>
              <a:t>)</a:t>
            </a:r>
            <a:endParaRPr lang="en-US" sz="2400" b="1" dirty="0"/>
          </a:p>
        </p:txBody>
      </p:sp>
    </p:spTree>
    <p:extLst>
      <p:ext uri="{BB962C8B-B14F-4D97-AF65-F5344CB8AC3E}">
        <p14:creationId xmlns:p14="http://schemas.microsoft.com/office/powerpoint/2010/main" val="5066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barn(inVertical)">
                                      <p:cBhvr>
                                        <p:cTn id="12" dur="500"/>
                                        <p:tgtEl>
                                          <p:spTgt spid="12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wipe(left)">
                                      <p:cBhvr>
                                        <p:cTn id="15" dur="500"/>
                                        <p:tgtEl>
                                          <p:spTgt spid="124"/>
                                        </p:tgtEl>
                                      </p:cBhvr>
                                    </p:animEffect>
                                  </p:childTnLst>
                                </p:cTn>
                              </p:par>
                            </p:childTnLst>
                          </p:cTn>
                        </p:par>
                        <p:par>
                          <p:cTn id="16" fill="hold">
                            <p:stCondLst>
                              <p:cond delay="500"/>
                            </p:stCondLst>
                            <p:childTnLst>
                              <p:par>
                                <p:cTn id="17" presetID="1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ppt_y</p:attrName>
                                        </p:attrNameLst>
                                      </p:cBhvr>
                                      <p:tavLst>
                                        <p:tav tm="0">
                                          <p:val>
                                            <p:strVal val="#ppt_y+#ppt_h*1.125000"/>
                                          </p:val>
                                        </p:tav>
                                        <p:tav tm="100000">
                                          <p:val>
                                            <p:strVal val="#ppt_y"/>
                                          </p:val>
                                        </p:tav>
                                      </p:tavLst>
                                    </p:anim>
                                    <p:animEffect transition="in" filter="wipe(up)">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wipe(right)">
                                      <p:cBhvr>
                                        <p:cTn id="25" dur="500"/>
                                        <p:tgtEl>
                                          <p:spTgt spid="118"/>
                                        </p:tgtEl>
                                      </p:cBhvr>
                                    </p:animEffect>
                                  </p:childTnLst>
                                </p:cTn>
                              </p:par>
                              <p:par>
                                <p:cTn id="26" presetID="22" presetClass="entr" presetSubtype="2" fill="hold" nodeType="with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right)">
                                      <p:cBhvr>
                                        <p:cTn id="28" dur="500"/>
                                        <p:tgtEl>
                                          <p:spTgt spid="119"/>
                                        </p:tgtEl>
                                      </p:cBhvr>
                                    </p:animEffect>
                                  </p:childTnLst>
                                </p:cTn>
                              </p:par>
                              <p:par>
                                <p:cTn id="29" presetID="22" presetClass="entr" presetSubtype="2" fill="hold" nodeType="with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wipe(right)">
                                      <p:cBhvr>
                                        <p:cTn id="31" dur="500"/>
                                        <p:tgtEl>
                                          <p:spTgt spid="120"/>
                                        </p:tgtEl>
                                      </p:cBhvr>
                                    </p:animEffect>
                                  </p:childTnLst>
                                </p:cTn>
                              </p:par>
                              <p:par>
                                <p:cTn id="32" presetID="22" presetClass="entr" presetSubtype="2" fill="hold"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wipe(right)">
                                      <p:cBhvr>
                                        <p:cTn id="34" dur="500"/>
                                        <p:tgtEl>
                                          <p:spTgt spid="12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barn(inVertical)">
                                      <p:cBhvr>
                                        <p:cTn id="37" dur="500"/>
                                        <p:tgtEl>
                                          <p:spTgt spid="11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barn(inVertical)">
                                      <p:cBhvr>
                                        <p:cTn id="40" dur="500"/>
                                        <p:tgtEl>
                                          <p:spTgt spid="11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barn(inVertical)">
                                      <p:cBhvr>
                                        <p:cTn id="43" dur="500"/>
                                        <p:tgtEl>
                                          <p:spTgt spid="1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barn(inVertical)">
                                      <p:cBhvr>
                                        <p:cTn id="46" dur="500"/>
                                        <p:tgtEl>
                                          <p:spTgt spid="11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barn(inVertical)">
                                      <p:cBhvr>
                                        <p:cTn id="49" dur="500"/>
                                        <p:tgtEl>
                                          <p:spTgt spid="117"/>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barn(inVertical)">
                                      <p:cBhvr>
                                        <p:cTn id="54" dur="500"/>
                                        <p:tgtEl>
                                          <p:spTgt spid="1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wipe(left)">
                                      <p:cBhvr>
                                        <p:cTn id="57" dur="500"/>
                                        <p:tgtEl>
                                          <p:spTgt spid="126"/>
                                        </p:tgtEl>
                                      </p:cBhvr>
                                    </p:animEffect>
                                  </p:childTnLst>
                                </p:cTn>
                              </p:par>
                            </p:childTnLst>
                          </p:cTn>
                        </p:par>
                        <p:par>
                          <p:cTn id="58" fill="hold">
                            <p:stCondLst>
                              <p:cond delay="500"/>
                            </p:stCondLst>
                            <p:childTnLst>
                              <p:par>
                                <p:cTn id="59" presetID="12" presetClass="entr" presetSubtype="4"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p:tgtEl>
                                          <p:spTgt spid="66"/>
                                        </p:tgtEl>
                                        <p:attrNameLst>
                                          <p:attrName>ppt_y</p:attrName>
                                        </p:attrNameLst>
                                      </p:cBhvr>
                                      <p:tavLst>
                                        <p:tav tm="0">
                                          <p:val>
                                            <p:strVal val="#ppt_y+#ppt_h*1.125000"/>
                                          </p:val>
                                        </p:tav>
                                        <p:tav tm="100000">
                                          <p:val>
                                            <p:strVal val="#ppt_y"/>
                                          </p:val>
                                        </p:tav>
                                      </p:tavLst>
                                    </p:anim>
                                    <p:animEffect transition="in" filter="wipe(up)">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wipe(left)">
                                      <p:cBhvr>
                                        <p:cTn id="67" dur="500"/>
                                        <p:tgtEl>
                                          <p:spTgt spid="112"/>
                                        </p:tgtEl>
                                      </p:cBhvr>
                                    </p:animEffect>
                                  </p:childTnLst>
                                </p:cTn>
                              </p:par>
                              <p:par>
                                <p:cTn id="68" presetID="22" presetClass="entr" presetSubtype="8" fill="hold" nodeType="with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wipe(left)">
                                      <p:cBhvr>
                                        <p:cTn id="70" dur="500"/>
                                        <p:tgtEl>
                                          <p:spTgt spid="111"/>
                                        </p:tgtEl>
                                      </p:cBhvr>
                                    </p:animEffect>
                                  </p:childTnLst>
                                </p:cTn>
                              </p:par>
                              <p:par>
                                <p:cTn id="71" presetID="22" presetClass="entr" presetSubtype="8" fill="hold" nodeType="withEffect">
                                  <p:stCondLst>
                                    <p:cond delay="0"/>
                                  </p:stCondLst>
                                  <p:childTnLst>
                                    <p:set>
                                      <p:cBhvr>
                                        <p:cTn id="72" dur="1" fill="hold">
                                          <p:stCondLst>
                                            <p:cond delay="0"/>
                                          </p:stCondLst>
                                        </p:cTn>
                                        <p:tgtEl>
                                          <p:spTgt spid="110"/>
                                        </p:tgtEl>
                                        <p:attrNameLst>
                                          <p:attrName>style.visibility</p:attrName>
                                        </p:attrNameLst>
                                      </p:cBhvr>
                                      <p:to>
                                        <p:strVal val="visible"/>
                                      </p:to>
                                    </p:set>
                                    <p:animEffect transition="in" filter="wipe(left)">
                                      <p:cBhvr>
                                        <p:cTn id="73" dur="500"/>
                                        <p:tgtEl>
                                          <p:spTgt spid="110"/>
                                        </p:tgtEl>
                                      </p:cBhvr>
                                    </p:animEffect>
                                  </p:childTnLst>
                                </p:cTn>
                              </p:par>
                              <p:par>
                                <p:cTn id="74" presetID="22" presetClass="entr" presetSubtype="8" fill="hold" nodeType="withEffect">
                                  <p:stCondLst>
                                    <p:cond delay="0"/>
                                  </p:stCondLst>
                                  <p:childTnLst>
                                    <p:set>
                                      <p:cBhvr>
                                        <p:cTn id="75" dur="1" fill="hold">
                                          <p:stCondLst>
                                            <p:cond delay="0"/>
                                          </p:stCondLst>
                                        </p:cTn>
                                        <p:tgtEl>
                                          <p:spTgt spid="109"/>
                                        </p:tgtEl>
                                        <p:attrNameLst>
                                          <p:attrName>style.visibility</p:attrName>
                                        </p:attrNameLst>
                                      </p:cBhvr>
                                      <p:to>
                                        <p:strVal val="visible"/>
                                      </p:to>
                                    </p:set>
                                    <p:animEffect transition="in" filter="wipe(left)">
                                      <p:cBhvr>
                                        <p:cTn id="76" dur="500"/>
                                        <p:tgtEl>
                                          <p:spTgt spid="10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wipe(down)">
                                      <p:cBhvr>
                                        <p:cTn id="79" dur="500"/>
                                        <p:tgtEl>
                                          <p:spTgt spid="91"/>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wipe(down)">
                                      <p:cBhvr>
                                        <p:cTn id="82" dur="500"/>
                                        <p:tgtEl>
                                          <p:spTgt spid="9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down)">
                                      <p:cBhvr>
                                        <p:cTn id="85" dur="500"/>
                                        <p:tgtEl>
                                          <p:spTgt spid="9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down)">
                                      <p:cBhvr>
                                        <p:cTn id="88" dur="500"/>
                                        <p:tgtEl>
                                          <p:spTgt spid="94"/>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wipe(down)">
                                      <p:cBhvr>
                                        <p:cTn id="91" dur="500"/>
                                        <p:tgtEl>
                                          <p:spTgt spid="9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wipe(down)">
                                      <p:cBhvr>
                                        <p:cTn id="96" dur="500"/>
                                        <p:tgtEl>
                                          <p:spTgt spid="1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wipe(left)">
                                      <p:cBhvr>
                                        <p:cTn id="101" dur="500"/>
                                        <p:tgtEl>
                                          <p:spTgt spid="90"/>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08"/>
                                        </p:tgtEl>
                                        <p:attrNameLst>
                                          <p:attrName>style.visibility</p:attrName>
                                        </p:attrNameLst>
                                      </p:cBhvr>
                                      <p:to>
                                        <p:strVal val="visible"/>
                                      </p:to>
                                    </p:set>
                                    <p:animEffect transition="in" filter="barn(inVertical)">
                                      <p:cBhvr>
                                        <p:cTn id="104" dur="500"/>
                                        <p:tgtEl>
                                          <p:spTgt spid="10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129"/>
                                        </p:tgtEl>
                                        <p:attrNameLst>
                                          <p:attrName>style.visibility</p:attrName>
                                        </p:attrNameLst>
                                      </p:cBhvr>
                                      <p:to>
                                        <p:strVal val="visible"/>
                                      </p:to>
                                    </p:set>
                                    <p:animEffect transition="in" filter="wipe(down)">
                                      <p:cBhvr>
                                        <p:cTn id="109"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2" grpId="0" animBg="1"/>
      <p:bldP spid="89" grpId="0"/>
      <p:bldP spid="91" grpId="0"/>
      <p:bldP spid="92" grpId="0"/>
      <p:bldP spid="93" grpId="0"/>
      <p:bldP spid="94" grpId="0"/>
      <p:bldP spid="95" grpId="0"/>
      <p:bldP spid="108" grpId="0"/>
      <p:bldP spid="113" grpId="0"/>
      <p:bldP spid="114" grpId="0"/>
      <p:bldP spid="115" grpId="0"/>
      <p:bldP spid="116" grpId="0"/>
      <p:bldP spid="117" grpId="0"/>
      <p:bldP spid="124" grpId="0"/>
      <p:bldP spid="126" grpId="0"/>
      <p:bldP spid="1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utoShape 5"/>
          <p:cNvSpPr>
            <a:spLocks noChangeArrowheads="1"/>
          </p:cNvSpPr>
          <p:nvPr/>
        </p:nvSpPr>
        <p:spPr bwMode="auto">
          <a:xfrm>
            <a:off x="4908228" y="1857016"/>
            <a:ext cx="1941153"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122" name="AutoShape 5"/>
          <p:cNvSpPr>
            <a:spLocks noChangeArrowheads="1"/>
          </p:cNvSpPr>
          <p:nvPr/>
        </p:nvSpPr>
        <p:spPr bwMode="auto">
          <a:xfrm>
            <a:off x="2519772" y="2348880"/>
            <a:ext cx="1941153"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4" name="Rectangle 3"/>
          <p:cNvSpPr txBox="1">
            <a:spLocks noChangeArrowheads="1"/>
          </p:cNvSpPr>
          <p:nvPr/>
        </p:nvSpPr>
        <p:spPr>
          <a:xfrm>
            <a:off x="257571" y="119100"/>
            <a:ext cx="7770813" cy="609600"/>
          </a:xfrm>
          <a:prstGeom prst="rect">
            <a:avLst/>
          </a:prstGeom>
          <a:effectLst>
            <a:outerShdw dist="35921" dir="2700000" algn="ctr" rotWithShape="0">
              <a:schemeClr val="bg2"/>
            </a:outerShdw>
          </a:effectLst>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P3: There are </a:t>
            </a:r>
            <a:r>
              <a:rPr lang="en-US" altLang="ja-JP" sz="3600" b="1" baseline="30000" dirty="0" err="1">
                <a:solidFill>
                  <a:srgbClr val="A50021"/>
                </a:solidFill>
                <a:latin typeface="Verdana" pitchFamily="34" charset="0"/>
                <a:ea typeface="ＭＳ Ｐゴシック" pitchFamily="34" charset="-128"/>
              </a:rPr>
              <a:t>k</a:t>
            </a:r>
            <a:r>
              <a:rPr lang="en-US" altLang="ja-JP" sz="3600" b="1" dirty="0" err="1">
                <a:solidFill>
                  <a:srgbClr val="A50021"/>
                </a:solidFill>
                <a:latin typeface="Verdana" pitchFamily="34" charset="0"/>
                <a:ea typeface="ＭＳ Ｐゴシック" pitchFamily="34" charset="-128"/>
              </a:rPr>
              <a:t>C</a:t>
            </a:r>
            <a:r>
              <a:rPr lang="en-US" altLang="ja-JP" sz="3600" b="1" baseline="-25000" dirty="0" err="1">
                <a:solidFill>
                  <a:srgbClr val="A50021"/>
                </a:solidFill>
                <a:latin typeface="Verdana" pitchFamily="34" charset="0"/>
                <a:ea typeface="ＭＳ Ｐゴシック" pitchFamily="34" charset="-128"/>
              </a:rPr>
              <a:t>i</a:t>
            </a:r>
            <a:r>
              <a:rPr lang="en-US" altLang="ja-JP" sz="3600" b="1" dirty="0">
                <a:solidFill>
                  <a:srgbClr val="A50021"/>
                </a:solidFill>
                <a:latin typeface="Verdana" pitchFamily="34" charset="0"/>
                <a:ea typeface="ＭＳ Ｐゴシック" pitchFamily="34" charset="-128"/>
              </a:rPr>
              <a:t> nodes at level i = 0, 1,2, …, k</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6" name="TextBox 95"/>
          <p:cNvSpPr txBox="1"/>
          <p:nvPr/>
        </p:nvSpPr>
        <p:spPr>
          <a:xfrm>
            <a:off x="287524" y="808256"/>
            <a:ext cx="7596844" cy="892552"/>
          </a:xfrm>
          <a:prstGeom prst="rect">
            <a:avLst/>
          </a:prstGeom>
          <a:noFill/>
        </p:spPr>
        <p:txBody>
          <a:bodyPr wrap="square" rtlCol="0">
            <a:spAutoFit/>
          </a:bodyPr>
          <a:lstStyle/>
          <a:p>
            <a:r>
              <a:rPr lang="en-US" sz="2600" u="sng" dirty="0">
                <a:solidFill>
                  <a:srgbClr val="000099"/>
                </a:solidFill>
                <a:latin typeface="Trebuchet MS" pitchFamily="34" charset="0"/>
              </a:rPr>
              <a:t>Hypothesis:</a:t>
            </a:r>
            <a:r>
              <a:rPr lang="en-US" sz="2600" dirty="0">
                <a:solidFill>
                  <a:srgbClr val="000099"/>
                </a:solidFill>
                <a:latin typeface="Trebuchet MS" pitchFamily="34" charset="0"/>
              </a:rPr>
              <a:t> </a:t>
            </a:r>
            <a:r>
              <a:rPr lang="en-US" sz="2600" dirty="0">
                <a:solidFill>
                  <a:srgbClr val="0000CC"/>
                </a:solidFill>
                <a:latin typeface="Trebuchet MS" pitchFamily="34" charset="0"/>
              </a:rPr>
              <a:t>True</a:t>
            </a:r>
            <a:r>
              <a:rPr lang="en-US" sz="2600" dirty="0">
                <a:latin typeface="Trebuchet MS" pitchFamily="34" charset="0"/>
              </a:rPr>
              <a:t> for </a:t>
            </a:r>
            <a:r>
              <a:rPr lang="en-US" sz="2600" i="1" dirty="0">
                <a:solidFill>
                  <a:srgbClr val="FF0000"/>
                </a:solidFill>
                <a:latin typeface="Trebuchet MS" pitchFamily="34" charset="0"/>
              </a:rPr>
              <a:t>B</a:t>
            </a:r>
            <a:r>
              <a:rPr lang="en-US" sz="2600" baseline="-25000" dirty="0">
                <a:solidFill>
                  <a:srgbClr val="FF0000"/>
                </a:solidFill>
                <a:latin typeface="Trebuchet MS" pitchFamily="34" charset="0"/>
              </a:rPr>
              <a:t>k-1</a:t>
            </a:r>
            <a:r>
              <a:rPr lang="en-US" sz="2600" dirty="0">
                <a:latin typeface="Trebuchet MS" pitchFamily="34" charset="0"/>
              </a:rPr>
              <a:t> (there are </a:t>
            </a:r>
            <a:r>
              <a:rPr lang="en-US" sz="2600" baseline="30000" dirty="0">
                <a:latin typeface="Trebuchet MS" pitchFamily="34" charset="0"/>
              </a:rPr>
              <a:t>k-1</a:t>
            </a:r>
            <a:r>
              <a:rPr lang="en-US" sz="2600" dirty="0">
                <a:latin typeface="Trebuchet MS" pitchFamily="34" charset="0"/>
              </a:rPr>
              <a:t>c</a:t>
            </a:r>
            <a:r>
              <a:rPr lang="en-US" sz="2600" baseline="-25000" dirty="0">
                <a:latin typeface="Trebuchet MS" pitchFamily="34" charset="0"/>
              </a:rPr>
              <a:t>i</a:t>
            </a:r>
            <a:r>
              <a:rPr lang="en-US" sz="2600" dirty="0">
                <a:latin typeface="Trebuchet MS" pitchFamily="34" charset="0"/>
              </a:rPr>
              <a:t> nodes at level </a:t>
            </a:r>
            <a:r>
              <a:rPr lang="en-US" sz="2600" i="1" dirty="0">
                <a:latin typeface="Trebuchet MS" pitchFamily="34" charset="0"/>
              </a:rPr>
              <a:t>i</a:t>
            </a:r>
            <a:r>
              <a:rPr lang="en-US" sz="2600" dirty="0">
                <a:latin typeface="Trebuchet MS" pitchFamily="34" charset="0"/>
              </a:rPr>
              <a:t>)</a:t>
            </a:r>
            <a:endParaRPr lang="en-US" sz="2600" baseline="-25000" dirty="0">
              <a:latin typeface="Trebuchet MS" pitchFamily="34" charset="0"/>
            </a:endParaRPr>
          </a:p>
        </p:txBody>
      </p:sp>
      <p:cxnSp>
        <p:nvCxnSpPr>
          <p:cNvPr id="19" name="Straight Connector 18"/>
          <p:cNvCxnSpPr/>
          <p:nvPr/>
        </p:nvCxnSpPr>
        <p:spPr>
          <a:xfrm flipV="1">
            <a:off x="4332164" y="2161432"/>
            <a:ext cx="2270916" cy="48902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663788" y="2541092"/>
            <a:ext cx="1764196" cy="1609336"/>
            <a:chOff x="6264188" y="4615784"/>
            <a:chExt cx="1764196" cy="1609336"/>
          </a:xfrm>
        </p:grpSpPr>
        <p:cxnSp>
          <p:nvCxnSpPr>
            <p:cNvPr id="45" name="Straight Connector 44"/>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6264188" y="5096416"/>
              <a:ext cx="777232" cy="1128704"/>
              <a:chOff x="3851920" y="5085184"/>
              <a:chExt cx="777232" cy="1128704"/>
            </a:xfrm>
          </p:grpSpPr>
          <p:cxnSp>
            <p:nvCxnSpPr>
              <p:cNvPr id="57" name="Straight Connector 56"/>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851920" y="5559526"/>
                <a:ext cx="201168" cy="654362"/>
                <a:chOff x="2282600" y="5553236"/>
                <a:chExt cx="201168" cy="654362"/>
              </a:xfrm>
            </p:grpSpPr>
            <p:cxnSp>
              <p:nvCxnSpPr>
                <p:cNvPr id="63" name="Straight Connector 62"/>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5" name="Oval 64"/>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9" name="Group 58"/>
              <p:cNvGrpSpPr/>
              <p:nvPr/>
            </p:nvGrpSpPr>
            <p:grpSpPr>
              <a:xfrm>
                <a:off x="4427984" y="5085184"/>
                <a:ext cx="201168" cy="654362"/>
                <a:chOff x="2858664" y="5078894"/>
                <a:chExt cx="201168" cy="654362"/>
              </a:xfrm>
            </p:grpSpPr>
            <p:cxnSp>
              <p:nvCxnSpPr>
                <p:cNvPr id="60" name="Straight Connector 59"/>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2" name="Oval 61"/>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47" name="Group 46"/>
            <p:cNvGrpSpPr/>
            <p:nvPr/>
          </p:nvGrpSpPr>
          <p:grpSpPr>
            <a:xfrm>
              <a:off x="7251152" y="4615784"/>
              <a:ext cx="777232" cy="1128704"/>
              <a:chOff x="3851920" y="5085184"/>
              <a:chExt cx="777232" cy="1128704"/>
            </a:xfrm>
          </p:grpSpPr>
          <p:cxnSp>
            <p:nvCxnSpPr>
              <p:cNvPr id="48" name="Straight Connector 47"/>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851920" y="5559526"/>
                <a:ext cx="201168" cy="654362"/>
                <a:chOff x="2282600" y="5553236"/>
                <a:chExt cx="201168" cy="654362"/>
              </a:xfrm>
            </p:grpSpPr>
            <p:cxnSp>
              <p:nvCxnSpPr>
                <p:cNvPr id="54" name="Straight Connector 53"/>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6" name="Oval 55"/>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0" name="Group 49"/>
              <p:cNvGrpSpPr/>
              <p:nvPr/>
            </p:nvGrpSpPr>
            <p:grpSpPr>
              <a:xfrm>
                <a:off x="4427984" y="5085184"/>
                <a:ext cx="201168" cy="654362"/>
                <a:chOff x="2858664" y="5078894"/>
                <a:chExt cx="201168" cy="654362"/>
              </a:xfrm>
            </p:grpSpPr>
            <p:cxnSp>
              <p:nvCxnSpPr>
                <p:cNvPr id="51" name="Straight Connector 50"/>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Oval 51"/>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3" name="Oval 52"/>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grpSp>
        <p:nvGrpSpPr>
          <p:cNvPr id="66" name="Group 65"/>
          <p:cNvGrpSpPr/>
          <p:nvPr/>
        </p:nvGrpSpPr>
        <p:grpSpPr>
          <a:xfrm>
            <a:off x="5040052" y="2060848"/>
            <a:ext cx="1764196" cy="1609336"/>
            <a:chOff x="6264188" y="4615784"/>
            <a:chExt cx="1764196" cy="1609336"/>
          </a:xfrm>
        </p:grpSpPr>
        <p:cxnSp>
          <p:nvCxnSpPr>
            <p:cNvPr id="67" name="Straight Connector 66"/>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264188" y="5096416"/>
              <a:ext cx="777232" cy="1128704"/>
              <a:chOff x="3851920" y="5085184"/>
              <a:chExt cx="777232" cy="1128704"/>
            </a:xfrm>
          </p:grpSpPr>
          <p:cxnSp>
            <p:nvCxnSpPr>
              <p:cNvPr id="79" name="Straight Connector 78"/>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3851920" y="5559526"/>
                <a:ext cx="201168" cy="654362"/>
                <a:chOff x="2282600" y="5553236"/>
                <a:chExt cx="201168" cy="654362"/>
              </a:xfrm>
            </p:grpSpPr>
            <p:cxnSp>
              <p:nvCxnSpPr>
                <p:cNvPr id="85" name="Straight Connector 84"/>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7" name="Oval 86"/>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81" name="Group 80"/>
              <p:cNvGrpSpPr/>
              <p:nvPr/>
            </p:nvGrpSpPr>
            <p:grpSpPr>
              <a:xfrm>
                <a:off x="4427984" y="5085184"/>
                <a:ext cx="201168" cy="654362"/>
                <a:chOff x="2858664" y="5078894"/>
                <a:chExt cx="201168" cy="654362"/>
              </a:xfrm>
            </p:grpSpPr>
            <p:cxnSp>
              <p:nvCxnSpPr>
                <p:cNvPr id="82" name="Straight Connector 81"/>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4" name="Oval 83"/>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69" name="Group 68"/>
            <p:cNvGrpSpPr/>
            <p:nvPr/>
          </p:nvGrpSpPr>
          <p:grpSpPr>
            <a:xfrm>
              <a:off x="7251152" y="4615784"/>
              <a:ext cx="777232" cy="1128704"/>
              <a:chOff x="3851920" y="5085184"/>
              <a:chExt cx="777232" cy="1128704"/>
            </a:xfrm>
          </p:grpSpPr>
          <p:cxnSp>
            <p:nvCxnSpPr>
              <p:cNvPr id="70" name="Straight Connector 69"/>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851920" y="5559526"/>
                <a:ext cx="201168" cy="654362"/>
                <a:chOff x="2282600" y="5553236"/>
                <a:chExt cx="201168" cy="654362"/>
              </a:xfrm>
            </p:grpSpPr>
            <p:cxnSp>
              <p:nvCxnSpPr>
                <p:cNvPr id="76" name="Straight Connector 75"/>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8" name="Oval 77"/>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72" name="Group 71"/>
              <p:cNvGrpSpPr/>
              <p:nvPr/>
            </p:nvGrpSpPr>
            <p:grpSpPr>
              <a:xfrm>
                <a:off x="4427984" y="5085184"/>
                <a:ext cx="201168" cy="654362"/>
                <a:chOff x="2858664" y="5078894"/>
                <a:chExt cx="201168" cy="654362"/>
              </a:xfrm>
            </p:grpSpPr>
            <p:cxnSp>
              <p:nvCxnSpPr>
                <p:cNvPr id="73" name="Straight Connector 72"/>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Oval 73"/>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5" name="Oval 74"/>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cxnSp>
        <p:nvCxnSpPr>
          <p:cNvPr id="90" name="Straight Connector 89"/>
          <p:cNvCxnSpPr/>
          <p:nvPr/>
        </p:nvCxnSpPr>
        <p:spPr>
          <a:xfrm>
            <a:off x="3376440" y="4049844"/>
            <a:ext cx="4219896" cy="1125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485298" y="1520788"/>
            <a:ext cx="975134" cy="400110"/>
          </a:xfrm>
          <a:prstGeom prst="rect">
            <a:avLst/>
          </a:prstGeom>
          <a:noFill/>
        </p:spPr>
        <p:txBody>
          <a:bodyPr wrap="square" rtlCol="0">
            <a:spAutoFit/>
          </a:bodyPr>
          <a:lstStyle/>
          <a:p>
            <a:r>
              <a:rPr lang="en-US" sz="2000" b="1" dirty="0">
                <a:solidFill>
                  <a:srgbClr val="000099"/>
                </a:solidFill>
                <a:latin typeface="Trebuchet MS" pitchFamily="34" charset="0"/>
              </a:rPr>
              <a:t>depth</a:t>
            </a:r>
            <a:endParaRPr lang="en-US" sz="2000" b="1" baseline="-25000" dirty="0">
              <a:solidFill>
                <a:srgbClr val="000099"/>
              </a:solidFill>
              <a:latin typeface="Trebuchet MS" pitchFamily="34" charset="0"/>
            </a:endParaRPr>
          </a:p>
        </p:txBody>
      </p:sp>
      <p:sp>
        <p:nvSpPr>
          <p:cNvPr id="92" name="TextBox 91"/>
          <p:cNvSpPr txBox="1"/>
          <p:nvPr/>
        </p:nvSpPr>
        <p:spPr>
          <a:xfrm>
            <a:off x="7815386" y="1948770"/>
            <a:ext cx="520545" cy="400110"/>
          </a:xfrm>
          <a:prstGeom prst="rect">
            <a:avLst/>
          </a:prstGeom>
          <a:noFill/>
        </p:spPr>
        <p:txBody>
          <a:bodyPr wrap="square" rtlCol="0">
            <a:spAutoFit/>
          </a:bodyPr>
          <a:lstStyle/>
          <a:p>
            <a:r>
              <a:rPr lang="en-US" sz="2000" b="1" dirty="0">
                <a:latin typeface="Trebuchet MS" pitchFamily="34" charset="0"/>
              </a:rPr>
              <a:t>0</a:t>
            </a:r>
            <a:endParaRPr lang="en-US" sz="2000" b="1" baseline="-25000" dirty="0">
              <a:latin typeface="Trebuchet MS" pitchFamily="34" charset="0"/>
            </a:endParaRPr>
          </a:p>
        </p:txBody>
      </p:sp>
      <p:sp>
        <p:nvSpPr>
          <p:cNvPr id="93" name="TextBox 92"/>
          <p:cNvSpPr txBox="1"/>
          <p:nvPr/>
        </p:nvSpPr>
        <p:spPr>
          <a:xfrm>
            <a:off x="7831875" y="2416822"/>
            <a:ext cx="520545" cy="400110"/>
          </a:xfrm>
          <a:prstGeom prst="rect">
            <a:avLst/>
          </a:prstGeom>
          <a:noFill/>
        </p:spPr>
        <p:txBody>
          <a:bodyPr wrap="square" rtlCol="0">
            <a:spAutoFit/>
          </a:bodyPr>
          <a:lstStyle/>
          <a:p>
            <a:r>
              <a:rPr lang="en-US" sz="2000" b="1" dirty="0">
                <a:latin typeface="Trebuchet MS" pitchFamily="34" charset="0"/>
              </a:rPr>
              <a:t>1</a:t>
            </a:r>
            <a:endParaRPr lang="en-US" sz="2000" b="1" baseline="-25000" dirty="0">
              <a:latin typeface="Trebuchet MS" pitchFamily="34" charset="0"/>
            </a:endParaRPr>
          </a:p>
        </p:txBody>
      </p:sp>
      <p:sp>
        <p:nvSpPr>
          <p:cNvPr id="94" name="TextBox 93"/>
          <p:cNvSpPr txBox="1"/>
          <p:nvPr/>
        </p:nvSpPr>
        <p:spPr>
          <a:xfrm>
            <a:off x="7831875" y="2884874"/>
            <a:ext cx="520545" cy="400110"/>
          </a:xfrm>
          <a:prstGeom prst="rect">
            <a:avLst/>
          </a:prstGeom>
          <a:noFill/>
        </p:spPr>
        <p:txBody>
          <a:bodyPr wrap="square" rtlCol="0">
            <a:spAutoFit/>
          </a:bodyPr>
          <a:lstStyle/>
          <a:p>
            <a:r>
              <a:rPr lang="en-US" sz="2000" b="1" dirty="0">
                <a:latin typeface="Trebuchet MS" pitchFamily="34" charset="0"/>
              </a:rPr>
              <a:t>2</a:t>
            </a:r>
            <a:endParaRPr lang="en-US" sz="2000" b="1" baseline="-25000" dirty="0">
              <a:latin typeface="Trebuchet MS" pitchFamily="34" charset="0"/>
            </a:endParaRPr>
          </a:p>
        </p:txBody>
      </p:sp>
      <p:sp>
        <p:nvSpPr>
          <p:cNvPr id="95" name="TextBox 94"/>
          <p:cNvSpPr txBox="1"/>
          <p:nvPr/>
        </p:nvSpPr>
        <p:spPr>
          <a:xfrm>
            <a:off x="7831875" y="3352926"/>
            <a:ext cx="520545" cy="400110"/>
          </a:xfrm>
          <a:prstGeom prst="rect">
            <a:avLst/>
          </a:prstGeom>
          <a:noFill/>
        </p:spPr>
        <p:txBody>
          <a:bodyPr wrap="square" rtlCol="0">
            <a:spAutoFit/>
          </a:bodyPr>
          <a:lstStyle/>
          <a:p>
            <a:r>
              <a:rPr lang="en-US" sz="2000" b="1" dirty="0">
                <a:latin typeface="Trebuchet MS" pitchFamily="34" charset="0"/>
              </a:rPr>
              <a:t>3</a:t>
            </a:r>
            <a:endParaRPr lang="en-US" sz="2000" b="1" baseline="-25000" dirty="0">
              <a:latin typeface="Trebuchet MS" pitchFamily="34" charset="0"/>
            </a:endParaRPr>
          </a:p>
        </p:txBody>
      </p:sp>
      <p:sp>
        <p:nvSpPr>
          <p:cNvPr id="108" name="TextBox 107"/>
          <p:cNvSpPr txBox="1"/>
          <p:nvPr/>
        </p:nvSpPr>
        <p:spPr>
          <a:xfrm>
            <a:off x="7831875" y="3861048"/>
            <a:ext cx="520545" cy="400110"/>
          </a:xfrm>
          <a:prstGeom prst="rect">
            <a:avLst/>
          </a:prstGeom>
          <a:noFill/>
        </p:spPr>
        <p:txBody>
          <a:bodyPr wrap="square" rtlCol="0">
            <a:spAutoFit/>
          </a:bodyPr>
          <a:lstStyle/>
          <a:p>
            <a:r>
              <a:rPr lang="en-US" sz="2000" b="1" dirty="0">
                <a:solidFill>
                  <a:srgbClr val="FF0000"/>
                </a:solidFill>
                <a:latin typeface="Trebuchet MS" pitchFamily="34" charset="0"/>
              </a:rPr>
              <a:t>4</a:t>
            </a:r>
            <a:endParaRPr lang="en-US" sz="2000" b="1" baseline="-25000" dirty="0">
              <a:solidFill>
                <a:srgbClr val="FF0000"/>
              </a:solidFill>
              <a:latin typeface="Trebuchet MS" pitchFamily="34" charset="0"/>
            </a:endParaRPr>
          </a:p>
        </p:txBody>
      </p:sp>
      <p:cxnSp>
        <p:nvCxnSpPr>
          <p:cNvPr id="109" name="Straight Connector 108"/>
          <p:cNvCxnSpPr/>
          <p:nvPr/>
        </p:nvCxnSpPr>
        <p:spPr>
          <a:xfrm>
            <a:off x="5832140" y="3569600"/>
            <a:ext cx="1800200" cy="3417"/>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682382" y="3095258"/>
            <a:ext cx="985962"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067351" y="2613287"/>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067351" y="2145235"/>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35596" y="2024844"/>
            <a:ext cx="975134" cy="400110"/>
          </a:xfrm>
          <a:prstGeom prst="rect">
            <a:avLst/>
          </a:prstGeom>
          <a:noFill/>
        </p:spPr>
        <p:txBody>
          <a:bodyPr wrap="square" rtlCol="0">
            <a:spAutoFit/>
          </a:bodyPr>
          <a:lstStyle/>
          <a:p>
            <a:r>
              <a:rPr lang="en-US" sz="2000" b="1" dirty="0">
                <a:solidFill>
                  <a:srgbClr val="000099"/>
                </a:solidFill>
                <a:latin typeface="Trebuchet MS" pitchFamily="34" charset="0"/>
              </a:rPr>
              <a:t>depth</a:t>
            </a:r>
            <a:endParaRPr lang="en-US" sz="2000" b="1" baseline="-25000" dirty="0">
              <a:solidFill>
                <a:srgbClr val="000099"/>
              </a:solidFill>
              <a:latin typeface="Trebuchet MS" pitchFamily="34" charset="0"/>
            </a:endParaRPr>
          </a:p>
        </p:txBody>
      </p:sp>
      <p:sp>
        <p:nvSpPr>
          <p:cNvPr id="114" name="TextBox 113"/>
          <p:cNvSpPr txBox="1"/>
          <p:nvPr/>
        </p:nvSpPr>
        <p:spPr>
          <a:xfrm>
            <a:off x="1223628" y="2452826"/>
            <a:ext cx="520545" cy="400110"/>
          </a:xfrm>
          <a:prstGeom prst="rect">
            <a:avLst/>
          </a:prstGeom>
          <a:noFill/>
        </p:spPr>
        <p:txBody>
          <a:bodyPr wrap="square" rtlCol="0">
            <a:spAutoFit/>
          </a:bodyPr>
          <a:lstStyle/>
          <a:p>
            <a:r>
              <a:rPr lang="en-US" sz="2000" b="1" dirty="0">
                <a:latin typeface="Trebuchet MS" pitchFamily="34" charset="0"/>
              </a:rPr>
              <a:t>0</a:t>
            </a:r>
            <a:endParaRPr lang="en-US" sz="2000" b="1" baseline="-25000" dirty="0">
              <a:latin typeface="Trebuchet MS" pitchFamily="34" charset="0"/>
            </a:endParaRPr>
          </a:p>
        </p:txBody>
      </p:sp>
      <p:sp>
        <p:nvSpPr>
          <p:cNvPr id="115" name="TextBox 114"/>
          <p:cNvSpPr txBox="1"/>
          <p:nvPr/>
        </p:nvSpPr>
        <p:spPr>
          <a:xfrm>
            <a:off x="1240117" y="2920878"/>
            <a:ext cx="520545" cy="400110"/>
          </a:xfrm>
          <a:prstGeom prst="rect">
            <a:avLst/>
          </a:prstGeom>
          <a:noFill/>
        </p:spPr>
        <p:txBody>
          <a:bodyPr wrap="square" rtlCol="0">
            <a:spAutoFit/>
          </a:bodyPr>
          <a:lstStyle/>
          <a:p>
            <a:r>
              <a:rPr lang="en-US" sz="2000" b="1" dirty="0">
                <a:latin typeface="Trebuchet MS" pitchFamily="34" charset="0"/>
              </a:rPr>
              <a:t>1</a:t>
            </a:r>
            <a:endParaRPr lang="en-US" sz="2000" b="1" baseline="-25000" dirty="0">
              <a:latin typeface="Trebuchet MS" pitchFamily="34" charset="0"/>
            </a:endParaRPr>
          </a:p>
        </p:txBody>
      </p:sp>
      <p:sp>
        <p:nvSpPr>
          <p:cNvPr id="116" name="TextBox 115"/>
          <p:cNvSpPr txBox="1"/>
          <p:nvPr/>
        </p:nvSpPr>
        <p:spPr>
          <a:xfrm>
            <a:off x="1240117" y="3388930"/>
            <a:ext cx="520545" cy="400110"/>
          </a:xfrm>
          <a:prstGeom prst="rect">
            <a:avLst/>
          </a:prstGeom>
          <a:noFill/>
        </p:spPr>
        <p:txBody>
          <a:bodyPr wrap="square" rtlCol="0">
            <a:spAutoFit/>
          </a:bodyPr>
          <a:lstStyle/>
          <a:p>
            <a:r>
              <a:rPr lang="en-US" sz="2000" b="1" dirty="0">
                <a:latin typeface="Trebuchet MS" pitchFamily="34" charset="0"/>
              </a:rPr>
              <a:t>2</a:t>
            </a:r>
            <a:endParaRPr lang="en-US" sz="2000" b="1" baseline="-25000" dirty="0">
              <a:latin typeface="Trebuchet MS" pitchFamily="34" charset="0"/>
            </a:endParaRPr>
          </a:p>
        </p:txBody>
      </p:sp>
      <p:sp>
        <p:nvSpPr>
          <p:cNvPr id="117" name="TextBox 116"/>
          <p:cNvSpPr txBox="1"/>
          <p:nvPr/>
        </p:nvSpPr>
        <p:spPr>
          <a:xfrm>
            <a:off x="1240117" y="3856982"/>
            <a:ext cx="520545" cy="400110"/>
          </a:xfrm>
          <a:prstGeom prst="rect">
            <a:avLst/>
          </a:prstGeom>
          <a:noFill/>
        </p:spPr>
        <p:txBody>
          <a:bodyPr wrap="square" rtlCol="0">
            <a:spAutoFit/>
          </a:bodyPr>
          <a:lstStyle/>
          <a:p>
            <a:r>
              <a:rPr lang="en-US" sz="2000" b="1" dirty="0">
                <a:latin typeface="Trebuchet MS" pitchFamily="34" charset="0"/>
              </a:rPr>
              <a:t>3</a:t>
            </a:r>
            <a:endParaRPr lang="en-US" sz="2000" b="1" baseline="-25000" dirty="0">
              <a:latin typeface="Trebuchet MS" pitchFamily="34" charset="0"/>
            </a:endParaRPr>
          </a:p>
        </p:txBody>
      </p:sp>
      <p:cxnSp>
        <p:nvCxnSpPr>
          <p:cNvPr id="118" name="Straight Connector 117"/>
          <p:cNvCxnSpPr/>
          <p:nvPr/>
        </p:nvCxnSpPr>
        <p:spPr>
          <a:xfrm>
            <a:off x="1835696" y="2649104"/>
            <a:ext cx="1800200" cy="3417"/>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835696" y="3104964"/>
            <a:ext cx="985962"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810767" y="3586935"/>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763688" y="4054987"/>
            <a:ext cx="636997" cy="22085"/>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290204" y="1808820"/>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126" name="TextBox 125"/>
          <p:cNvSpPr txBox="1"/>
          <p:nvPr/>
        </p:nvSpPr>
        <p:spPr>
          <a:xfrm>
            <a:off x="5724128" y="1629961"/>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129" name="AutoShape 5"/>
          <p:cNvSpPr>
            <a:spLocks noChangeArrowheads="1"/>
          </p:cNvSpPr>
          <p:nvPr/>
        </p:nvSpPr>
        <p:spPr bwMode="auto">
          <a:xfrm>
            <a:off x="2339752" y="4833156"/>
            <a:ext cx="4860540" cy="1764196"/>
          </a:xfrm>
          <a:prstGeom prst="roundRect">
            <a:avLst>
              <a:gd name="adj" fmla="val 16667"/>
            </a:avLst>
          </a:prstGeom>
          <a:solidFill>
            <a:schemeClr val="bg1"/>
          </a:solidFill>
          <a:ln w="444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b="1" i="1" dirty="0">
                <a:latin typeface="Book Antiqua" pitchFamily="18" charset="0"/>
              </a:rPr>
              <a:t>D</a:t>
            </a:r>
            <a:r>
              <a:rPr lang="en-US" sz="2400" b="1" dirty="0">
                <a:latin typeface="Book Antiqua" pitchFamily="18" charset="0"/>
              </a:rPr>
              <a:t>(</a:t>
            </a:r>
            <a:r>
              <a:rPr lang="en-US" sz="2400" b="1" i="1" dirty="0" err="1">
                <a:latin typeface="Book Antiqua" pitchFamily="18" charset="0"/>
              </a:rPr>
              <a:t>k,i</a:t>
            </a:r>
            <a:r>
              <a:rPr lang="en-US" sz="2400" b="1" dirty="0">
                <a:latin typeface="Book Antiqua" pitchFamily="18" charset="0"/>
              </a:rPr>
              <a:t>)</a:t>
            </a:r>
            <a:r>
              <a:rPr lang="en-US" sz="2400" b="1" i="1" dirty="0">
                <a:latin typeface="Book Antiqua" pitchFamily="18" charset="0"/>
              </a:rPr>
              <a:t> = D</a:t>
            </a:r>
            <a:r>
              <a:rPr lang="en-US" sz="2400" b="1" dirty="0">
                <a:latin typeface="Book Antiqua" pitchFamily="18" charset="0"/>
              </a:rPr>
              <a:t>(</a:t>
            </a:r>
            <a:r>
              <a:rPr lang="en-US" sz="2400" b="1" i="1" dirty="0">
                <a:latin typeface="Book Antiqua" pitchFamily="18" charset="0"/>
              </a:rPr>
              <a:t>k-1,i</a:t>
            </a:r>
            <a:r>
              <a:rPr lang="en-US" sz="2400" b="1" dirty="0">
                <a:latin typeface="Book Antiqua" pitchFamily="18" charset="0"/>
              </a:rPr>
              <a:t>)</a:t>
            </a:r>
            <a:r>
              <a:rPr lang="en-US" sz="2400" b="1" i="1" dirty="0">
                <a:latin typeface="Book Antiqua" pitchFamily="18" charset="0"/>
              </a:rPr>
              <a:t> + D</a:t>
            </a:r>
            <a:r>
              <a:rPr lang="en-US" sz="2400" b="1" dirty="0">
                <a:latin typeface="Book Antiqua" pitchFamily="18" charset="0"/>
              </a:rPr>
              <a:t>(</a:t>
            </a:r>
            <a:r>
              <a:rPr lang="en-US" sz="2400" b="1" i="1" dirty="0">
                <a:latin typeface="Book Antiqua" pitchFamily="18" charset="0"/>
              </a:rPr>
              <a:t>k-1, i-1</a:t>
            </a:r>
            <a:r>
              <a:rPr lang="en-US" sz="2400" b="1" dirty="0">
                <a:latin typeface="Book Antiqua" pitchFamily="18" charset="0"/>
              </a:rPr>
              <a:t>)</a:t>
            </a:r>
          </a:p>
          <a:p>
            <a:r>
              <a:rPr lang="en-US" sz="2400" b="1" dirty="0">
                <a:latin typeface="Book Antiqua" pitchFamily="18" charset="0"/>
              </a:rPr>
              <a:t>               = </a:t>
            </a:r>
            <a:r>
              <a:rPr lang="en-US" sz="2400" baseline="30000" dirty="0">
                <a:latin typeface="Trebuchet MS" pitchFamily="34" charset="0"/>
              </a:rPr>
              <a:t>k-1</a:t>
            </a:r>
            <a:r>
              <a:rPr lang="en-US" sz="2400" dirty="0">
                <a:latin typeface="Trebuchet MS" pitchFamily="34" charset="0"/>
              </a:rPr>
              <a:t>c</a:t>
            </a:r>
            <a:r>
              <a:rPr lang="en-US" sz="2400" baseline="-25000" dirty="0">
                <a:latin typeface="Trebuchet MS" pitchFamily="34" charset="0"/>
              </a:rPr>
              <a:t>i</a:t>
            </a:r>
            <a:r>
              <a:rPr lang="en-US" sz="2400" b="1" i="1" dirty="0">
                <a:latin typeface="Book Antiqua" pitchFamily="18" charset="0"/>
              </a:rPr>
              <a:t> + </a:t>
            </a:r>
            <a:r>
              <a:rPr lang="en-US" sz="2400" baseline="30000" dirty="0">
                <a:latin typeface="Trebuchet MS" pitchFamily="34" charset="0"/>
              </a:rPr>
              <a:t>k-1</a:t>
            </a:r>
            <a:r>
              <a:rPr lang="en-US" sz="2400" dirty="0">
                <a:latin typeface="Trebuchet MS" pitchFamily="34" charset="0"/>
              </a:rPr>
              <a:t>c</a:t>
            </a:r>
            <a:r>
              <a:rPr lang="en-US" sz="2400" baseline="-25000" dirty="0">
                <a:latin typeface="Trebuchet MS" pitchFamily="34" charset="0"/>
              </a:rPr>
              <a:t>i-1</a:t>
            </a:r>
          </a:p>
          <a:p>
            <a:r>
              <a:rPr lang="en-US" sz="2400" b="1" dirty="0">
                <a:latin typeface="Book Antiqua" pitchFamily="18" charset="0"/>
              </a:rPr>
              <a:t>	   = </a:t>
            </a:r>
            <a:r>
              <a:rPr lang="en-US" sz="2400" baseline="30000" dirty="0" err="1">
                <a:latin typeface="Trebuchet MS" pitchFamily="34" charset="0"/>
              </a:rPr>
              <a:t>k</a:t>
            </a:r>
            <a:r>
              <a:rPr lang="en-US" sz="2400" dirty="0" err="1">
                <a:latin typeface="Trebuchet MS" pitchFamily="34" charset="0"/>
              </a:rPr>
              <a:t>c</a:t>
            </a:r>
            <a:r>
              <a:rPr lang="en-US" sz="2400" baseline="-25000" dirty="0" err="1">
                <a:latin typeface="Trebuchet MS" pitchFamily="34" charset="0"/>
              </a:rPr>
              <a:t>i</a:t>
            </a:r>
            <a:endParaRPr lang="en-US" sz="2400" b="1" dirty="0"/>
          </a:p>
        </p:txBody>
      </p:sp>
    </p:spTree>
    <p:extLst>
      <p:ext uri="{BB962C8B-B14F-4D97-AF65-F5344CB8AC3E}">
        <p14:creationId xmlns:p14="http://schemas.microsoft.com/office/powerpoint/2010/main" val="425939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P4: Degree of the root of </a:t>
            </a:r>
            <a:r>
              <a:rPr lang="en-US" altLang="ja-JP" sz="3600" b="1" i="1" dirty="0" err="1">
                <a:solidFill>
                  <a:srgbClr val="A50021"/>
                </a:solidFill>
                <a:latin typeface="Verdana" pitchFamily="34" charset="0"/>
                <a:ea typeface="ＭＳ Ｐゴシック" pitchFamily="34" charset="-128"/>
              </a:rPr>
              <a:t>B</a:t>
            </a:r>
            <a:r>
              <a:rPr lang="en-US" altLang="ja-JP" sz="3600" b="1" baseline="-25000" dirty="0" err="1">
                <a:solidFill>
                  <a:srgbClr val="A50021"/>
                </a:solidFill>
                <a:latin typeface="Verdana" pitchFamily="34" charset="0"/>
                <a:ea typeface="ＭＳ Ｐゴシック" pitchFamily="34" charset="-128"/>
              </a:rPr>
              <a:t>k</a:t>
            </a:r>
            <a:r>
              <a:rPr lang="en-US" altLang="ja-JP" sz="3600" b="1" baseline="-25000" dirty="0">
                <a:solidFill>
                  <a:srgbClr val="A50021"/>
                </a:solidFill>
                <a:latin typeface="Verdana" pitchFamily="34" charset="0"/>
                <a:ea typeface="ＭＳ Ｐゴシック" pitchFamily="34" charset="-128"/>
              </a:rPr>
              <a:t> </a:t>
            </a:r>
            <a:r>
              <a:rPr lang="en-US" altLang="ja-JP" sz="3600" b="1" dirty="0">
                <a:solidFill>
                  <a:srgbClr val="A50021"/>
                </a:solidFill>
                <a:latin typeface="Verdana" pitchFamily="34" charset="0"/>
                <a:ea typeface="ＭＳ Ｐゴシック" pitchFamily="34" charset="-128"/>
              </a:rPr>
              <a:t>is </a:t>
            </a:r>
            <a:r>
              <a:rPr lang="en-US" altLang="ja-JP" sz="3600" b="1" i="1" dirty="0">
                <a:solidFill>
                  <a:srgbClr val="A50021"/>
                </a:solidFill>
                <a:latin typeface="Verdana" pitchFamily="34" charset="0"/>
                <a:ea typeface="ＭＳ Ｐゴシック" pitchFamily="34" charset="-128"/>
              </a:rPr>
              <a:t>k</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8" name="TextBox 37"/>
          <p:cNvSpPr txBox="1"/>
          <p:nvPr/>
        </p:nvSpPr>
        <p:spPr>
          <a:xfrm>
            <a:off x="287524" y="1304764"/>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Base:</a:t>
            </a:r>
            <a:r>
              <a:rPr lang="en-US" sz="2600" dirty="0">
                <a:solidFill>
                  <a:srgbClr val="000099"/>
                </a:solidFill>
                <a:latin typeface="Trebuchet MS" pitchFamily="34" charset="0"/>
              </a:rPr>
              <a:t> </a:t>
            </a:r>
            <a:r>
              <a:rPr lang="en-US" sz="2600" dirty="0">
                <a:latin typeface="Trebuchet MS" pitchFamily="34" charset="0"/>
              </a:rPr>
              <a:t>degree of the root of </a:t>
            </a:r>
            <a:r>
              <a:rPr lang="en-US" sz="2600" i="1" dirty="0">
                <a:latin typeface="Trebuchet MS" pitchFamily="34" charset="0"/>
              </a:rPr>
              <a:t>B</a:t>
            </a:r>
            <a:r>
              <a:rPr lang="en-US" sz="2600" baseline="-25000" dirty="0">
                <a:latin typeface="Trebuchet MS" pitchFamily="34" charset="0"/>
              </a:rPr>
              <a:t>0 </a:t>
            </a:r>
            <a:r>
              <a:rPr lang="en-US" sz="2600" dirty="0">
                <a:latin typeface="Trebuchet MS" pitchFamily="34" charset="0"/>
              </a:rPr>
              <a:t>is 0</a:t>
            </a:r>
          </a:p>
        </p:txBody>
      </p:sp>
      <p:sp>
        <p:nvSpPr>
          <p:cNvPr id="96" name="TextBox 95"/>
          <p:cNvSpPr txBox="1"/>
          <p:nvPr/>
        </p:nvSpPr>
        <p:spPr>
          <a:xfrm>
            <a:off x="287524" y="1928445"/>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Hypothesis:</a:t>
            </a:r>
            <a:r>
              <a:rPr lang="en-US" sz="2600" dirty="0">
                <a:solidFill>
                  <a:srgbClr val="000099"/>
                </a:solidFill>
                <a:latin typeface="Trebuchet MS" pitchFamily="34" charset="0"/>
              </a:rPr>
              <a:t> </a:t>
            </a:r>
            <a:r>
              <a:rPr lang="en-US" sz="2600" dirty="0">
                <a:latin typeface="Trebuchet MS" pitchFamily="34" charset="0"/>
              </a:rPr>
              <a:t>degree of the root of </a:t>
            </a:r>
            <a:r>
              <a:rPr lang="en-US" sz="2600" i="1" dirty="0">
                <a:latin typeface="Trebuchet MS" pitchFamily="34" charset="0"/>
              </a:rPr>
              <a:t>B</a:t>
            </a:r>
            <a:r>
              <a:rPr lang="en-US" sz="2600" baseline="-25000" dirty="0">
                <a:latin typeface="Trebuchet MS" pitchFamily="34" charset="0"/>
              </a:rPr>
              <a:t>k-1 </a:t>
            </a:r>
            <a:r>
              <a:rPr lang="en-US" sz="2600" dirty="0">
                <a:latin typeface="Trebuchet MS" pitchFamily="34" charset="0"/>
              </a:rPr>
              <a:t>is k-1</a:t>
            </a:r>
          </a:p>
        </p:txBody>
      </p:sp>
      <p:sp>
        <p:nvSpPr>
          <p:cNvPr id="97" name="TextBox 96"/>
          <p:cNvSpPr txBox="1"/>
          <p:nvPr/>
        </p:nvSpPr>
        <p:spPr>
          <a:xfrm>
            <a:off x="287524" y="2576517"/>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Induction:</a:t>
            </a:r>
            <a:r>
              <a:rPr lang="en-US" sz="2600" dirty="0">
                <a:solidFill>
                  <a:srgbClr val="000099"/>
                </a:solidFill>
                <a:latin typeface="Trebuchet MS" pitchFamily="34" charset="0"/>
              </a:rPr>
              <a:t> </a:t>
            </a:r>
            <a:r>
              <a:rPr lang="en-US" sz="2600" dirty="0">
                <a:latin typeface="Trebuchet MS" pitchFamily="34" charset="0"/>
              </a:rPr>
              <a:t>degree of the root of </a:t>
            </a:r>
            <a:r>
              <a:rPr lang="en-US" sz="2600" i="1" dirty="0" err="1">
                <a:latin typeface="Trebuchet MS" pitchFamily="34" charset="0"/>
              </a:rPr>
              <a:t>B</a:t>
            </a:r>
            <a:r>
              <a:rPr lang="en-US" sz="2600" baseline="-25000" dirty="0" err="1">
                <a:latin typeface="Trebuchet MS" pitchFamily="34" charset="0"/>
              </a:rPr>
              <a:t>k</a:t>
            </a:r>
            <a:r>
              <a:rPr lang="en-US" sz="2600" baseline="-25000" dirty="0">
                <a:latin typeface="Trebuchet MS" pitchFamily="34" charset="0"/>
              </a:rPr>
              <a:t> </a:t>
            </a:r>
            <a:r>
              <a:rPr lang="en-US" sz="2600" dirty="0">
                <a:latin typeface="Trebuchet MS" pitchFamily="34" charset="0"/>
              </a:rPr>
              <a:t>is (k-1) + 1 = k</a:t>
            </a:r>
          </a:p>
        </p:txBody>
      </p:sp>
      <p:cxnSp>
        <p:nvCxnSpPr>
          <p:cNvPr id="98" name="Straight Connector 97"/>
          <p:cNvCxnSpPr>
            <a:endCxn id="106" idx="2"/>
          </p:cNvCxnSpPr>
          <p:nvPr/>
        </p:nvCxnSpPr>
        <p:spPr>
          <a:xfrm flipV="1">
            <a:off x="4979837" y="4249664"/>
            <a:ext cx="714108" cy="3314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397936" y="4293096"/>
            <a:ext cx="799493" cy="684076"/>
            <a:chOff x="3499307" y="2204864"/>
            <a:chExt cx="799493" cy="684076"/>
          </a:xfrm>
        </p:grpSpPr>
        <p:sp>
          <p:nvSpPr>
            <p:cNvPr id="100" name="Isosceles Triangle 99"/>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1" name="TextBox 100"/>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grpSp>
        <p:nvGrpSpPr>
          <p:cNvPr id="102" name="Group 101"/>
          <p:cNvGrpSpPr/>
          <p:nvPr/>
        </p:nvGrpSpPr>
        <p:grpSpPr>
          <a:xfrm>
            <a:off x="4521648" y="4689140"/>
            <a:ext cx="799493" cy="684076"/>
            <a:chOff x="3499307" y="2204864"/>
            <a:chExt cx="799493" cy="684076"/>
          </a:xfrm>
        </p:grpSpPr>
        <p:sp>
          <p:nvSpPr>
            <p:cNvPr id="103" name="Isosceles Triangle 102"/>
            <p:cNvSpPr/>
            <p:nvPr/>
          </p:nvSpPr>
          <p:spPr>
            <a:xfrm>
              <a:off x="3499307" y="2204864"/>
              <a:ext cx="799493" cy="6840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4" name="TextBox 103"/>
            <p:cNvSpPr txBox="1"/>
            <p:nvPr/>
          </p:nvSpPr>
          <p:spPr>
            <a:xfrm>
              <a:off x="3635896" y="2519608"/>
              <a:ext cx="626900" cy="369332"/>
            </a:xfrm>
            <a:prstGeom prst="rect">
              <a:avLst/>
            </a:prstGeom>
            <a:noFill/>
          </p:spPr>
          <p:txBody>
            <a:bodyPr wrap="square" rtlCol="0">
              <a:spAutoFit/>
            </a:bodyPr>
            <a:lstStyle/>
            <a:p>
              <a:r>
                <a:rPr lang="en-US" b="1" i="1" dirty="0">
                  <a:solidFill>
                    <a:schemeClr val="bg1"/>
                  </a:solidFill>
                  <a:latin typeface="+mj-lt"/>
                </a:rPr>
                <a:t>B</a:t>
              </a:r>
              <a:r>
                <a:rPr lang="en-US" b="1" baseline="-25000" dirty="0">
                  <a:solidFill>
                    <a:schemeClr val="bg1"/>
                  </a:solidFill>
                  <a:latin typeface="+mj-lt"/>
                </a:rPr>
                <a:t>k-1</a:t>
              </a:r>
            </a:p>
          </p:txBody>
        </p:sp>
      </p:grpSp>
      <p:sp>
        <p:nvSpPr>
          <p:cNvPr id="105" name="Oval 104"/>
          <p:cNvSpPr>
            <a:spLocks noChangeArrowheads="1"/>
          </p:cNvSpPr>
          <p:nvPr/>
        </p:nvSpPr>
        <p:spPr bwMode="auto">
          <a:xfrm>
            <a:off x="4808129" y="4523977"/>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6" name="Oval 105"/>
          <p:cNvSpPr>
            <a:spLocks noChangeArrowheads="1"/>
          </p:cNvSpPr>
          <p:nvPr/>
        </p:nvSpPr>
        <p:spPr bwMode="auto">
          <a:xfrm>
            <a:off x="5693945" y="4149080"/>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7" name="TextBox 106"/>
          <p:cNvSpPr txBox="1"/>
          <p:nvPr/>
        </p:nvSpPr>
        <p:spPr>
          <a:xfrm>
            <a:off x="5203665" y="5661248"/>
            <a:ext cx="525712" cy="430887"/>
          </a:xfrm>
          <a:prstGeom prst="rect">
            <a:avLst/>
          </a:prstGeom>
          <a:noFill/>
        </p:spPr>
        <p:txBody>
          <a:bodyPr wrap="square" rtlCol="0">
            <a:spAutoFit/>
          </a:bodyPr>
          <a:lstStyle/>
          <a:p>
            <a:r>
              <a:rPr lang="en-US" sz="2200" i="1" dirty="0" err="1">
                <a:latin typeface="Book Antiqua" pitchFamily="18" charset="0"/>
              </a:rPr>
              <a:t>B</a:t>
            </a:r>
            <a:r>
              <a:rPr lang="en-US" sz="2200" baseline="-25000" dirty="0" err="1">
                <a:latin typeface="Book Antiqua" pitchFamily="18" charset="0"/>
              </a:rPr>
              <a:t>k</a:t>
            </a:r>
            <a:endParaRPr lang="en-US" sz="2200" dirty="0"/>
          </a:p>
        </p:txBody>
      </p:sp>
      <p:sp>
        <p:nvSpPr>
          <p:cNvPr id="22" name="Oval 21"/>
          <p:cNvSpPr>
            <a:spLocks noChangeArrowheads="1"/>
          </p:cNvSpPr>
          <p:nvPr/>
        </p:nvSpPr>
        <p:spPr bwMode="auto">
          <a:xfrm>
            <a:off x="3096344" y="5248072"/>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3" name="TextBox 22"/>
          <p:cNvSpPr txBox="1"/>
          <p:nvPr/>
        </p:nvSpPr>
        <p:spPr>
          <a:xfrm>
            <a:off x="3023828" y="5660087"/>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
        <p:nvSpPr>
          <p:cNvPr id="2" name="Title 1">
            <a:extLst>
              <a:ext uri="{FF2B5EF4-FFF2-40B4-BE49-F238E27FC236}">
                <a16:creationId xmlns:a16="http://schemas.microsoft.com/office/drawing/2014/main" id="{E9E906C8-C580-4983-8B22-E57BFA650A42}"/>
              </a:ext>
            </a:extLst>
          </p:cNvPr>
          <p:cNvSpPr>
            <a:spLocks noGrp="1"/>
          </p:cNvSpPr>
          <p:nvPr>
            <p:ph type="title"/>
          </p:nvPr>
        </p:nvSpPr>
        <p:spPr/>
        <p:txBody>
          <a:bodyPr>
            <a:normAutofit/>
          </a:bodyPr>
          <a:lstStyle/>
          <a:p>
            <a:br>
              <a:rPr lang="en-US" sz="1100" dirty="0"/>
            </a:br>
            <a:r>
              <a:rPr lang="en-US" sz="1100" dirty="0"/>
              <a:t>Degree of roots = number of children attached to it</a:t>
            </a:r>
            <a:br>
              <a:rPr lang="en-US" sz="1100" dirty="0"/>
            </a:br>
            <a:endParaRPr lang="en-US" sz="1100" dirty="0"/>
          </a:p>
        </p:txBody>
      </p:sp>
    </p:spTree>
    <p:extLst>
      <p:ext uri="{BB962C8B-B14F-4D97-AF65-F5344CB8AC3E}">
        <p14:creationId xmlns:p14="http://schemas.microsoft.com/office/powerpoint/2010/main" val="2032297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119100"/>
            <a:ext cx="8426489"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P5: Children of the root of </a:t>
            </a:r>
            <a:r>
              <a:rPr lang="en-US" altLang="ja-JP" sz="3600" b="1" i="1" dirty="0" err="1">
                <a:solidFill>
                  <a:srgbClr val="A50021"/>
                </a:solidFill>
                <a:latin typeface="Verdana" pitchFamily="34" charset="0"/>
                <a:ea typeface="ＭＳ Ｐゴシック" pitchFamily="34" charset="-128"/>
              </a:rPr>
              <a:t>B</a:t>
            </a:r>
            <a:r>
              <a:rPr lang="en-US" altLang="ja-JP" sz="3600" b="1" baseline="-25000" dirty="0" err="1">
                <a:solidFill>
                  <a:srgbClr val="A50021"/>
                </a:solidFill>
                <a:latin typeface="Verdana" pitchFamily="34" charset="0"/>
                <a:ea typeface="ＭＳ Ｐゴシック" pitchFamily="34" charset="-128"/>
              </a:rPr>
              <a:t>k</a:t>
            </a:r>
            <a:r>
              <a:rPr lang="en-US" altLang="ja-JP" sz="3600" b="1" baseline="-25000" dirty="0">
                <a:solidFill>
                  <a:srgbClr val="A50021"/>
                </a:solidFill>
                <a:latin typeface="Verdana" pitchFamily="34" charset="0"/>
                <a:ea typeface="ＭＳ Ｐゴシック" pitchFamily="34" charset="-128"/>
              </a:rPr>
              <a:t> </a:t>
            </a:r>
            <a:r>
              <a:rPr lang="en-US" altLang="ja-JP" sz="3600" b="1" dirty="0">
                <a:solidFill>
                  <a:srgbClr val="A50021"/>
                </a:solidFill>
                <a:latin typeface="Verdana" pitchFamily="34" charset="0"/>
                <a:ea typeface="ＭＳ Ｐゴシック" pitchFamily="34" charset="-128"/>
              </a:rPr>
              <a:t>are </a:t>
            </a:r>
            <a:r>
              <a:rPr lang="en-US" altLang="ja-JP" sz="3600" b="1" i="1" dirty="0">
                <a:solidFill>
                  <a:srgbClr val="A50021"/>
                </a:solidFill>
                <a:latin typeface="Verdana" pitchFamily="34" charset="0"/>
                <a:ea typeface="ＭＳ Ｐゴシック" pitchFamily="34" charset="-128"/>
              </a:rPr>
              <a:t>B</a:t>
            </a:r>
            <a:r>
              <a:rPr lang="en-US" altLang="ja-JP" sz="3600" b="1" baseline="-25000" dirty="0">
                <a:solidFill>
                  <a:srgbClr val="A50021"/>
                </a:solidFill>
                <a:latin typeface="Verdana" pitchFamily="34" charset="0"/>
                <a:ea typeface="ＭＳ Ｐゴシック" pitchFamily="34" charset="-128"/>
              </a:rPr>
              <a:t>0,</a:t>
            </a:r>
            <a:r>
              <a:rPr lang="en-US" altLang="ja-JP" sz="3600" b="1" dirty="0">
                <a:solidFill>
                  <a:srgbClr val="A50021"/>
                </a:solidFill>
                <a:latin typeface="Verdana" pitchFamily="34" charset="0"/>
                <a:ea typeface="ＭＳ Ｐゴシック" pitchFamily="34" charset="-128"/>
              </a:rPr>
              <a:t> </a:t>
            </a:r>
            <a:r>
              <a:rPr lang="en-US" altLang="ja-JP" sz="3600" b="1" i="1" dirty="0">
                <a:solidFill>
                  <a:srgbClr val="A50021"/>
                </a:solidFill>
                <a:latin typeface="Verdana" pitchFamily="34" charset="0"/>
                <a:ea typeface="ＭＳ Ｐゴシック" pitchFamily="34" charset="-128"/>
              </a:rPr>
              <a:t>B</a:t>
            </a:r>
            <a:r>
              <a:rPr lang="en-US" altLang="ja-JP" sz="3600" b="1" baseline="-25000" dirty="0">
                <a:solidFill>
                  <a:srgbClr val="A50021"/>
                </a:solidFill>
                <a:latin typeface="Verdana" pitchFamily="34" charset="0"/>
                <a:ea typeface="ＭＳ Ｐゴシック" pitchFamily="34" charset="-128"/>
              </a:rPr>
              <a:t>1,</a:t>
            </a:r>
            <a:r>
              <a:rPr lang="en-US" altLang="ja-JP" sz="3600" b="1" dirty="0">
                <a:solidFill>
                  <a:srgbClr val="A50021"/>
                </a:solidFill>
                <a:latin typeface="Verdana" pitchFamily="34" charset="0"/>
                <a:ea typeface="ＭＳ Ｐゴシック" pitchFamily="34" charset="-128"/>
              </a:rPr>
              <a:t> …, </a:t>
            </a:r>
            <a:r>
              <a:rPr lang="en-US" altLang="ja-JP" sz="3600" b="1" i="1" dirty="0">
                <a:solidFill>
                  <a:srgbClr val="A50021"/>
                </a:solidFill>
                <a:latin typeface="Verdana" pitchFamily="34" charset="0"/>
                <a:ea typeface="ＭＳ Ｐゴシック" pitchFamily="34" charset="-128"/>
              </a:rPr>
              <a:t>B</a:t>
            </a:r>
            <a:r>
              <a:rPr lang="en-US" altLang="ja-JP" sz="3600" b="1" baseline="-25000" dirty="0">
                <a:solidFill>
                  <a:srgbClr val="A50021"/>
                </a:solidFill>
                <a:latin typeface="Verdana" pitchFamily="34" charset="0"/>
                <a:ea typeface="ＭＳ Ｐゴシック" pitchFamily="34" charset="-128"/>
              </a:rPr>
              <a:t>k-1 </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8" name="TextBox 37"/>
          <p:cNvSpPr txBox="1"/>
          <p:nvPr/>
        </p:nvSpPr>
        <p:spPr>
          <a:xfrm>
            <a:off x="287524" y="908720"/>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Base:</a:t>
            </a:r>
            <a:r>
              <a:rPr lang="en-US" sz="2600" dirty="0">
                <a:solidFill>
                  <a:srgbClr val="000099"/>
                </a:solidFill>
                <a:latin typeface="Trebuchet MS" pitchFamily="34" charset="0"/>
              </a:rPr>
              <a:t> </a:t>
            </a:r>
            <a:r>
              <a:rPr lang="en-US" sz="2600" dirty="0">
                <a:latin typeface="Trebuchet MS" pitchFamily="34" charset="0"/>
              </a:rPr>
              <a:t>no children of </a:t>
            </a:r>
            <a:r>
              <a:rPr lang="en-US" sz="2600" i="1" dirty="0">
                <a:latin typeface="Trebuchet MS" pitchFamily="34" charset="0"/>
              </a:rPr>
              <a:t>B</a:t>
            </a:r>
            <a:r>
              <a:rPr lang="en-US" sz="2600" baseline="-25000" dirty="0">
                <a:latin typeface="Trebuchet MS" pitchFamily="34" charset="0"/>
              </a:rPr>
              <a:t>0</a:t>
            </a:r>
            <a:r>
              <a:rPr lang="en-US" sz="2600" dirty="0">
                <a:latin typeface="Trebuchet MS" pitchFamily="34" charset="0"/>
              </a:rPr>
              <a:t>;</a:t>
            </a:r>
            <a:r>
              <a:rPr lang="en-US" sz="2600" baseline="-25000" dirty="0">
                <a:latin typeface="Trebuchet MS" pitchFamily="34" charset="0"/>
              </a:rPr>
              <a:t> </a:t>
            </a:r>
            <a:r>
              <a:rPr lang="en-US" sz="2600" dirty="0">
                <a:latin typeface="Trebuchet MS" pitchFamily="34" charset="0"/>
              </a:rPr>
              <a:t>children of </a:t>
            </a:r>
            <a:r>
              <a:rPr lang="en-US" sz="2600" i="1" dirty="0">
                <a:latin typeface="Trebuchet MS" pitchFamily="34" charset="0"/>
              </a:rPr>
              <a:t>B</a:t>
            </a:r>
            <a:r>
              <a:rPr lang="en-US" sz="2600" baseline="-25000" dirty="0">
                <a:latin typeface="Trebuchet MS" pitchFamily="34" charset="0"/>
              </a:rPr>
              <a:t>1 </a:t>
            </a:r>
            <a:r>
              <a:rPr lang="en-US" sz="2600" dirty="0">
                <a:latin typeface="Trebuchet MS" pitchFamily="34" charset="0"/>
              </a:rPr>
              <a:t>is </a:t>
            </a:r>
            <a:r>
              <a:rPr lang="en-US" sz="2600" i="1" dirty="0">
                <a:latin typeface="Trebuchet MS" pitchFamily="34" charset="0"/>
              </a:rPr>
              <a:t>B</a:t>
            </a:r>
            <a:r>
              <a:rPr lang="en-US" sz="2600" baseline="-25000" dirty="0">
                <a:latin typeface="Trebuchet MS" pitchFamily="34" charset="0"/>
              </a:rPr>
              <a:t>0</a:t>
            </a:r>
            <a:r>
              <a:rPr lang="en-US" sz="2600" dirty="0">
                <a:latin typeface="Trebuchet MS" pitchFamily="34" charset="0"/>
              </a:rPr>
              <a:t> </a:t>
            </a:r>
          </a:p>
        </p:txBody>
      </p:sp>
      <p:sp>
        <p:nvSpPr>
          <p:cNvPr id="96" name="TextBox 95"/>
          <p:cNvSpPr txBox="1"/>
          <p:nvPr/>
        </p:nvSpPr>
        <p:spPr>
          <a:xfrm>
            <a:off x="287524" y="1532401"/>
            <a:ext cx="7596844" cy="492443"/>
          </a:xfrm>
          <a:prstGeom prst="rect">
            <a:avLst/>
          </a:prstGeom>
          <a:noFill/>
        </p:spPr>
        <p:txBody>
          <a:bodyPr wrap="square" rtlCol="0">
            <a:spAutoFit/>
          </a:bodyPr>
          <a:lstStyle/>
          <a:p>
            <a:r>
              <a:rPr lang="en-US" sz="2600" u="sng" dirty="0">
                <a:solidFill>
                  <a:srgbClr val="000099"/>
                </a:solidFill>
                <a:latin typeface="Trebuchet MS" pitchFamily="34" charset="0"/>
              </a:rPr>
              <a:t>Hypothesis:</a:t>
            </a:r>
            <a:r>
              <a:rPr lang="en-US" sz="2600" dirty="0">
                <a:solidFill>
                  <a:srgbClr val="000099"/>
                </a:solidFill>
                <a:latin typeface="Trebuchet MS" pitchFamily="34" charset="0"/>
              </a:rPr>
              <a:t> </a:t>
            </a:r>
            <a:r>
              <a:rPr lang="en-US" sz="2600" dirty="0">
                <a:latin typeface="Trebuchet MS" pitchFamily="34" charset="0"/>
              </a:rPr>
              <a:t>Children of </a:t>
            </a:r>
            <a:r>
              <a:rPr lang="en-US" sz="2600" i="1" dirty="0">
                <a:latin typeface="Trebuchet MS" pitchFamily="34" charset="0"/>
              </a:rPr>
              <a:t>B</a:t>
            </a:r>
            <a:r>
              <a:rPr lang="en-US" sz="2600" baseline="-25000" dirty="0">
                <a:latin typeface="Trebuchet MS" pitchFamily="34" charset="0"/>
              </a:rPr>
              <a:t>k-1 </a:t>
            </a:r>
            <a:r>
              <a:rPr lang="en-US" sz="2600" dirty="0">
                <a:latin typeface="Trebuchet MS" pitchFamily="34" charset="0"/>
              </a:rPr>
              <a:t>is </a:t>
            </a:r>
            <a:r>
              <a:rPr lang="en-US" sz="2600" i="1" dirty="0">
                <a:latin typeface="Trebuchet MS" pitchFamily="34" charset="0"/>
              </a:rPr>
              <a:t>B</a:t>
            </a:r>
            <a:r>
              <a:rPr lang="en-US" sz="2600" baseline="-25000" dirty="0">
                <a:latin typeface="Trebuchet MS" pitchFamily="34" charset="0"/>
              </a:rPr>
              <a:t>0, </a:t>
            </a:r>
            <a:r>
              <a:rPr lang="en-US" sz="2600" i="1" dirty="0">
                <a:latin typeface="Trebuchet MS" pitchFamily="34" charset="0"/>
              </a:rPr>
              <a:t>B</a:t>
            </a:r>
            <a:r>
              <a:rPr lang="en-US" sz="2600" baseline="-25000" dirty="0">
                <a:latin typeface="Trebuchet MS" pitchFamily="34" charset="0"/>
              </a:rPr>
              <a:t>1,</a:t>
            </a:r>
            <a:r>
              <a:rPr lang="en-US" sz="2600" dirty="0">
                <a:latin typeface="Trebuchet MS" pitchFamily="34" charset="0"/>
              </a:rPr>
              <a:t> …, </a:t>
            </a:r>
            <a:r>
              <a:rPr lang="en-US" sz="2600" i="1" dirty="0">
                <a:latin typeface="Trebuchet MS" pitchFamily="34" charset="0"/>
              </a:rPr>
              <a:t>B</a:t>
            </a:r>
            <a:r>
              <a:rPr lang="en-US" sz="2600" baseline="-25000" dirty="0">
                <a:latin typeface="Trebuchet MS" pitchFamily="34" charset="0"/>
              </a:rPr>
              <a:t>k-2</a:t>
            </a:r>
            <a:r>
              <a:rPr lang="en-US" sz="2600" dirty="0">
                <a:latin typeface="Trebuchet MS" pitchFamily="34" charset="0"/>
              </a:rPr>
              <a:t> </a:t>
            </a:r>
          </a:p>
        </p:txBody>
      </p:sp>
      <p:sp>
        <p:nvSpPr>
          <p:cNvPr id="19" name="AutoShape 5"/>
          <p:cNvSpPr>
            <a:spLocks noChangeArrowheads="1"/>
          </p:cNvSpPr>
          <p:nvPr/>
        </p:nvSpPr>
        <p:spPr bwMode="auto">
          <a:xfrm>
            <a:off x="6217610" y="3320988"/>
            <a:ext cx="406618"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20" name="AutoShape 5"/>
          <p:cNvSpPr>
            <a:spLocks noChangeArrowheads="1"/>
          </p:cNvSpPr>
          <p:nvPr/>
        </p:nvSpPr>
        <p:spPr bwMode="auto">
          <a:xfrm>
            <a:off x="5652120" y="3333180"/>
            <a:ext cx="406618"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21" name="AutoShape 5"/>
          <p:cNvSpPr>
            <a:spLocks noChangeArrowheads="1"/>
          </p:cNvSpPr>
          <p:nvPr/>
        </p:nvSpPr>
        <p:spPr bwMode="auto">
          <a:xfrm>
            <a:off x="4752020" y="3315356"/>
            <a:ext cx="813236"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sp>
        <p:nvSpPr>
          <p:cNvPr id="24" name="AutoShape 5"/>
          <p:cNvSpPr>
            <a:spLocks noChangeArrowheads="1"/>
          </p:cNvSpPr>
          <p:nvPr/>
        </p:nvSpPr>
        <p:spPr bwMode="auto">
          <a:xfrm>
            <a:off x="2267744" y="3320988"/>
            <a:ext cx="1941153" cy="1980220"/>
          </a:xfrm>
          <a:prstGeom prst="roundRect">
            <a:avLst>
              <a:gd name="adj" fmla="val 16667"/>
            </a:avLst>
          </a:prstGeom>
          <a:solidFill>
            <a:schemeClr val="accent6">
              <a:lumMod val="40000"/>
              <a:lumOff val="60000"/>
              <a:alpha val="73000"/>
            </a:schemeClr>
          </a:solidFill>
          <a:ln w="57150">
            <a:noFill/>
            <a:round/>
            <a:headEnd/>
            <a:tailEnd/>
          </a:ln>
          <a:effectLst>
            <a:outerShdw blurRad="50800" dist="50800" dir="2700000" algn="tl" rotWithShape="0">
              <a:prstClr val="black">
                <a:alpha val="40000"/>
              </a:prstClr>
            </a:outerShdw>
          </a:effectLst>
        </p:spPr>
        <p:txBody>
          <a:bodyPr wrap="none" anchor="ctr"/>
          <a:lstStyle/>
          <a:p>
            <a:pPr lvl="0" algn="ctr"/>
            <a:endParaRPr lang="en-US" sz="2600" dirty="0">
              <a:latin typeface="Book Antiqua" pitchFamily="18" charset="0"/>
            </a:endParaRPr>
          </a:p>
        </p:txBody>
      </p:sp>
      <p:cxnSp>
        <p:nvCxnSpPr>
          <p:cNvPr id="25" name="Straight Connector 24"/>
          <p:cNvCxnSpPr/>
          <p:nvPr/>
        </p:nvCxnSpPr>
        <p:spPr>
          <a:xfrm flipV="1">
            <a:off x="4044132" y="3096188"/>
            <a:ext cx="2270916" cy="48902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375756" y="3475848"/>
            <a:ext cx="1764196" cy="1609336"/>
            <a:chOff x="6264188" y="4615784"/>
            <a:chExt cx="1764196" cy="1609336"/>
          </a:xfrm>
        </p:grpSpPr>
        <p:cxnSp>
          <p:nvCxnSpPr>
            <p:cNvPr id="27" name="Straight Connector 26"/>
            <p:cNvCxnSpPr/>
            <p:nvPr/>
          </p:nvCxnSpPr>
          <p:spPr>
            <a:xfrm flipV="1">
              <a:off x="6921240" y="469180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264188" y="5096416"/>
              <a:ext cx="777232" cy="1128704"/>
              <a:chOff x="3851920" y="5085184"/>
              <a:chExt cx="777232" cy="1128704"/>
            </a:xfrm>
          </p:grpSpPr>
          <p:cxnSp>
            <p:nvCxnSpPr>
              <p:cNvPr id="40" name="Straight Connector 39"/>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851920" y="5559526"/>
                <a:ext cx="201168" cy="654362"/>
                <a:chOff x="2282600" y="5553236"/>
                <a:chExt cx="201168" cy="654362"/>
              </a:xfrm>
            </p:grpSpPr>
            <p:cxnSp>
              <p:nvCxnSpPr>
                <p:cNvPr id="46" name="Straight Connector 45"/>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8" name="Oval 47"/>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42" name="Group 41"/>
              <p:cNvGrpSpPr/>
              <p:nvPr/>
            </p:nvGrpSpPr>
            <p:grpSpPr>
              <a:xfrm>
                <a:off x="4427984" y="5085184"/>
                <a:ext cx="201168" cy="654362"/>
                <a:chOff x="2858664" y="5078894"/>
                <a:chExt cx="201168" cy="654362"/>
              </a:xfrm>
            </p:grpSpPr>
            <p:cxnSp>
              <p:nvCxnSpPr>
                <p:cNvPr id="43" name="Straight Connector 42"/>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5" name="Oval 44"/>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nvGrpSpPr>
            <p:cNvPr id="29" name="Group 28"/>
            <p:cNvGrpSpPr/>
            <p:nvPr/>
          </p:nvGrpSpPr>
          <p:grpSpPr>
            <a:xfrm>
              <a:off x="7251152" y="4615784"/>
              <a:ext cx="777232" cy="1128704"/>
              <a:chOff x="3851920" y="5085184"/>
              <a:chExt cx="777232" cy="1128704"/>
            </a:xfrm>
          </p:grpSpPr>
          <p:cxnSp>
            <p:nvCxnSpPr>
              <p:cNvPr id="30" name="Straight Connector 29"/>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851920" y="5559526"/>
                <a:ext cx="201168" cy="654362"/>
                <a:chOff x="2282600" y="5553236"/>
                <a:chExt cx="201168" cy="654362"/>
              </a:xfrm>
            </p:grpSpPr>
            <p:cxnSp>
              <p:nvCxnSpPr>
                <p:cNvPr id="36" name="Straight Connector 35"/>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9" name="Oval 38"/>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32" name="Group 31"/>
              <p:cNvGrpSpPr/>
              <p:nvPr/>
            </p:nvGrpSpPr>
            <p:grpSpPr>
              <a:xfrm>
                <a:off x="4427984" y="5085184"/>
                <a:ext cx="201168" cy="654362"/>
                <a:chOff x="2858664" y="5078894"/>
                <a:chExt cx="201168" cy="654362"/>
              </a:xfrm>
            </p:grpSpPr>
            <p:cxnSp>
              <p:nvCxnSpPr>
                <p:cNvPr id="33" name="Straight Connector 32"/>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5" name="Oval 34"/>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grpSp>
      <p:cxnSp>
        <p:nvCxnSpPr>
          <p:cNvPr id="49" name="Straight Connector 48"/>
          <p:cNvCxnSpPr/>
          <p:nvPr/>
        </p:nvCxnSpPr>
        <p:spPr>
          <a:xfrm flipV="1">
            <a:off x="5409072" y="3071625"/>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752020" y="3476236"/>
            <a:ext cx="777232" cy="1128704"/>
            <a:chOff x="3851920" y="5085184"/>
            <a:chExt cx="777232" cy="1128704"/>
          </a:xfrm>
        </p:grpSpPr>
        <p:cxnSp>
          <p:nvCxnSpPr>
            <p:cNvPr id="51" name="Straight Connector 50"/>
            <p:cNvCxnSpPr/>
            <p:nvPr/>
          </p:nvCxnSpPr>
          <p:spPr>
            <a:xfrm flipV="1">
              <a:off x="3959424" y="516348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851920" y="5559526"/>
              <a:ext cx="201168" cy="654362"/>
              <a:chOff x="2282600" y="5553236"/>
              <a:chExt cx="201168" cy="654362"/>
            </a:xfrm>
          </p:grpSpPr>
          <p:cxnSp>
            <p:nvCxnSpPr>
              <p:cNvPr id="57" name="Straight Connector 56"/>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Oval 57"/>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9" name="Oval 58"/>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nvGrpSpPr>
            <p:cNvPr id="53" name="Group 52"/>
            <p:cNvGrpSpPr/>
            <p:nvPr/>
          </p:nvGrpSpPr>
          <p:grpSpPr>
            <a:xfrm>
              <a:off x="4427984" y="5085184"/>
              <a:ext cx="201168" cy="654362"/>
              <a:chOff x="2858664" y="5078894"/>
              <a:chExt cx="201168" cy="654362"/>
            </a:xfrm>
          </p:grpSpPr>
          <p:cxnSp>
            <p:nvCxnSpPr>
              <p:cNvPr id="54" name="Straight Connector 53"/>
              <p:cNvCxnSpPr/>
              <p:nvPr/>
            </p:nvCxnSpPr>
            <p:spPr>
              <a:xfrm>
                <a:off x="2964012" y="517947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a:spLocks noChangeArrowheads="1"/>
              </p:cNvSpPr>
              <p:nvPr/>
            </p:nvSpPr>
            <p:spPr bwMode="auto">
              <a:xfrm>
                <a:off x="2858664" y="553208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6" name="Oval 55"/>
              <p:cNvSpPr>
                <a:spLocks noChangeArrowheads="1"/>
              </p:cNvSpPr>
              <p:nvPr/>
            </p:nvSpPr>
            <p:spPr bwMode="auto">
              <a:xfrm>
                <a:off x="2858664" y="507889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grpSp>
      <p:cxnSp>
        <p:nvCxnSpPr>
          <p:cNvPr id="60" name="Straight Connector 59"/>
          <p:cNvCxnSpPr/>
          <p:nvPr/>
        </p:nvCxnSpPr>
        <p:spPr>
          <a:xfrm flipV="1">
            <a:off x="5846488" y="307390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738984" y="3469946"/>
            <a:ext cx="201168" cy="654362"/>
            <a:chOff x="2282600" y="5553236"/>
            <a:chExt cx="201168" cy="654362"/>
          </a:xfrm>
        </p:grpSpPr>
        <p:cxnSp>
          <p:nvCxnSpPr>
            <p:cNvPr id="62" name="Straight Connector 61"/>
            <p:cNvCxnSpPr/>
            <p:nvPr/>
          </p:nvCxnSpPr>
          <p:spPr>
            <a:xfrm>
              <a:off x="2387948" y="5653819"/>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a:spLocks noChangeArrowheads="1"/>
            </p:cNvSpPr>
            <p:nvPr/>
          </p:nvSpPr>
          <p:spPr bwMode="auto">
            <a:xfrm>
              <a:off x="2282600" y="6006431"/>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4" name="Oval 63"/>
            <p:cNvSpPr>
              <a:spLocks noChangeArrowheads="1"/>
            </p:cNvSpPr>
            <p:nvPr/>
          </p:nvSpPr>
          <p:spPr bwMode="auto">
            <a:xfrm>
              <a:off x="2282600" y="5553236"/>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grpSp>
      <p:cxnSp>
        <p:nvCxnSpPr>
          <p:cNvPr id="65" name="Straight Connector 64"/>
          <p:cNvCxnSpPr/>
          <p:nvPr/>
        </p:nvCxnSpPr>
        <p:spPr>
          <a:xfrm>
            <a:off x="6420396" y="3096187"/>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a:spLocks noChangeArrowheads="1"/>
          </p:cNvSpPr>
          <p:nvPr/>
        </p:nvSpPr>
        <p:spPr bwMode="auto">
          <a:xfrm>
            <a:off x="6315048" y="3448799"/>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7" name="Oval 66"/>
          <p:cNvSpPr>
            <a:spLocks noChangeArrowheads="1"/>
          </p:cNvSpPr>
          <p:nvPr/>
        </p:nvSpPr>
        <p:spPr bwMode="auto">
          <a:xfrm>
            <a:off x="6315048" y="2995604"/>
            <a:ext cx="201168" cy="20116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8" name="TextBox 67"/>
          <p:cNvSpPr txBox="1"/>
          <p:nvPr/>
        </p:nvSpPr>
        <p:spPr>
          <a:xfrm>
            <a:off x="2975464" y="542722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69" name="TextBox 68"/>
          <p:cNvSpPr txBox="1"/>
          <p:nvPr/>
        </p:nvSpPr>
        <p:spPr>
          <a:xfrm>
            <a:off x="4463988" y="6130461"/>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4</a:t>
            </a:r>
            <a:endParaRPr lang="en-US" sz="2200" dirty="0"/>
          </a:p>
        </p:txBody>
      </p:sp>
      <p:sp>
        <p:nvSpPr>
          <p:cNvPr id="70" name="TextBox 69"/>
          <p:cNvSpPr txBox="1"/>
          <p:nvPr/>
        </p:nvSpPr>
        <p:spPr>
          <a:xfrm>
            <a:off x="6153150" y="2488830"/>
            <a:ext cx="975134" cy="400110"/>
          </a:xfrm>
          <a:prstGeom prst="rect">
            <a:avLst/>
          </a:prstGeom>
          <a:noFill/>
        </p:spPr>
        <p:txBody>
          <a:bodyPr wrap="square" rtlCol="0">
            <a:spAutoFit/>
          </a:bodyPr>
          <a:lstStyle/>
          <a:p>
            <a:r>
              <a:rPr lang="en-US" sz="2000" b="1" dirty="0">
                <a:solidFill>
                  <a:srgbClr val="000099"/>
                </a:solidFill>
                <a:latin typeface="Trebuchet MS" pitchFamily="34" charset="0"/>
              </a:rPr>
              <a:t>root</a:t>
            </a:r>
            <a:endParaRPr lang="en-US" sz="2000" b="1" baseline="-25000" dirty="0">
              <a:solidFill>
                <a:srgbClr val="000099"/>
              </a:solidFill>
              <a:latin typeface="Trebuchet MS" pitchFamily="34" charset="0"/>
            </a:endParaRPr>
          </a:p>
        </p:txBody>
      </p:sp>
      <p:sp>
        <p:nvSpPr>
          <p:cNvPr id="71" name="TextBox 70"/>
          <p:cNvSpPr txBox="1"/>
          <p:nvPr/>
        </p:nvSpPr>
        <p:spPr>
          <a:xfrm>
            <a:off x="4982392" y="5409220"/>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2</a:t>
            </a:r>
            <a:endParaRPr lang="en-US" sz="2200" dirty="0"/>
          </a:p>
        </p:txBody>
      </p:sp>
      <p:sp>
        <p:nvSpPr>
          <p:cNvPr id="72" name="TextBox 71"/>
          <p:cNvSpPr txBox="1"/>
          <p:nvPr/>
        </p:nvSpPr>
        <p:spPr>
          <a:xfrm>
            <a:off x="5702472" y="5410381"/>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1</a:t>
            </a:r>
            <a:endParaRPr lang="en-US" sz="2200" dirty="0"/>
          </a:p>
        </p:txBody>
      </p:sp>
      <p:sp>
        <p:nvSpPr>
          <p:cNvPr id="73" name="TextBox 72"/>
          <p:cNvSpPr txBox="1"/>
          <p:nvPr/>
        </p:nvSpPr>
        <p:spPr>
          <a:xfrm>
            <a:off x="6242532" y="5409220"/>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
        <p:nvSpPr>
          <p:cNvPr id="74" name="TextBox 73"/>
          <p:cNvSpPr txBox="1"/>
          <p:nvPr/>
        </p:nvSpPr>
        <p:spPr>
          <a:xfrm>
            <a:off x="4783111" y="4701921"/>
            <a:ext cx="2126754" cy="400110"/>
          </a:xfrm>
          <a:prstGeom prst="rect">
            <a:avLst/>
          </a:prstGeom>
          <a:noFill/>
        </p:spPr>
        <p:txBody>
          <a:bodyPr wrap="square" rtlCol="0">
            <a:spAutoFit/>
          </a:bodyPr>
          <a:lstStyle/>
          <a:p>
            <a:r>
              <a:rPr lang="en-US" sz="2000" b="1" dirty="0">
                <a:solidFill>
                  <a:srgbClr val="000099"/>
                </a:solidFill>
                <a:latin typeface="Trebuchet MS" pitchFamily="34" charset="0"/>
              </a:rPr>
              <a:t>Children of B</a:t>
            </a:r>
            <a:r>
              <a:rPr lang="en-US" sz="2000" b="1" baseline="-25000" dirty="0">
                <a:solidFill>
                  <a:srgbClr val="000099"/>
                </a:solidFill>
                <a:latin typeface="Trebuchet MS" pitchFamily="34" charset="0"/>
              </a:rPr>
              <a:t>3</a:t>
            </a:r>
          </a:p>
        </p:txBody>
      </p:sp>
    </p:spTree>
    <p:extLst>
      <p:ext uri="{BB962C8B-B14F-4D97-AF65-F5344CB8AC3E}">
        <p14:creationId xmlns:p14="http://schemas.microsoft.com/office/powerpoint/2010/main" val="24731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ppt_y</p:attrName>
                                        </p:attrNameLst>
                                      </p:cBhvr>
                                      <p:tavLst>
                                        <p:tav tm="0">
                                          <p:val>
                                            <p:strVal val="#ppt_y-#ppt_h*1.125000"/>
                                          </p:val>
                                        </p:tav>
                                        <p:tav tm="100000">
                                          <p:val>
                                            <p:strVal val="#ppt_y"/>
                                          </p:val>
                                        </p:tav>
                                      </p:tavLst>
                                    </p:anim>
                                    <p:animEffect transition="in" filter="wipe(down)">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49"/>
                                        </p:tgtEl>
                                      </p:cBhvr>
                                    </p:animEffect>
                                    <p:set>
                                      <p:cBhvr>
                                        <p:cTn id="21" dur="1" fill="hold">
                                          <p:stCondLst>
                                            <p:cond delay="499"/>
                                          </p:stCondLst>
                                        </p:cTn>
                                        <p:tgtEl>
                                          <p:spTgt spid="49"/>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65"/>
                                        </p:tgtEl>
                                      </p:cBhvr>
                                    </p:animEffect>
                                    <p:set>
                                      <p:cBhvr>
                                        <p:cTn id="27" dur="1" fill="hold">
                                          <p:stCondLst>
                                            <p:cond delay="499"/>
                                          </p:stCondLst>
                                        </p:cTn>
                                        <p:tgtEl>
                                          <p:spTgt spid="6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p:tgtEl>
                                          <p:spTgt spid="74"/>
                                        </p:tgtEl>
                                        <p:attrNameLst>
                                          <p:attrName>ppt_y</p:attrName>
                                        </p:attrNameLst>
                                      </p:cBhvr>
                                      <p:tavLst>
                                        <p:tav tm="0">
                                          <p:val>
                                            <p:strVal val="#ppt_y+#ppt_h*1.125000"/>
                                          </p:val>
                                        </p:tav>
                                        <p:tav tm="100000">
                                          <p:val>
                                            <p:strVal val="#ppt_y"/>
                                          </p:val>
                                        </p:tav>
                                      </p:tavLst>
                                    </p:anim>
                                    <p:animEffect transition="in" filter="wipe(up)">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xit" presetSubtype="4" fill="hold" grpId="1" nodeType="clickEffect">
                                  <p:stCondLst>
                                    <p:cond delay="0"/>
                                  </p:stCondLst>
                                  <p:childTnLst>
                                    <p:anim calcmode="lin" valueType="num">
                                      <p:cBhvr additive="base">
                                        <p:cTn id="37" dur="500"/>
                                        <p:tgtEl>
                                          <p:spTgt spid="74"/>
                                        </p:tgtEl>
                                        <p:attrNameLst>
                                          <p:attrName>ppt_y</p:attrName>
                                        </p:attrNameLst>
                                      </p:cBhvr>
                                      <p:tavLst>
                                        <p:tav tm="0">
                                          <p:val>
                                            <p:strVal val="#ppt_y"/>
                                          </p:val>
                                        </p:tav>
                                        <p:tav tm="100000">
                                          <p:val>
                                            <p:strVal val="#ppt_y+#ppt_h*1.125000"/>
                                          </p:val>
                                        </p:tav>
                                      </p:tavLst>
                                    </p:anim>
                                    <p:animEffect transition="out" filter="wipe(down)">
                                      <p:cBhvr>
                                        <p:cTn id="38" dur="500"/>
                                        <p:tgtEl>
                                          <p:spTgt spid="74"/>
                                        </p:tgtEl>
                                      </p:cBhvr>
                                    </p:animEffect>
                                    <p:set>
                                      <p:cBhvr>
                                        <p:cTn id="39" dur="1" fill="hold">
                                          <p:stCondLst>
                                            <p:cond delay="499"/>
                                          </p:stCondLst>
                                        </p:cTn>
                                        <p:tgtEl>
                                          <p:spTgt spid="74"/>
                                        </p:tgtEl>
                                        <p:attrNameLst>
                                          <p:attrName>style.visibility</p:attrName>
                                        </p:attrNameLst>
                                      </p:cBhvr>
                                      <p:to>
                                        <p:strVal val="hidden"/>
                                      </p:to>
                                    </p:se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 calcmode="lin" valueType="num">
                                      <p:cBhvr additive="base">
                                        <p:cTn id="52" dur="500"/>
                                        <p:tgtEl>
                                          <p:spTgt spid="71"/>
                                        </p:tgtEl>
                                        <p:attrNameLst>
                                          <p:attrName>ppt_y</p:attrName>
                                        </p:attrNameLst>
                                      </p:cBhvr>
                                      <p:tavLst>
                                        <p:tav tm="0">
                                          <p:val>
                                            <p:strVal val="#ppt_y-#ppt_h*1.125000"/>
                                          </p:val>
                                        </p:tav>
                                        <p:tav tm="100000">
                                          <p:val>
                                            <p:strVal val="#ppt_y"/>
                                          </p:val>
                                        </p:tav>
                                      </p:tavLst>
                                    </p:anim>
                                    <p:animEffect transition="in" filter="wipe(down)">
                                      <p:cBhvr>
                                        <p:cTn id="53" dur="500"/>
                                        <p:tgtEl>
                                          <p:spTgt spid="71"/>
                                        </p:tgtEl>
                                      </p:cBhvr>
                                    </p:animEffect>
                                  </p:childTnLst>
                                </p:cTn>
                              </p:par>
                              <p:par>
                                <p:cTn id="54" presetID="12" presetClass="entr" presetSubtype="1"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p:tgtEl>
                                          <p:spTgt spid="72"/>
                                        </p:tgtEl>
                                        <p:attrNameLst>
                                          <p:attrName>ppt_y</p:attrName>
                                        </p:attrNameLst>
                                      </p:cBhvr>
                                      <p:tavLst>
                                        <p:tav tm="0">
                                          <p:val>
                                            <p:strVal val="#ppt_y-#ppt_h*1.125000"/>
                                          </p:val>
                                        </p:tav>
                                        <p:tav tm="100000">
                                          <p:val>
                                            <p:strVal val="#ppt_y"/>
                                          </p:val>
                                        </p:tav>
                                      </p:tavLst>
                                    </p:anim>
                                    <p:animEffect transition="in" filter="wipe(down)">
                                      <p:cBhvr>
                                        <p:cTn id="57" dur="500"/>
                                        <p:tgtEl>
                                          <p:spTgt spid="72"/>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additive="base">
                                        <p:cTn id="60" dur="500"/>
                                        <p:tgtEl>
                                          <p:spTgt spid="73"/>
                                        </p:tgtEl>
                                        <p:attrNameLst>
                                          <p:attrName>ppt_y</p:attrName>
                                        </p:attrNameLst>
                                      </p:cBhvr>
                                      <p:tavLst>
                                        <p:tav tm="0">
                                          <p:val>
                                            <p:strVal val="#ppt_y-#ppt_h*1.125000"/>
                                          </p:val>
                                        </p:tav>
                                        <p:tav tm="100000">
                                          <p:val>
                                            <p:strVal val="#ppt_y"/>
                                          </p:val>
                                        </p:tav>
                                      </p:tavLst>
                                    </p:anim>
                                    <p:animEffect transition="in" filter="wipe(down)">
                                      <p:cBhvr>
                                        <p:cTn id="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animBg="1"/>
      <p:bldP spid="68" grpId="0"/>
      <p:bldP spid="71" grpId="0"/>
      <p:bldP spid="72" grpId="0"/>
      <p:bldP spid="73" grpId="0"/>
      <p:bldP spid="74" grpId="0"/>
      <p:bldP spid="7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14" name="Group 13"/>
          <p:cNvGrpSpPr/>
          <p:nvPr/>
        </p:nvGrpSpPr>
        <p:grpSpPr>
          <a:xfrm>
            <a:off x="359532" y="1556793"/>
            <a:ext cx="8324528" cy="492443"/>
            <a:chOff x="3290836" y="1158452"/>
            <a:chExt cx="6245507" cy="384353"/>
          </a:xfrm>
        </p:grpSpPr>
        <p:sp>
          <p:nvSpPr>
            <p:cNvPr id="15" name="Oval 14"/>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16" name="TextBox 15"/>
            <p:cNvSpPr txBox="1"/>
            <p:nvPr/>
          </p:nvSpPr>
          <p:spPr>
            <a:xfrm>
              <a:off x="3468879" y="1158452"/>
              <a:ext cx="6067464" cy="384353"/>
            </a:xfrm>
            <a:prstGeom prst="rect">
              <a:avLst/>
            </a:prstGeom>
            <a:noFill/>
          </p:spPr>
          <p:txBody>
            <a:bodyPr wrap="square" rtlCol="0">
              <a:spAutoFit/>
            </a:bodyPr>
            <a:lstStyle/>
            <a:p>
              <a:r>
                <a:rPr lang="en-US" sz="2600" dirty="0">
                  <a:latin typeface="Book Antiqua" pitchFamily="18" charset="0"/>
                </a:rPr>
                <a:t> A </a:t>
              </a:r>
              <a:r>
                <a:rPr lang="en-US" sz="2600" dirty="0">
                  <a:solidFill>
                    <a:srgbClr val="0000CC"/>
                  </a:solidFill>
                  <a:latin typeface="Book Antiqua" pitchFamily="18" charset="0"/>
                </a:rPr>
                <a:t>sequence</a:t>
              </a:r>
              <a:r>
                <a:rPr lang="en-US" sz="2600" dirty="0">
                  <a:latin typeface="Book Antiqua" pitchFamily="18" charset="0"/>
                </a:rPr>
                <a:t> of Binomial trees such that:</a:t>
              </a:r>
              <a:endParaRPr lang="en-US" sz="2600" dirty="0">
                <a:latin typeface="Georgia" pitchFamily="18" charset="0"/>
              </a:endParaRPr>
            </a:p>
          </p:txBody>
        </p:sp>
      </p:grpSp>
      <p:sp>
        <p:nvSpPr>
          <p:cNvPr id="17" name="Rectangle 3"/>
          <p:cNvSpPr txBox="1">
            <a:spLocks noChangeArrowheads="1"/>
          </p:cNvSpPr>
          <p:nvPr/>
        </p:nvSpPr>
        <p:spPr>
          <a:xfrm>
            <a:off x="1367644" y="2060848"/>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latin typeface="Georgia" pitchFamily="18" charset="0"/>
              </a:rPr>
              <a:t>»</a:t>
            </a:r>
            <a:r>
              <a:rPr lang="en-US" dirty="0">
                <a:latin typeface="Georgia" pitchFamily="18" charset="0"/>
              </a:rPr>
              <a:t> </a:t>
            </a:r>
            <a:r>
              <a:rPr lang="en-US" sz="2600" dirty="0">
                <a:solidFill>
                  <a:srgbClr val="FF0000"/>
                </a:solidFill>
                <a:latin typeface="Book Antiqua" pitchFamily="18" charset="0"/>
              </a:rPr>
              <a:t>Every</a:t>
            </a:r>
            <a:r>
              <a:rPr lang="en-US" sz="2600" dirty="0">
                <a:latin typeface="Book Antiqua" pitchFamily="18" charset="0"/>
              </a:rPr>
              <a:t> tree is</a:t>
            </a:r>
            <a:r>
              <a:rPr lang="en-US" sz="2600" i="1" dirty="0">
                <a:solidFill>
                  <a:srgbClr val="0000CC"/>
                </a:solidFill>
                <a:latin typeface="Book Antiqua" pitchFamily="18" charset="0"/>
              </a:rPr>
              <a:t> heap-ordered</a:t>
            </a:r>
            <a:endParaRPr lang="en-US" sz="2600" baseline="-25000" dirty="0">
              <a:solidFill>
                <a:srgbClr val="FF0000"/>
              </a:solidFill>
              <a:latin typeface="Book Antiqua" pitchFamily="18" charset="0"/>
            </a:endParaRP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
        <p:nvSpPr>
          <p:cNvPr id="18" name="Rectangle 3"/>
          <p:cNvSpPr txBox="1">
            <a:spLocks noChangeArrowheads="1"/>
          </p:cNvSpPr>
          <p:nvPr/>
        </p:nvSpPr>
        <p:spPr>
          <a:xfrm>
            <a:off x="1367644" y="2708920"/>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latin typeface="Georgia" pitchFamily="18" charset="0"/>
              </a:rPr>
              <a:t>»</a:t>
            </a:r>
            <a:r>
              <a:rPr lang="en-US" dirty="0">
                <a:latin typeface="Georgia" pitchFamily="18" charset="0"/>
              </a:rPr>
              <a:t> </a:t>
            </a:r>
            <a:r>
              <a:rPr lang="en-US" sz="2600" dirty="0">
                <a:latin typeface="Book Antiqua" pitchFamily="18" charset="0"/>
              </a:rPr>
              <a:t>There is </a:t>
            </a:r>
            <a:r>
              <a:rPr lang="en-US" sz="2600" dirty="0">
                <a:solidFill>
                  <a:srgbClr val="FF0000"/>
                </a:solidFill>
                <a:latin typeface="Book Antiqua" pitchFamily="18" charset="0"/>
              </a:rPr>
              <a:t>at most</a:t>
            </a:r>
            <a:r>
              <a:rPr lang="en-US" sz="2600" dirty="0">
                <a:latin typeface="Book Antiqua" pitchFamily="18" charset="0"/>
              </a:rPr>
              <a:t> 1 (0 or 1) binomial tree of order k</a:t>
            </a:r>
            <a:endParaRPr lang="en-US" sz="2600" baseline="-25000" dirty="0">
              <a:latin typeface="Book Antiqua" pitchFamily="18" charset="0"/>
            </a:endParaRPr>
          </a:p>
          <a:p>
            <a:pPr>
              <a:buClr>
                <a:srgbClr val="FF0000"/>
              </a:buClr>
              <a:buFont typeface="Wingdings" pitchFamily="2" charset="2"/>
              <a:buNone/>
            </a:pPr>
            <a:endParaRPr lang="en-US" sz="2600" dirty="0">
              <a:solidFill>
                <a:srgbClr val="531FE7"/>
              </a:solidFill>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Tree>
    <p:extLst>
      <p:ext uri="{BB962C8B-B14F-4D97-AF65-F5344CB8AC3E}">
        <p14:creationId xmlns:p14="http://schemas.microsoft.com/office/powerpoint/2010/main" val="348580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Connector 214"/>
          <p:cNvCxnSpPr/>
          <p:nvPr/>
        </p:nvCxnSpPr>
        <p:spPr>
          <a:xfrm>
            <a:off x="4219936" y="3729224"/>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5300056" y="3729224"/>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V="1">
            <a:off x="3028796" y="3825044"/>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V="1">
            <a:off x="3523872" y="382504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Representation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 name="Rectangle 3"/>
          <p:cNvSpPr txBox="1">
            <a:spLocks noChangeArrowheads="1"/>
          </p:cNvSpPr>
          <p:nvPr/>
        </p:nvSpPr>
        <p:spPr>
          <a:xfrm>
            <a:off x="395536" y="980728"/>
            <a:ext cx="8244916" cy="13321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a:latin typeface="Georgia" pitchFamily="18" charset="0"/>
              </a:rPr>
              <a:t> </a:t>
            </a:r>
            <a:r>
              <a:rPr lang="en-US" sz="3600" dirty="0">
                <a:latin typeface="Georgia" pitchFamily="18" charset="0"/>
              </a:rPr>
              <a:t>»</a:t>
            </a:r>
            <a:r>
              <a:rPr lang="en-US" dirty="0">
                <a:latin typeface="Georgia" pitchFamily="18" charset="0"/>
              </a:rPr>
              <a:t> </a:t>
            </a:r>
            <a:r>
              <a:rPr lang="en-US" sz="2400" dirty="0">
                <a:solidFill>
                  <a:srgbClr val="0000CC"/>
                </a:solidFill>
                <a:latin typeface="Book Antiqua" pitchFamily="18" charset="0"/>
              </a:rPr>
              <a:t>Roots</a:t>
            </a:r>
            <a:r>
              <a:rPr lang="en-US" sz="2400" dirty="0">
                <a:latin typeface="Book Antiqua" pitchFamily="18" charset="0"/>
              </a:rPr>
              <a:t> of trees are connected with a </a:t>
            </a:r>
            <a:r>
              <a:rPr lang="en-US" sz="2400" dirty="0">
                <a:solidFill>
                  <a:srgbClr val="FF0000"/>
                </a:solidFill>
                <a:latin typeface="Book Antiqua" pitchFamily="18" charset="0"/>
              </a:rPr>
              <a:t>singly link list </a:t>
            </a:r>
            <a:r>
              <a:rPr lang="en-US" sz="2400" dirty="0">
                <a:latin typeface="Book Antiqua" pitchFamily="18" charset="0"/>
              </a:rPr>
              <a:t>in an </a:t>
            </a:r>
            <a:r>
              <a:rPr lang="en-US" sz="2400" dirty="0">
                <a:solidFill>
                  <a:srgbClr val="0000CC"/>
                </a:solidFill>
                <a:latin typeface="Book Antiqua" pitchFamily="18" charset="0"/>
              </a:rPr>
              <a:t>ascending order </a:t>
            </a:r>
            <a:r>
              <a:rPr lang="en-US" sz="2400" dirty="0">
                <a:latin typeface="Book Antiqua" pitchFamily="18" charset="0"/>
              </a:rPr>
              <a:t>of k (degree of a node) from </a:t>
            </a:r>
            <a:r>
              <a:rPr lang="en-US" sz="2400" dirty="0">
                <a:solidFill>
                  <a:srgbClr val="FF0000"/>
                </a:solidFill>
                <a:latin typeface="Book Antiqua" pitchFamily="18" charset="0"/>
              </a:rPr>
              <a:t>left to right</a:t>
            </a:r>
            <a:endParaRPr lang="en-US" sz="2400" baseline="-25000" dirty="0">
              <a:solidFill>
                <a:srgbClr val="FF0000"/>
              </a:solidFill>
              <a:latin typeface="Book Antiqua" pitchFamily="18" charset="0"/>
            </a:endParaRPr>
          </a:p>
          <a:p>
            <a:pPr>
              <a:buClr>
                <a:srgbClr val="FF0000"/>
              </a:buClr>
              <a:buFont typeface="Wingdings" pitchFamily="2" charset="2"/>
              <a:buNone/>
            </a:pPr>
            <a:endParaRPr lang="en-US" sz="2600" dirty="0">
              <a:latin typeface="Book Antiqua" pitchFamily="18" charset="0"/>
            </a:endParaRPr>
          </a:p>
          <a:p>
            <a:pPr>
              <a:buClr>
                <a:srgbClr val="FF0000"/>
              </a:buClr>
              <a:buFont typeface="Wingdings" pitchFamily="2" charset="2"/>
              <a:buNone/>
            </a:pPr>
            <a:endParaRPr lang="en-US" sz="2800" dirty="0">
              <a:latin typeface="Verdana" pitchFamily="34" charset="0"/>
            </a:endParaRPr>
          </a:p>
          <a:p>
            <a:pPr>
              <a:buClr>
                <a:srgbClr val="FF0000"/>
              </a:buClr>
              <a:buFont typeface="Wingdings" pitchFamily="2" charset="2"/>
              <a:buNone/>
            </a:pPr>
            <a:r>
              <a:rPr lang="en-US" sz="2800" dirty="0">
                <a:latin typeface="Verdana" pitchFamily="34" charset="0"/>
              </a:rPr>
              <a:t>		</a:t>
            </a:r>
          </a:p>
        </p:txBody>
      </p:sp>
      <p:sp>
        <p:nvSpPr>
          <p:cNvPr id="188" name="Oval 187"/>
          <p:cNvSpPr>
            <a:spLocks noChangeArrowheads="1"/>
          </p:cNvSpPr>
          <p:nvPr/>
        </p:nvSpPr>
        <p:spPr bwMode="auto">
          <a:xfrm>
            <a:off x="5049180" y="357301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7</a:t>
            </a:r>
          </a:p>
        </p:txBody>
      </p:sp>
      <p:cxnSp>
        <p:nvCxnSpPr>
          <p:cNvPr id="189" name="Straight Connector 188"/>
          <p:cNvCxnSpPr/>
          <p:nvPr/>
        </p:nvCxnSpPr>
        <p:spPr>
          <a:xfrm>
            <a:off x="5219156" y="388391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a:spLocks noChangeArrowheads="1"/>
          </p:cNvSpPr>
          <p:nvPr/>
        </p:nvSpPr>
        <p:spPr bwMode="auto">
          <a:xfrm>
            <a:off x="5060424" y="423422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sp>
        <p:nvSpPr>
          <p:cNvPr id="191" name="Oval 190"/>
          <p:cNvSpPr>
            <a:spLocks noChangeArrowheads="1"/>
          </p:cNvSpPr>
          <p:nvPr/>
        </p:nvSpPr>
        <p:spPr bwMode="auto">
          <a:xfrm>
            <a:off x="4027928" y="357301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15</a:t>
            </a:r>
          </a:p>
        </p:txBody>
      </p:sp>
      <p:cxnSp>
        <p:nvCxnSpPr>
          <p:cNvPr id="192" name="Straight Connector 191"/>
          <p:cNvCxnSpPr/>
          <p:nvPr/>
        </p:nvCxnSpPr>
        <p:spPr>
          <a:xfrm>
            <a:off x="4197904" y="388391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3" name="Oval 192"/>
          <p:cNvSpPr>
            <a:spLocks noChangeArrowheads="1"/>
          </p:cNvSpPr>
          <p:nvPr/>
        </p:nvSpPr>
        <p:spPr bwMode="auto">
          <a:xfrm>
            <a:off x="4039172" y="423422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33</a:t>
            </a:r>
          </a:p>
        </p:txBody>
      </p:sp>
      <p:sp>
        <p:nvSpPr>
          <p:cNvPr id="196" name="Oval 195"/>
          <p:cNvSpPr>
            <a:spLocks noChangeArrowheads="1"/>
          </p:cNvSpPr>
          <p:nvPr/>
        </p:nvSpPr>
        <p:spPr bwMode="auto">
          <a:xfrm>
            <a:off x="3345748" y="423328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28</a:t>
            </a:r>
          </a:p>
        </p:txBody>
      </p:sp>
      <p:cxnSp>
        <p:nvCxnSpPr>
          <p:cNvPr id="197" name="Straight Connector 196"/>
          <p:cNvCxnSpPr/>
          <p:nvPr/>
        </p:nvCxnSpPr>
        <p:spPr>
          <a:xfrm>
            <a:off x="3515724" y="454417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8" name="Oval 197"/>
          <p:cNvSpPr>
            <a:spLocks noChangeArrowheads="1"/>
          </p:cNvSpPr>
          <p:nvPr/>
        </p:nvSpPr>
        <p:spPr bwMode="auto">
          <a:xfrm>
            <a:off x="3356992" y="489449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30</a:t>
            </a:r>
          </a:p>
        </p:txBody>
      </p:sp>
      <p:cxnSp>
        <p:nvCxnSpPr>
          <p:cNvPr id="199" name="Straight Connector 198"/>
          <p:cNvCxnSpPr/>
          <p:nvPr/>
        </p:nvCxnSpPr>
        <p:spPr>
          <a:xfrm flipV="1">
            <a:off x="2297840" y="4509120"/>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0" name="Oval 199"/>
          <p:cNvSpPr>
            <a:spLocks noChangeArrowheads="1"/>
          </p:cNvSpPr>
          <p:nvPr/>
        </p:nvSpPr>
        <p:spPr bwMode="auto">
          <a:xfrm>
            <a:off x="2801896" y="425709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17</a:t>
            </a:r>
          </a:p>
        </p:txBody>
      </p:sp>
      <p:cxnSp>
        <p:nvCxnSpPr>
          <p:cNvPr id="201" name="Straight Connector 200"/>
          <p:cNvCxnSpPr/>
          <p:nvPr/>
        </p:nvCxnSpPr>
        <p:spPr>
          <a:xfrm>
            <a:off x="2971872" y="456798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rrowheads="1"/>
          </p:cNvSpPr>
          <p:nvPr/>
        </p:nvSpPr>
        <p:spPr bwMode="auto">
          <a:xfrm>
            <a:off x="2813140" y="491830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18</a:t>
            </a:r>
          </a:p>
        </p:txBody>
      </p:sp>
      <p:sp>
        <p:nvSpPr>
          <p:cNvPr id="203" name="Oval 202"/>
          <p:cNvSpPr>
            <a:spLocks noChangeArrowheads="1"/>
          </p:cNvSpPr>
          <p:nvPr/>
        </p:nvSpPr>
        <p:spPr bwMode="auto">
          <a:xfrm>
            <a:off x="2119716" y="491735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19</a:t>
            </a:r>
          </a:p>
        </p:txBody>
      </p:sp>
      <p:cxnSp>
        <p:nvCxnSpPr>
          <p:cNvPr id="204" name="Straight Connector 203"/>
          <p:cNvCxnSpPr/>
          <p:nvPr/>
        </p:nvCxnSpPr>
        <p:spPr>
          <a:xfrm>
            <a:off x="2289692" y="522825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5" name="Oval 204"/>
          <p:cNvSpPr>
            <a:spLocks noChangeArrowheads="1"/>
          </p:cNvSpPr>
          <p:nvPr/>
        </p:nvSpPr>
        <p:spPr bwMode="auto">
          <a:xfrm>
            <a:off x="2130960" y="557856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sp>
        <p:nvSpPr>
          <p:cNvPr id="19" name="Oval 18"/>
          <p:cNvSpPr>
            <a:spLocks noChangeArrowheads="1"/>
          </p:cNvSpPr>
          <p:nvPr/>
        </p:nvSpPr>
        <p:spPr bwMode="auto">
          <a:xfrm>
            <a:off x="6148168" y="357301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12</a:t>
            </a:r>
          </a:p>
        </p:txBody>
      </p:sp>
      <p:sp>
        <p:nvSpPr>
          <p:cNvPr id="216" name="TextBox 215"/>
          <p:cNvSpPr txBox="1"/>
          <p:nvPr/>
        </p:nvSpPr>
        <p:spPr>
          <a:xfrm>
            <a:off x="3989136" y="3068960"/>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217" name="TextBox 216"/>
          <p:cNvSpPr txBox="1"/>
          <p:nvPr/>
        </p:nvSpPr>
        <p:spPr>
          <a:xfrm>
            <a:off x="5033252" y="308783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1</a:t>
            </a:r>
            <a:endParaRPr lang="en-US" sz="2200" dirty="0"/>
          </a:p>
        </p:txBody>
      </p:sp>
      <p:sp>
        <p:nvSpPr>
          <p:cNvPr id="218" name="TextBox 217"/>
          <p:cNvSpPr txBox="1"/>
          <p:nvPr/>
        </p:nvSpPr>
        <p:spPr>
          <a:xfrm>
            <a:off x="6062512" y="3087832"/>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Tree>
    <p:extLst>
      <p:ext uri="{BB962C8B-B14F-4D97-AF65-F5344CB8AC3E}">
        <p14:creationId xmlns:p14="http://schemas.microsoft.com/office/powerpoint/2010/main" val="159575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additive="base">
                                        <p:cTn id="7" dur="500"/>
                                        <p:tgtEl>
                                          <p:spTgt spid="216"/>
                                        </p:tgtEl>
                                        <p:attrNameLst>
                                          <p:attrName>ppt_y</p:attrName>
                                        </p:attrNameLst>
                                      </p:cBhvr>
                                      <p:tavLst>
                                        <p:tav tm="0">
                                          <p:val>
                                            <p:strVal val="#ppt_y+#ppt_h*1.125000"/>
                                          </p:val>
                                        </p:tav>
                                        <p:tav tm="100000">
                                          <p:val>
                                            <p:strVal val="#ppt_y"/>
                                          </p:val>
                                        </p:tav>
                                      </p:tavLst>
                                    </p:anim>
                                    <p:animEffect transition="in" filter="wipe(up)">
                                      <p:cBhvr>
                                        <p:cTn id="8" dur="500"/>
                                        <p:tgtEl>
                                          <p:spTgt spid="2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17"/>
                                        </p:tgtEl>
                                        <p:attrNameLst>
                                          <p:attrName>style.visibility</p:attrName>
                                        </p:attrNameLst>
                                      </p:cBhvr>
                                      <p:to>
                                        <p:strVal val="visible"/>
                                      </p:to>
                                    </p:set>
                                    <p:anim calcmode="lin" valueType="num">
                                      <p:cBhvr additive="base">
                                        <p:cTn id="11" dur="500"/>
                                        <p:tgtEl>
                                          <p:spTgt spid="217"/>
                                        </p:tgtEl>
                                        <p:attrNameLst>
                                          <p:attrName>ppt_y</p:attrName>
                                        </p:attrNameLst>
                                      </p:cBhvr>
                                      <p:tavLst>
                                        <p:tav tm="0">
                                          <p:val>
                                            <p:strVal val="#ppt_y+#ppt_h*1.125000"/>
                                          </p:val>
                                        </p:tav>
                                        <p:tav tm="100000">
                                          <p:val>
                                            <p:strVal val="#ppt_y"/>
                                          </p:val>
                                        </p:tav>
                                      </p:tavLst>
                                    </p:anim>
                                    <p:animEffect transition="in" filter="wipe(up)">
                                      <p:cBhvr>
                                        <p:cTn id="12" dur="500"/>
                                        <p:tgtEl>
                                          <p:spTgt spid="21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8"/>
                                        </p:tgtEl>
                                        <p:attrNameLst>
                                          <p:attrName>style.visibility</p:attrName>
                                        </p:attrNameLst>
                                      </p:cBhvr>
                                      <p:to>
                                        <p:strVal val="visible"/>
                                      </p:to>
                                    </p:set>
                                    <p:anim calcmode="lin" valueType="num">
                                      <p:cBhvr additive="base">
                                        <p:cTn id="15" dur="500"/>
                                        <p:tgtEl>
                                          <p:spTgt spid="218"/>
                                        </p:tgtEl>
                                        <p:attrNameLst>
                                          <p:attrName>ppt_y</p:attrName>
                                        </p:attrNameLst>
                                      </p:cBhvr>
                                      <p:tavLst>
                                        <p:tav tm="0">
                                          <p:val>
                                            <p:strVal val="#ppt_y+#ppt_h*1.125000"/>
                                          </p:val>
                                        </p:tav>
                                        <p:tav tm="100000">
                                          <p:val>
                                            <p:strVal val="#ppt_y"/>
                                          </p:val>
                                        </p:tav>
                                      </p:tavLst>
                                    </p:anim>
                                    <p:animEffect transition="in" filter="wipe(up)">
                                      <p:cBhvr>
                                        <p:cTn id="16"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bldP spid="2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p:cNvCxnSpPr/>
          <p:nvPr/>
        </p:nvCxnSpPr>
        <p:spPr>
          <a:xfrm>
            <a:off x="3167844" y="3248980"/>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29" name="Straight Connector 28"/>
          <p:cNvCxnSpPr/>
          <p:nvPr/>
        </p:nvCxnSpPr>
        <p:spPr>
          <a:xfrm>
            <a:off x="4223948" y="3248980"/>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04068" y="3248980"/>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527884" y="3344800"/>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a:spLocks noChangeArrowheads="1"/>
          </p:cNvSpPr>
          <p:nvPr/>
        </p:nvSpPr>
        <p:spPr bwMode="auto">
          <a:xfrm>
            <a:off x="5053192" y="30927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7</a:t>
            </a:r>
          </a:p>
        </p:txBody>
      </p:sp>
      <p:cxnSp>
        <p:nvCxnSpPr>
          <p:cNvPr id="34" name="Straight Connector 33"/>
          <p:cNvCxnSpPr/>
          <p:nvPr/>
        </p:nvCxnSpPr>
        <p:spPr>
          <a:xfrm>
            <a:off x="5223168" y="340366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a:spLocks noChangeArrowheads="1"/>
          </p:cNvSpPr>
          <p:nvPr/>
        </p:nvSpPr>
        <p:spPr bwMode="auto">
          <a:xfrm>
            <a:off x="5064436" y="375398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sp>
        <p:nvSpPr>
          <p:cNvPr id="36" name="Oval 35"/>
          <p:cNvSpPr>
            <a:spLocks noChangeArrowheads="1"/>
          </p:cNvSpPr>
          <p:nvPr/>
        </p:nvSpPr>
        <p:spPr bwMode="auto">
          <a:xfrm>
            <a:off x="4031940" y="30927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15</a:t>
            </a:r>
          </a:p>
        </p:txBody>
      </p:sp>
      <p:cxnSp>
        <p:nvCxnSpPr>
          <p:cNvPr id="37" name="Straight Connector 36"/>
          <p:cNvCxnSpPr/>
          <p:nvPr/>
        </p:nvCxnSpPr>
        <p:spPr>
          <a:xfrm>
            <a:off x="4201916" y="340366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4043184" y="375398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33</a:t>
            </a:r>
          </a:p>
        </p:txBody>
      </p:sp>
      <p:sp>
        <p:nvSpPr>
          <p:cNvPr id="39" name="Oval 38"/>
          <p:cNvSpPr>
            <a:spLocks noChangeArrowheads="1"/>
          </p:cNvSpPr>
          <p:nvPr/>
        </p:nvSpPr>
        <p:spPr bwMode="auto">
          <a:xfrm>
            <a:off x="3349760" y="37530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28</a:t>
            </a:r>
          </a:p>
        </p:txBody>
      </p:sp>
      <p:cxnSp>
        <p:nvCxnSpPr>
          <p:cNvPr id="40" name="Straight Connector 39"/>
          <p:cNvCxnSpPr/>
          <p:nvPr/>
        </p:nvCxnSpPr>
        <p:spPr>
          <a:xfrm>
            <a:off x="3519736" y="40639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a:spLocks noChangeArrowheads="1"/>
          </p:cNvSpPr>
          <p:nvPr/>
        </p:nvSpPr>
        <p:spPr bwMode="auto">
          <a:xfrm>
            <a:off x="3361004" y="44142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30</a:t>
            </a:r>
          </a:p>
        </p:txBody>
      </p:sp>
      <p:grpSp>
        <p:nvGrpSpPr>
          <p:cNvPr id="2" name="Group 1"/>
          <p:cNvGrpSpPr/>
          <p:nvPr/>
        </p:nvGrpSpPr>
        <p:grpSpPr>
          <a:xfrm>
            <a:off x="2213412" y="3086897"/>
            <a:ext cx="1004320" cy="1632372"/>
            <a:chOff x="2123728" y="4977172"/>
            <a:chExt cx="1004320" cy="1632372"/>
          </a:xfrm>
        </p:grpSpPr>
        <p:cxnSp>
          <p:nvCxnSpPr>
            <p:cNvPr id="42" name="Straight Connector 41"/>
            <p:cNvCxnSpPr/>
            <p:nvPr/>
          </p:nvCxnSpPr>
          <p:spPr>
            <a:xfrm flipV="1">
              <a:off x="2301852" y="5229200"/>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Oval 42"/>
            <p:cNvSpPr>
              <a:spLocks noChangeArrowheads="1"/>
            </p:cNvSpPr>
            <p:nvPr/>
          </p:nvSpPr>
          <p:spPr bwMode="auto">
            <a:xfrm>
              <a:off x="2805908" y="49771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17</a:t>
              </a:r>
            </a:p>
          </p:txBody>
        </p:sp>
        <p:cxnSp>
          <p:nvCxnSpPr>
            <p:cNvPr id="44" name="Straight Connector 43"/>
            <p:cNvCxnSpPr/>
            <p:nvPr/>
          </p:nvCxnSpPr>
          <p:spPr>
            <a:xfrm>
              <a:off x="2975884" y="528806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a:spLocks noChangeArrowheads="1"/>
            </p:cNvSpPr>
            <p:nvPr/>
          </p:nvSpPr>
          <p:spPr bwMode="auto">
            <a:xfrm>
              <a:off x="2817152" y="563838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18</a:t>
              </a:r>
            </a:p>
          </p:txBody>
        </p:sp>
        <p:sp>
          <p:nvSpPr>
            <p:cNvPr id="46" name="Oval 45"/>
            <p:cNvSpPr>
              <a:spLocks noChangeArrowheads="1"/>
            </p:cNvSpPr>
            <p:nvPr/>
          </p:nvSpPr>
          <p:spPr bwMode="auto">
            <a:xfrm>
              <a:off x="2123728" y="56374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19</a:t>
              </a:r>
            </a:p>
          </p:txBody>
        </p:sp>
        <p:cxnSp>
          <p:nvCxnSpPr>
            <p:cNvPr id="47" name="Straight Connector 46"/>
            <p:cNvCxnSpPr/>
            <p:nvPr/>
          </p:nvCxnSpPr>
          <p:spPr>
            <a:xfrm>
              <a:off x="2293704" y="59483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Oval 47"/>
            <p:cNvSpPr>
              <a:spLocks noChangeArrowheads="1"/>
            </p:cNvSpPr>
            <p:nvPr/>
          </p:nvSpPr>
          <p:spPr bwMode="auto">
            <a:xfrm>
              <a:off x="2134972" y="62986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grpSp>
      <p:sp>
        <p:nvSpPr>
          <p:cNvPr id="49" name="Oval 48"/>
          <p:cNvSpPr>
            <a:spLocks noChangeArrowheads="1"/>
          </p:cNvSpPr>
          <p:nvPr/>
        </p:nvSpPr>
        <p:spPr bwMode="auto">
          <a:xfrm>
            <a:off x="6152180" y="30927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12</a:t>
            </a:r>
          </a:p>
        </p:txBody>
      </p:sp>
      <p:sp>
        <p:nvSpPr>
          <p:cNvPr id="51" name="TextBox 50"/>
          <p:cNvSpPr txBox="1"/>
          <p:nvPr/>
        </p:nvSpPr>
        <p:spPr>
          <a:xfrm>
            <a:off x="5037264" y="2607588"/>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1</a:t>
            </a:r>
            <a:endParaRPr lang="en-US" sz="2200" dirty="0"/>
          </a:p>
        </p:txBody>
      </p:sp>
      <p:sp>
        <p:nvSpPr>
          <p:cNvPr id="52" name="TextBox 51"/>
          <p:cNvSpPr txBox="1"/>
          <p:nvPr/>
        </p:nvSpPr>
        <p:spPr>
          <a:xfrm>
            <a:off x="6066524" y="2607588"/>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
        <p:nvSpPr>
          <p:cNvPr id="55" name="TextBox 54"/>
          <p:cNvSpPr txBox="1"/>
          <p:nvPr/>
        </p:nvSpPr>
        <p:spPr>
          <a:xfrm>
            <a:off x="4031940" y="2613975"/>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2</a:t>
            </a:r>
            <a:endParaRPr lang="en-US" sz="2200" dirty="0"/>
          </a:p>
        </p:txBody>
      </p:sp>
      <p:sp>
        <p:nvSpPr>
          <p:cNvPr id="56" name="TextBox 55"/>
          <p:cNvSpPr txBox="1"/>
          <p:nvPr/>
        </p:nvSpPr>
        <p:spPr>
          <a:xfrm>
            <a:off x="2771800" y="2588716"/>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2</a:t>
            </a:r>
            <a:endParaRPr lang="en-US" sz="2200" dirty="0"/>
          </a:p>
        </p:txBody>
      </p:sp>
      <p:grpSp>
        <p:nvGrpSpPr>
          <p:cNvPr id="58" name="Group 16"/>
          <p:cNvGrpSpPr>
            <a:grpSpLocks/>
          </p:cNvGrpSpPr>
          <p:nvPr/>
        </p:nvGrpSpPr>
        <p:grpSpPr bwMode="auto">
          <a:xfrm>
            <a:off x="6012160" y="692696"/>
            <a:ext cx="2919298" cy="1419130"/>
            <a:chOff x="1967" y="2019"/>
            <a:chExt cx="2276" cy="1127"/>
          </a:xfrm>
        </p:grpSpPr>
        <p:sp>
          <p:nvSpPr>
            <p:cNvPr id="59" name="AutoShape 9"/>
            <p:cNvSpPr>
              <a:spLocks noChangeArrowheads="1"/>
            </p:cNvSpPr>
            <p:nvPr/>
          </p:nvSpPr>
          <p:spPr bwMode="auto">
            <a:xfrm>
              <a:off x="1967" y="2364"/>
              <a:ext cx="1803" cy="782"/>
            </a:xfrm>
            <a:prstGeom prst="wedgeEllipseCallout">
              <a:avLst>
                <a:gd name="adj1" fmla="val -72444"/>
                <a:gd name="adj2" fmla="val 148007"/>
              </a:avLst>
            </a:prstGeom>
            <a:solidFill>
              <a:srgbClr val="FF0000"/>
            </a:solidFill>
            <a:ln w="9525">
              <a:noFill/>
              <a:miter lim="800000"/>
              <a:headEnd/>
              <a:tailEnd/>
            </a:ln>
            <a:effectLst>
              <a:outerShdw dist="107763" dir="2700000" algn="ctr" rotWithShape="0">
                <a:schemeClr val="bg2">
                  <a:alpha val="50000"/>
                </a:schemeClr>
              </a:outerShdw>
            </a:effectLst>
          </p:spPr>
          <p:txBody>
            <a:bodyPr lIns="82479" tIns="41239" rIns="82479" bIns="41239"/>
            <a:lstStyle/>
            <a:p>
              <a:pPr algn="ctr" defTabSz="825500"/>
              <a:r>
                <a:rPr kumimoji="1" lang="en-US" sz="2000" b="1" dirty="0">
                  <a:ea typeface="ＭＳ Ｐゴシック" pitchFamily="34" charset="-128"/>
                </a:rPr>
                <a:t>Not</a:t>
              </a:r>
              <a:r>
                <a:rPr kumimoji="1" lang="en-US" sz="2000" dirty="0">
                  <a:ea typeface="ＭＳ Ｐゴシック" pitchFamily="34" charset="-128"/>
                </a:rPr>
                <a:t> </a:t>
              </a:r>
              <a:r>
                <a:rPr kumimoji="1" lang="en-US" sz="2000" b="1" dirty="0">
                  <a:solidFill>
                    <a:schemeClr val="bg1"/>
                  </a:solidFill>
                  <a:ea typeface="ＭＳ Ｐゴシック" pitchFamily="34" charset="-128"/>
                </a:rPr>
                <a:t>Binomial Heap</a:t>
              </a:r>
            </a:p>
          </p:txBody>
        </p:sp>
        <p:sp>
          <p:nvSpPr>
            <p:cNvPr id="60" name="Text Box 10"/>
            <p:cNvSpPr txBox="1">
              <a:spLocks noChangeArrowheads="1"/>
            </p:cNvSpPr>
            <p:nvPr/>
          </p:nvSpPr>
          <p:spPr bwMode="auto">
            <a:xfrm>
              <a:off x="2697" y="2019"/>
              <a:ext cx="1546" cy="407"/>
            </a:xfrm>
            <a:prstGeom prst="rect">
              <a:avLst/>
            </a:prstGeom>
            <a:noFill/>
            <a:ln w="9525">
              <a:noFill/>
              <a:miter lim="800000"/>
              <a:headEnd/>
              <a:tailEnd/>
            </a:ln>
          </p:spPr>
          <p:txBody>
            <a:bodyPr lIns="82479" tIns="41239" rIns="82479" bIns="41239">
              <a:spAutoFit/>
            </a:bodyPr>
            <a:lstStyle/>
            <a:p>
              <a:pPr algn="ctr" defTabSz="825500">
                <a:spcBef>
                  <a:spcPct val="50000"/>
                </a:spcBef>
              </a:pPr>
              <a:r>
                <a:rPr kumimoji="1" lang="en-US" altLang="ja-JP" dirty="0">
                  <a:solidFill>
                    <a:schemeClr val="bg1"/>
                  </a:solidFill>
                  <a:latin typeface="Book Antiqua" pitchFamily="18" charset="0"/>
                </a:rPr>
                <a:t>Sink-down</a:t>
              </a:r>
            </a:p>
          </p:txBody>
        </p:sp>
      </p:grpSp>
      <p:sp>
        <p:nvSpPr>
          <p:cNvPr id="7" name="Title 6">
            <a:extLst>
              <a:ext uri="{FF2B5EF4-FFF2-40B4-BE49-F238E27FC236}">
                <a16:creationId xmlns:a16="http://schemas.microsoft.com/office/drawing/2014/main" id="{9D128219-E98B-410F-AAA4-8C2DE3B0F06C}"/>
              </a:ext>
            </a:extLst>
          </p:cNvPr>
          <p:cNvSpPr>
            <a:spLocks noGrp="1"/>
          </p:cNvSpPr>
          <p:nvPr>
            <p:ph type="title"/>
          </p:nvPr>
        </p:nvSpPr>
        <p:spPr>
          <a:xfrm>
            <a:off x="463212" y="5006502"/>
            <a:ext cx="8229600" cy="1143000"/>
          </a:xfrm>
        </p:spPr>
        <p:txBody>
          <a:bodyPr>
            <a:normAutofit/>
          </a:bodyPr>
          <a:lstStyle/>
          <a:p>
            <a:r>
              <a:rPr lang="en-US" sz="1100" dirty="0"/>
              <a:t>As here B2 tree’s number is 2. A tree of size k can be either present or at most 1. It has to be marge as B3 </a:t>
            </a:r>
          </a:p>
        </p:txBody>
      </p:sp>
    </p:spTree>
    <p:extLst>
      <p:ext uri="{BB962C8B-B14F-4D97-AF65-F5344CB8AC3E}">
        <p14:creationId xmlns:p14="http://schemas.microsoft.com/office/powerpoint/2010/main" val="10701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2.77778E-6 -4.54209E-6 L -2.77778E-6 -0.09782 " pathEditMode="relative" rAng="0" ptsTypes="AA">
                                      <p:cBhvr>
                                        <p:cTn id="6" dur="2000" fill="hold"/>
                                        <p:tgtEl>
                                          <p:spTgt spid="2"/>
                                        </p:tgtEl>
                                        <p:attrNameLst>
                                          <p:attrName>ppt_x</p:attrName>
                                          <p:attrName>ppt_y</p:attrName>
                                        </p:attrNameLst>
                                      </p:cBhvr>
                                      <p:rCtr x="0" y="-4903"/>
                                    </p:animMotion>
                                  </p:childTnLst>
                                </p:cTn>
                              </p:par>
                            </p:childTnLst>
                          </p:cTn>
                        </p:par>
                        <p:par>
                          <p:cTn id="7" fill="hold">
                            <p:stCondLst>
                              <p:cond delay="2000"/>
                            </p:stCondLst>
                            <p:childTnLst>
                              <p:par>
                                <p:cTn id="8" presetID="22" presetClass="entr" presetSubtype="2" fill="hold" nodeType="after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right)">
                                      <p:cBhvr>
                                        <p:cTn id="10" dur="500"/>
                                        <p:tgtEl>
                                          <p:spTgt spid="54"/>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p:tgtEl>
                                          <p:spTgt spid="55"/>
                                        </p:tgtEl>
                                        <p:attrNameLst>
                                          <p:attrName>ppt_y</p:attrName>
                                        </p:attrNameLst>
                                      </p:cBhvr>
                                      <p:tavLst>
                                        <p:tav tm="0">
                                          <p:val>
                                            <p:strVal val="#ppt_y+#ppt_h*1.125000"/>
                                          </p:val>
                                        </p:tav>
                                        <p:tav tm="100000">
                                          <p:val>
                                            <p:strVal val="#ppt_y"/>
                                          </p:val>
                                        </p:tav>
                                      </p:tavLst>
                                    </p:anim>
                                    <p:animEffect transition="in" filter="wipe(up)">
                                      <p:cBhvr>
                                        <p:cTn id="14" dur="500"/>
                                        <p:tgtEl>
                                          <p:spTgt spid="55"/>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ppt_y</p:attrName>
                                        </p:attrNameLst>
                                      </p:cBhvr>
                                      <p:tavLst>
                                        <p:tav tm="0">
                                          <p:val>
                                            <p:strVal val="#ppt_y+#ppt_h*1.125000"/>
                                          </p:val>
                                        </p:tav>
                                        <p:tav tm="100000">
                                          <p:val>
                                            <p:strVal val="#ppt_y"/>
                                          </p:val>
                                        </p:tav>
                                      </p:tavLst>
                                    </p:anim>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barn(inVertical)">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Properties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7" name="Rectangle 3"/>
          <p:cNvSpPr txBox="1">
            <a:spLocks noChangeArrowheads="1"/>
          </p:cNvSpPr>
          <p:nvPr/>
        </p:nvSpPr>
        <p:spPr>
          <a:xfrm>
            <a:off x="575556" y="1808820"/>
            <a:ext cx="77048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Georgia" pitchFamily="18" charset="0"/>
              </a:rPr>
              <a:t> </a:t>
            </a:r>
            <a:r>
              <a:rPr lang="en-US" sz="2400" dirty="0">
                <a:latin typeface="Book Antiqua" pitchFamily="18" charset="0"/>
              </a:rPr>
              <a:t>It has  &lt;= </a:t>
            </a:r>
            <a:r>
              <a:rPr lang="en-US" sz="2400" dirty="0">
                <a:solidFill>
                  <a:srgbClr val="0000CC"/>
                </a:solidFill>
                <a:latin typeface="Courier New" pitchFamily="49" charset="0"/>
                <a:cs typeface="Courier New" pitchFamily="49" charset="0"/>
              </a:rPr>
              <a:t>floor(log n)+1</a:t>
            </a:r>
            <a:r>
              <a:rPr lang="en-US" sz="2400" dirty="0">
                <a:latin typeface="Garamond" pitchFamily="18" charset="0"/>
              </a:rPr>
              <a:t> </a:t>
            </a:r>
            <a:r>
              <a:rPr lang="en-US" sz="2400" dirty="0">
                <a:latin typeface="Book Antiqua" pitchFamily="18" charset="0"/>
              </a:rPr>
              <a:t>binomial trees (number of 1s in the binary representation)</a:t>
            </a:r>
          </a:p>
          <a:p>
            <a:pPr>
              <a:buClr>
                <a:srgbClr val="FF0000"/>
              </a:buClr>
              <a:buFont typeface="Wingdings" pitchFamily="2" charset="2"/>
              <a:buNone/>
            </a:pPr>
            <a:endParaRPr lang="en-US" sz="2400" dirty="0">
              <a:solidFill>
                <a:srgbClr val="531FE7"/>
              </a:solidFill>
              <a:latin typeface="Book Antiqua" pitchFamily="18" charset="0"/>
            </a:endParaRPr>
          </a:p>
          <a:p>
            <a:pPr>
              <a:buClr>
                <a:srgbClr val="FF0000"/>
              </a:buClr>
              <a:buFont typeface="Wingdings" pitchFamily="2" charset="2"/>
              <a:buNone/>
            </a:pPr>
            <a:endParaRPr lang="en-US" sz="2400" dirty="0">
              <a:latin typeface="Verdana" pitchFamily="34" charset="0"/>
            </a:endParaRPr>
          </a:p>
          <a:p>
            <a:pPr>
              <a:buClr>
                <a:srgbClr val="FF0000"/>
              </a:buClr>
              <a:buFont typeface="Wingdings" pitchFamily="2" charset="2"/>
              <a:buNone/>
            </a:pPr>
            <a:r>
              <a:rPr lang="en-US" sz="2400" dirty="0">
                <a:latin typeface="Verdana" pitchFamily="34" charset="0"/>
              </a:rPr>
              <a:t>		</a:t>
            </a:r>
          </a:p>
        </p:txBody>
      </p:sp>
      <p:sp>
        <p:nvSpPr>
          <p:cNvPr id="61" name="Rectangle 3"/>
          <p:cNvSpPr txBox="1">
            <a:spLocks noChangeArrowheads="1"/>
          </p:cNvSpPr>
          <p:nvPr/>
        </p:nvSpPr>
        <p:spPr>
          <a:xfrm>
            <a:off x="575556" y="944724"/>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Georgia" pitchFamily="18" charset="0"/>
              </a:rPr>
              <a:t> </a:t>
            </a:r>
            <a:r>
              <a:rPr lang="en-US" sz="2400" dirty="0">
                <a:solidFill>
                  <a:srgbClr val="0000CC"/>
                </a:solidFill>
                <a:latin typeface="Book Antiqua" pitchFamily="18" charset="0"/>
              </a:rPr>
              <a:t>Contains</a:t>
            </a:r>
            <a:r>
              <a:rPr lang="en-US" sz="2400" dirty="0">
                <a:latin typeface="Book Antiqua" pitchFamily="18" charset="0"/>
              </a:rPr>
              <a:t> </a:t>
            </a:r>
            <a:r>
              <a:rPr lang="en-US" sz="2400" i="1" dirty="0">
                <a:latin typeface="Book Antiqua" pitchFamily="18" charset="0"/>
              </a:rPr>
              <a:t>B</a:t>
            </a:r>
            <a:r>
              <a:rPr lang="en-US" sz="2400" baseline="-25000" dirty="0">
                <a:latin typeface="Book Antiqua" pitchFamily="18" charset="0"/>
              </a:rPr>
              <a:t>i </a:t>
            </a:r>
            <a:r>
              <a:rPr lang="en-US" sz="2400" dirty="0">
                <a:latin typeface="Book Antiqua" pitchFamily="18" charset="0"/>
              </a:rPr>
              <a:t>if </a:t>
            </a:r>
            <a:r>
              <a:rPr lang="en-US" sz="2400" i="1" dirty="0">
                <a:latin typeface="Book Antiqua" pitchFamily="18" charset="0"/>
              </a:rPr>
              <a:t>b</a:t>
            </a:r>
            <a:r>
              <a:rPr lang="en-US" sz="2400" baseline="-25000" dirty="0">
                <a:latin typeface="Book Antiqua" pitchFamily="18" charset="0"/>
              </a:rPr>
              <a:t>i</a:t>
            </a:r>
            <a:r>
              <a:rPr lang="en-US" sz="2400" dirty="0">
                <a:latin typeface="Book Antiqua" pitchFamily="18" charset="0"/>
              </a:rPr>
              <a:t> = 1 where </a:t>
            </a:r>
            <a:r>
              <a:rPr lang="en-US" sz="2400" i="1" dirty="0" err="1">
                <a:latin typeface="Book Antiqua" pitchFamily="18" charset="0"/>
              </a:rPr>
              <a:t>b</a:t>
            </a:r>
            <a:r>
              <a:rPr lang="en-US" sz="2400" baseline="-25000" dirty="0" err="1">
                <a:latin typeface="Book Antiqua" pitchFamily="18" charset="0"/>
              </a:rPr>
              <a:t>k</a:t>
            </a:r>
            <a:r>
              <a:rPr lang="en-US" sz="2400" dirty="0">
                <a:latin typeface="Book Antiqua" pitchFamily="18" charset="0"/>
              </a:rPr>
              <a:t> … </a:t>
            </a:r>
            <a:r>
              <a:rPr lang="en-US" sz="2400" i="1" dirty="0">
                <a:latin typeface="Book Antiqua" pitchFamily="18" charset="0"/>
              </a:rPr>
              <a:t>b</a:t>
            </a:r>
            <a:r>
              <a:rPr lang="en-US" sz="2400" baseline="-25000" dirty="0">
                <a:latin typeface="Book Antiqua" pitchFamily="18" charset="0"/>
              </a:rPr>
              <a:t>2</a:t>
            </a:r>
            <a:r>
              <a:rPr lang="en-US" sz="2400" dirty="0">
                <a:latin typeface="Book Antiqua" pitchFamily="18" charset="0"/>
              </a:rPr>
              <a:t> </a:t>
            </a:r>
            <a:r>
              <a:rPr lang="en-US" sz="2400" i="1" dirty="0">
                <a:latin typeface="Book Antiqua" pitchFamily="18" charset="0"/>
              </a:rPr>
              <a:t>b</a:t>
            </a:r>
            <a:r>
              <a:rPr lang="en-US" sz="2400" baseline="-25000" dirty="0">
                <a:latin typeface="Book Antiqua" pitchFamily="18" charset="0"/>
              </a:rPr>
              <a:t>1</a:t>
            </a:r>
            <a:r>
              <a:rPr lang="en-US" sz="2400" dirty="0">
                <a:latin typeface="Book Antiqua" pitchFamily="18" charset="0"/>
              </a:rPr>
              <a:t> </a:t>
            </a:r>
            <a:r>
              <a:rPr lang="en-US" sz="2400" i="1" dirty="0">
                <a:latin typeface="Book Antiqua" pitchFamily="18" charset="0"/>
              </a:rPr>
              <a:t>b</a:t>
            </a:r>
            <a:r>
              <a:rPr lang="en-US" sz="2400" baseline="-25000" dirty="0">
                <a:latin typeface="Book Antiqua" pitchFamily="18" charset="0"/>
              </a:rPr>
              <a:t>0</a:t>
            </a:r>
            <a:r>
              <a:rPr lang="en-US" sz="2400" dirty="0">
                <a:latin typeface="Book Antiqua" pitchFamily="18" charset="0"/>
              </a:rPr>
              <a:t> is the binary representation of n</a:t>
            </a:r>
            <a:endParaRPr lang="en-US" sz="2400" dirty="0">
              <a:solidFill>
                <a:srgbClr val="531FE7"/>
              </a:solidFill>
              <a:latin typeface="Book Antiqua" pitchFamily="18" charset="0"/>
            </a:endParaRPr>
          </a:p>
        </p:txBody>
      </p:sp>
      <p:sp>
        <p:nvSpPr>
          <p:cNvPr id="62" name="Rectangle 3"/>
          <p:cNvSpPr txBox="1">
            <a:spLocks noChangeArrowheads="1"/>
          </p:cNvSpPr>
          <p:nvPr/>
        </p:nvSpPr>
        <p:spPr>
          <a:xfrm>
            <a:off x="575556" y="2672916"/>
            <a:ext cx="8108504"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Georgia" pitchFamily="18" charset="0"/>
              </a:rPr>
              <a:t> </a:t>
            </a:r>
            <a:r>
              <a:rPr lang="en-US" sz="2400" dirty="0">
                <a:latin typeface="Book Antiqua" pitchFamily="18" charset="0"/>
              </a:rPr>
              <a:t>It’s height  &lt;= </a:t>
            </a:r>
            <a:r>
              <a:rPr lang="en-US" sz="2400" dirty="0">
                <a:solidFill>
                  <a:srgbClr val="0000CC"/>
                </a:solidFill>
                <a:latin typeface="Courier New" pitchFamily="49" charset="0"/>
                <a:cs typeface="Courier New" pitchFamily="49" charset="0"/>
              </a:rPr>
              <a:t>floor(log n)</a:t>
            </a:r>
            <a:r>
              <a:rPr lang="en-US" sz="2400" dirty="0">
                <a:latin typeface="Garamond" pitchFamily="18" charset="0"/>
              </a:rPr>
              <a:t> (</a:t>
            </a:r>
            <a:r>
              <a:rPr lang="en-US" sz="2400" dirty="0">
                <a:solidFill>
                  <a:srgbClr val="FF0000"/>
                </a:solidFill>
                <a:latin typeface="Book Antiqua" pitchFamily="18" charset="0"/>
              </a:rPr>
              <a:t>max</a:t>
            </a:r>
            <a:r>
              <a:rPr lang="en-US" sz="2400" dirty="0">
                <a:latin typeface="Book Antiqua" pitchFamily="18" charset="0"/>
              </a:rPr>
              <a:t> height when </a:t>
            </a:r>
            <a:r>
              <a:rPr lang="en-US" sz="2400" dirty="0">
                <a:solidFill>
                  <a:srgbClr val="0000CC"/>
                </a:solidFill>
                <a:latin typeface="Book Antiqua" pitchFamily="18" charset="0"/>
              </a:rPr>
              <a:t>only one</a:t>
            </a:r>
            <a:r>
              <a:rPr lang="en-US" sz="2400" dirty="0">
                <a:latin typeface="Book Antiqua" pitchFamily="18" charset="0"/>
              </a:rPr>
              <a:t> binomial tree)</a:t>
            </a:r>
          </a:p>
          <a:p>
            <a:pPr>
              <a:buClr>
                <a:srgbClr val="FF0000"/>
              </a:buClr>
              <a:buFont typeface="Wingdings" pitchFamily="2" charset="2"/>
              <a:buNone/>
            </a:pPr>
            <a:endParaRPr lang="en-US" sz="2400" dirty="0">
              <a:solidFill>
                <a:srgbClr val="531FE7"/>
              </a:solidFill>
              <a:latin typeface="Book Antiqua" pitchFamily="18" charset="0"/>
            </a:endParaRPr>
          </a:p>
          <a:p>
            <a:pPr>
              <a:buClr>
                <a:srgbClr val="FF0000"/>
              </a:buClr>
              <a:buFont typeface="Wingdings" pitchFamily="2" charset="2"/>
              <a:buNone/>
            </a:pPr>
            <a:endParaRPr lang="en-US" sz="2400" dirty="0">
              <a:latin typeface="Verdana" pitchFamily="34" charset="0"/>
            </a:endParaRPr>
          </a:p>
          <a:p>
            <a:pPr>
              <a:buClr>
                <a:srgbClr val="FF0000"/>
              </a:buClr>
              <a:buFont typeface="Wingdings" pitchFamily="2" charset="2"/>
              <a:buNone/>
            </a:pPr>
            <a:r>
              <a:rPr lang="en-US" sz="2400" dirty="0">
                <a:latin typeface="Verdana" pitchFamily="34" charset="0"/>
              </a:rPr>
              <a:t>		</a:t>
            </a:r>
          </a:p>
        </p:txBody>
      </p:sp>
      <p:cxnSp>
        <p:nvCxnSpPr>
          <p:cNvPr id="63" name="Straight Connector 62"/>
          <p:cNvCxnSpPr/>
          <p:nvPr/>
        </p:nvCxnSpPr>
        <p:spPr>
          <a:xfrm>
            <a:off x="4471964" y="4233280"/>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552084" y="4233280"/>
            <a:ext cx="96012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280824" y="4329100"/>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775900" y="4329100"/>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a:spLocks noChangeArrowheads="1"/>
          </p:cNvSpPr>
          <p:nvPr/>
        </p:nvSpPr>
        <p:spPr bwMode="auto">
          <a:xfrm>
            <a:off x="5301208" y="40770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7</a:t>
            </a:r>
          </a:p>
        </p:txBody>
      </p:sp>
      <p:cxnSp>
        <p:nvCxnSpPr>
          <p:cNvPr id="68" name="Straight Connector 67"/>
          <p:cNvCxnSpPr/>
          <p:nvPr/>
        </p:nvCxnSpPr>
        <p:spPr>
          <a:xfrm>
            <a:off x="5471184" y="438796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a:spLocks noChangeArrowheads="1"/>
          </p:cNvSpPr>
          <p:nvPr/>
        </p:nvSpPr>
        <p:spPr bwMode="auto">
          <a:xfrm>
            <a:off x="5312452" y="473828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sp>
        <p:nvSpPr>
          <p:cNvPr id="70" name="Oval 69"/>
          <p:cNvSpPr>
            <a:spLocks noChangeArrowheads="1"/>
          </p:cNvSpPr>
          <p:nvPr/>
        </p:nvSpPr>
        <p:spPr bwMode="auto">
          <a:xfrm>
            <a:off x="4279956" y="40770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15</a:t>
            </a:r>
          </a:p>
        </p:txBody>
      </p:sp>
      <p:cxnSp>
        <p:nvCxnSpPr>
          <p:cNvPr id="71" name="Straight Connector 70"/>
          <p:cNvCxnSpPr/>
          <p:nvPr/>
        </p:nvCxnSpPr>
        <p:spPr>
          <a:xfrm>
            <a:off x="4449932" y="438796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a:spLocks noChangeArrowheads="1"/>
          </p:cNvSpPr>
          <p:nvPr/>
        </p:nvSpPr>
        <p:spPr bwMode="auto">
          <a:xfrm>
            <a:off x="4291200" y="473828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33</a:t>
            </a:r>
          </a:p>
        </p:txBody>
      </p:sp>
      <p:sp>
        <p:nvSpPr>
          <p:cNvPr id="73" name="Oval 72"/>
          <p:cNvSpPr>
            <a:spLocks noChangeArrowheads="1"/>
          </p:cNvSpPr>
          <p:nvPr/>
        </p:nvSpPr>
        <p:spPr bwMode="auto">
          <a:xfrm>
            <a:off x="3597776" y="47373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28</a:t>
            </a:r>
          </a:p>
        </p:txBody>
      </p:sp>
      <p:cxnSp>
        <p:nvCxnSpPr>
          <p:cNvPr id="74" name="Straight Connector 73"/>
          <p:cNvCxnSpPr/>
          <p:nvPr/>
        </p:nvCxnSpPr>
        <p:spPr>
          <a:xfrm>
            <a:off x="3767752" y="50482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rrowheads="1"/>
          </p:cNvSpPr>
          <p:nvPr/>
        </p:nvSpPr>
        <p:spPr bwMode="auto">
          <a:xfrm>
            <a:off x="3609020" y="53985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30</a:t>
            </a:r>
          </a:p>
        </p:txBody>
      </p:sp>
      <p:cxnSp>
        <p:nvCxnSpPr>
          <p:cNvPr id="76" name="Straight Connector 75"/>
          <p:cNvCxnSpPr/>
          <p:nvPr/>
        </p:nvCxnSpPr>
        <p:spPr>
          <a:xfrm flipV="1">
            <a:off x="2549868" y="5013176"/>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rrowheads="1"/>
          </p:cNvSpPr>
          <p:nvPr/>
        </p:nvSpPr>
        <p:spPr bwMode="auto">
          <a:xfrm>
            <a:off x="3053924" y="47611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17</a:t>
            </a:r>
          </a:p>
        </p:txBody>
      </p:sp>
      <p:cxnSp>
        <p:nvCxnSpPr>
          <p:cNvPr id="78" name="Straight Connector 77"/>
          <p:cNvCxnSpPr/>
          <p:nvPr/>
        </p:nvCxnSpPr>
        <p:spPr>
          <a:xfrm>
            <a:off x="3223900" y="5072044"/>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rrowheads="1"/>
          </p:cNvSpPr>
          <p:nvPr/>
        </p:nvSpPr>
        <p:spPr bwMode="auto">
          <a:xfrm>
            <a:off x="3065168" y="54223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18</a:t>
            </a:r>
          </a:p>
        </p:txBody>
      </p:sp>
      <p:sp>
        <p:nvSpPr>
          <p:cNvPr id="80" name="Oval 79"/>
          <p:cNvSpPr>
            <a:spLocks noChangeArrowheads="1"/>
          </p:cNvSpPr>
          <p:nvPr/>
        </p:nvSpPr>
        <p:spPr bwMode="auto">
          <a:xfrm>
            <a:off x="2371744" y="54214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19</a:t>
            </a:r>
          </a:p>
        </p:txBody>
      </p:sp>
      <p:cxnSp>
        <p:nvCxnSpPr>
          <p:cNvPr id="81" name="Straight Connector 80"/>
          <p:cNvCxnSpPr/>
          <p:nvPr/>
        </p:nvCxnSpPr>
        <p:spPr>
          <a:xfrm>
            <a:off x="2541720" y="573230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Oval 81"/>
          <p:cNvSpPr>
            <a:spLocks noChangeArrowheads="1"/>
          </p:cNvSpPr>
          <p:nvPr/>
        </p:nvSpPr>
        <p:spPr bwMode="auto">
          <a:xfrm>
            <a:off x="2382988" y="60826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sp>
        <p:nvSpPr>
          <p:cNvPr id="83" name="Oval 82"/>
          <p:cNvSpPr>
            <a:spLocks noChangeArrowheads="1"/>
          </p:cNvSpPr>
          <p:nvPr/>
        </p:nvSpPr>
        <p:spPr bwMode="auto">
          <a:xfrm>
            <a:off x="6400196" y="40770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12</a:t>
            </a:r>
          </a:p>
        </p:txBody>
      </p:sp>
      <p:sp>
        <p:nvSpPr>
          <p:cNvPr id="84" name="TextBox 83"/>
          <p:cNvSpPr txBox="1"/>
          <p:nvPr/>
        </p:nvSpPr>
        <p:spPr>
          <a:xfrm>
            <a:off x="4241164" y="3573016"/>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3</a:t>
            </a:r>
            <a:endParaRPr lang="en-US" sz="2200" dirty="0"/>
          </a:p>
        </p:txBody>
      </p:sp>
      <p:sp>
        <p:nvSpPr>
          <p:cNvPr id="85" name="TextBox 84"/>
          <p:cNvSpPr txBox="1"/>
          <p:nvPr/>
        </p:nvSpPr>
        <p:spPr>
          <a:xfrm>
            <a:off x="5285280" y="3591888"/>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1</a:t>
            </a:r>
            <a:endParaRPr lang="en-US" sz="2200" dirty="0"/>
          </a:p>
        </p:txBody>
      </p:sp>
      <p:sp>
        <p:nvSpPr>
          <p:cNvPr id="86" name="TextBox 85"/>
          <p:cNvSpPr txBox="1"/>
          <p:nvPr/>
        </p:nvSpPr>
        <p:spPr>
          <a:xfrm>
            <a:off x="6314540" y="3591888"/>
            <a:ext cx="525712" cy="430887"/>
          </a:xfrm>
          <a:prstGeom prst="rect">
            <a:avLst/>
          </a:prstGeom>
          <a:noFill/>
        </p:spPr>
        <p:txBody>
          <a:bodyPr wrap="square" rtlCol="0">
            <a:spAutoFit/>
          </a:bodyPr>
          <a:lstStyle/>
          <a:p>
            <a:r>
              <a:rPr lang="en-US" sz="2200" i="1" dirty="0">
                <a:latin typeface="Book Antiqua" pitchFamily="18" charset="0"/>
              </a:rPr>
              <a:t>B</a:t>
            </a:r>
            <a:r>
              <a:rPr lang="en-US" sz="2200" baseline="-25000" dirty="0">
                <a:latin typeface="Book Antiqua" pitchFamily="18" charset="0"/>
              </a:rPr>
              <a:t>0</a:t>
            </a:r>
            <a:endParaRPr lang="en-US" sz="2200" dirty="0"/>
          </a:p>
        </p:txBody>
      </p:sp>
      <p:sp>
        <p:nvSpPr>
          <p:cNvPr id="3" name="TextBox 2"/>
          <p:cNvSpPr txBox="1"/>
          <p:nvPr/>
        </p:nvSpPr>
        <p:spPr>
          <a:xfrm>
            <a:off x="6032144" y="5013176"/>
            <a:ext cx="2469420" cy="1672253"/>
          </a:xfrm>
          <a:prstGeom prst="rect">
            <a:avLst/>
          </a:prstGeom>
          <a:noFill/>
        </p:spPr>
        <p:txBody>
          <a:bodyPr wrap="square" rtlCol="0">
            <a:spAutoFit/>
          </a:bodyPr>
          <a:lstStyle/>
          <a:p>
            <a:r>
              <a:rPr lang="en-US" sz="2200" dirty="0">
                <a:latin typeface="Book Antiqua" pitchFamily="18" charset="0"/>
              </a:rPr>
              <a:t>n = 11</a:t>
            </a:r>
          </a:p>
          <a:p>
            <a:r>
              <a:rPr lang="en-US" sz="2200" dirty="0">
                <a:latin typeface="Book Antiqua" pitchFamily="18" charset="0"/>
              </a:rPr>
              <a:t>11 = (1011)</a:t>
            </a:r>
            <a:r>
              <a:rPr lang="en-US" sz="2200" baseline="-25000" dirty="0">
                <a:latin typeface="Book Antiqua" pitchFamily="18" charset="0"/>
              </a:rPr>
              <a:t>2</a:t>
            </a:r>
          </a:p>
          <a:p>
            <a:r>
              <a:rPr lang="en-US" sz="2200" dirty="0">
                <a:latin typeface="Book Antiqua" pitchFamily="18" charset="0"/>
              </a:rPr>
              <a:t>3 Binomial trees</a:t>
            </a:r>
          </a:p>
          <a:p>
            <a:r>
              <a:rPr lang="en-US" sz="2200" dirty="0">
                <a:latin typeface="Book Antiqua" pitchFamily="18" charset="0"/>
              </a:rPr>
              <a:t>Height = 3</a:t>
            </a:r>
          </a:p>
          <a:p>
            <a:endParaRPr lang="en-US" sz="2200" baseline="-25000" dirty="0">
              <a:latin typeface="Book Antiqua" pitchFamily="18" charset="0"/>
            </a:endParaRPr>
          </a:p>
        </p:txBody>
      </p:sp>
    </p:spTree>
    <p:extLst>
      <p:ext uri="{BB962C8B-B14F-4D97-AF65-F5344CB8AC3E}">
        <p14:creationId xmlns:p14="http://schemas.microsoft.com/office/powerpoint/2010/main" val="285381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flipV="1">
            <a:off x="2940964" y="4257092"/>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510848" y="2359736"/>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663788" y="2359736"/>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589504" y="3368598"/>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475656" y="3270692"/>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400622" y="4231945"/>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716136" y="4231945"/>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341684" y="219057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14" name="Oval 13"/>
          <p:cNvSpPr>
            <a:spLocks noChangeArrowheads="1"/>
          </p:cNvSpPr>
          <p:nvPr/>
        </p:nvSpPr>
        <p:spPr bwMode="auto">
          <a:xfrm>
            <a:off x="2375756" y="316268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231458" y="406278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546972" y="487658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1965420" y="489087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477588" y="404106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6765968" y="3454898"/>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52120" y="3356992"/>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552220" y="324898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407922" y="414908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654052" y="412736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sp>
        <p:nvSpPr>
          <p:cNvPr id="45" name="TextBox 44"/>
          <p:cNvSpPr txBox="1"/>
          <p:nvPr/>
        </p:nvSpPr>
        <p:spPr>
          <a:xfrm>
            <a:off x="1547664" y="2960948"/>
            <a:ext cx="975134" cy="369332"/>
          </a:xfrm>
          <a:prstGeom prst="rect">
            <a:avLst/>
          </a:prstGeom>
          <a:noFill/>
        </p:spPr>
        <p:txBody>
          <a:bodyPr wrap="square" rtlCol="0">
            <a:spAutoFit/>
          </a:bodyPr>
          <a:lstStyle/>
          <a:p>
            <a:r>
              <a:rPr lang="en-US" dirty="0">
                <a:solidFill>
                  <a:srgbClr val="FF0000"/>
                </a:solidFill>
                <a:latin typeface="Trebuchet MS" pitchFamily="34" charset="0"/>
              </a:rPr>
              <a:t>parent</a:t>
            </a:r>
          </a:p>
        </p:txBody>
      </p:sp>
      <p:sp>
        <p:nvSpPr>
          <p:cNvPr id="46" name="TextBox 45"/>
          <p:cNvSpPr txBox="1"/>
          <p:nvPr/>
        </p:nvSpPr>
        <p:spPr>
          <a:xfrm>
            <a:off x="500522" y="3995772"/>
            <a:ext cx="975134" cy="369332"/>
          </a:xfrm>
          <a:prstGeom prst="rect">
            <a:avLst/>
          </a:prstGeom>
          <a:noFill/>
        </p:spPr>
        <p:txBody>
          <a:bodyPr wrap="square" rtlCol="0">
            <a:spAutoFit/>
          </a:bodyPr>
          <a:lstStyle/>
          <a:p>
            <a:r>
              <a:rPr lang="en-US" dirty="0">
                <a:solidFill>
                  <a:srgbClr val="0000CC"/>
                </a:solidFill>
                <a:latin typeface="Trebuchet MS" pitchFamily="34" charset="0"/>
              </a:rPr>
              <a:t>child</a:t>
            </a:r>
          </a:p>
        </p:txBody>
      </p:sp>
      <p:sp>
        <p:nvSpPr>
          <p:cNvPr id="47" name="TextBox 46"/>
          <p:cNvSpPr txBox="1"/>
          <p:nvPr/>
        </p:nvSpPr>
        <p:spPr>
          <a:xfrm>
            <a:off x="3812890" y="4005064"/>
            <a:ext cx="975134" cy="369332"/>
          </a:xfrm>
          <a:prstGeom prst="rect">
            <a:avLst/>
          </a:prstGeom>
          <a:noFill/>
        </p:spPr>
        <p:txBody>
          <a:bodyPr wrap="square" rtlCol="0">
            <a:spAutoFit/>
          </a:bodyPr>
          <a:lstStyle/>
          <a:p>
            <a:r>
              <a:rPr lang="en-US" dirty="0">
                <a:solidFill>
                  <a:srgbClr val="0000CC"/>
                </a:solidFill>
                <a:latin typeface="Trebuchet MS" pitchFamily="34" charset="0"/>
              </a:rPr>
              <a:t>child</a:t>
            </a:r>
          </a:p>
        </p:txBody>
      </p:sp>
      <p:cxnSp>
        <p:nvCxnSpPr>
          <p:cNvPr id="49" name="Straight Connector 48"/>
          <p:cNvCxnSpPr/>
          <p:nvPr/>
        </p:nvCxnSpPr>
        <p:spPr>
          <a:xfrm>
            <a:off x="5004048" y="2359736"/>
            <a:ext cx="3420380" cy="0"/>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56276" y="3392996"/>
            <a:ext cx="1368152" cy="0"/>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00392" y="4329100"/>
            <a:ext cx="324036" cy="0"/>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83207" y="5121188"/>
            <a:ext cx="5213229" cy="0"/>
          </a:xfrm>
          <a:prstGeom prst="line">
            <a:avLst/>
          </a:prstGeom>
          <a:ln w="222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421402" y="2164794"/>
            <a:ext cx="975134" cy="400110"/>
          </a:xfrm>
          <a:prstGeom prst="rect">
            <a:avLst/>
          </a:prstGeom>
          <a:noFill/>
        </p:spPr>
        <p:txBody>
          <a:bodyPr wrap="square" rtlCol="0">
            <a:spAutoFit/>
          </a:bodyPr>
          <a:lstStyle/>
          <a:p>
            <a:r>
              <a:rPr lang="en-US" sz="2000" b="1" dirty="0">
                <a:latin typeface="Trebuchet MS" pitchFamily="34" charset="0"/>
              </a:rPr>
              <a:t>L</a:t>
            </a:r>
            <a:r>
              <a:rPr lang="en-US" sz="2000" b="1" baseline="-25000" dirty="0">
                <a:latin typeface="Trebuchet MS" pitchFamily="34" charset="0"/>
              </a:rPr>
              <a:t>1</a:t>
            </a:r>
          </a:p>
        </p:txBody>
      </p:sp>
      <p:sp>
        <p:nvSpPr>
          <p:cNvPr id="61" name="TextBox 60"/>
          <p:cNvSpPr txBox="1"/>
          <p:nvPr/>
        </p:nvSpPr>
        <p:spPr>
          <a:xfrm>
            <a:off x="8424428" y="3172906"/>
            <a:ext cx="975134" cy="400110"/>
          </a:xfrm>
          <a:prstGeom prst="rect">
            <a:avLst/>
          </a:prstGeom>
          <a:noFill/>
        </p:spPr>
        <p:txBody>
          <a:bodyPr wrap="square" rtlCol="0">
            <a:spAutoFit/>
          </a:bodyPr>
          <a:lstStyle/>
          <a:p>
            <a:r>
              <a:rPr lang="en-US" sz="2000" b="1" dirty="0">
                <a:latin typeface="Trebuchet MS" pitchFamily="34" charset="0"/>
              </a:rPr>
              <a:t>L</a:t>
            </a:r>
            <a:r>
              <a:rPr lang="en-US" sz="2000" b="1" baseline="-25000" dirty="0">
                <a:latin typeface="Trebuchet MS" pitchFamily="34" charset="0"/>
              </a:rPr>
              <a:t>2</a:t>
            </a:r>
          </a:p>
        </p:txBody>
      </p:sp>
      <p:sp>
        <p:nvSpPr>
          <p:cNvPr id="62" name="TextBox 61"/>
          <p:cNvSpPr txBox="1"/>
          <p:nvPr/>
        </p:nvSpPr>
        <p:spPr>
          <a:xfrm>
            <a:off x="8457406" y="4109010"/>
            <a:ext cx="975134" cy="400110"/>
          </a:xfrm>
          <a:prstGeom prst="rect">
            <a:avLst/>
          </a:prstGeom>
          <a:noFill/>
        </p:spPr>
        <p:txBody>
          <a:bodyPr wrap="square" rtlCol="0">
            <a:spAutoFit/>
          </a:bodyPr>
          <a:lstStyle/>
          <a:p>
            <a:r>
              <a:rPr lang="en-US" sz="2000" b="1" dirty="0">
                <a:latin typeface="Trebuchet MS" pitchFamily="34" charset="0"/>
              </a:rPr>
              <a:t>L</a:t>
            </a:r>
            <a:r>
              <a:rPr lang="en-US" sz="2000" b="1" baseline="-25000" dirty="0">
                <a:latin typeface="Trebuchet MS" pitchFamily="34" charset="0"/>
              </a:rPr>
              <a:t>3</a:t>
            </a:r>
          </a:p>
        </p:txBody>
      </p:sp>
      <p:sp>
        <p:nvSpPr>
          <p:cNvPr id="63" name="TextBox 62"/>
          <p:cNvSpPr txBox="1"/>
          <p:nvPr/>
        </p:nvSpPr>
        <p:spPr>
          <a:xfrm>
            <a:off x="8100392" y="4901098"/>
            <a:ext cx="1368152" cy="605294"/>
          </a:xfrm>
          <a:prstGeom prst="rect">
            <a:avLst/>
          </a:prstGeom>
          <a:noFill/>
        </p:spPr>
        <p:txBody>
          <a:bodyPr wrap="square" rtlCol="0">
            <a:spAutoFit/>
          </a:bodyPr>
          <a:lstStyle/>
          <a:p>
            <a:r>
              <a:rPr lang="en-US" sz="2000" b="1" dirty="0">
                <a:latin typeface="Trebuchet MS" pitchFamily="34" charset="0"/>
              </a:rPr>
              <a:t>     L</a:t>
            </a:r>
            <a:r>
              <a:rPr lang="en-US" sz="2000" b="1" baseline="-25000" dirty="0">
                <a:latin typeface="Trebuchet MS" pitchFamily="34" charset="0"/>
              </a:rPr>
              <a:t>4</a:t>
            </a:r>
          </a:p>
          <a:p>
            <a:r>
              <a:rPr lang="en-US" sz="2000" b="1" baseline="-25000" dirty="0">
                <a:solidFill>
                  <a:srgbClr val="FF0000"/>
                </a:solidFill>
                <a:latin typeface="Trebuchet MS" pitchFamily="34" charset="0"/>
              </a:rPr>
              <a:t>incomplete</a:t>
            </a:r>
          </a:p>
        </p:txBody>
      </p:sp>
      <p:sp>
        <p:nvSpPr>
          <p:cNvPr id="2" name="TextBox 1"/>
          <p:cNvSpPr txBox="1"/>
          <p:nvPr/>
        </p:nvSpPr>
        <p:spPr>
          <a:xfrm rot="16200000">
            <a:off x="96947" y="3393762"/>
            <a:ext cx="822494" cy="400110"/>
          </a:xfrm>
          <a:prstGeom prst="rect">
            <a:avLst/>
          </a:prstGeom>
          <a:noFill/>
        </p:spPr>
        <p:txBody>
          <a:bodyPr wrap="square" rtlCol="0">
            <a:spAutoFit/>
          </a:bodyPr>
          <a:lstStyle/>
          <a:p>
            <a:r>
              <a:rPr lang="en-US" sz="2000" dirty="0"/>
              <a:t>log n</a:t>
            </a:r>
          </a:p>
        </p:txBody>
      </p:sp>
      <p:cxnSp>
        <p:nvCxnSpPr>
          <p:cNvPr id="7" name="Straight Arrow Connector 6"/>
          <p:cNvCxnSpPr/>
          <p:nvPr/>
        </p:nvCxnSpPr>
        <p:spPr>
          <a:xfrm>
            <a:off x="257571" y="2400853"/>
            <a:ext cx="0" cy="2756339"/>
          </a:xfrm>
          <a:prstGeom prst="straightConnector1">
            <a:avLst/>
          </a:prstGeom>
          <a:ln w="34925">
            <a:solidFill>
              <a:schemeClr val="bg1">
                <a:lumMod val="50000"/>
              </a:schemeClr>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2771800" y="490172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Tree>
    <p:extLst>
      <p:ext uri="{BB962C8B-B14F-4D97-AF65-F5344CB8AC3E}">
        <p14:creationId xmlns:p14="http://schemas.microsoft.com/office/powerpoint/2010/main" val="242412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par>
                                <p:cTn id="11" presetID="22" presetClass="entr" presetSubtype="8"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left)">
                                      <p:cBhvr>
                                        <p:cTn id="13" dur="500"/>
                                        <p:tgtEl>
                                          <p:spTgt spid="55"/>
                                        </p:tgtEl>
                                      </p:cBhvr>
                                    </p:animEffect>
                                  </p:childTnLst>
                                </p:cTn>
                              </p:par>
                              <p:par>
                                <p:cTn id="14" presetID="22" presetClass="entr" presetSubtype="8"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left)">
                                      <p:cBhvr>
                                        <p:cTn id="16" dur="500"/>
                                        <p:tgtEl>
                                          <p:spTgt spid="58"/>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p:tgtEl>
                                          <p:spTgt spid="45"/>
                                        </p:tgtEl>
                                        <p:attrNameLst>
                                          <p:attrName>ppt_y</p:attrName>
                                        </p:attrNameLst>
                                      </p:cBhvr>
                                      <p:tavLst>
                                        <p:tav tm="0">
                                          <p:val>
                                            <p:strVal val="#ppt_y+#ppt_h*1.125000"/>
                                          </p:val>
                                        </p:tav>
                                        <p:tav tm="100000">
                                          <p:val>
                                            <p:strVal val="#ppt_y"/>
                                          </p:val>
                                        </p:tav>
                                      </p:tavLst>
                                    </p:anim>
                                    <p:animEffect transition="in" filter="wipe(up)">
                                      <p:cBhvr>
                                        <p:cTn id="34" dur="500"/>
                                        <p:tgtEl>
                                          <p:spTgt spid="4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p:tgtEl>
                                          <p:spTgt spid="46"/>
                                        </p:tgtEl>
                                        <p:attrNameLst>
                                          <p:attrName>ppt_y</p:attrName>
                                        </p:attrNameLst>
                                      </p:cBhvr>
                                      <p:tavLst>
                                        <p:tav tm="0">
                                          <p:val>
                                            <p:strVal val="#ppt_y+#ppt_h*1.125000"/>
                                          </p:val>
                                        </p:tav>
                                        <p:tav tm="100000">
                                          <p:val>
                                            <p:strVal val="#ppt_y"/>
                                          </p:val>
                                        </p:tav>
                                      </p:tavLst>
                                    </p:anim>
                                    <p:animEffect transition="in" filter="wipe(up)">
                                      <p:cBhvr>
                                        <p:cTn id="38" dur="500"/>
                                        <p:tgtEl>
                                          <p:spTgt spid="46"/>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p:tgtEl>
                                          <p:spTgt spid="47"/>
                                        </p:tgtEl>
                                        <p:attrNameLst>
                                          <p:attrName>ppt_y</p:attrName>
                                        </p:attrNameLst>
                                      </p:cBhvr>
                                      <p:tavLst>
                                        <p:tav tm="0">
                                          <p:val>
                                            <p:strVal val="#ppt_y+#ppt_h*1.125000"/>
                                          </p:val>
                                        </p:tav>
                                        <p:tav tm="100000">
                                          <p:val>
                                            <p:strVal val="#ppt_y"/>
                                          </p:val>
                                        </p:tav>
                                      </p:tavLst>
                                    </p:anim>
                                    <p:animEffect transition="in" filter="wipe(up)">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down)">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60" grpId="0"/>
      <p:bldP spid="61" grpId="0"/>
      <p:bldP spid="62" grpId="0"/>
      <p:bldP spid="63"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Union (</a:t>
            </a:r>
            <a:r>
              <a:rPr lang="en-US" altLang="ja-JP" sz="3600" b="1" i="1" dirty="0">
                <a:solidFill>
                  <a:srgbClr val="A50021"/>
                </a:solidFill>
                <a:latin typeface="Verdana" pitchFamily="34" charset="0"/>
                <a:ea typeface="ＭＳ Ｐゴシック" pitchFamily="34" charset="-128"/>
              </a:rPr>
              <a:t>H</a:t>
            </a:r>
            <a:r>
              <a:rPr lang="en-US" altLang="ja-JP" sz="3600" b="1" baseline="-25000" dirty="0">
                <a:solidFill>
                  <a:srgbClr val="A50021"/>
                </a:solidFill>
                <a:latin typeface="Verdana" pitchFamily="34" charset="0"/>
                <a:ea typeface="ＭＳ Ｐゴシック" pitchFamily="34" charset="-128"/>
              </a:rPr>
              <a:t>1</a:t>
            </a:r>
            <a:r>
              <a:rPr lang="en-US" altLang="ja-JP" sz="3600" b="1" dirty="0">
                <a:solidFill>
                  <a:srgbClr val="A50021"/>
                </a:solidFill>
                <a:latin typeface="Verdana" pitchFamily="34" charset="0"/>
                <a:ea typeface="ＭＳ Ｐゴシック" pitchFamily="34" charset="-128"/>
              </a:rPr>
              <a:t>, </a:t>
            </a:r>
            <a:r>
              <a:rPr lang="en-US" altLang="ja-JP" sz="3600" b="1" i="1" dirty="0">
                <a:solidFill>
                  <a:srgbClr val="A50021"/>
                </a:solidFill>
                <a:latin typeface="Verdana" pitchFamily="34" charset="0"/>
                <a:ea typeface="ＭＳ Ｐゴシック" pitchFamily="34" charset="-128"/>
              </a:rPr>
              <a:t>H</a:t>
            </a:r>
            <a:r>
              <a:rPr lang="en-US" altLang="ja-JP" sz="3600" b="1" baseline="-25000" dirty="0">
                <a:solidFill>
                  <a:srgbClr val="A50021"/>
                </a:solidFill>
                <a:latin typeface="Verdana" pitchFamily="34" charset="0"/>
                <a:ea typeface="ＭＳ Ｐゴシック" pitchFamily="34" charset="-128"/>
              </a:rPr>
              <a:t>2</a:t>
            </a:r>
            <a:r>
              <a:rPr lang="en-US" altLang="ja-JP" sz="3600" b="1" dirty="0">
                <a:solidFill>
                  <a:srgbClr val="A50021"/>
                </a:solidFill>
                <a:latin typeface="Verdana" pitchFamily="34" charset="0"/>
                <a:ea typeface="ＭＳ Ｐゴシック" pitchFamily="34" charset="-128"/>
              </a:rPr>
              <a:t>)</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1" name="Rectangle 3"/>
          <p:cNvSpPr txBox="1">
            <a:spLocks noChangeArrowheads="1"/>
          </p:cNvSpPr>
          <p:nvPr/>
        </p:nvSpPr>
        <p:spPr>
          <a:xfrm>
            <a:off x="575556" y="944724"/>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Georgia" pitchFamily="18" charset="0"/>
              </a:rPr>
              <a:t> </a:t>
            </a:r>
            <a:r>
              <a:rPr lang="en-US" sz="2400" dirty="0">
                <a:latin typeface="Book Antiqua" pitchFamily="18" charset="0"/>
              </a:rPr>
              <a:t>If </a:t>
            </a:r>
            <a:r>
              <a:rPr lang="en-US" sz="2400" i="1" dirty="0">
                <a:latin typeface="Book Antiqua" pitchFamily="18" charset="0"/>
              </a:rPr>
              <a:t>H</a:t>
            </a:r>
            <a:r>
              <a:rPr lang="en-US" sz="2400" baseline="-25000" dirty="0">
                <a:latin typeface="Book Antiqua" pitchFamily="18" charset="0"/>
              </a:rPr>
              <a:t>1</a:t>
            </a:r>
            <a:r>
              <a:rPr lang="en-US" sz="2400" dirty="0">
                <a:latin typeface="Book Antiqua" pitchFamily="18" charset="0"/>
              </a:rPr>
              <a:t> and </a:t>
            </a:r>
            <a:r>
              <a:rPr lang="en-US" sz="2400" i="1" dirty="0">
                <a:latin typeface="Book Antiqua" pitchFamily="18" charset="0"/>
              </a:rPr>
              <a:t>H</a:t>
            </a:r>
            <a:r>
              <a:rPr lang="en-US" sz="2400" baseline="-25000" dirty="0">
                <a:latin typeface="Book Antiqua" pitchFamily="18" charset="0"/>
              </a:rPr>
              <a:t>2</a:t>
            </a:r>
            <a:r>
              <a:rPr lang="en-US" sz="2400" dirty="0">
                <a:latin typeface="Book Antiqua" pitchFamily="18" charset="0"/>
              </a:rPr>
              <a:t> are </a:t>
            </a:r>
            <a:r>
              <a:rPr lang="en-US" sz="2400" dirty="0">
                <a:solidFill>
                  <a:srgbClr val="FF0000"/>
                </a:solidFill>
                <a:latin typeface="Book Antiqua" pitchFamily="18" charset="0"/>
              </a:rPr>
              <a:t>both</a:t>
            </a:r>
            <a:r>
              <a:rPr lang="en-US" sz="2400" dirty="0">
                <a:latin typeface="Book Antiqua" pitchFamily="18" charset="0"/>
              </a:rPr>
              <a:t> of </a:t>
            </a:r>
            <a:r>
              <a:rPr lang="en-US" sz="2400" dirty="0">
                <a:solidFill>
                  <a:srgbClr val="0000CC"/>
                </a:solidFill>
                <a:latin typeface="Book Antiqua" pitchFamily="18" charset="0"/>
              </a:rPr>
              <a:t>order k</a:t>
            </a:r>
            <a:r>
              <a:rPr lang="en-US" sz="2400" dirty="0">
                <a:latin typeface="Book Antiqua" pitchFamily="18" charset="0"/>
              </a:rPr>
              <a:t>:</a:t>
            </a:r>
          </a:p>
          <a:p>
            <a:pPr lvl="1">
              <a:spcBef>
                <a:spcPts val="600"/>
              </a:spcBef>
              <a:buClr>
                <a:srgbClr val="4F81BD"/>
              </a:buClr>
              <a:buSzPct val="90000"/>
              <a:buFont typeface="Wingdings 3" pitchFamily="18" charset="2"/>
              <a:buChar char="}"/>
            </a:pPr>
            <a:r>
              <a:rPr lang="en-US" sz="2000" dirty="0">
                <a:solidFill>
                  <a:srgbClr val="FF0000"/>
                </a:solidFill>
                <a:latin typeface="Book Antiqua" pitchFamily="18" charset="0"/>
              </a:rPr>
              <a:t>Connect</a:t>
            </a:r>
            <a:r>
              <a:rPr lang="en-US" sz="2000" dirty="0">
                <a:latin typeface="Book Antiqua" pitchFamily="18" charset="0"/>
              </a:rPr>
              <a:t> the roots of </a:t>
            </a:r>
            <a:r>
              <a:rPr lang="en-US" sz="2000" i="1" dirty="0">
                <a:latin typeface="Book Antiqua" pitchFamily="18" charset="0"/>
              </a:rPr>
              <a:t>H</a:t>
            </a:r>
            <a:r>
              <a:rPr lang="en-US" sz="2000" baseline="-25000" dirty="0">
                <a:latin typeface="Book Antiqua" pitchFamily="18" charset="0"/>
              </a:rPr>
              <a:t>1</a:t>
            </a:r>
            <a:r>
              <a:rPr lang="en-US" sz="2000" dirty="0">
                <a:latin typeface="Book Antiqua" pitchFamily="18" charset="0"/>
              </a:rPr>
              <a:t> and </a:t>
            </a:r>
            <a:r>
              <a:rPr lang="en-US" sz="2000" i="1" dirty="0">
                <a:latin typeface="Book Antiqua" pitchFamily="18" charset="0"/>
              </a:rPr>
              <a:t>H</a:t>
            </a:r>
            <a:r>
              <a:rPr lang="en-US" sz="2000" baseline="-25000" dirty="0">
                <a:latin typeface="Book Antiqua" pitchFamily="18" charset="0"/>
              </a:rPr>
              <a:t>2</a:t>
            </a:r>
            <a:endParaRPr lang="en-US" sz="2000" dirty="0">
              <a:latin typeface="Book Antiqua" pitchFamily="18" charset="0"/>
            </a:endParaRPr>
          </a:p>
          <a:p>
            <a:pPr lvl="1">
              <a:spcBef>
                <a:spcPts val="600"/>
              </a:spcBef>
              <a:buClr>
                <a:srgbClr val="4F81BD"/>
              </a:buClr>
              <a:buSzPct val="90000"/>
              <a:buFont typeface="Wingdings 3" pitchFamily="18" charset="2"/>
              <a:buChar char="}"/>
            </a:pPr>
            <a:r>
              <a:rPr lang="en-US" sz="2000" dirty="0">
                <a:latin typeface="Book Antiqua" pitchFamily="18" charset="0"/>
              </a:rPr>
              <a:t>Make the </a:t>
            </a:r>
            <a:r>
              <a:rPr lang="en-US" sz="2000" dirty="0">
                <a:solidFill>
                  <a:srgbClr val="0000CC"/>
                </a:solidFill>
                <a:latin typeface="Book Antiqua" pitchFamily="18" charset="0"/>
              </a:rPr>
              <a:t>smaller</a:t>
            </a:r>
            <a:r>
              <a:rPr lang="en-US" sz="2000" dirty="0">
                <a:latin typeface="Book Antiqua" pitchFamily="18" charset="0"/>
              </a:rPr>
              <a:t> </a:t>
            </a:r>
            <a:r>
              <a:rPr lang="en-US" sz="2000" dirty="0">
                <a:solidFill>
                  <a:srgbClr val="FF0000"/>
                </a:solidFill>
                <a:latin typeface="Book Antiqua" pitchFamily="18" charset="0"/>
              </a:rPr>
              <a:t>root</a:t>
            </a:r>
            <a:r>
              <a:rPr lang="en-US" sz="2000" dirty="0">
                <a:latin typeface="Book Antiqua" pitchFamily="18" charset="0"/>
              </a:rPr>
              <a:t> to be the </a:t>
            </a:r>
            <a:r>
              <a:rPr lang="en-US" sz="2000" dirty="0">
                <a:solidFill>
                  <a:srgbClr val="0000CC"/>
                </a:solidFill>
                <a:latin typeface="Book Antiqua" pitchFamily="18" charset="0"/>
              </a:rPr>
              <a:t>root of H</a:t>
            </a:r>
          </a:p>
        </p:txBody>
      </p:sp>
      <p:cxnSp>
        <p:nvCxnSpPr>
          <p:cNvPr id="65" name="Straight Connector 64"/>
          <p:cNvCxnSpPr/>
          <p:nvPr/>
        </p:nvCxnSpPr>
        <p:spPr>
          <a:xfrm flipV="1">
            <a:off x="2816784" y="3645596"/>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311860" y="3645596"/>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a:spLocks noChangeArrowheads="1"/>
          </p:cNvSpPr>
          <p:nvPr/>
        </p:nvSpPr>
        <p:spPr bwMode="auto">
          <a:xfrm>
            <a:off x="3815916" y="339356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15</a:t>
            </a:r>
          </a:p>
        </p:txBody>
      </p:sp>
      <p:cxnSp>
        <p:nvCxnSpPr>
          <p:cNvPr id="71" name="Straight Connector 70"/>
          <p:cNvCxnSpPr/>
          <p:nvPr/>
        </p:nvCxnSpPr>
        <p:spPr>
          <a:xfrm>
            <a:off x="3985892" y="3704464"/>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a:spLocks noChangeArrowheads="1"/>
          </p:cNvSpPr>
          <p:nvPr/>
        </p:nvSpPr>
        <p:spPr bwMode="auto">
          <a:xfrm>
            <a:off x="3827160" y="405478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23</a:t>
            </a:r>
          </a:p>
        </p:txBody>
      </p:sp>
      <p:sp>
        <p:nvSpPr>
          <p:cNvPr id="73" name="Oval 72"/>
          <p:cNvSpPr>
            <a:spLocks noChangeArrowheads="1"/>
          </p:cNvSpPr>
          <p:nvPr/>
        </p:nvSpPr>
        <p:spPr bwMode="auto">
          <a:xfrm>
            <a:off x="3133736" y="405383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42</a:t>
            </a:r>
          </a:p>
        </p:txBody>
      </p:sp>
      <p:cxnSp>
        <p:nvCxnSpPr>
          <p:cNvPr id="74" name="Straight Connector 73"/>
          <p:cNvCxnSpPr/>
          <p:nvPr/>
        </p:nvCxnSpPr>
        <p:spPr>
          <a:xfrm>
            <a:off x="3303712" y="4364728"/>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rrowheads="1"/>
          </p:cNvSpPr>
          <p:nvPr/>
        </p:nvSpPr>
        <p:spPr bwMode="auto">
          <a:xfrm>
            <a:off x="3144980" y="471504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45</a:t>
            </a:r>
          </a:p>
        </p:txBody>
      </p:sp>
      <p:cxnSp>
        <p:nvCxnSpPr>
          <p:cNvPr id="76" name="Straight Connector 75"/>
          <p:cNvCxnSpPr/>
          <p:nvPr/>
        </p:nvCxnSpPr>
        <p:spPr>
          <a:xfrm flipV="1">
            <a:off x="2085828" y="4329672"/>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rrowheads="1"/>
          </p:cNvSpPr>
          <p:nvPr/>
        </p:nvSpPr>
        <p:spPr bwMode="auto">
          <a:xfrm>
            <a:off x="2589884" y="407764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17</a:t>
            </a:r>
          </a:p>
        </p:txBody>
      </p:sp>
      <p:cxnSp>
        <p:nvCxnSpPr>
          <p:cNvPr id="78" name="Straight Connector 77"/>
          <p:cNvCxnSpPr/>
          <p:nvPr/>
        </p:nvCxnSpPr>
        <p:spPr>
          <a:xfrm>
            <a:off x="2759860" y="438854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rrowheads="1"/>
          </p:cNvSpPr>
          <p:nvPr/>
        </p:nvSpPr>
        <p:spPr bwMode="auto">
          <a:xfrm>
            <a:off x="2601128" y="473885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18</a:t>
            </a:r>
          </a:p>
        </p:txBody>
      </p:sp>
      <p:sp>
        <p:nvSpPr>
          <p:cNvPr id="80" name="Oval 79"/>
          <p:cNvSpPr>
            <a:spLocks noChangeArrowheads="1"/>
          </p:cNvSpPr>
          <p:nvPr/>
        </p:nvSpPr>
        <p:spPr bwMode="auto">
          <a:xfrm>
            <a:off x="1907704" y="473790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21</a:t>
            </a:r>
          </a:p>
        </p:txBody>
      </p:sp>
      <p:cxnSp>
        <p:nvCxnSpPr>
          <p:cNvPr id="81" name="Straight Connector 80"/>
          <p:cNvCxnSpPr/>
          <p:nvPr/>
        </p:nvCxnSpPr>
        <p:spPr>
          <a:xfrm>
            <a:off x="2077680" y="5048804"/>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Oval 81"/>
          <p:cNvSpPr>
            <a:spLocks noChangeArrowheads="1"/>
          </p:cNvSpPr>
          <p:nvPr/>
        </p:nvSpPr>
        <p:spPr bwMode="auto">
          <a:xfrm>
            <a:off x="1918948" y="539912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25</a:t>
            </a:r>
          </a:p>
        </p:txBody>
      </p:sp>
      <p:sp>
        <p:nvSpPr>
          <p:cNvPr id="84" name="TextBox 83"/>
          <p:cNvSpPr txBox="1"/>
          <p:nvPr/>
        </p:nvSpPr>
        <p:spPr>
          <a:xfrm>
            <a:off x="4283968" y="5734417"/>
            <a:ext cx="525712" cy="430887"/>
          </a:xfrm>
          <a:prstGeom prst="rect">
            <a:avLst/>
          </a:prstGeom>
          <a:noFill/>
        </p:spPr>
        <p:txBody>
          <a:bodyPr wrap="square" rtlCol="0">
            <a:spAutoFit/>
          </a:bodyPr>
          <a:lstStyle/>
          <a:p>
            <a:r>
              <a:rPr lang="en-US" sz="2200" b="1" i="1" dirty="0">
                <a:latin typeface="Book Antiqua" pitchFamily="18" charset="0"/>
              </a:rPr>
              <a:t>H</a:t>
            </a:r>
            <a:endParaRPr lang="en-US" sz="2200" b="1" dirty="0"/>
          </a:p>
        </p:txBody>
      </p:sp>
      <p:grpSp>
        <p:nvGrpSpPr>
          <p:cNvPr id="2" name="Group 1"/>
          <p:cNvGrpSpPr/>
          <p:nvPr/>
        </p:nvGrpSpPr>
        <p:grpSpPr>
          <a:xfrm>
            <a:off x="4901944" y="3381376"/>
            <a:ext cx="2230352" cy="2316448"/>
            <a:chOff x="5041948" y="3969060"/>
            <a:chExt cx="2230352" cy="2316448"/>
          </a:xfrm>
        </p:grpSpPr>
        <p:cxnSp>
          <p:nvCxnSpPr>
            <p:cNvPr id="32" name="Straight Connector 31"/>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a:t>
              </a:r>
            </a:p>
          </p:txBody>
        </p:sp>
        <p:cxnSp>
          <p:nvCxnSpPr>
            <p:cNvPr id="35" name="Straight Connector 34"/>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33</a:t>
              </a:r>
            </a:p>
          </p:txBody>
        </p:sp>
        <p:sp>
          <p:nvSpPr>
            <p:cNvPr id="37" name="Oval 36"/>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28</a:t>
              </a:r>
            </a:p>
          </p:txBody>
        </p:sp>
        <p:cxnSp>
          <p:nvCxnSpPr>
            <p:cNvPr id="38" name="Straight Connector 37"/>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30</a:t>
              </a:r>
            </a:p>
          </p:txBody>
        </p:sp>
        <p:cxnSp>
          <p:nvCxnSpPr>
            <p:cNvPr id="40" name="Straight Connector 39"/>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11</a:t>
              </a:r>
            </a:p>
          </p:txBody>
        </p:sp>
        <p:cxnSp>
          <p:nvCxnSpPr>
            <p:cNvPr id="42" name="Straight Connector 41"/>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Oval 42"/>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16</a:t>
              </a:r>
            </a:p>
          </p:txBody>
        </p:sp>
        <p:sp>
          <p:nvSpPr>
            <p:cNvPr id="44" name="Oval 43"/>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19</a:t>
              </a:r>
            </a:p>
          </p:txBody>
        </p:sp>
        <p:cxnSp>
          <p:nvCxnSpPr>
            <p:cNvPr id="45" name="Straight Connector 44"/>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400" b="1" dirty="0">
                  <a:solidFill>
                    <a:schemeClr val="bg1"/>
                  </a:solidFill>
                  <a:latin typeface="Book Antiqua" pitchFamily="18" charset="0"/>
                </a:rPr>
                <a:t>20</a:t>
              </a:r>
            </a:p>
          </p:txBody>
        </p:sp>
      </p:grpSp>
      <p:sp>
        <p:nvSpPr>
          <p:cNvPr id="47" name="TextBox 46"/>
          <p:cNvSpPr txBox="1"/>
          <p:nvPr/>
        </p:nvSpPr>
        <p:spPr>
          <a:xfrm>
            <a:off x="2811816" y="5711725"/>
            <a:ext cx="525712" cy="430887"/>
          </a:xfrm>
          <a:prstGeom prst="rect">
            <a:avLst/>
          </a:prstGeom>
          <a:noFill/>
        </p:spPr>
        <p:txBody>
          <a:bodyPr wrap="square" rtlCol="0">
            <a:spAutoFit/>
          </a:bodyPr>
          <a:lstStyle/>
          <a:p>
            <a:r>
              <a:rPr lang="en-US" sz="2200" b="1" i="1" dirty="0">
                <a:latin typeface="Book Antiqua" pitchFamily="18" charset="0"/>
              </a:rPr>
              <a:t>H</a:t>
            </a:r>
            <a:r>
              <a:rPr lang="en-US" sz="2200" b="1" baseline="-25000" dirty="0">
                <a:latin typeface="Book Antiqua" pitchFamily="18" charset="0"/>
              </a:rPr>
              <a:t>1</a:t>
            </a:r>
            <a:endParaRPr lang="en-US" sz="2200" b="1" dirty="0"/>
          </a:p>
        </p:txBody>
      </p:sp>
      <p:cxnSp>
        <p:nvCxnSpPr>
          <p:cNvPr id="106" name="Straight Connector 105"/>
          <p:cNvCxnSpPr>
            <a:stCxn id="70" idx="6"/>
          </p:cNvCxnSpPr>
          <p:nvPr/>
        </p:nvCxnSpPr>
        <p:spPr>
          <a:xfrm flipV="1">
            <a:off x="4126812" y="2924944"/>
            <a:ext cx="2717452" cy="624072"/>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778492" y="5722797"/>
            <a:ext cx="525712" cy="430887"/>
          </a:xfrm>
          <a:prstGeom prst="rect">
            <a:avLst/>
          </a:prstGeom>
          <a:noFill/>
        </p:spPr>
        <p:txBody>
          <a:bodyPr wrap="square" rtlCol="0">
            <a:spAutoFit/>
          </a:bodyPr>
          <a:lstStyle/>
          <a:p>
            <a:r>
              <a:rPr lang="en-US" sz="2200" b="1" i="1" dirty="0">
                <a:latin typeface="Book Antiqua" pitchFamily="18" charset="0"/>
              </a:rPr>
              <a:t>H</a:t>
            </a:r>
            <a:r>
              <a:rPr lang="en-US" sz="2200" b="1" baseline="-25000" dirty="0">
                <a:latin typeface="Book Antiqua" pitchFamily="18" charset="0"/>
              </a:rPr>
              <a:t>2</a:t>
            </a:r>
            <a:endParaRPr lang="en-US" sz="2200" b="1" dirty="0"/>
          </a:p>
        </p:txBody>
      </p:sp>
    </p:spTree>
    <p:extLst>
      <p:ext uri="{BB962C8B-B14F-4D97-AF65-F5344CB8AC3E}">
        <p14:creationId xmlns:p14="http://schemas.microsoft.com/office/powerpoint/2010/main" val="16002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34000" decel="66000" fill="hold" nodeType="clickEffect">
                                  <p:stCondLst>
                                    <p:cond delay="0"/>
                                  </p:stCondLst>
                                  <p:childTnLst>
                                    <p:animMotion origin="layout" path="M -3.88889E-6 -2.25717E-6 L -3.88889E-6 -0.09505 " pathEditMode="relative" rAng="0" ptsTypes="AA">
                                      <p:cBhvr>
                                        <p:cTn id="6" dur="1000" fill="hold"/>
                                        <p:tgtEl>
                                          <p:spTgt spid="2"/>
                                        </p:tgtEl>
                                        <p:attrNameLst>
                                          <p:attrName>ppt_x</p:attrName>
                                          <p:attrName>ppt_y</p:attrName>
                                        </p:attrNameLst>
                                      </p:cBhvr>
                                      <p:rCtr x="0" y="-4764"/>
                                    </p:animMotion>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down)">
                                      <p:cBhvr>
                                        <p:cTn id="10" dur="500"/>
                                        <p:tgtEl>
                                          <p:spTgt spid="106"/>
                                        </p:tgtEl>
                                      </p:cBhvr>
                                    </p:animEffect>
                                  </p:childTnLst>
                                </p:cTn>
                              </p:par>
                            </p:childTnLst>
                          </p:cTn>
                        </p:par>
                        <p:par>
                          <p:cTn id="11" fill="hold">
                            <p:stCondLst>
                              <p:cond delay="1500"/>
                            </p:stCondLst>
                            <p:childTnLst>
                              <p:par>
                                <p:cTn id="12" presetID="12" presetClass="exit" presetSubtype="4" fill="hold" grpId="0" nodeType="afterEffect">
                                  <p:stCondLst>
                                    <p:cond delay="0"/>
                                  </p:stCondLst>
                                  <p:childTnLst>
                                    <p:anim calcmode="lin" valueType="num">
                                      <p:cBhvr additive="base">
                                        <p:cTn id="13" dur="500"/>
                                        <p:tgtEl>
                                          <p:spTgt spid="47"/>
                                        </p:tgtEl>
                                        <p:attrNameLst>
                                          <p:attrName>ppt_y</p:attrName>
                                        </p:attrNameLst>
                                      </p:cBhvr>
                                      <p:tavLst>
                                        <p:tav tm="0">
                                          <p:val>
                                            <p:strVal val="#ppt_y"/>
                                          </p:val>
                                        </p:tav>
                                        <p:tav tm="100000">
                                          <p:val>
                                            <p:strVal val="#ppt_y+#ppt_h*1.125000"/>
                                          </p:val>
                                        </p:tav>
                                      </p:tavLst>
                                    </p:anim>
                                    <p:animEffect transition="out" filter="wipe(down)">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par>
                                <p:cTn id="16" presetID="12" presetClass="exit" presetSubtype="4" fill="hold" grpId="0" nodeType="withEffect">
                                  <p:stCondLst>
                                    <p:cond delay="0"/>
                                  </p:stCondLst>
                                  <p:childTnLst>
                                    <p:anim calcmode="lin" valueType="num">
                                      <p:cBhvr additive="base">
                                        <p:cTn id="17" dur="500"/>
                                        <p:tgtEl>
                                          <p:spTgt spid="108"/>
                                        </p:tgtEl>
                                        <p:attrNameLst>
                                          <p:attrName>ppt_y</p:attrName>
                                        </p:attrNameLst>
                                      </p:cBhvr>
                                      <p:tavLst>
                                        <p:tav tm="0">
                                          <p:val>
                                            <p:strVal val="#ppt_y"/>
                                          </p:val>
                                        </p:tav>
                                        <p:tav tm="100000">
                                          <p:val>
                                            <p:strVal val="#ppt_y+#ppt_h*1.125000"/>
                                          </p:val>
                                        </p:tav>
                                      </p:tavLst>
                                    </p:anim>
                                    <p:animEffect transition="out" filter="wipe(down)">
                                      <p:cBhvr>
                                        <p:cTn id="18" dur="500"/>
                                        <p:tgtEl>
                                          <p:spTgt spid="108"/>
                                        </p:tgtEl>
                                      </p:cBhvr>
                                    </p:animEffect>
                                    <p:set>
                                      <p:cBhvr>
                                        <p:cTn id="19" dur="1" fill="hold">
                                          <p:stCondLst>
                                            <p:cond delay="499"/>
                                          </p:stCondLst>
                                        </p:cTn>
                                        <p:tgtEl>
                                          <p:spTgt spid="108"/>
                                        </p:tgtEl>
                                        <p:attrNameLst>
                                          <p:attrName>style.visibility</p:attrName>
                                        </p:attrNameLst>
                                      </p:cBhvr>
                                      <p:to>
                                        <p:strVal val="hidden"/>
                                      </p:to>
                                    </p:set>
                                  </p:childTnLst>
                                </p:cTn>
                              </p:par>
                              <p:par>
                                <p:cTn id="20" presetID="12" presetClass="entr" presetSubtype="4"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 calcmode="lin" valueType="num">
                                      <p:cBhvr additive="base">
                                        <p:cTn id="22" dur="500"/>
                                        <p:tgtEl>
                                          <p:spTgt spid="84"/>
                                        </p:tgtEl>
                                        <p:attrNameLst>
                                          <p:attrName>ppt_y</p:attrName>
                                        </p:attrNameLst>
                                      </p:cBhvr>
                                      <p:tavLst>
                                        <p:tav tm="0">
                                          <p:val>
                                            <p:strVal val="#ppt_y+#ppt_h*1.125000"/>
                                          </p:val>
                                        </p:tav>
                                        <p:tav tm="100000">
                                          <p:val>
                                            <p:strVal val="#ppt_y"/>
                                          </p:val>
                                        </p:tav>
                                      </p:tavLst>
                                    </p:anim>
                                    <p:animEffect transition="in" filter="wipe(up)">
                                      <p:cBhvr>
                                        <p:cTn id="2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47" grpId="0"/>
      <p:bldP spid="10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p:cNvSpPr/>
          <p:nvPr/>
        </p:nvSpPr>
        <p:spPr>
          <a:xfrm>
            <a:off x="387089" y="765661"/>
            <a:ext cx="349616" cy="1384822"/>
          </a:xfrm>
          <a:prstGeom prst="rect">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9943" y="764704"/>
            <a:ext cx="349616" cy="1384822"/>
          </a:xfrm>
          <a:prstGeom prst="rect">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223628" y="771718"/>
            <a:ext cx="349616" cy="1384822"/>
          </a:xfrm>
          <a:prstGeom prst="rect">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646162" y="771718"/>
            <a:ext cx="349616" cy="1384822"/>
          </a:xfrm>
          <a:prstGeom prst="rect">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2087724" y="788573"/>
            <a:ext cx="349616" cy="1384822"/>
          </a:xfrm>
          <a:prstGeom prst="rect">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4067944" y="4820964"/>
            <a:ext cx="2029968"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265316" y="4819209"/>
            <a:ext cx="1078992"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344308" y="4819209"/>
            <a:ext cx="786384"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8136396" y="4819209"/>
            <a:ext cx="786384"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44308" y="3524047"/>
            <a:ext cx="1627632"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4034704" y="2420115"/>
            <a:ext cx="4873752" cy="5606"/>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300" b="1" dirty="0">
                <a:solidFill>
                  <a:srgbClr val="A50021"/>
                </a:solidFill>
                <a:latin typeface="Verdana" pitchFamily="34" charset="0"/>
                <a:ea typeface="ＭＳ Ｐゴシック" pitchFamily="34" charset="-128"/>
              </a:rPr>
              <a:t>Binomial Heap: Union (</a:t>
            </a:r>
            <a:r>
              <a:rPr lang="en-US" altLang="ja-JP" sz="2300" b="1" i="1" dirty="0">
                <a:solidFill>
                  <a:srgbClr val="A50021"/>
                </a:solidFill>
                <a:latin typeface="Verdana" pitchFamily="34" charset="0"/>
                <a:ea typeface="ＭＳ Ｐゴシック" pitchFamily="34" charset="-128"/>
              </a:rPr>
              <a:t>H</a:t>
            </a:r>
            <a:r>
              <a:rPr lang="en-US" altLang="ja-JP" sz="2300" b="1" baseline="-25000" dirty="0">
                <a:solidFill>
                  <a:srgbClr val="A50021"/>
                </a:solidFill>
                <a:latin typeface="Verdana" pitchFamily="34" charset="0"/>
                <a:ea typeface="ＭＳ Ｐゴシック" pitchFamily="34" charset="-128"/>
              </a:rPr>
              <a:t>1</a:t>
            </a:r>
            <a:r>
              <a:rPr lang="en-US" altLang="ja-JP" sz="2300" b="1" dirty="0">
                <a:solidFill>
                  <a:srgbClr val="A50021"/>
                </a:solidFill>
                <a:latin typeface="Verdana" pitchFamily="34" charset="0"/>
                <a:ea typeface="ＭＳ Ｐゴシック" pitchFamily="34" charset="-128"/>
              </a:rPr>
              <a:t>, </a:t>
            </a:r>
            <a:r>
              <a:rPr lang="en-US" altLang="ja-JP" sz="2300" b="1" i="1" dirty="0">
                <a:solidFill>
                  <a:srgbClr val="A50021"/>
                </a:solidFill>
                <a:latin typeface="Verdana" pitchFamily="34" charset="0"/>
                <a:ea typeface="ＭＳ Ｐゴシック" pitchFamily="34" charset="-128"/>
              </a:rPr>
              <a:t>H</a:t>
            </a:r>
            <a:r>
              <a:rPr lang="en-US" altLang="ja-JP" sz="2300" b="1" baseline="-25000" dirty="0">
                <a:solidFill>
                  <a:srgbClr val="A50021"/>
                </a:solidFill>
                <a:latin typeface="Verdana" pitchFamily="34" charset="0"/>
                <a:ea typeface="ＭＳ Ｐゴシック" pitchFamily="34" charset="-128"/>
              </a:rPr>
              <a:t>2</a:t>
            </a:r>
            <a:r>
              <a:rPr lang="en-US" altLang="ja-JP" sz="2300" b="1" dirty="0">
                <a:solidFill>
                  <a:srgbClr val="A50021"/>
                </a:solidFill>
                <a:latin typeface="Verdana" pitchFamily="34" charset="0"/>
                <a:ea typeface="ＭＳ Ｐゴシック" pitchFamily="34" charset="-128"/>
              </a:rPr>
              <a:t>)</a:t>
            </a:r>
            <a:endParaRPr lang="en-US" altLang="ja-JP" sz="3600" b="1" dirty="0">
              <a:solidFill>
                <a:srgbClr val="A50021"/>
              </a:solidFill>
              <a:latin typeface="Verdana" pitchFamily="34" charset="0"/>
              <a:ea typeface="ＭＳ Ｐゴシック" pitchFamily="34" charset="-128"/>
            </a:endParaRPr>
          </a:p>
          <a:p>
            <a:pPr algn="l"/>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14" name="Group 13"/>
          <p:cNvGrpSpPr/>
          <p:nvPr/>
        </p:nvGrpSpPr>
        <p:grpSpPr>
          <a:xfrm>
            <a:off x="611560" y="4722521"/>
            <a:ext cx="3524075" cy="2100720"/>
            <a:chOff x="611560" y="4722521"/>
            <a:chExt cx="3524075" cy="2100720"/>
          </a:xfrm>
        </p:grpSpPr>
        <p:cxnSp>
          <p:nvCxnSpPr>
            <p:cNvPr id="128" name="Straight Connector 127"/>
            <p:cNvCxnSpPr/>
            <p:nvPr/>
          </p:nvCxnSpPr>
          <p:spPr>
            <a:xfrm flipV="1">
              <a:off x="2090193" y="4863639"/>
              <a:ext cx="1860031" cy="431662"/>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233804" y="5395310"/>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1572671" y="5395310"/>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rrowheads="1"/>
            </p:cNvSpPr>
            <p:nvPr/>
          </p:nvSpPr>
          <p:spPr bwMode="auto">
            <a:xfrm>
              <a:off x="1917686" y="522098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15</a:t>
              </a:r>
            </a:p>
          </p:txBody>
        </p:sp>
        <p:cxnSp>
          <p:nvCxnSpPr>
            <p:cNvPr id="132" name="Straight Connector 131"/>
            <p:cNvCxnSpPr/>
            <p:nvPr/>
          </p:nvCxnSpPr>
          <p:spPr>
            <a:xfrm>
              <a:off x="2034030" y="5436028"/>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rrowheads="1"/>
            </p:cNvSpPr>
            <p:nvPr/>
          </p:nvSpPr>
          <p:spPr bwMode="auto">
            <a:xfrm>
              <a:off x="1925382" y="567833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sp>
          <p:nvSpPr>
            <p:cNvPr id="134" name="Oval 133"/>
            <p:cNvSpPr>
              <a:spLocks noChangeArrowheads="1"/>
            </p:cNvSpPr>
            <p:nvPr/>
          </p:nvSpPr>
          <p:spPr bwMode="auto">
            <a:xfrm>
              <a:off x="1450750" y="567768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42</a:t>
              </a:r>
            </a:p>
          </p:txBody>
        </p:sp>
        <p:cxnSp>
          <p:nvCxnSpPr>
            <p:cNvPr id="135" name="Straight Connector 134"/>
            <p:cNvCxnSpPr/>
            <p:nvPr/>
          </p:nvCxnSpPr>
          <p:spPr>
            <a:xfrm>
              <a:off x="1567094" y="589272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Oval 135"/>
            <p:cNvSpPr>
              <a:spLocks noChangeArrowheads="1"/>
            </p:cNvSpPr>
            <p:nvPr/>
          </p:nvSpPr>
          <p:spPr bwMode="auto">
            <a:xfrm>
              <a:off x="1458446" y="613503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45</a:t>
              </a:r>
            </a:p>
          </p:txBody>
        </p:sp>
        <p:cxnSp>
          <p:nvCxnSpPr>
            <p:cNvPr id="137" name="Straight Connector 136"/>
            <p:cNvCxnSpPr/>
            <p:nvPr/>
          </p:nvCxnSpPr>
          <p:spPr>
            <a:xfrm flipV="1">
              <a:off x="733482" y="5868476"/>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Oval 137"/>
            <p:cNvSpPr>
              <a:spLocks noChangeArrowheads="1"/>
            </p:cNvSpPr>
            <p:nvPr/>
          </p:nvSpPr>
          <p:spPr bwMode="auto">
            <a:xfrm>
              <a:off x="1078496" y="5694152"/>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17</a:t>
              </a:r>
            </a:p>
          </p:txBody>
        </p:sp>
        <p:cxnSp>
          <p:nvCxnSpPr>
            <p:cNvPr id="139" name="Straight Connector 138"/>
            <p:cNvCxnSpPr/>
            <p:nvPr/>
          </p:nvCxnSpPr>
          <p:spPr>
            <a:xfrm>
              <a:off x="1194841" y="590919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0" name="Oval 139"/>
            <p:cNvSpPr>
              <a:spLocks noChangeArrowheads="1"/>
            </p:cNvSpPr>
            <p:nvPr/>
          </p:nvSpPr>
          <p:spPr bwMode="auto">
            <a:xfrm>
              <a:off x="1086192" y="615150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18</a:t>
              </a:r>
            </a:p>
          </p:txBody>
        </p:sp>
        <p:sp>
          <p:nvSpPr>
            <p:cNvPr id="141" name="Oval 140"/>
            <p:cNvSpPr>
              <a:spLocks noChangeArrowheads="1"/>
            </p:cNvSpPr>
            <p:nvPr/>
          </p:nvSpPr>
          <p:spPr bwMode="auto">
            <a:xfrm>
              <a:off x="611560" y="615084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21</a:t>
              </a:r>
            </a:p>
          </p:txBody>
        </p:sp>
        <p:cxnSp>
          <p:nvCxnSpPr>
            <p:cNvPr id="142" name="Straight Connector 141"/>
            <p:cNvCxnSpPr/>
            <p:nvPr/>
          </p:nvCxnSpPr>
          <p:spPr>
            <a:xfrm>
              <a:off x="727905" y="6365890"/>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Oval 142"/>
            <p:cNvSpPr>
              <a:spLocks noChangeArrowheads="1"/>
            </p:cNvSpPr>
            <p:nvPr/>
          </p:nvSpPr>
          <p:spPr bwMode="auto">
            <a:xfrm>
              <a:off x="619256" y="660819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25</a:t>
              </a:r>
            </a:p>
          </p:txBody>
        </p:sp>
        <p:grpSp>
          <p:nvGrpSpPr>
            <p:cNvPr id="144" name="Group 143"/>
            <p:cNvGrpSpPr/>
            <p:nvPr/>
          </p:nvGrpSpPr>
          <p:grpSpPr>
            <a:xfrm>
              <a:off x="2609012" y="4722521"/>
              <a:ext cx="1526623" cy="1602255"/>
              <a:chOff x="5041948" y="3969060"/>
              <a:chExt cx="2230352" cy="2316448"/>
            </a:xfrm>
          </p:grpSpPr>
          <p:cxnSp>
            <p:nvCxnSpPr>
              <p:cNvPr id="145" name="Straight Connector 144"/>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7" name="Oval 146"/>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a:t>
                </a:r>
              </a:p>
            </p:txBody>
          </p:sp>
          <p:cxnSp>
            <p:nvCxnSpPr>
              <p:cNvPr id="148" name="Straight Connector 147"/>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33</a:t>
                </a:r>
              </a:p>
            </p:txBody>
          </p:sp>
          <p:sp>
            <p:nvSpPr>
              <p:cNvPr id="150" name="Oval 149"/>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cxnSp>
            <p:nvCxnSpPr>
              <p:cNvPr id="151" name="Straight Connector 150"/>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Oval 151"/>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153" name="Straight Connector 152"/>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Oval 153"/>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11</a:t>
                </a:r>
              </a:p>
            </p:txBody>
          </p:sp>
          <p:cxnSp>
            <p:nvCxnSpPr>
              <p:cNvPr id="155" name="Straight Connector 154"/>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6" name="Oval 155"/>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16</a:t>
                </a:r>
              </a:p>
            </p:txBody>
          </p:sp>
          <p:sp>
            <p:nvSpPr>
              <p:cNvPr id="157" name="Oval 156"/>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cxnSp>
            <p:nvCxnSpPr>
              <p:cNvPr id="158" name="Straight Connector 157"/>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20</a:t>
                </a:r>
              </a:p>
            </p:txBody>
          </p:sp>
        </p:grpSp>
      </p:grpSp>
      <p:grpSp>
        <p:nvGrpSpPr>
          <p:cNvPr id="160" name="Group 159"/>
          <p:cNvGrpSpPr/>
          <p:nvPr/>
        </p:nvGrpSpPr>
        <p:grpSpPr>
          <a:xfrm>
            <a:off x="4737565" y="4699005"/>
            <a:ext cx="1526623" cy="1602255"/>
            <a:chOff x="5041948" y="3969060"/>
            <a:chExt cx="2230352" cy="2316448"/>
          </a:xfrm>
        </p:grpSpPr>
        <p:cxnSp>
          <p:nvCxnSpPr>
            <p:cNvPr id="161" name="Straight Connector 160"/>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3" name="Oval 162"/>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164" name="Straight Connector 163"/>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166" name="Oval 165"/>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167" name="Straight Connector 166"/>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8" name="Oval 167"/>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cxnSp>
          <p:nvCxnSpPr>
            <p:cNvPr id="169" name="Straight Connector 168"/>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171" name="Straight Connector 170"/>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48</a:t>
              </a:r>
            </a:p>
          </p:txBody>
        </p:sp>
        <p:sp>
          <p:nvSpPr>
            <p:cNvPr id="173" name="Oval 172"/>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174" name="Straight Connector 173"/>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5" name="Oval 174"/>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grpSp>
        <p:nvGrpSpPr>
          <p:cNvPr id="12" name="Group 11"/>
          <p:cNvGrpSpPr/>
          <p:nvPr/>
        </p:nvGrpSpPr>
        <p:grpSpPr>
          <a:xfrm>
            <a:off x="8028384" y="4711197"/>
            <a:ext cx="220497" cy="672393"/>
            <a:chOff x="8028384" y="4711197"/>
            <a:chExt cx="220497" cy="672393"/>
          </a:xfrm>
        </p:grpSpPr>
        <p:sp>
          <p:nvSpPr>
            <p:cNvPr id="183" name="Oval 182"/>
            <p:cNvSpPr>
              <a:spLocks noChangeArrowheads="1"/>
            </p:cNvSpPr>
            <p:nvPr/>
          </p:nvSpPr>
          <p:spPr bwMode="auto">
            <a:xfrm>
              <a:off x="8028384" y="471119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cxnSp>
          <p:nvCxnSpPr>
            <p:cNvPr id="184" name="Straight Connector 183"/>
            <p:cNvCxnSpPr/>
            <p:nvPr/>
          </p:nvCxnSpPr>
          <p:spPr>
            <a:xfrm>
              <a:off x="8144729" y="4926239"/>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a:spLocks noChangeArrowheads="1"/>
            </p:cNvSpPr>
            <p:nvPr/>
          </p:nvSpPr>
          <p:spPr bwMode="auto">
            <a:xfrm>
              <a:off x="8036080" y="516854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grpSp>
      <p:cxnSp>
        <p:nvCxnSpPr>
          <p:cNvPr id="188" name="Straight Connector 187"/>
          <p:cNvCxnSpPr/>
          <p:nvPr/>
        </p:nvCxnSpPr>
        <p:spPr>
          <a:xfrm flipV="1">
            <a:off x="2093416" y="2464545"/>
            <a:ext cx="1860031" cy="431662"/>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1237027" y="2996216"/>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1575894" y="2996216"/>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1" name="Oval 190"/>
          <p:cNvSpPr>
            <a:spLocks noChangeArrowheads="1"/>
          </p:cNvSpPr>
          <p:nvPr/>
        </p:nvSpPr>
        <p:spPr bwMode="auto">
          <a:xfrm>
            <a:off x="1920909" y="2821892"/>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15</a:t>
            </a:r>
          </a:p>
        </p:txBody>
      </p:sp>
      <p:cxnSp>
        <p:nvCxnSpPr>
          <p:cNvPr id="192" name="Straight Connector 191"/>
          <p:cNvCxnSpPr/>
          <p:nvPr/>
        </p:nvCxnSpPr>
        <p:spPr>
          <a:xfrm>
            <a:off x="2037253" y="303693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3" name="Oval 192"/>
          <p:cNvSpPr>
            <a:spLocks noChangeArrowheads="1"/>
          </p:cNvSpPr>
          <p:nvPr/>
        </p:nvSpPr>
        <p:spPr bwMode="auto">
          <a:xfrm>
            <a:off x="1928605" y="327924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sp>
        <p:nvSpPr>
          <p:cNvPr id="194" name="Oval 193"/>
          <p:cNvSpPr>
            <a:spLocks noChangeArrowheads="1"/>
          </p:cNvSpPr>
          <p:nvPr/>
        </p:nvSpPr>
        <p:spPr bwMode="auto">
          <a:xfrm>
            <a:off x="1453973" y="327858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42</a:t>
            </a:r>
          </a:p>
        </p:txBody>
      </p:sp>
      <p:cxnSp>
        <p:nvCxnSpPr>
          <p:cNvPr id="195" name="Straight Connector 194"/>
          <p:cNvCxnSpPr/>
          <p:nvPr/>
        </p:nvCxnSpPr>
        <p:spPr>
          <a:xfrm>
            <a:off x="1570317" y="3493630"/>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6" name="Oval 195"/>
          <p:cNvSpPr>
            <a:spLocks noChangeArrowheads="1"/>
          </p:cNvSpPr>
          <p:nvPr/>
        </p:nvSpPr>
        <p:spPr bwMode="auto">
          <a:xfrm>
            <a:off x="1461669" y="373593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45</a:t>
            </a:r>
          </a:p>
        </p:txBody>
      </p:sp>
      <p:cxnSp>
        <p:nvCxnSpPr>
          <p:cNvPr id="197" name="Straight Connector 196"/>
          <p:cNvCxnSpPr/>
          <p:nvPr/>
        </p:nvCxnSpPr>
        <p:spPr>
          <a:xfrm flipV="1">
            <a:off x="736705" y="3469382"/>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8" name="Oval 197"/>
          <p:cNvSpPr>
            <a:spLocks noChangeArrowheads="1"/>
          </p:cNvSpPr>
          <p:nvPr/>
        </p:nvSpPr>
        <p:spPr bwMode="auto">
          <a:xfrm>
            <a:off x="1081719" y="329505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17</a:t>
            </a:r>
          </a:p>
        </p:txBody>
      </p:sp>
      <p:cxnSp>
        <p:nvCxnSpPr>
          <p:cNvPr id="199" name="Straight Connector 198"/>
          <p:cNvCxnSpPr/>
          <p:nvPr/>
        </p:nvCxnSpPr>
        <p:spPr>
          <a:xfrm>
            <a:off x="1198064" y="3510100"/>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0" name="Oval 199"/>
          <p:cNvSpPr>
            <a:spLocks noChangeArrowheads="1"/>
          </p:cNvSpPr>
          <p:nvPr/>
        </p:nvSpPr>
        <p:spPr bwMode="auto">
          <a:xfrm>
            <a:off x="1089415" y="375240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18</a:t>
            </a:r>
          </a:p>
        </p:txBody>
      </p:sp>
      <p:sp>
        <p:nvSpPr>
          <p:cNvPr id="201" name="Oval 200"/>
          <p:cNvSpPr>
            <a:spLocks noChangeArrowheads="1"/>
          </p:cNvSpPr>
          <p:nvPr/>
        </p:nvSpPr>
        <p:spPr bwMode="auto">
          <a:xfrm>
            <a:off x="614783" y="375175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21</a:t>
            </a:r>
          </a:p>
        </p:txBody>
      </p:sp>
      <p:cxnSp>
        <p:nvCxnSpPr>
          <p:cNvPr id="202" name="Straight Connector 201"/>
          <p:cNvCxnSpPr/>
          <p:nvPr/>
        </p:nvCxnSpPr>
        <p:spPr>
          <a:xfrm>
            <a:off x="731128" y="396679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3" name="Oval 202"/>
          <p:cNvSpPr>
            <a:spLocks noChangeArrowheads="1"/>
          </p:cNvSpPr>
          <p:nvPr/>
        </p:nvSpPr>
        <p:spPr bwMode="auto">
          <a:xfrm>
            <a:off x="622479" y="420910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25</a:t>
            </a:r>
          </a:p>
        </p:txBody>
      </p:sp>
      <p:grpSp>
        <p:nvGrpSpPr>
          <p:cNvPr id="204" name="Group 203"/>
          <p:cNvGrpSpPr/>
          <p:nvPr/>
        </p:nvGrpSpPr>
        <p:grpSpPr>
          <a:xfrm>
            <a:off x="2612235" y="2323427"/>
            <a:ext cx="1526623" cy="1602255"/>
            <a:chOff x="5041948" y="3969060"/>
            <a:chExt cx="2230352" cy="2316448"/>
          </a:xfrm>
        </p:grpSpPr>
        <p:cxnSp>
          <p:nvCxnSpPr>
            <p:cNvPr id="205" name="Straight Connector 204"/>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7" name="Oval 206"/>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a:t>
              </a:r>
            </a:p>
          </p:txBody>
        </p:sp>
        <p:cxnSp>
          <p:nvCxnSpPr>
            <p:cNvPr id="208" name="Straight Connector 207"/>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9" name="Oval 208"/>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33</a:t>
              </a:r>
            </a:p>
          </p:txBody>
        </p:sp>
        <p:sp>
          <p:nvSpPr>
            <p:cNvPr id="210" name="Oval 209"/>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cxnSp>
          <p:nvCxnSpPr>
            <p:cNvPr id="211" name="Straight Connector 210"/>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2" name="Oval 211"/>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213" name="Straight Connector 212"/>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4" name="Oval 213"/>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11</a:t>
              </a:r>
            </a:p>
          </p:txBody>
        </p:sp>
        <p:cxnSp>
          <p:nvCxnSpPr>
            <p:cNvPr id="215" name="Straight Connector 214"/>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6" name="Oval 215"/>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16</a:t>
              </a:r>
            </a:p>
          </p:txBody>
        </p:sp>
        <p:sp>
          <p:nvSpPr>
            <p:cNvPr id="217" name="Oval 216"/>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cxnSp>
          <p:nvCxnSpPr>
            <p:cNvPr id="218" name="Straight Connector 217"/>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9" name="Oval 218"/>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20</a:t>
              </a:r>
            </a:p>
          </p:txBody>
        </p:sp>
      </p:grpSp>
      <p:sp>
        <p:nvSpPr>
          <p:cNvPr id="243" name="Oval 242"/>
          <p:cNvSpPr>
            <a:spLocks noChangeArrowheads="1"/>
          </p:cNvSpPr>
          <p:nvPr/>
        </p:nvSpPr>
        <p:spPr bwMode="auto">
          <a:xfrm>
            <a:off x="8031607" y="231210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244" name="Straight Connector 243"/>
          <p:cNvCxnSpPr/>
          <p:nvPr/>
        </p:nvCxnSpPr>
        <p:spPr>
          <a:xfrm>
            <a:off x="8147952" y="2527145"/>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5" name="Oval 244"/>
          <p:cNvSpPr>
            <a:spLocks noChangeArrowheads="1"/>
          </p:cNvSpPr>
          <p:nvPr/>
        </p:nvSpPr>
        <p:spPr bwMode="auto">
          <a:xfrm>
            <a:off x="8039303" y="276945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sp>
        <p:nvSpPr>
          <p:cNvPr id="246" name="Oval 245"/>
          <p:cNvSpPr>
            <a:spLocks noChangeArrowheads="1"/>
          </p:cNvSpPr>
          <p:nvPr/>
        </p:nvSpPr>
        <p:spPr bwMode="auto">
          <a:xfrm>
            <a:off x="8787691" y="231210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46</a:t>
            </a:r>
          </a:p>
        </p:txBody>
      </p:sp>
      <p:cxnSp>
        <p:nvCxnSpPr>
          <p:cNvPr id="248" name="Straight Connector 247"/>
          <p:cNvCxnSpPr/>
          <p:nvPr/>
        </p:nvCxnSpPr>
        <p:spPr>
          <a:xfrm flipV="1">
            <a:off x="6890166" y="3590359"/>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Oval 248"/>
          <p:cNvSpPr>
            <a:spLocks noChangeArrowheads="1"/>
          </p:cNvSpPr>
          <p:nvPr/>
        </p:nvSpPr>
        <p:spPr bwMode="auto">
          <a:xfrm>
            <a:off x="7235180" y="341603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250" name="Straight Connector 249"/>
          <p:cNvCxnSpPr/>
          <p:nvPr/>
        </p:nvCxnSpPr>
        <p:spPr>
          <a:xfrm>
            <a:off x="7351525" y="3631077"/>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Oval 250"/>
          <p:cNvSpPr>
            <a:spLocks noChangeArrowheads="1"/>
          </p:cNvSpPr>
          <p:nvPr/>
        </p:nvSpPr>
        <p:spPr bwMode="auto">
          <a:xfrm>
            <a:off x="7242876" y="387338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252" name="Oval 251"/>
          <p:cNvSpPr>
            <a:spLocks noChangeArrowheads="1"/>
          </p:cNvSpPr>
          <p:nvPr/>
        </p:nvSpPr>
        <p:spPr bwMode="auto">
          <a:xfrm>
            <a:off x="6768244" y="387273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253" name="Straight Connector 252"/>
          <p:cNvCxnSpPr/>
          <p:nvPr/>
        </p:nvCxnSpPr>
        <p:spPr>
          <a:xfrm>
            <a:off x="6884589" y="4087773"/>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4" name="Oval 253"/>
          <p:cNvSpPr>
            <a:spLocks noChangeArrowheads="1"/>
          </p:cNvSpPr>
          <p:nvPr/>
        </p:nvSpPr>
        <p:spPr bwMode="auto">
          <a:xfrm>
            <a:off x="6775940" y="4330082"/>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sp>
        <p:nvSpPr>
          <p:cNvPr id="255" name="Oval 254"/>
          <p:cNvSpPr>
            <a:spLocks noChangeArrowheads="1"/>
          </p:cNvSpPr>
          <p:nvPr/>
        </p:nvSpPr>
        <p:spPr bwMode="auto">
          <a:xfrm>
            <a:off x="8028384" y="342822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cxnSp>
        <p:nvCxnSpPr>
          <p:cNvPr id="256" name="Straight Connector 255"/>
          <p:cNvCxnSpPr/>
          <p:nvPr/>
        </p:nvCxnSpPr>
        <p:spPr>
          <a:xfrm>
            <a:off x="8144729" y="3643269"/>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7" name="Oval 256"/>
          <p:cNvSpPr>
            <a:spLocks noChangeArrowheads="1"/>
          </p:cNvSpPr>
          <p:nvPr/>
        </p:nvSpPr>
        <p:spPr bwMode="auto">
          <a:xfrm>
            <a:off x="8036080" y="388557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sp>
        <p:nvSpPr>
          <p:cNvPr id="258" name="Oval 257"/>
          <p:cNvSpPr>
            <a:spLocks noChangeArrowheads="1"/>
          </p:cNvSpPr>
          <p:nvPr/>
        </p:nvSpPr>
        <p:spPr bwMode="auto">
          <a:xfrm>
            <a:off x="8784468" y="342822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sp>
        <p:nvSpPr>
          <p:cNvPr id="259" name="Line 5"/>
          <p:cNvSpPr>
            <a:spLocks noChangeShapeType="1"/>
          </p:cNvSpPr>
          <p:nvPr/>
        </p:nvSpPr>
        <p:spPr bwMode="auto">
          <a:xfrm>
            <a:off x="143508" y="4629324"/>
            <a:ext cx="8842248" cy="0"/>
          </a:xfrm>
          <a:prstGeom prst="line">
            <a:avLst/>
          </a:prstGeom>
          <a:noFill/>
          <a:ln w="28575">
            <a:solidFill>
              <a:schemeClr val="accent6"/>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13" name="Group 12"/>
          <p:cNvGrpSpPr/>
          <p:nvPr/>
        </p:nvGrpSpPr>
        <p:grpSpPr>
          <a:xfrm>
            <a:off x="6764887" y="729209"/>
            <a:ext cx="687433" cy="1210962"/>
            <a:chOff x="6764887" y="729209"/>
            <a:chExt cx="687433" cy="1210962"/>
          </a:xfrm>
        </p:grpSpPr>
        <p:cxnSp>
          <p:nvCxnSpPr>
            <p:cNvPr id="260" name="Straight Connector 259"/>
            <p:cNvCxnSpPr/>
            <p:nvPr/>
          </p:nvCxnSpPr>
          <p:spPr>
            <a:xfrm flipV="1">
              <a:off x="6886809" y="903533"/>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1" name="Oval 260"/>
            <p:cNvSpPr>
              <a:spLocks noChangeArrowheads="1"/>
            </p:cNvSpPr>
            <p:nvPr/>
          </p:nvSpPr>
          <p:spPr bwMode="auto">
            <a:xfrm>
              <a:off x="7231823" y="729209"/>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262" name="Straight Connector 261"/>
            <p:cNvCxnSpPr/>
            <p:nvPr/>
          </p:nvCxnSpPr>
          <p:spPr>
            <a:xfrm>
              <a:off x="7348168" y="944251"/>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Oval 262"/>
            <p:cNvSpPr>
              <a:spLocks noChangeArrowheads="1"/>
            </p:cNvSpPr>
            <p:nvPr/>
          </p:nvSpPr>
          <p:spPr bwMode="auto">
            <a:xfrm>
              <a:off x="7239519" y="1186560"/>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46</a:t>
              </a:r>
            </a:p>
          </p:txBody>
        </p:sp>
        <p:sp>
          <p:nvSpPr>
            <p:cNvPr id="264" name="Oval 263"/>
            <p:cNvSpPr>
              <a:spLocks noChangeArrowheads="1"/>
            </p:cNvSpPr>
            <p:nvPr/>
          </p:nvSpPr>
          <p:spPr bwMode="auto">
            <a:xfrm>
              <a:off x="6764887" y="1185904"/>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265" name="Straight Connector 264"/>
            <p:cNvCxnSpPr/>
            <p:nvPr/>
          </p:nvCxnSpPr>
          <p:spPr>
            <a:xfrm>
              <a:off x="6881232" y="1400947"/>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Oval 265"/>
            <p:cNvSpPr>
              <a:spLocks noChangeArrowheads="1"/>
            </p:cNvSpPr>
            <p:nvPr/>
          </p:nvSpPr>
          <p:spPr bwMode="auto">
            <a:xfrm>
              <a:off x="6772583" y="1725129"/>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sp>
        <p:nvSpPr>
          <p:cNvPr id="2" name="TextBox 1"/>
          <p:cNvSpPr txBox="1"/>
          <p:nvPr/>
        </p:nvSpPr>
        <p:spPr>
          <a:xfrm>
            <a:off x="77147" y="3978925"/>
            <a:ext cx="631747" cy="692497"/>
          </a:xfrm>
          <a:prstGeom prst="rect">
            <a:avLst/>
          </a:prstGeom>
          <a:noFill/>
        </p:spPr>
        <p:txBody>
          <a:bodyPr wrap="square" rtlCol="0">
            <a:spAutoFit/>
          </a:bodyPr>
          <a:lstStyle/>
          <a:p>
            <a:r>
              <a:rPr lang="en-US" sz="3900" dirty="0">
                <a:solidFill>
                  <a:srgbClr val="FF0000"/>
                </a:solidFill>
                <a:latin typeface="Arial Black" pitchFamily="34" charset="0"/>
              </a:rPr>
              <a:t>+</a:t>
            </a:r>
          </a:p>
        </p:txBody>
      </p:sp>
      <p:sp>
        <p:nvSpPr>
          <p:cNvPr id="227" name="TextBox 226"/>
          <p:cNvSpPr txBox="1"/>
          <p:nvPr/>
        </p:nvSpPr>
        <p:spPr>
          <a:xfrm>
            <a:off x="8640452" y="1664031"/>
            <a:ext cx="525712" cy="400110"/>
          </a:xfrm>
          <a:prstGeom prst="rect">
            <a:avLst/>
          </a:prstGeom>
          <a:noFill/>
        </p:spPr>
        <p:txBody>
          <a:bodyPr wrap="square" rtlCol="0">
            <a:spAutoFit/>
          </a:bodyPr>
          <a:lstStyle/>
          <a:p>
            <a:r>
              <a:rPr lang="en-US" sz="2000" b="1" i="1" dirty="0">
                <a:latin typeface="Book Antiqua" pitchFamily="18" charset="0"/>
              </a:rPr>
              <a:t>H</a:t>
            </a:r>
            <a:r>
              <a:rPr lang="en-US" sz="2000" b="1" baseline="-25000" dirty="0">
                <a:latin typeface="Book Antiqua" pitchFamily="18" charset="0"/>
              </a:rPr>
              <a:t>1</a:t>
            </a:r>
            <a:endParaRPr lang="en-US" sz="2000" b="1" dirty="0"/>
          </a:p>
        </p:txBody>
      </p:sp>
      <p:sp>
        <p:nvSpPr>
          <p:cNvPr id="228" name="TextBox 227"/>
          <p:cNvSpPr txBox="1"/>
          <p:nvPr/>
        </p:nvSpPr>
        <p:spPr>
          <a:xfrm>
            <a:off x="8640452" y="2843459"/>
            <a:ext cx="525712" cy="400110"/>
          </a:xfrm>
          <a:prstGeom prst="rect">
            <a:avLst/>
          </a:prstGeom>
          <a:noFill/>
        </p:spPr>
        <p:txBody>
          <a:bodyPr wrap="square" rtlCol="0">
            <a:spAutoFit/>
          </a:bodyPr>
          <a:lstStyle/>
          <a:p>
            <a:r>
              <a:rPr lang="en-US" sz="2000" b="1" i="1" dirty="0">
                <a:latin typeface="Book Antiqua" pitchFamily="18" charset="0"/>
              </a:rPr>
              <a:t>H</a:t>
            </a:r>
            <a:r>
              <a:rPr lang="en-US" sz="2000" b="1" baseline="-25000" dirty="0">
                <a:latin typeface="Book Antiqua" pitchFamily="18" charset="0"/>
              </a:rPr>
              <a:t>2</a:t>
            </a:r>
            <a:endParaRPr lang="en-US" sz="2000" b="1" dirty="0"/>
          </a:p>
        </p:txBody>
      </p:sp>
      <p:sp>
        <p:nvSpPr>
          <p:cNvPr id="229" name="TextBox 228"/>
          <p:cNvSpPr txBox="1"/>
          <p:nvPr/>
        </p:nvSpPr>
        <p:spPr>
          <a:xfrm>
            <a:off x="4127939" y="6324776"/>
            <a:ext cx="525712" cy="430887"/>
          </a:xfrm>
          <a:prstGeom prst="rect">
            <a:avLst/>
          </a:prstGeom>
          <a:noFill/>
        </p:spPr>
        <p:txBody>
          <a:bodyPr wrap="square" rtlCol="0">
            <a:spAutoFit/>
          </a:bodyPr>
          <a:lstStyle/>
          <a:p>
            <a:r>
              <a:rPr lang="en-US" sz="2200" b="1" i="1" dirty="0">
                <a:latin typeface="Book Antiqua" pitchFamily="18" charset="0"/>
              </a:rPr>
              <a:t>H</a:t>
            </a:r>
            <a:endParaRPr lang="en-US" sz="2200" b="1" dirty="0"/>
          </a:p>
        </p:txBody>
      </p:sp>
      <p:grpSp>
        <p:nvGrpSpPr>
          <p:cNvPr id="11" name="Group 10"/>
          <p:cNvGrpSpPr/>
          <p:nvPr/>
        </p:nvGrpSpPr>
        <p:grpSpPr>
          <a:xfrm>
            <a:off x="8028384" y="728700"/>
            <a:ext cx="220497" cy="672393"/>
            <a:chOff x="8028384" y="728700"/>
            <a:chExt cx="220497" cy="672393"/>
          </a:xfrm>
        </p:grpSpPr>
        <p:sp>
          <p:nvSpPr>
            <p:cNvPr id="231" name="Oval 230"/>
            <p:cNvSpPr>
              <a:spLocks noChangeArrowheads="1"/>
            </p:cNvSpPr>
            <p:nvPr/>
          </p:nvSpPr>
          <p:spPr bwMode="auto">
            <a:xfrm>
              <a:off x="8028384" y="728700"/>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232" name="Straight Connector 231"/>
            <p:cNvCxnSpPr/>
            <p:nvPr/>
          </p:nvCxnSpPr>
          <p:spPr>
            <a:xfrm>
              <a:off x="8144729" y="94374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3" name="Oval 232"/>
            <p:cNvSpPr>
              <a:spLocks noChangeArrowheads="1"/>
            </p:cNvSpPr>
            <p:nvPr/>
          </p:nvSpPr>
          <p:spPr bwMode="auto">
            <a:xfrm>
              <a:off x="8036080" y="1186051"/>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46</a:t>
              </a:r>
            </a:p>
          </p:txBody>
        </p:sp>
      </p:grpSp>
      <p:grpSp>
        <p:nvGrpSpPr>
          <p:cNvPr id="8" name="Group 7"/>
          <p:cNvGrpSpPr/>
          <p:nvPr/>
        </p:nvGrpSpPr>
        <p:grpSpPr>
          <a:xfrm>
            <a:off x="4752020" y="753021"/>
            <a:ext cx="1526623" cy="1602255"/>
            <a:chOff x="1691680" y="638613"/>
            <a:chExt cx="1526623" cy="1602255"/>
          </a:xfrm>
        </p:grpSpPr>
        <p:cxnSp>
          <p:nvCxnSpPr>
            <p:cNvPr id="236" name="Straight Connector 235"/>
            <p:cNvCxnSpPr/>
            <p:nvPr/>
          </p:nvCxnSpPr>
          <p:spPr>
            <a:xfrm flipV="1">
              <a:off x="2313924" y="812937"/>
              <a:ext cx="733170" cy="354574"/>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V="1">
              <a:off x="2652791" y="812937"/>
              <a:ext cx="409125" cy="334021"/>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8" name="Oval 237"/>
            <p:cNvSpPr>
              <a:spLocks noChangeArrowheads="1"/>
            </p:cNvSpPr>
            <p:nvPr/>
          </p:nvSpPr>
          <p:spPr bwMode="auto">
            <a:xfrm>
              <a:off x="2997806" y="638613"/>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239" name="Straight Connector 238"/>
            <p:cNvCxnSpPr/>
            <p:nvPr/>
          </p:nvCxnSpPr>
          <p:spPr>
            <a:xfrm>
              <a:off x="3114150" y="853655"/>
              <a:ext cx="0" cy="313469"/>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0" name="Oval 239"/>
            <p:cNvSpPr>
              <a:spLocks noChangeArrowheads="1"/>
            </p:cNvSpPr>
            <p:nvPr/>
          </p:nvSpPr>
          <p:spPr bwMode="auto">
            <a:xfrm>
              <a:off x="3005502" y="1095964"/>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241" name="Oval 240"/>
            <p:cNvSpPr>
              <a:spLocks noChangeArrowheads="1"/>
            </p:cNvSpPr>
            <p:nvPr/>
          </p:nvSpPr>
          <p:spPr bwMode="auto">
            <a:xfrm>
              <a:off x="2530870" y="1095308"/>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242" name="Straight Connector 241"/>
            <p:cNvCxnSpPr/>
            <p:nvPr/>
          </p:nvCxnSpPr>
          <p:spPr>
            <a:xfrm>
              <a:off x="2647214" y="1310351"/>
              <a:ext cx="0" cy="313469"/>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4" name="Oval 273"/>
            <p:cNvSpPr>
              <a:spLocks noChangeArrowheads="1"/>
            </p:cNvSpPr>
            <p:nvPr/>
          </p:nvSpPr>
          <p:spPr bwMode="auto">
            <a:xfrm>
              <a:off x="2538566" y="1552660"/>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cxnSp>
          <p:nvCxnSpPr>
            <p:cNvPr id="275" name="Straight Connector 274"/>
            <p:cNvCxnSpPr/>
            <p:nvPr/>
          </p:nvCxnSpPr>
          <p:spPr>
            <a:xfrm flipV="1">
              <a:off x="1813602" y="1286103"/>
              <a:ext cx="409125" cy="334021"/>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Oval 275"/>
            <p:cNvSpPr>
              <a:spLocks noChangeArrowheads="1"/>
            </p:cNvSpPr>
            <p:nvPr/>
          </p:nvSpPr>
          <p:spPr bwMode="auto">
            <a:xfrm>
              <a:off x="2158616" y="1111779"/>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277" name="Straight Connector 276"/>
            <p:cNvCxnSpPr/>
            <p:nvPr/>
          </p:nvCxnSpPr>
          <p:spPr>
            <a:xfrm>
              <a:off x="2274961" y="1326821"/>
              <a:ext cx="0" cy="313469"/>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a:spLocks noChangeArrowheads="1"/>
            </p:cNvSpPr>
            <p:nvPr/>
          </p:nvSpPr>
          <p:spPr bwMode="auto">
            <a:xfrm>
              <a:off x="2166312" y="1569130"/>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48</a:t>
              </a:r>
            </a:p>
          </p:txBody>
        </p:sp>
        <p:sp>
          <p:nvSpPr>
            <p:cNvPr id="279" name="Oval 278"/>
            <p:cNvSpPr>
              <a:spLocks noChangeArrowheads="1"/>
            </p:cNvSpPr>
            <p:nvPr/>
          </p:nvSpPr>
          <p:spPr bwMode="auto">
            <a:xfrm>
              <a:off x="1691680" y="1568474"/>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280" name="Straight Connector 279"/>
            <p:cNvCxnSpPr/>
            <p:nvPr/>
          </p:nvCxnSpPr>
          <p:spPr>
            <a:xfrm>
              <a:off x="1808025" y="1783517"/>
              <a:ext cx="0" cy="313469"/>
            </a:xfrm>
            <a:prstGeom prst="lin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1" name="Oval 280"/>
            <p:cNvSpPr>
              <a:spLocks noChangeArrowheads="1"/>
            </p:cNvSpPr>
            <p:nvPr/>
          </p:nvSpPr>
          <p:spPr bwMode="auto">
            <a:xfrm>
              <a:off x="1699376" y="2025826"/>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sp>
        <p:nvSpPr>
          <p:cNvPr id="9" name="TextBox 8"/>
          <p:cNvSpPr txBox="1"/>
          <p:nvPr/>
        </p:nvSpPr>
        <p:spPr>
          <a:xfrm>
            <a:off x="431540" y="1088740"/>
            <a:ext cx="2008371" cy="369332"/>
          </a:xfrm>
          <a:prstGeom prst="rect">
            <a:avLst/>
          </a:prstGeom>
          <a:noFill/>
        </p:spPr>
        <p:txBody>
          <a:bodyPr wrap="square" rtlCol="0">
            <a:spAutoFit/>
          </a:bodyPr>
          <a:lstStyle/>
          <a:p>
            <a:r>
              <a:rPr lang="en-US" b="1" dirty="0">
                <a:latin typeface="Courier New" pitchFamily="49" charset="0"/>
                <a:cs typeface="Courier New" pitchFamily="49" charset="0"/>
              </a:rPr>
              <a:t>1  0  0  1  1</a:t>
            </a:r>
          </a:p>
        </p:txBody>
      </p:sp>
      <p:sp>
        <p:nvSpPr>
          <p:cNvPr id="286" name="TextBox 285"/>
          <p:cNvSpPr txBox="1"/>
          <p:nvPr/>
        </p:nvSpPr>
        <p:spPr>
          <a:xfrm>
            <a:off x="431540" y="1403484"/>
            <a:ext cx="2008371" cy="369332"/>
          </a:xfrm>
          <a:prstGeom prst="rect">
            <a:avLst/>
          </a:prstGeom>
          <a:noFill/>
        </p:spPr>
        <p:txBody>
          <a:bodyPr wrap="square" rtlCol="0">
            <a:spAutoFit/>
          </a:bodyPr>
          <a:lstStyle/>
          <a:p>
            <a:r>
              <a:rPr lang="en-US" b="1" dirty="0">
                <a:latin typeface="Courier New" pitchFamily="49" charset="0"/>
                <a:cs typeface="Courier New" pitchFamily="49" charset="0"/>
              </a:rPr>
              <a:t>0  0  1  1  1</a:t>
            </a:r>
          </a:p>
        </p:txBody>
      </p:sp>
      <p:sp>
        <p:nvSpPr>
          <p:cNvPr id="287" name="Line 5"/>
          <p:cNvSpPr>
            <a:spLocks noChangeShapeType="1"/>
          </p:cNvSpPr>
          <p:nvPr/>
        </p:nvSpPr>
        <p:spPr bwMode="auto">
          <a:xfrm>
            <a:off x="143508" y="1808820"/>
            <a:ext cx="2429500" cy="0"/>
          </a:xfrm>
          <a:prstGeom prst="line">
            <a:avLst/>
          </a:prstGeom>
          <a:noFill/>
          <a:ln w="22225">
            <a:solidFill>
              <a:schemeClr val="accent6"/>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88" name="TextBox 287"/>
          <p:cNvSpPr txBox="1"/>
          <p:nvPr/>
        </p:nvSpPr>
        <p:spPr>
          <a:xfrm>
            <a:off x="87825" y="1357608"/>
            <a:ext cx="631747" cy="492443"/>
          </a:xfrm>
          <a:prstGeom prst="rect">
            <a:avLst/>
          </a:prstGeom>
          <a:noFill/>
        </p:spPr>
        <p:txBody>
          <a:bodyPr wrap="square" rtlCol="0">
            <a:spAutoFit/>
          </a:bodyPr>
          <a:lstStyle/>
          <a:p>
            <a:r>
              <a:rPr lang="en-US" sz="2600" dirty="0">
                <a:solidFill>
                  <a:srgbClr val="FF0000"/>
                </a:solidFill>
                <a:latin typeface="Arial Black" pitchFamily="34" charset="0"/>
              </a:rPr>
              <a:t>+</a:t>
            </a:r>
          </a:p>
        </p:txBody>
      </p:sp>
      <p:sp>
        <p:nvSpPr>
          <p:cNvPr id="293" name="TextBox 292"/>
          <p:cNvSpPr txBox="1"/>
          <p:nvPr/>
        </p:nvSpPr>
        <p:spPr>
          <a:xfrm>
            <a:off x="1665658" y="755412"/>
            <a:ext cx="350058" cy="369332"/>
          </a:xfrm>
          <a:prstGeom prst="rect">
            <a:avLst/>
          </a:prstGeom>
          <a:noFill/>
        </p:spPr>
        <p:txBody>
          <a:bodyPr wrap="square" rtlCol="0">
            <a:spAutoFit/>
          </a:bodyPr>
          <a:lstStyle/>
          <a:p>
            <a:r>
              <a:rPr lang="en-US" b="1" dirty="0">
                <a:solidFill>
                  <a:srgbClr val="FF0000"/>
                </a:solidFill>
                <a:latin typeface="Courier New" pitchFamily="49" charset="0"/>
                <a:cs typeface="Courier New" pitchFamily="49" charset="0"/>
              </a:rPr>
              <a:t>1</a:t>
            </a:r>
          </a:p>
        </p:txBody>
      </p:sp>
      <p:sp>
        <p:nvSpPr>
          <p:cNvPr id="294" name="TextBox 293"/>
          <p:cNvSpPr txBox="1"/>
          <p:nvPr/>
        </p:nvSpPr>
        <p:spPr>
          <a:xfrm>
            <a:off x="1233610" y="755412"/>
            <a:ext cx="350058" cy="369332"/>
          </a:xfrm>
          <a:prstGeom prst="rect">
            <a:avLst/>
          </a:prstGeom>
          <a:noFill/>
        </p:spPr>
        <p:txBody>
          <a:bodyPr wrap="square" rtlCol="0">
            <a:spAutoFit/>
          </a:bodyPr>
          <a:lstStyle/>
          <a:p>
            <a:r>
              <a:rPr lang="en-US" b="1" dirty="0">
                <a:solidFill>
                  <a:srgbClr val="FF0000"/>
                </a:solidFill>
                <a:latin typeface="Courier New" pitchFamily="49" charset="0"/>
                <a:cs typeface="Courier New" pitchFamily="49" charset="0"/>
              </a:rPr>
              <a:t>1</a:t>
            </a:r>
          </a:p>
        </p:txBody>
      </p:sp>
      <p:sp>
        <p:nvSpPr>
          <p:cNvPr id="295" name="TextBox 294"/>
          <p:cNvSpPr txBox="1"/>
          <p:nvPr/>
        </p:nvSpPr>
        <p:spPr>
          <a:xfrm>
            <a:off x="827584" y="755412"/>
            <a:ext cx="350058" cy="369332"/>
          </a:xfrm>
          <a:prstGeom prst="rect">
            <a:avLst/>
          </a:prstGeom>
          <a:noFill/>
        </p:spPr>
        <p:txBody>
          <a:bodyPr wrap="square" rtlCol="0">
            <a:spAutoFit/>
          </a:bodyPr>
          <a:lstStyle/>
          <a:p>
            <a:r>
              <a:rPr lang="en-US" b="1" dirty="0">
                <a:solidFill>
                  <a:srgbClr val="FF0000"/>
                </a:solidFill>
                <a:latin typeface="Courier New" pitchFamily="49" charset="0"/>
                <a:cs typeface="Courier New" pitchFamily="49" charset="0"/>
              </a:rPr>
              <a:t>1</a:t>
            </a:r>
          </a:p>
        </p:txBody>
      </p:sp>
      <p:sp>
        <p:nvSpPr>
          <p:cNvPr id="296" name="TextBox 295"/>
          <p:cNvSpPr txBox="1"/>
          <p:nvPr/>
        </p:nvSpPr>
        <p:spPr>
          <a:xfrm>
            <a:off x="431540" y="1799528"/>
            <a:ext cx="2008371" cy="369332"/>
          </a:xfrm>
          <a:prstGeom prst="rect">
            <a:avLst/>
          </a:prstGeom>
          <a:noFill/>
        </p:spPr>
        <p:txBody>
          <a:bodyPr wrap="square" rtlCol="0">
            <a:spAutoFit/>
          </a:bodyPr>
          <a:lstStyle/>
          <a:p>
            <a:r>
              <a:rPr lang="en-US" b="1" dirty="0">
                <a:latin typeface="Courier New" pitchFamily="49" charset="0"/>
                <a:cs typeface="Courier New" pitchFamily="49" charset="0"/>
              </a:rPr>
              <a:t>1  1  0  1  0</a:t>
            </a:r>
          </a:p>
        </p:txBody>
      </p:sp>
    </p:spTree>
    <p:extLst>
      <p:ext uri="{BB962C8B-B14F-4D97-AF65-F5344CB8AC3E}">
        <p14:creationId xmlns:p14="http://schemas.microsoft.com/office/powerpoint/2010/main" val="347113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wipe(down)">
                                      <p:cBhvr>
                                        <p:cTn id="12" dur="500"/>
                                        <p:tgtEl>
                                          <p:spTgt spid="28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7"/>
                                        </p:tgtEl>
                                        <p:attrNameLst>
                                          <p:attrName>style.visibility</p:attrName>
                                        </p:attrNameLst>
                                      </p:cBhvr>
                                      <p:to>
                                        <p:strVal val="visible"/>
                                      </p:to>
                                    </p:set>
                                    <p:animEffect transition="in" filter="wipe(left)">
                                      <p:cBhvr>
                                        <p:cTn id="16" dur="500"/>
                                        <p:tgtEl>
                                          <p:spTgt spid="28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88"/>
                                        </p:tgtEl>
                                        <p:attrNameLst>
                                          <p:attrName>style.visibility</p:attrName>
                                        </p:attrNameLst>
                                      </p:cBhvr>
                                      <p:to>
                                        <p:strVal val="visible"/>
                                      </p:to>
                                    </p:set>
                                    <p:anim calcmode="lin" valueType="num">
                                      <p:cBhvr additive="base">
                                        <p:cTn id="19" dur="500"/>
                                        <p:tgtEl>
                                          <p:spTgt spid="288"/>
                                        </p:tgtEl>
                                        <p:attrNameLst>
                                          <p:attrName>ppt_y</p:attrName>
                                        </p:attrNameLst>
                                      </p:cBhvr>
                                      <p:tavLst>
                                        <p:tav tm="0">
                                          <p:val>
                                            <p:strVal val="#ppt_y+#ppt_h*1.125000"/>
                                          </p:val>
                                        </p:tav>
                                        <p:tav tm="100000">
                                          <p:val>
                                            <p:strVal val="#ppt_y"/>
                                          </p:val>
                                        </p:tav>
                                      </p:tavLst>
                                    </p:anim>
                                    <p:animEffect transition="in" filter="wipe(up)">
                                      <p:cBhvr>
                                        <p:cTn id="20" dur="500"/>
                                        <p:tgtEl>
                                          <p:spTgt spid="28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296"/>
                                        </p:tgtEl>
                                        <p:attrNameLst>
                                          <p:attrName>style.visibility</p:attrName>
                                        </p:attrNameLst>
                                      </p:cBhvr>
                                      <p:to>
                                        <p:strVal val="visible"/>
                                      </p:to>
                                    </p:set>
                                    <p:anim calcmode="lin" valueType="num">
                                      <p:cBhvr additive="base">
                                        <p:cTn id="25" dur="500"/>
                                        <p:tgtEl>
                                          <p:spTgt spid="296"/>
                                        </p:tgtEl>
                                        <p:attrNameLst>
                                          <p:attrName>ppt_y</p:attrName>
                                        </p:attrNameLst>
                                      </p:cBhvr>
                                      <p:tavLst>
                                        <p:tav tm="0">
                                          <p:val>
                                            <p:strVal val="#ppt_y-#ppt_h*1.125000"/>
                                          </p:val>
                                        </p:tav>
                                        <p:tav tm="100000">
                                          <p:val>
                                            <p:strVal val="#ppt_y"/>
                                          </p:val>
                                        </p:tav>
                                      </p:tavLst>
                                    </p:anim>
                                    <p:animEffect transition="in" filter="wipe(down)">
                                      <p:cBhvr>
                                        <p:cTn id="26" dur="500"/>
                                        <p:tgtEl>
                                          <p:spTgt spid="29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93"/>
                                        </p:tgtEl>
                                        <p:attrNameLst>
                                          <p:attrName>style.visibility</p:attrName>
                                        </p:attrNameLst>
                                      </p:cBhvr>
                                      <p:to>
                                        <p:strVal val="visible"/>
                                      </p:to>
                                    </p:set>
                                    <p:anim calcmode="lin" valueType="num">
                                      <p:cBhvr additive="base">
                                        <p:cTn id="29" dur="500"/>
                                        <p:tgtEl>
                                          <p:spTgt spid="293"/>
                                        </p:tgtEl>
                                        <p:attrNameLst>
                                          <p:attrName>ppt_y</p:attrName>
                                        </p:attrNameLst>
                                      </p:cBhvr>
                                      <p:tavLst>
                                        <p:tav tm="0">
                                          <p:val>
                                            <p:strVal val="#ppt_y+#ppt_h*1.125000"/>
                                          </p:val>
                                        </p:tav>
                                        <p:tav tm="100000">
                                          <p:val>
                                            <p:strVal val="#ppt_y"/>
                                          </p:val>
                                        </p:tav>
                                      </p:tavLst>
                                    </p:anim>
                                    <p:animEffect transition="in" filter="wipe(up)">
                                      <p:cBhvr>
                                        <p:cTn id="30" dur="500"/>
                                        <p:tgtEl>
                                          <p:spTgt spid="29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94"/>
                                        </p:tgtEl>
                                        <p:attrNameLst>
                                          <p:attrName>style.visibility</p:attrName>
                                        </p:attrNameLst>
                                      </p:cBhvr>
                                      <p:to>
                                        <p:strVal val="visible"/>
                                      </p:to>
                                    </p:set>
                                    <p:anim calcmode="lin" valueType="num">
                                      <p:cBhvr additive="base">
                                        <p:cTn id="33" dur="500"/>
                                        <p:tgtEl>
                                          <p:spTgt spid="294"/>
                                        </p:tgtEl>
                                        <p:attrNameLst>
                                          <p:attrName>ppt_y</p:attrName>
                                        </p:attrNameLst>
                                      </p:cBhvr>
                                      <p:tavLst>
                                        <p:tav tm="0">
                                          <p:val>
                                            <p:strVal val="#ppt_y+#ppt_h*1.125000"/>
                                          </p:val>
                                        </p:tav>
                                        <p:tav tm="100000">
                                          <p:val>
                                            <p:strVal val="#ppt_y"/>
                                          </p:val>
                                        </p:tav>
                                      </p:tavLst>
                                    </p:anim>
                                    <p:animEffect transition="in" filter="wipe(up)">
                                      <p:cBhvr>
                                        <p:cTn id="34" dur="500"/>
                                        <p:tgtEl>
                                          <p:spTgt spid="294"/>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anim calcmode="lin" valueType="num">
                                      <p:cBhvr additive="base">
                                        <p:cTn id="37" dur="500"/>
                                        <p:tgtEl>
                                          <p:spTgt spid="295"/>
                                        </p:tgtEl>
                                        <p:attrNameLst>
                                          <p:attrName>ppt_y</p:attrName>
                                        </p:attrNameLst>
                                      </p:cBhvr>
                                      <p:tavLst>
                                        <p:tav tm="0">
                                          <p:val>
                                            <p:strVal val="#ppt_y+#ppt_h*1.125000"/>
                                          </p:val>
                                        </p:tav>
                                        <p:tav tm="100000">
                                          <p:val>
                                            <p:strVal val="#ppt_y"/>
                                          </p:val>
                                        </p:tav>
                                      </p:tavLst>
                                    </p:anim>
                                    <p:animEffect transition="in" filter="wipe(up)">
                                      <p:cBhvr>
                                        <p:cTn id="38" dur="500"/>
                                        <p:tgtEl>
                                          <p:spTgt spid="29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76"/>
                                        </p:tgtEl>
                                        <p:attrNameLst>
                                          <p:attrName>style.visibility</p:attrName>
                                        </p:attrNameLst>
                                      </p:cBhvr>
                                      <p:to>
                                        <p:strVal val="visible"/>
                                      </p:to>
                                    </p:set>
                                    <p:animEffect transition="in" filter="wipe(up)">
                                      <p:cBhvr>
                                        <p:cTn id="43" dur="500"/>
                                        <p:tgtEl>
                                          <p:spTgt spid="17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30"/>
                                        </p:tgtEl>
                                        <p:attrNameLst>
                                          <p:attrName>style.visibility</p:attrName>
                                        </p:attrNameLst>
                                      </p:cBhvr>
                                      <p:to>
                                        <p:strVal val="visible"/>
                                      </p:to>
                                    </p:set>
                                    <p:animEffect transition="in" filter="wipe(right)">
                                      <p:cBhvr>
                                        <p:cTn id="48" dur="500"/>
                                        <p:tgtEl>
                                          <p:spTgt spid="230"/>
                                        </p:tgtEl>
                                      </p:cBhvr>
                                    </p:animEffect>
                                  </p:childTnLst>
                                </p:cTn>
                              </p:par>
                            </p:childTnLst>
                          </p:cTn>
                        </p:par>
                        <p:par>
                          <p:cTn id="49" fill="hold">
                            <p:stCondLst>
                              <p:cond delay="500"/>
                            </p:stCondLst>
                            <p:childTnLst>
                              <p:par>
                                <p:cTn id="50" presetID="12" presetClass="entr" presetSubtype="4"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p:tgtEl>
                                          <p:spTgt spid="11"/>
                                        </p:tgtEl>
                                        <p:attrNameLst>
                                          <p:attrName>ppt_y</p:attrName>
                                        </p:attrNameLst>
                                      </p:cBhvr>
                                      <p:tavLst>
                                        <p:tav tm="0">
                                          <p:val>
                                            <p:strVal val="#ppt_y+#ppt_h*1.125000"/>
                                          </p:val>
                                        </p:tav>
                                        <p:tav tm="100000">
                                          <p:val>
                                            <p:strVal val="#ppt_y"/>
                                          </p:val>
                                        </p:tav>
                                      </p:tavLst>
                                    </p:anim>
                                    <p:animEffect transition="in" filter="wipe(up)">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176"/>
                                        </p:tgtEl>
                                      </p:cBhvr>
                                    </p:animEffect>
                                    <p:set>
                                      <p:cBhvr>
                                        <p:cTn id="58" dur="1" fill="hold">
                                          <p:stCondLst>
                                            <p:cond delay="499"/>
                                          </p:stCondLst>
                                        </p:cTn>
                                        <p:tgtEl>
                                          <p:spTgt spid="176"/>
                                        </p:tgtEl>
                                        <p:attrNameLst>
                                          <p:attrName>style.visibility</p:attrName>
                                        </p:attrNameLst>
                                      </p:cBhvr>
                                      <p:to>
                                        <p:strVal val="hidden"/>
                                      </p:to>
                                    </p:set>
                                  </p:childTnLst>
                                </p:cTn>
                              </p:par>
                              <p:par>
                                <p:cTn id="59" presetID="22" presetClass="entr" presetSubtype="1" fill="hold" grpId="0" nodeType="withEffect">
                                  <p:stCondLst>
                                    <p:cond delay="0"/>
                                  </p:stCondLst>
                                  <p:childTnLst>
                                    <p:set>
                                      <p:cBhvr>
                                        <p:cTn id="60" dur="1" fill="hold">
                                          <p:stCondLst>
                                            <p:cond delay="0"/>
                                          </p:stCondLst>
                                        </p:cTn>
                                        <p:tgtEl>
                                          <p:spTgt spid="177"/>
                                        </p:tgtEl>
                                        <p:attrNameLst>
                                          <p:attrName>style.visibility</p:attrName>
                                        </p:attrNameLst>
                                      </p:cBhvr>
                                      <p:to>
                                        <p:strVal val="visible"/>
                                      </p:to>
                                    </p:set>
                                    <p:animEffect transition="in" filter="wipe(up)">
                                      <p:cBhvr>
                                        <p:cTn id="61" dur="500"/>
                                        <p:tgtEl>
                                          <p:spTgt spid="17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p:tgtEl>
                                          <p:spTgt spid="12"/>
                                        </p:tgtEl>
                                        <p:attrNameLst>
                                          <p:attrName>ppt_y</p:attrName>
                                        </p:attrNameLst>
                                      </p:cBhvr>
                                      <p:tavLst>
                                        <p:tav tm="0">
                                          <p:val>
                                            <p:strVal val="#ppt_y-#ppt_h*1.125000"/>
                                          </p:val>
                                        </p:tav>
                                        <p:tav tm="100000">
                                          <p:val>
                                            <p:strVal val="#ppt_y"/>
                                          </p:val>
                                        </p:tav>
                                      </p:tavLst>
                                    </p:anim>
                                    <p:animEffect transition="in" filter="wipe(down)">
                                      <p:cBhvr>
                                        <p:cTn id="67" dur="500"/>
                                        <p:tgtEl>
                                          <p:spTgt spid="12"/>
                                        </p:tgtEl>
                                      </p:cBhvr>
                                    </p:animEffect>
                                  </p:childTnLst>
                                </p:cTn>
                              </p:par>
                            </p:childTnLst>
                          </p:cTn>
                        </p:par>
                        <p:par>
                          <p:cTn id="68" fill="hold">
                            <p:stCondLst>
                              <p:cond delay="500"/>
                            </p:stCondLst>
                            <p:childTnLst>
                              <p:par>
                                <p:cTn id="69" presetID="12" presetClass="entr" presetSubtype="4" fill="hold"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p:tgtEl>
                                          <p:spTgt spid="13"/>
                                        </p:tgtEl>
                                        <p:attrNameLst>
                                          <p:attrName>ppt_y</p:attrName>
                                        </p:attrNameLst>
                                      </p:cBhvr>
                                      <p:tavLst>
                                        <p:tav tm="0">
                                          <p:val>
                                            <p:strVal val="#ppt_y+#ppt_h*1.125000"/>
                                          </p:val>
                                        </p:tav>
                                        <p:tav tm="100000">
                                          <p:val>
                                            <p:strVal val="#ppt_y"/>
                                          </p:val>
                                        </p:tav>
                                      </p:tavLst>
                                    </p:anim>
                                    <p:animEffect transition="in" filter="wipe(up)">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177"/>
                                        </p:tgtEl>
                                      </p:cBhvr>
                                    </p:animEffect>
                                    <p:set>
                                      <p:cBhvr>
                                        <p:cTn id="77" dur="1" fill="hold">
                                          <p:stCondLst>
                                            <p:cond delay="499"/>
                                          </p:stCondLst>
                                        </p:cTn>
                                        <p:tgtEl>
                                          <p:spTgt spid="177"/>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178"/>
                                        </p:tgtEl>
                                        <p:attrNameLst>
                                          <p:attrName>style.visibility</p:attrName>
                                        </p:attrNameLst>
                                      </p:cBhvr>
                                      <p:to>
                                        <p:strVal val="visible"/>
                                      </p:to>
                                    </p:set>
                                    <p:animEffect transition="in" filter="wipe(up)">
                                      <p:cBhvr>
                                        <p:cTn id="80" dur="500"/>
                                        <p:tgtEl>
                                          <p:spTgt spid="17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234"/>
                                        </p:tgtEl>
                                        <p:attrNameLst>
                                          <p:attrName>style.visibility</p:attrName>
                                        </p:attrNameLst>
                                      </p:cBhvr>
                                      <p:to>
                                        <p:strVal val="visible"/>
                                      </p:to>
                                    </p:set>
                                    <p:animEffect transition="in" filter="wipe(right)">
                                      <p:cBhvr>
                                        <p:cTn id="85" dur="500"/>
                                        <p:tgtEl>
                                          <p:spTgt spid="234"/>
                                        </p:tgtEl>
                                      </p:cBhvr>
                                    </p:animEffect>
                                  </p:childTnLst>
                                </p:cTn>
                              </p:par>
                            </p:childTnLst>
                          </p:cTn>
                        </p:par>
                        <p:par>
                          <p:cTn id="86" fill="hold">
                            <p:stCondLst>
                              <p:cond delay="500"/>
                            </p:stCondLst>
                            <p:childTnLst>
                              <p:par>
                                <p:cTn id="87" presetID="12" presetClass="entr" presetSubtype="4"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p:tgtEl>
                                          <p:spTgt spid="8"/>
                                        </p:tgtEl>
                                        <p:attrNameLst>
                                          <p:attrName>ppt_y</p:attrName>
                                        </p:attrNameLst>
                                      </p:cBhvr>
                                      <p:tavLst>
                                        <p:tav tm="0">
                                          <p:val>
                                            <p:strVal val="#ppt_y+#ppt_h*1.125000"/>
                                          </p:val>
                                        </p:tav>
                                        <p:tav tm="100000">
                                          <p:val>
                                            <p:strVal val="#ppt_y"/>
                                          </p:val>
                                        </p:tav>
                                      </p:tavLst>
                                    </p:anim>
                                    <p:animEffect transition="in" filter="wipe(up)">
                                      <p:cBhvr>
                                        <p:cTn id="90" dur="5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178"/>
                                        </p:tgtEl>
                                      </p:cBhvr>
                                    </p:animEffect>
                                    <p:set>
                                      <p:cBhvr>
                                        <p:cTn id="95" dur="1" fill="hold">
                                          <p:stCondLst>
                                            <p:cond delay="499"/>
                                          </p:stCondLst>
                                        </p:cTn>
                                        <p:tgtEl>
                                          <p:spTgt spid="178"/>
                                        </p:tgtEl>
                                        <p:attrNameLst>
                                          <p:attrName>style.visibility</p:attrName>
                                        </p:attrNameLst>
                                      </p:cBhvr>
                                      <p:to>
                                        <p:strVal val="hidden"/>
                                      </p:to>
                                    </p:set>
                                  </p:childTnLst>
                                </p:cTn>
                              </p:par>
                              <p:par>
                                <p:cTn id="96" presetID="22" presetClass="entr" presetSubtype="1"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animEffect transition="in" filter="wipe(up)">
                                      <p:cBhvr>
                                        <p:cTn id="98" dur="500"/>
                                        <p:tgtEl>
                                          <p:spTgt spid="17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282"/>
                                        </p:tgtEl>
                                        <p:attrNameLst>
                                          <p:attrName>style.visibility</p:attrName>
                                        </p:attrNameLst>
                                      </p:cBhvr>
                                      <p:to>
                                        <p:strVal val="visible"/>
                                      </p:to>
                                    </p:set>
                                    <p:animEffect transition="in" filter="wipe(right)">
                                      <p:cBhvr>
                                        <p:cTn id="103" dur="500"/>
                                        <p:tgtEl>
                                          <p:spTgt spid="282"/>
                                        </p:tgtEl>
                                      </p:cBhvr>
                                    </p:animEffect>
                                  </p:childTnLst>
                                </p:cTn>
                              </p:par>
                              <p:par>
                                <p:cTn id="104" presetID="12" presetClass="entr" presetSubtype="1" fill="hold" nodeType="withEffect">
                                  <p:stCondLst>
                                    <p:cond delay="0"/>
                                  </p:stCondLst>
                                  <p:childTnLst>
                                    <p:set>
                                      <p:cBhvr>
                                        <p:cTn id="105" dur="1" fill="hold">
                                          <p:stCondLst>
                                            <p:cond delay="0"/>
                                          </p:stCondLst>
                                        </p:cTn>
                                        <p:tgtEl>
                                          <p:spTgt spid="160"/>
                                        </p:tgtEl>
                                        <p:attrNameLst>
                                          <p:attrName>style.visibility</p:attrName>
                                        </p:attrNameLst>
                                      </p:cBhvr>
                                      <p:to>
                                        <p:strVal val="visible"/>
                                      </p:to>
                                    </p:set>
                                    <p:anim calcmode="lin" valueType="num">
                                      <p:cBhvr additive="base">
                                        <p:cTn id="106" dur="500"/>
                                        <p:tgtEl>
                                          <p:spTgt spid="160"/>
                                        </p:tgtEl>
                                        <p:attrNameLst>
                                          <p:attrName>ppt_y</p:attrName>
                                        </p:attrNameLst>
                                      </p:cBhvr>
                                      <p:tavLst>
                                        <p:tav tm="0">
                                          <p:val>
                                            <p:strVal val="#ppt_y-#ppt_h*1.125000"/>
                                          </p:val>
                                        </p:tav>
                                        <p:tav tm="100000">
                                          <p:val>
                                            <p:strVal val="#ppt_y"/>
                                          </p:val>
                                        </p:tav>
                                      </p:tavLst>
                                    </p:anim>
                                    <p:animEffect transition="in" filter="wipe(down)">
                                      <p:cBhvr>
                                        <p:cTn id="107" dur="500"/>
                                        <p:tgtEl>
                                          <p:spTgt spid="16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79"/>
                                        </p:tgtEl>
                                      </p:cBhvr>
                                    </p:animEffect>
                                    <p:set>
                                      <p:cBhvr>
                                        <p:cTn id="112" dur="1" fill="hold">
                                          <p:stCondLst>
                                            <p:cond delay="499"/>
                                          </p:stCondLst>
                                        </p:cTn>
                                        <p:tgtEl>
                                          <p:spTgt spid="179"/>
                                        </p:tgtEl>
                                        <p:attrNameLst>
                                          <p:attrName>style.visibility</p:attrName>
                                        </p:attrNameLst>
                                      </p:cBhvr>
                                      <p:to>
                                        <p:strVal val="hidden"/>
                                      </p:to>
                                    </p:set>
                                  </p:childTnLst>
                                </p:cTn>
                              </p:par>
                              <p:par>
                                <p:cTn id="113" presetID="22" presetClass="entr" presetSubtype="1" fill="hold" grpId="0" nodeType="withEffect">
                                  <p:stCondLst>
                                    <p:cond delay="0"/>
                                  </p:stCondLst>
                                  <p:childTnLst>
                                    <p:set>
                                      <p:cBhvr>
                                        <p:cTn id="114" dur="1" fill="hold">
                                          <p:stCondLst>
                                            <p:cond delay="0"/>
                                          </p:stCondLst>
                                        </p:cTn>
                                        <p:tgtEl>
                                          <p:spTgt spid="180"/>
                                        </p:tgtEl>
                                        <p:attrNameLst>
                                          <p:attrName>style.visibility</p:attrName>
                                        </p:attrNameLst>
                                      </p:cBhvr>
                                      <p:to>
                                        <p:strVal val="visible"/>
                                      </p:to>
                                    </p:set>
                                    <p:animEffect transition="in" filter="wipe(up)">
                                      <p:cBhvr>
                                        <p:cTn id="115" dur="500"/>
                                        <p:tgtEl>
                                          <p:spTgt spid="18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285"/>
                                        </p:tgtEl>
                                        <p:attrNameLst>
                                          <p:attrName>style.visibility</p:attrName>
                                        </p:attrNameLst>
                                      </p:cBhvr>
                                      <p:to>
                                        <p:strVal val="visible"/>
                                      </p:to>
                                    </p:set>
                                    <p:animEffect transition="in" filter="wipe(right)">
                                      <p:cBhvr>
                                        <p:cTn id="120" dur="500"/>
                                        <p:tgtEl>
                                          <p:spTgt spid="285"/>
                                        </p:tgtEl>
                                      </p:cBhvr>
                                    </p:animEffect>
                                  </p:childTnLst>
                                </p:cTn>
                              </p:par>
                              <p:par>
                                <p:cTn id="121" presetID="12" presetClass="entr" presetSubtype="1" fill="hold" nodeType="withEffect">
                                  <p:stCondLst>
                                    <p:cond delay="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500"/>
                                        <p:tgtEl>
                                          <p:spTgt spid="14"/>
                                        </p:tgtEl>
                                        <p:attrNameLst>
                                          <p:attrName>ppt_y</p:attrName>
                                        </p:attrNameLst>
                                      </p:cBhvr>
                                      <p:tavLst>
                                        <p:tav tm="0">
                                          <p:val>
                                            <p:strVal val="#ppt_y-#ppt_h*1.125000"/>
                                          </p:val>
                                        </p:tav>
                                        <p:tav tm="100000">
                                          <p:val>
                                            <p:strVal val="#ppt_y"/>
                                          </p:val>
                                        </p:tav>
                                      </p:tavLst>
                                    </p:anim>
                                    <p:animEffect transition="in" filter="wipe(down)">
                                      <p:cBhvr>
                                        <p:cTn id="124" dur="500"/>
                                        <p:tgtEl>
                                          <p:spTgt spid="14"/>
                                        </p:tgtEl>
                                      </p:cBhvr>
                                    </p:animEffect>
                                  </p:childTnLst>
                                </p:cTn>
                              </p:par>
                            </p:childTnLst>
                          </p:cTn>
                        </p:par>
                        <p:par>
                          <p:cTn id="125" fill="hold">
                            <p:stCondLst>
                              <p:cond delay="500"/>
                            </p:stCondLst>
                            <p:childTnLst>
                              <p:par>
                                <p:cTn id="126" presetID="22" presetClass="exit" presetSubtype="4" fill="hold" grpId="1" nodeType="afterEffect">
                                  <p:stCondLst>
                                    <p:cond delay="0"/>
                                  </p:stCondLst>
                                  <p:childTnLst>
                                    <p:animEffect transition="out" filter="wipe(down)">
                                      <p:cBhvr>
                                        <p:cTn id="127" dur="500"/>
                                        <p:tgtEl>
                                          <p:spTgt spid="180"/>
                                        </p:tgtEl>
                                      </p:cBhvr>
                                    </p:animEffect>
                                    <p:set>
                                      <p:cBhvr>
                                        <p:cTn id="128" dur="1" fill="hold">
                                          <p:stCondLst>
                                            <p:cond delay="499"/>
                                          </p:stCondLst>
                                        </p:cTn>
                                        <p:tgtEl>
                                          <p:spTgt spid="180"/>
                                        </p:tgtEl>
                                        <p:attrNameLst>
                                          <p:attrName>style.visibility</p:attrName>
                                        </p:attrNameLst>
                                      </p:cBhvr>
                                      <p:to>
                                        <p:strVal val="hidden"/>
                                      </p:to>
                                    </p:set>
                                  </p:childTnLst>
                                </p:cTn>
                              </p:par>
                            </p:childTnLst>
                          </p:cTn>
                        </p:par>
                        <p:par>
                          <p:cTn id="129" fill="hold">
                            <p:stCondLst>
                              <p:cond delay="1000"/>
                            </p:stCondLst>
                            <p:childTnLst>
                              <p:par>
                                <p:cTn id="130" presetID="53" presetClass="entr" presetSubtype="16" fill="hold" grpId="0" nodeType="afterEffect">
                                  <p:stCondLst>
                                    <p:cond delay="0"/>
                                  </p:stCondLst>
                                  <p:childTnLst>
                                    <p:set>
                                      <p:cBhvr>
                                        <p:cTn id="131" dur="1" fill="hold">
                                          <p:stCondLst>
                                            <p:cond delay="0"/>
                                          </p:stCondLst>
                                        </p:cTn>
                                        <p:tgtEl>
                                          <p:spTgt spid="229"/>
                                        </p:tgtEl>
                                        <p:attrNameLst>
                                          <p:attrName>style.visibility</p:attrName>
                                        </p:attrNameLst>
                                      </p:cBhvr>
                                      <p:to>
                                        <p:strVal val="visible"/>
                                      </p:to>
                                    </p:set>
                                    <p:anim calcmode="lin" valueType="num">
                                      <p:cBhvr>
                                        <p:cTn id="132" dur="500" fill="hold"/>
                                        <p:tgtEl>
                                          <p:spTgt spid="229"/>
                                        </p:tgtEl>
                                        <p:attrNameLst>
                                          <p:attrName>ppt_w</p:attrName>
                                        </p:attrNameLst>
                                      </p:cBhvr>
                                      <p:tavLst>
                                        <p:tav tm="0">
                                          <p:val>
                                            <p:fltVal val="0"/>
                                          </p:val>
                                        </p:tav>
                                        <p:tav tm="100000">
                                          <p:val>
                                            <p:strVal val="#ppt_w"/>
                                          </p:val>
                                        </p:tav>
                                      </p:tavLst>
                                    </p:anim>
                                    <p:anim calcmode="lin" valueType="num">
                                      <p:cBhvr>
                                        <p:cTn id="133" dur="500" fill="hold"/>
                                        <p:tgtEl>
                                          <p:spTgt spid="229"/>
                                        </p:tgtEl>
                                        <p:attrNameLst>
                                          <p:attrName>ppt_h</p:attrName>
                                        </p:attrNameLst>
                                      </p:cBhvr>
                                      <p:tavLst>
                                        <p:tav tm="0">
                                          <p:val>
                                            <p:fltVal val="0"/>
                                          </p:val>
                                        </p:tav>
                                        <p:tav tm="100000">
                                          <p:val>
                                            <p:strVal val="#ppt_h"/>
                                          </p:val>
                                        </p:tav>
                                      </p:tavLst>
                                    </p:anim>
                                    <p:animEffect transition="in" filter="fade">
                                      <p:cBhvr>
                                        <p:cTn id="134"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0" grpId="1" animBg="1"/>
      <p:bldP spid="179" grpId="0" animBg="1"/>
      <p:bldP spid="179" grpId="1" animBg="1"/>
      <p:bldP spid="178" grpId="0" animBg="1"/>
      <p:bldP spid="178" grpId="1" animBg="1"/>
      <p:bldP spid="177" grpId="0" animBg="1"/>
      <p:bldP spid="177" grpId="1" animBg="1"/>
      <p:bldP spid="176" grpId="0" animBg="1"/>
      <p:bldP spid="176" grpId="1" animBg="1"/>
      <p:bldP spid="229" grpId="0"/>
      <p:bldP spid="9" grpId="0"/>
      <p:bldP spid="286" grpId="0"/>
      <p:bldP spid="287" grpId="0" animBg="1"/>
      <p:bldP spid="288" grpId="0"/>
      <p:bldP spid="293" grpId="0"/>
      <p:bldP spid="294" grpId="0"/>
      <p:bldP spid="295" grpId="0"/>
      <p:bldP spid="2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Union (</a:t>
            </a:r>
            <a:r>
              <a:rPr lang="en-US" altLang="ja-JP" sz="3600" b="1" i="1" dirty="0">
                <a:solidFill>
                  <a:srgbClr val="A50021"/>
                </a:solidFill>
                <a:latin typeface="Verdana" pitchFamily="34" charset="0"/>
                <a:ea typeface="ＭＳ Ｐゴシック" pitchFamily="34" charset="-128"/>
              </a:rPr>
              <a:t>H</a:t>
            </a:r>
            <a:r>
              <a:rPr lang="en-US" altLang="ja-JP" sz="3600" b="1" baseline="-25000" dirty="0">
                <a:solidFill>
                  <a:srgbClr val="A50021"/>
                </a:solidFill>
                <a:latin typeface="Verdana" pitchFamily="34" charset="0"/>
                <a:ea typeface="ＭＳ Ｐゴシック" pitchFamily="34" charset="-128"/>
              </a:rPr>
              <a:t>1</a:t>
            </a:r>
            <a:r>
              <a:rPr lang="en-US" altLang="ja-JP" sz="3600" b="1" dirty="0">
                <a:solidFill>
                  <a:srgbClr val="A50021"/>
                </a:solidFill>
                <a:latin typeface="Verdana" pitchFamily="34" charset="0"/>
                <a:ea typeface="ＭＳ Ｐゴシック" pitchFamily="34" charset="-128"/>
              </a:rPr>
              <a:t>, </a:t>
            </a:r>
            <a:r>
              <a:rPr lang="en-US" altLang="ja-JP" sz="3600" b="1" i="1" dirty="0">
                <a:solidFill>
                  <a:srgbClr val="A50021"/>
                </a:solidFill>
                <a:latin typeface="Verdana" pitchFamily="34" charset="0"/>
                <a:ea typeface="ＭＳ Ｐゴシック" pitchFamily="34" charset="-128"/>
              </a:rPr>
              <a:t>H</a:t>
            </a:r>
            <a:r>
              <a:rPr lang="en-US" altLang="ja-JP" sz="3600" b="1" baseline="-25000" dirty="0">
                <a:solidFill>
                  <a:srgbClr val="A50021"/>
                </a:solidFill>
                <a:latin typeface="Verdana" pitchFamily="34" charset="0"/>
                <a:ea typeface="ＭＳ Ｐゴシック" pitchFamily="34" charset="-128"/>
              </a:rPr>
              <a:t>2</a:t>
            </a:r>
            <a:r>
              <a:rPr lang="en-US" altLang="ja-JP" sz="3600" b="1" dirty="0">
                <a:solidFill>
                  <a:srgbClr val="A50021"/>
                </a:solidFill>
                <a:latin typeface="Verdana" pitchFamily="34" charset="0"/>
                <a:ea typeface="ＭＳ Ｐゴシック" pitchFamily="34" charset="-128"/>
              </a:rPr>
              <a:t>)</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1" name="Rectangle 3"/>
          <p:cNvSpPr txBox="1">
            <a:spLocks noChangeArrowheads="1"/>
          </p:cNvSpPr>
          <p:nvPr/>
        </p:nvSpPr>
        <p:spPr>
          <a:xfrm>
            <a:off x="575556" y="1232756"/>
            <a:ext cx="6804756"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solidFill>
                  <a:srgbClr val="0000CC"/>
                </a:solidFill>
                <a:latin typeface="Book Antiqua" pitchFamily="18" charset="0"/>
              </a:rPr>
              <a:t>Analogous</a:t>
            </a:r>
            <a:r>
              <a:rPr lang="en-US" sz="2400" dirty="0">
                <a:latin typeface="Book Antiqua" pitchFamily="18" charset="0"/>
              </a:rPr>
              <a:t> to </a:t>
            </a:r>
            <a:r>
              <a:rPr lang="en-US" sz="2400" dirty="0">
                <a:solidFill>
                  <a:srgbClr val="FF0000"/>
                </a:solidFill>
                <a:latin typeface="Book Antiqua" pitchFamily="18" charset="0"/>
              </a:rPr>
              <a:t>binary addition</a:t>
            </a:r>
          </a:p>
          <a:p>
            <a:pPr marL="0" indent="0">
              <a:spcBef>
                <a:spcPts val="600"/>
              </a:spcBef>
              <a:buClr>
                <a:srgbClr val="4F81BD"/>
              </a:buClr>
              <a:buSzPct val="90000"/>
              <a:buNone/>
            </a:pPr>
            <a:endParaRPr lang="en-US" sz="2400" dirty="0">
              <a:solidFill>
                <a:srgbClr val="FF0000"/>
              </a:solidFill>
              <a:latin typeface="Book Antiqua" pitchFamily="18" charset="0"/>
            </a:endParaRPr>
          </a:p>
          <a:p>
            <a:pPr>
              <a:spcBef>
                <a:spcPts val="600"/>
              </a:spcBef>
              <a:buClr>
                <a:srgbClr val="4F81BD"/>
              </a:buClr>
              <a:buSzPct val="90000"/>
              <a:buFont typeface="Wingdings 3" pitchFamily="18" charset="2"/>
              <a:buChar char="}"/>
            </a:pPr>
            <a:r>
              <a:rPr lang="en-US" sz="2400" dirty="0">
                <a:latin typeface="Book Antiqua" pitchFamily="18" charset="0"/>
              </a:rPr>
              <a:t>Running time: </a:t>
            </a:r>
            <a:r>
              <a:rPr lang="en-US" sz="2400" dirty="0">
                <a:solidFill>
                  <a:srgbClr val="FF0000"/>
                </a:solidFill>
                <a:latin typeface="Book Antiqua" pitchFamily="18" charset="0"/>
              </a:rPr>
              <a:t>O(</a:t>
            </a:r>
            <a:r>
              <a:rPr lang="en-US" sz="2400" dirty="0" err="1">
                <a:solidFill>
                  <a:srgbClr val="FF0000"/>
                </a:solidFill>
                <a:latin typeface="Book Antiqua" pitchFamily="18" charset="0"/>
              </a:rPr>
              <a:t>log</a:t>
            </a:r>
            <a:r>
              <a:rPr lang="en-US" sz="2400" i="1" dirty="0" err="1">
                <a:solidFill>
                  <a:srgbClr val="FF0000"/>
                </a:solidFill>
                <a:latin typeface="Book Antiqua" pitchFamily="18" charset="0"/>
              </a:rPr>
              <a:t>n</a:t>
            </a:r>
            <a:r>
              <a:rPr lang="en-US" sz="2400" dirty="0">
                <a:solidFill>
                  <a:srgbClr val="FF0000"/>
                </a:solidFill>
                <a:latin typeface="Book Antiqua" pitchFamily="18" charset="0"/>
              </a:rPr>
              <a:t>)</a:t>
            </a:r>
          </a:p>
          <a:p>
            <a:pPr lvl="1">
              <a:spcBef>
                <a:spcPts val="600"/>
              </a:spcBef>
              <a:buClr>
                <a:srgbClr val="4F81BD"/>
              </a:buClr>
              <a:buSzPct val="90000"/>
              <a:buFont typeface="Wingdings 3" pitchFamily="18" charset="2"/>
              <a:buChar char="}"/>
            </a:pPr>
            <a:r>
              <a:rPr lang="en-US" sz="2000" dirty="0">
                <a:solidFill>
                  <a:srgbClr val="FF0000"/>
                </a:solidFill>
                <a:latin typeface="Book Antiqua" pitchFamily="18" charset="0"/>
              </a:rPr>
              <a:t>Proportional </a:t>
            </a:r>
            <a:r>
              <a:rPr lang="en-US" sz="2000" dirty="0">
                <a:latin typeface="Book Antiqua" pitchFamily="18" charset="0"/>
              </a:rPr>
              <a:t>to the </a:t>
            </a:r>
            <a:r>
              <a:rPr lang="en-US" sz="2000" dirty="0">
                <a:solidFill>
                  <a:srgbClr val="0000CC"/>
                </a:solidFill>
                <a:latin typeface="Book Antiqua" pitchFamily="18" charset="0"/>
              </a:rPr>
              <a:t>number</a:t>
            </a:r>
            <a:r>
              <a:rPr lang="en-US" sz="2000" dirty="0">
                <a:latin typeface="Book Antiqua" pitchFamily="18" charset="0"/>
              </a:rPr>
              <a:t> of binomial </a:t>
            </a:r>
            <a:r>
              <a:rPr lang="en-US" sz="2000" dirty="0">
                <a:solidFill>
                  <a:srgbClr val="0000CC"/>
                </a:solidFill>
                <a:latin typeface="Book Antiqua" pitchFamily="18" charset="0"/>
              </a:rPr>
              <a:t>trees</a:t>
            </a:r>
          </a:p>
          <a:p>
            <a:pPr lvl="1">
              <a:spcBef>
                <a:spcPts val="600"/>
              </a:spcBef>
              <a:buClr>
                <a:srgbClr val="4F81BD"/>
              </a:buClr>
              <a:buSzPct val="90000"/>
              <a:buFont typeface="Wingdings 3" pitchFamily="18" charset="2"/>
              <a:buChar char="}"/>
            </a:pPr>
            <a:r>
              <a:rPr lang="en-US" sz="2000" dirty="0">
                <a:solidFill>
                  <a:srgbClr val="0000CC"/>
                </a:solidFill>
                <a:latin typeface="Book Antiqua" pitchFamily="18" charset="0"/>
              </a:rPr>
              <a:t>Fills out </a:t>
            </a:r>
            <a:r>
              <a:rPr lang="en-US" sz="2000" dirty="0">
                <a:solidFill>
                  <a:srgbClr val="FF0000"/>
                </a:solidFill>
                <a:latin typeface="Book Antiqua" pitchFamily="18" charset="0"/>
              </a:rPr>
              <a:t>O(</a:t>
            </a:r>
            <a:r>
              <a:rPr lang="en-US" sz="2000" dirty="0" err="1">
                <a:solidFill>
                  <a:srgbClr val="FF0000"/>
                </a:solidFill>
                <a:latin typeface="Book Antiqua" pitchFamily="18" charset="0"/>
              </a:rPr>
              <a:t>log</a:t>
            </a:r>
            <a:r>
              <a:rPr lang="en-US" sz="2000" i="1" dirty="0" err="1">
                <a:solidFill>
                  <a:srgbClr val="FF0000"/>
                </a:solidFill>
                <a:latin typeface="Book Antiqua" pitchFamily="18" charset="0"/>
              </a:rPr>
              <a:t>n</a:t>
            </a:r>
            <a:r>
              <a:rPr lang="en-US" sz="2000" dirty="0">
                <a:solidFill>
                  <a:srgbClr val="FF0000"/>
                </a:solidFill>
                <a:latin typeface="Book Antiqua" pitchFamily="18" charset="0"/>
              </a:rPr>
              <a:t>) </a:t>
            </a:r>
            <a:r>
              <a:rPr lang="en-US" sz="2000" dirty="0">
                <a:latin typeface="Book Antiqua" pitchFamily="18" charset="0"/>
              </a:rPr>
              <a:t>locations</a:t>
            </a:r>
          </a:p>
          <a:p>
            <a:pPr lvl="1">
              <a:spcBef>
                <a:spcPts val="600"/>
              </a:spcBef>
              <a:buClr>
                <a:srgbClr val="4F81BD"/>
              </a:buClr>
              <a:buSzPct val="90000"/>
              <a:buFont typeface="Wingdings 3" pitchFamily="18" charset="2"/>
              <a:buChar char="}"/>
            </a:pPr>
            <a:r>
              <a:rPr lang="en-US" sz="2000" dirty="0">
                <a:solidFill>
                  <a:srgbClr val="0000CC"/>
                </a:solidFill>
                <a:latin typeface="Book Antiqua" pitchFamily="18" charset="0"/>
              </a:rPr>
              <a:t>Constant</a:t>
            </a:r>
            <a:r>
              <a:rPr lang="en-US" sz="2000" dirty="0">
                <a:latin typeface="Book Antiqua" pitchFamily="18" charset="0"/>
              </a:rPr>
              <a:t> amount of time for </a:t>
            </a:r>
            <a:r>
              <a:rPr lang="en-US" sz="2000" dirty="0">
                <a:solidFill>
                  <a:srgbClr val="0000CC"/>
                </a:solidFill>
                <a:latin typeface="Book Antiqua" pitchFamily="18" charset="0"/>
              </a:rPr>
              <a:t>each location</a:t>
            </a:r>
          </a:p>
        </p:txBody>
      </p:sp>
      <p:sp>
        <p:nvSpPr>
          <p:cNvPr id="48" name="TextBox 47"/>
          <p:cNvSpPr txBox="1"/>
          <p:nvPr/>
        </p:nvSpPr>
        <p:spPr>
          <a:xfrm>
            <a:off x="3763587" y="4545124"/>
            <a:ext cx="2008371" cy="369332"/>
          </a:xfrm>
          <a:prstGeom prst="rect">
            <a:avLst/>
          </a:prstGeom>
          <a:noFill/>
        </p:spPr>
        <p:txBody>
          <a:bodyPr wrap="square" rtlCol="0">
            <a:spAutoFit/>
          </a:bodyPr>
          <a:lstStyle/>
          <a:p>
            <a:r>
              <a:rPr lang="en-US" b="1" dirty="0">
                <a:latin typeface="Courier New" pitchFamily="49" charset="0"/>
                <a:cs typeface="Courier New" pitchFamily="49" charset="0"/>
              </a:rPr>
              <a:t>1  0  0  1  1</a:t>
            </a:r>
          </a:p>
        </p:txBody>
      </p:sp>
      <p:sp>
        <p:nvSpPr>
          <p:cNvPr id="49" name="TextBox 48"/>
          <p:cNvSpPr txBox="1"/>
          <p:nvPr/>
        </p:nvSpPr>
        <p:spPr>
          <a:xfrm>
            <a:off x="3763587" y="4859868"/>
            <a:ext cx="2008371" cy="369332"/>
          </a:xfrm>
          <a:prstGeom prst="rect">
            <a:avLst/>
          </a:prstGeom>
          <a:noFill/>
        </p:spPr>
        <p:txBody>
          <a:bodyPr wrap="square" rtlCol="0">
            <a:spAutoFit/>
          </a:bodyPr>
          <a:lstStyle/>
          <a:p>
            <a:r>
              <a:rPr lang="en-US" b="1" dirty="0">
                <a:latin typeface="Courier New" pitchFamily="49" charset="0"/>
                <a:cs typeface="Courier New" pitchFamily="49" charset="0"/>
              </a:rPr>
              <a:t>0  0  1  1  1</a:t>
            </a:r>
          </a:p>
        </p:txBody>
      </p:sp>
      <p:sp>
        <p:nvSpPr>
          <p:cNvPr id="50" name="Line 5"/>
          <p:cNvSpPr>
            <a:spLocks noChangeShapeType="1"/>
          </p:cNvSpPr>
          <p:nvPr/>
        </p:nvSpPr>
        <p:spPr bwMode="auto">
          <a:xfrm>
            <a:off x="3475555" y="5265204"/>
            <a:ext cx="2429500" cy="0"/>
          </a:xfrm>
          <a:prstGeom prst="line">
            <a:avLst/>
          </a:prstGeom>
          <a:noFill/>
          <a:ln w="22225">
            <a:solidFill>
              <a:schemeClr val="accent6"/>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1" name="TextBox 50"/>
          <p:cNvSpPr txBox="1"/>
          <p:nvPr/>
        </p:nvSpPr>
        <p:spPr>
          <a:xfrm>
            <a:off x="3419872" y="4813992"/>
            <a:ext cx="631747" cy="492443"/>
          </a:xfrm>
          <a:prstGeom prst="rect">
            <a:avLst/>
          </a:prstGeom>
          <a:noFill/>
        </p:spPr>
        <p:txBody>
          <a:bodyPr wrap="square" rtlCol="0">
            <a:spAutoFit/>
          </a:bodyPr>
          <a:lstStyle/>
          <a:p>
            <a:r>
              <a:rPr lang="en-US" sz="2600" dirty="0">
                <a:solidFill>
                  <a:srgbClr val="FF0000"/>
                </a:solidFill>
                <a:latin typeface="Arial Black" pitchFamily="34" charset="0"/>
              </a:rPr>
              <a:t>+</a:t>
            </a:r>
          </a:p>
        </p:txBody>
      </p:sp>
      <p:sp>
        <p:nvSpPr>
          <p:cNvPr id="52" name="TextBox 51"/>
          <p:cNvSpPr txBox="1"/>
          <p:nvPr/>
        </p:nvSpPr>
        <p:spPr>
          <a:xfrm>
            <a:off x="4997705" y="4211796"/>
            <a:ext cx="350058" cy="369332"/>
          </a:xfrm>
          <a:prstGeom prst="rect">
            <a:avLst/>
          </a:prstGeom>
          <a:noFill/>
        </p:spPr>
        <p:txBody>
          <a:bodyPr wrap="square" rtlCol="0">
            <a:spAutoFit/>
          </a:bodyPr>
          <a:lstStyle/>
          <a:p>
            <a:r>
              <a:rPr lang="en-US" b="1" dirty="0">
                <a:solidFill>
                  <a:srgbClr val="FF0000"/>
                </a:solidFill>
                <a:latin typeface="Courier New" pitchFamily="49" charset="0"/>
                <a:cs typeface="Courier New" pitchFamily="49" charset="0"/>
              </a:rPr>
              <a:t>1</a:t>
            </a:r>
          </a:p>
        </p:txBody>
      </p:sp>
      <p:sp>
        <p:nvSpPr>
          <p:cNvPr id="53" name="TextBox 52"/>
          <p:cNvSpPr txBox="1"/>
          <p:nvPr/>
        </p:nvSpPr>
        <p:spPr>
          <a:xfrm>
            <a:off x="4565657" y="4211796"/>
            <a:ext cx="350058" cy="369332"/>
          </a:xfrm>
          <a:prstGeom prst="rect">
            <a:avLst/>
          </a:prstGeom>
          <a:noFill/>
        </p:spPr>
        <p:txBody>
          <a:bodyPr wrap="square" rtlCol="0">
            <a:spAutoFit/>
          </a:bodyPr>
          <a:lstStyle/>
          <a:p>
            <a:r>
              <a:rPr lang="en-US" b="1" dirty="0">
                <a:solidFill>
                  <a:srgbClr val="FF0000"/>
                </a:solidFill>
                <a:latin typeface="Courier New" pitchFamily="49" charset="0"/>
                <a:cs typeface="Courier New" pitchFamily="49" charset="0"/>
              </a:rPr>
              <a:t>1</a:t>
            </a:r>
          </a:p>
        </p:txBody>
      </p:sp>
      <p:sp>
        <p:nvSpPr>
          <p:cNvPr id="54" name="TextBox 53"/>
          <p:cNvSpPr txBox="1"/>
          <p:nvPr/>
        </p:nvSpPr>
        <p:spPr>
          <a:xfrm>
            <a:off x="4159631" y="4211796"/>
            <a:ext cx="350058" cy="369332"/>
          </a:xfrm>
          <a:prstGeom prst="rect">
            <a:avLst/>
          </a:prstGeom>
          <a:noFill/>
        </p:spPr>
        <p:txBody>
          <a:bodyPr wrap="square" rtlCol="0">
            <a:spAutoFit/>
          </a:bodyPr>
          <a:lstStyle/>
          <a:p>
            <a:r>
              <a:rPr lang="en-US" b="1" dirty="0">
                <a:solidFill>
                  <a:srgbClr val="FF0000"/>
                </a:solidFill>
                <a:latin typeface="Courier New" pitchFamily="49" charset="0"/>
                <a:cs typeface="Courier New" pitchFamily="49" charset="0"/>
              </a:rPr>
              <a:t>1</a:t>
            </a:r>
          </a:p>
        </p:txBody>
      </p:sp>
      <p:sp>
        <p:nvSpPr>
          <p:cNvPr id="55" name="TextBox 54"/>
          <p:cNvSpPr txBox="1"/>
          <p:nvPr/>
        </p:nvSpPr>
        <p:spPr>
          <a:xfrm>
            <a:off x="3763587" y="5255912"/>
            <a:ext cx="2008371" cy="369332"/>
          </a:xfrm>
          <a:prstGeom prst="rect">
            <a:avLst/>
          </a:prstGeom>
          <a:noFill/>
        </p:spPr>
        <p:txBody>
          <a:bodyPr wrap="square" rtlCol="0">
            <a:spAutoFit/>
          </a:bodyPr>
          <a:lstStyle/>
          <a:p>
            <a:r>
              <a:rPr lang="en-US" b="1" dirty="0">
                <a:latin typeface="Courier New" pitchFamily="49" charset="0"/>
                <a:cs typeface="Courier New" pitchFamily="49" charset="0"/>
              </a:rPr>
              <a:t>1  1  0  1  0</a:t>
            </a:r>
          </a:p>
        </p:txBody>
      </p:sp>
    </p:spTree>
    <p:extLst>
      <p:ext uri="{BB962C8B-B14F-4D97-AF65-F5344CB8AC3E}">
        <p14:creationId xmlns:p14="http://schemas.microsoft.com/office/powerpoint/2010/main" val="3740439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Extract min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3" name="Straight Connector 12"/>
          <p:cNvCxnSpPr/>
          <p:nvPr/>
        </p:nvCxnSpPr>
        <p:spPr>
          <a:xfrm>
            <a:off x="4067944" y="3764656"/>
            <a:ext cx="2029968"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65316" y="3762901"/>
            <a:ext cx="1078992"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44308" y="3762901"/>
            <a:ext cx="786384"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090193" y="3807331"/>
            <a:ext cx="1860031" cy="431662"/>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233804" y="4339002"/>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72671" y="4339002"/>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a:spLocks noChangeArrowheads="1"/>
          </p:cNvSpPr>
          <p:nvPr/>
        </p:nvSpPr>
        <p:spPr bwMode="auto">
          <a:xfrm>
            <a:off x="1917686" y="414908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15</a:t>
            </a:r>
          </a:p>
        </p:txBody>
      </p:sp>
      <p:cxnSp>
        <p:nvCxnSpPr>
          <p:cNvPr id="22" name="Straight Connector 21"/>
          <p:cNvCxnSpPr/>
          <p:nvPr/>
        </p:nvCxnSpPr>
        <p:spPr>
          <a:xfrm>
            <a:off x="2034030" y="436412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Oval 22"/>
          <p:cNvSpPr>
            <a:spLocks noChangeArrowheads="1"/>
          </p:cNvSpPr>
          <p:nvPr/>
        </p:nvSpPr>
        <p:spPr bwMode="auto">
          <a:xfrm>
            <a:off x="1925382" y="460643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sp>
        <p:nvSpPr>
          <p:cNvPr id="24" name="Oval 23"/>
          <p:cNvSpPr>
            <a:spLocks noChangeArrowheads="1"/>
          </p:cNvSpPr>
          <p:nvPr/>
        </p:nvSpPr>
        <p:spPr bwMode="auto">
          <a:xfrm>
            <a:off x="1450750" y="462137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42</a:t>
            </a:r>
          </a:p>
        </p:txBody>
      </p:sp>
      <p:cxnSp>
        <p:nvCxnSpPr>
          <p:cNvPr id="25" name="Straight Connector 24"/>
          <p:cNvCxnSpPr/>
          <p:nvPr/>
        </p:nvCxnSpPr>
        <p:spPr>
          <a:xfrm>
            <a:off x="1567094" y="483641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a:spLocks noChangeArrowheads="1"/>
          </p:cNvSpPr>
          <p:nvPr/>
        </p:nvSpPr>
        <p:spPr bwMode="auto">
          <a:xfrm>
            <a:off x="1458446" y="507872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45</a:t>
            </a:r>
          </a:p>
        </p:txBody>
      </p:sp>
      <p:cxnSp>
        <p:nvCxnSpPr>
          <p:cNvPr id="27" name="Straight Connector 26"/>
          <p:cNvCxnSpPr/>
          <p:nvPr/>
        </p:nvCxnSpPr>
        <p:spPr>
          <a:xfrm flipV="1">
            <a:off x="733482" y="4812168"/>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a:spLocks noChangeArrowheads="1"/>
          </p:cNvSpPr>
          <p:nvPr/>
        </p:nvSpPr>
        <p:spPr bwMode="auto">
          <a:xfrm>
            <a:off x="1078496" y="463784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17</a:t>
            </a:r>
          </a:p>
        </p:txBody>
      </p:sp>
      <p:cxnSp>
        <p:nvCxnSpPr>
          <p:cNvPr id="29" name="Straight Connector 28"/>
          <p:cNvCxnSpPr/>
          <p:nvPr/>
        </p:nvCxnSpPr>
        <p:spPr>
          <a:xfrm>
            <a:off x="1194841" y="485288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a:spLocks noChangeArrowheads="1"/>
          </p:cNvSpPr>
          <p:nvPr/>
        </p:nvSpPr>
        <p:spPr bwMode="auto">
          <a:xfrm>
            <a:off x="1086192" y="509519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18</a:t>
            </a:r>
          </a:p>
        </p:txBody>
      </p:sp>
      <p:sp>
        <p:nvSpPr>
          <p:cNvPr id="31" name="Oval 30"/>
          <p:cNvSpPr>
            <a:spLocks noChangeArrowheads="1"/>
          </p:cNvSpPr>
          <p:nvPr/>
        </p:nvSpPr>
        <p:spPr bwMode="auto">
          <a:xfrm>
            <a:off x="611560" y="509453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21</a:t>
            </a:r>
          </a:p>
        </p:txBody>
      </p:sp>
      <p:cxnSp>
        <p:nvCxnSpPr>
          <p:cNvPr id="32" name="Straight Connector 31"/>
          <p:cNvCxnSpPr/>
          <p:nvPr/>
        </p:nvCxnSpPr>
        <p:spPr>
          <a:xfrm>
            <a:off x="727905" y="530958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a:spLocks noChangeArrowheads="1"/>
          </p:cNvSpPr>
          <p:nvPr/>
        </p:nvSpPr>
        <p:spPr bwMode="auto">
          <a:xfrm>
            <a:off x="619256" y="555189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25</a:t>
            </a:r>
          </a:p>
        </p:txBody>
      </p:sp>
      <p:cxnSp>
        <p:nvCxnSpPr>
          <p:cNvPr id="35" name="Straight Connector 34"/>
          <p:cNvCxnSpPr/>
          <p:nvPr/>
        </p:nvCxnSpPr>
        <p:spPr>
          <a:xfrm flipV="1">
            <a:off x="3231256" y="3840537"/>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570123" y="3840537"/>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a:spLocks noChangeArrowheads="1"/>
          </p:cNvSpPr>
          <p:nvPr/>
        </p:nvSpPr>
        <p:spPr bwMode="auto">
          <a:xfrm>
            <a:off x="3915138" y="366621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a:t>
            </a:r>
          </a:p>
        </p:txBody>
      </p:sp>
      <p:cxnSp>
        <p:nvCxnSpPr>
          <p:cNvPr id="38" name="Straight Connector 37"/>
          <p:cNvCxnSpPr/>
          <p:nvPr/>
        </p:nvCxnSpPr>
        <p:spPr>
          <a:xfrm>
            <a:off x="4031482" y="3881255"/>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3922834" y="412356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33</a:t>
            </a:r>
          </a:p>
        </p:txBody>
      </p:sp>
      <p:sp>
        <p:nvSpPr>
          <p:cNvPr id="40" name="Oval 39"/>
          <p:cNvSpPr>
            <a:spLocks noChangeArrowheads="1"/>
          </p:cNvSpPr>
          <p:nvPr/>
        </p:nvSpPr>
        <p:spPr bwMode="auto">
          <a:xfrm>
            <a:off x="3448202" y="413354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cxnSp>
        <p:nvCxnSpPr>
          <p:cNvPr id="41" name="Straight Connector 40"/>
          <p:cNvCxnSpPr/>
          <p:nvPr/>
        </p:nvCxnSpPr>
        <p:spPr>
          <a:xfrm>
            <a:off x="3564546" y="434858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3455898" y="459089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43" name="Straight Connector 42"/>
          <p:cNvCxnSpPr/>
          <p:nvPr/>
        </p:nvCxnSpPr>
        <p:spPr>
          <a:xfrm flipV="1">
            <a:off x="2730934" y="4313703"/>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a:spLocks noChangeArrowheads="1"/>
          </p:cNvSpPr>
          <p:nvPr/>
        </p:nvSpPr>
        <p:spPr bwMode="auto">
          <a:xfrm>
            <a:off x="3075948" y="413937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11</a:t>
            </a:r>
          </a:p>
        </p:txBody>
      </p:sp>
      <p:cxnSp>
        <p:nvCxnSpPr>
          <p:cNvPr id="45" name="Straight Connector 44"/>
          <p:cNvCxnSpPr/>
          <p:nvPr/>
        </p:nvCxnSpPr>
        <p:spPr>
          <a:xfrm>
            <a:off x="3192293" y="4354421"/>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3083644" y="459673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16</a:t>
            </a:r>
          </a:p>
        </p:txBody>
      </p:sp>
      <p:sp>
        <p:nvSpPr>
          <p:cNvPr id="47" name="Oval 46"/>
          <p:cNvSpPr>
            <a:spLocks noChangeArrowheads="1"/>
          </p:cNvSpPr>
          <p:nvPr/>
        </p:nvSpPr>
        <p:spPr bwMode="auto">
          <a:xfrm>
            <a:off x="2609012" y="459607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cxnSp>
        <p:nvCxnSpPr>
          <p:cNvPr id="56" name="Straight Connector 55"/>
          <p:cNvCxnSpPr/>
          <p:nvPr/>
        </p:nvCxnSpPr>
        <p:spPr>
          <a:xfrm>
            <a:off x="2725357" y="4811117"/>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a:spLocks noChangeArrowheads="1"/>
          </p:cNvSpPr>
          <p:nvPr/>
        </p:nvSpPr>
        <p:spPr bwMode="auto">
          <a:xfrm>
            <a:off x="2616708" y="505342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20</a:t>
            </a:r>
          </a:p>
        </p:txBody>
      </p:sp>
      <p:grpSp>
        <p:nvGrpSpPr>
          <p:cNvPr id="58" name="Group 57"/>
          <p:cNvGrpSpPr/>
          <p:nvPr/>
        </p:nvGrpSpPr>
        <p:grpSpPr>
          <a:xfrm>
            <a:off x="4737565" y="3642697"/>
            <a:ext cx="1526623" cy="1602255"/>
            <a:chOff x="5041948" y="3969060"/>
            <a:chExt cx="2230352" cy="2316448"/>
          </a:xfrm>
        </p:grpSpPr>
        <p:cxnSp>
          <p:nvCxnSpPr>
            <p:cNvPr id="59" name="Straight Connector 58"/>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63" name="Straight Connector 62"/>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65" name="Oval 64"/>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66" name="Straight Connector 65"/>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cxnSp>
          <p:nvCxnSpPr>
            <p:cNvPr id="68" name="Straight Connector 67"/>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70" name="Straight Connector 69"/>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48</a:t>
              </a:r>
            </a:p>
          </p:txBody>
        </p:sp>
        <p:sp>
          <p:nvSpPr>
            <p:cNvPr id="72" name="Oval 71"/>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73" name="Straight Connector 72"/>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Oval 73"/>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grpSp>
        <p:nvGrpSpPr>
          <p:cNvPr id="75" name="Group 74"/>
          <p:cNvGrpSpPr/>
          <p:nvPr/>
        </p:nvGrpSpPr>
        <p:grpSpPr>
          <a:xfrm>
            <a:off x="8028384" y="3654889"/>
            <a:ext cx="220497" cy="672393"/>
            <a:chOff x="8028384" y="4711197"/>
            <a:chExt cx="220497" cy="672393"/>
          </a:xfrm>
        </p:grpSpPr>
        <p:sp>
          <p:nvSpPr>
            <p:cNvPr id="76" name="Oval 75"/>
            <p:cNvSpPr>
              <a:spLocks noChangeArrowheads="1"/>
            </p:cNvSpPr>
            <p:nvPr/>
          </p:nvSpPr>
          <p:spPr bwMode="auto">
            <a:xfrm>
              <a:off x="8028384" y="471119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cxnSp>
          <p:nvCxnSpPr>
            <p:cNvPr id="77" name="Straight Connector 76"/>
            <p:cNvCxnSpPr/>
            <p:nvPr/>
          </p:nvCxnSpPr>
          <p:spPr>
            <a:xfrm>
              <a:off x="8144729" y="4926239"/>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Oval 77"/>
            <p:cNvSpPr>
              <a:spLocks noChangeArrowheads="1"/>
            </p:cNvSpPr>
            <p:nvPr/>
          </p:nvSpPr>
          <p:spPr bwMode="auto">
            <a:xfrm>
              <a:off x="8036080" y="516854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grpSp>
      <p:sp>
        <p:nvSpPr>
          <p:cNvPr id="80" name="TextBox 79"/>
          <p:cNvSpPr txBox="1"/>
          <p:nvPr/>
        </p:nvSpPr>
        <p:spPr>
          <a:xfrm>
            <a:off x="7931005" y="3176972"/>
            <a:ext cx="525712" cy="430887"/>
          </a:xfrm>
          <a:prstGeom prst="rect">
            <a:avLst/>
          </a:prstGeom>
          <a:noFill/>
        </p:spPr>
        <p:txBody>
          <a:bodyPr wrap="square" rtlCol="0">
            <a:spAutoFit/>
          </a:bodyPr>
          <a:lstStyle/>
          <a:p>
            <a:r>
              <a:rPr lang="en-US" sz="2200" b="1" i="1" dirty="0">
                <a:latin typeface="Book Antiqua" pitchFamily="18" charset="0"/>
              </a:rPr>
              <a:t>H</a:t>
            </a:r>
            <a:endParaRPr lang="en-US" sz="2200" b="1" dirty="0"/>
          </a:p>
        </p:txBody>
      </p:sp>
      <p:sp>
        <p:nvSpPr>
          <p:cNvPr id="86" name="Rectangle 3"/>
          <p:cNvSpPr txBox="1">
            <a:spLocks noChangeArrowheads="1"/>
          </p:cNvSpPr>
          <p:nvPr/>
        </p:nvSpPr>
        <p:spPr>
          <a:xfrm>
            <a:off x="575556" y="1232756"/>
            <a:ext cx="774086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Book Antiqua" pitchFamily="18" charset="0"/>
              </a:rPr>
              <a:t>Find the </a:t>
            </a:r>
            <a:r>
              <a:rPr lang="en-US" sz="2400" dirty="0">
                <a:solidFill>
                  <a:srgbClr val="FF0000"/>
                </a:solidFill>
                <a:latin typeface="Book Antiqua" pitchFamily="18" charset="0"/>
              </a:rPr>
              <a:t>minimum</a:t>
            </a:r>
            <a:r>
              <a:rPr lang="en-US" sz="2400" dirty="0">
                <a:latin typeface="Book Antiqua" pitchFamily="18" charset="0"/>
              </a:rPr>
              <a:t> </a:t>
            </a:r>
            <a:r>
              <a:rPr lang="en-US" sz="2400" dirty="0">
                <a:solidFill>
                  <a:srgbClr val="0000CC"/>
                </a:solidFill>
                <a:latin typeface="Book Antiqua" pitchFamily="18" charset="0"/>
              </a:rPr>
              <a:t>key</a:t>
            </a:r>
            <a:r>
              <a:rPr lang="en-US" sz="2400" dirty="0">
                <a:latin typeface="Book Antiqua" pitchFamily="18" charset="0"/>
              </a:rPr>
              <a:t> in the </a:t>
            </a:r>
            <a:r>
              <a:rPr lang="en-US" sz="2400" dirty="0">
                <a:solidFill>
                  <a:srgbClr val="0000CC"/>
                </a:solidFill>
                <a:latin typeface="Book Antiqua" pitchFamily="18" charset="0"/>
              </a:rPr>
              <a:t>root list</a:t>
            </a:r>
            <a:r>
              <a:rPr lang="en-US" sz="2400" dirty="0">
                <a:latin typeface="Book Antiqua" pitchFamily="18" charset="0"/>
              </a:rPr>
              <a:t>, and </a:t>
            </a:r>
            <a:r>
              <a:rPr lang="en-US" sz="2400" dirty="0">
                <a:solidFill>
                  <a:srgbClr val="FF0000"/>
                </a:solidFill>
                <a:latin typeface="Book Antiqua" pitchFamily="18" charset="0"/>
              </a:rPr>
              <a:t>remove</a:t>
            </a:r>
          </a:p>
          <a:p>
            <a:pPr lvl="1">
              <a:spcBef>
                <a:spcPts val="600"/>
              </a:spcBef>
              <a:buClr>
                <a:srgbClr val="4F81BD"/>
              </a:buClr>
              <a:buSzPct val="90000"/>
              <a:buFont typeface="Wingdings 3" pitchFamily="18" charset="2"/>
              <a:buChar char="}"/>
            </a:pPr>
            <a:r>
              <a:rPr lang="en-US" sz="2000" i="1" dirty="0">
                <a:latin typeface="Book Antiqua" pitchFamily="18" charset="0"/>
              </a:rPr>
              <a:t>H</a:t>
            </a:r>
            <a:r>
              <a:rPr lang="en-US" sz="2000" dirty="0">
                <a:latin typeface="Book Antiqua" pitchFamily="18" charset="0"/>
              </a:rPr>
              <a:t>’:  </a:t>
            </a:r>
            <a:r>
              <a:rPr lang="en-US" sz="2000" dirty="0">
                <a:solidFill>
                  <a:srgbClr val="0000CC"/>
                </a:solidFill>
                <a:latin typeface="Book Antiqua" pitchFamily="18" charset="0"/>
              </a:rPr>
              <a:t>Form</a:t>
            </a:r>
            <a:r>
              <a:rPr lang="en-US" sz="2000" dirty="0">
                <a:latin typeface="Book Antiqua" pitchFamily="18" charset="0"/>
              </a:rPr>
              <a:t> a </a:t>
            </a:r>
            <a:r>
              <a:rPr lang="en-US" sz="2000" dirty="0">
                <a:solidFill>
                  <a:srgbClr val="FF0000"/>
                </a:solidFill>
                <a:latin typeface="Book Antiqua" pitchFamily="18" charset="0"/>
              </a:rPr>
              <a:t>new</a:t>
            </a:r>
            <a:r>
              <a:rPr lang="en-US" sz="2000" dirty="0">
                <a:latin typeface="Book Antiqua" pitchFamily="18" charset="0"/>
              </a:rPr>
              <a:t> binomial heap from the </a:t>
            </a:r>
            <a:r>
              <a:rPr lang="en-US" sz="2000" dirty="0">
                <a:solidFill>
                  <a:srgbClr val="FF0000"/>
                </a:solidFill>
                <a:latin typeface="Book Antiqua" pitchFamily="18" charset="0"/>
              </a:rPr>
              <a:t>children</a:t>
            </a:r>
            <a:r>
              <a:rPr lang="en-US" sz="2000" dirty="0">
                <a:latin typeface="Book Antiqua" pitchFamily="18" charset="0"/>
              </a:rPr>
              <a:t> of the </a:t>
            </a:r>
            <a:r>
              <a:rPr lang="en-US" sz="2000" dirty="0">
                <a:solidFill>
                  <a:srgbClr val="FF0000"/>
                </a:solidFill>
                <a:latin typeface="Book Antiqua" pitchFamily="18" charset="0"/>
              </a:rPr>
              <a:t>removed root</a:t>
            </a:r>
          </a:p>
          <a:p>
            <a:pPr lvl="1">
              <a:spcBef>
                <a:spcPts val="600"/>
              </a:spcBef>
              <a:buClr>
                <a:srgbClr val="4F81BD"/>
              </a:buClr>
              <a:buSzPct val="90000"/>
              <a:buFont typeface="Wingdings 3" pitchFamily="18" charset="2"/>
              <a:buChar char="}"/>
            </a:pPr>
            <a:r>
              <a:rPr lang="en-US" sz="2000" i="1" dirty="0">
                <a:latin typeface="Book Antiqua" pitchFamily="18" charset="0"/>
              </a:rPr>
              <a:t>H</a:t>
            </a:r>
            <a:r>
              <a:rPr lang="en-US" sz="2000" dirty="0">
                <a:latin typeface="Book Antiqua" pitchFamily="18" charset="0"/>
              </a:rPr>
              <a:t>: </a:t>
            </a:r>
            <a:r>
              <a:rPr lang="en-US" sz="2000" dirty="0">
                <a:solidFill>
                  <a:srgbClr val="0000CC"/>
                </a:solidFill>
                <a:latin typeface="Book Antiqua" pitchFamily="18" charset="0"/>
              </a:rPr>
              <a:t>Union</a:t>
            </a:r>
            <a:r>
              <a:rPr lang="en-US" sz="2000" dirty="0">
                <a:latin typeface="Book Antiqua" pitchFamily="18" charset="0"/>
              </a:rPr>
              <a:t> (</a:t>
            </a:r>
            <a:r>
              <a:rPr lang="en-US" sz="2000" i="1" dirty="0">
                <a:latin typeface="Book Antiqua" pitchFamily="18" charset="0"/>
              </a:rPr>
              <a:t>H</a:t>
            </a:r>
            <a:r>
              <a:rPr lang="en-US" sz="2000" dirty="0">
                <a:latin typeface="Book Antiqua" pitchFamily="18" charset="0"/>
              </a:rPr>
              <a:t>, </a:t>
            </a:r>
            <a:r>
              <a:rPr lang="en-US" sz="2000" i="1" dirty="0">
                <a:latin typeface="Book Antiqua" pitchFamily="18" charset="0"/>
              </a:rPr>
              <a:t>H</a:t>
            </a:r>
            <a:r>
              <a:rPr lang="en-US" sz="2000" dirty="0">
                <a:latin typeface="Book Antiqua" pitchFamily="18" charset="0"/>
              </a:rPr>
              <a:t>’)</a:t>
            </a:r>
            <a:endParaRPr lang="en-US" sz="2400" dirty="0">
              <a:latin typeface="Book Antiqua" pitchFamily="18" charset="0"/>
            </a:endParaRPr>
          </a:p>
          <a:p>
            <a:pPr>
              <a:spcBef>
                <a:spcPts val="600"/>
              </a:spcBef>
              <a:buClr>
                <a:srgbClr val="4F81BD"/>
              </a:buClr>
              <a:buSzPct val="90000"/>
              <a:buFont typeface="Wingdings 3" pitchFamily="18" charset="2"/>
              <a:buChar char="}"/>
            </a:pPr>
            <a:r>
              <a:rPr lang="en-US" sz="2400" dirty="0">
                <a:latin typeface="Book Antiqua" pitchFamily="18" charset="0"/>
              </a:rPr>
              <a:t>Running time: </a:t>
            </a:r>
            <a:r>
              <a:rPr lang="en-US" sz="2400" dirty="0">
                <a:solidFill>
                  <a:srgbClr val="FF0000"/>
                </a:solidFill>
                <a:latin typeface="Book Antiqua" pitchFamily="18" charset="0"/>
              </a:rPr>
              <a:t>O(</a:t>
            </a:r>
            <a:r>
              <a:rPr lang="en-US" sz="2400" dirty="0" err="1">
                <a:solidFill>
                  <a:srgbClr val="FF0000"/>
                </a:solidFill>
                <a:latin typeface="Book Antiqua" pitchFamily="18" charset="0"/>
              </a:rPr>
              <a:t>log</a:t>
            </a:r>
            <a:r>
              <a:rPr lang="en-US" sz="2400" i="1" dirty="0" err="1">
                <a:solidFill>
                  <a:srgbClr val="FF0000"/>
                </a:solidFill>
                <a:latin typeface="Book Antiqua" pitchFamily="18" charset="0"/>
              </a:rPr>
              <a:t>n</a:t>
            </a:r>
            <a:r>
              <a:rPr lang="en-US" sz="2400" dirty="0">
                <a:solidFill>
                  <a:srgbClr val="FF0000"/>
                </a:solidFill>
                <a:latin typeface="Book Antiqua" pitchFamily="18" charset="0"/>
              </a:rPr>
              <a:t>)</a:t>
            </a:r>
          </a:p>
        </p:txBody>
      </p:sp>
    </p:spTree>
    <p:extLst>
      <p:ext uri="{BB962C8B-B14F-4D97-AF65-F5344CB8AC3E}">
        <p14:creationId xmlns:p14="http://schemas.microsoft.com/office/powerpoint/2010/main" val="3662525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p:cNvCxnSpPr/>
          <p:nvPr/>
        </p:nvCxnSpPr>
        <p:spPr>
          <a:xfrm>
            <a:off x="1979712" y="4257092"/>
            <a:ext cx="2029968"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Extract min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1" name="Rectangle 3"/>
          <p:cNvSpPr txBox="1">
            <a:spLocks noChangeArrowheads="1"/>
          </p:cNvSpPr>
          <p:nvPr/>
        </p:nvSpPr>
        <p:spPr>
          <a:xfrm>
            <a:off x="575556" y="1232756"/>
            <a:ext cx="774086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Book Antiqua" pitchFamily="18" charset="0"/>
              </a:rPr>
              <a:t>Find the </a:t>
            </a:r>
            <a:r>
              <a:rPr lang="en-US" sz="2400" dirty="0">
                <a:solidFill>
                  <a:srgbClr val="FF0000"/>
                </a:solidFill>
                <a:latin typeface="Book Antiqua" pitchFamily="18" charset="0"/>
              </a:rPr>
              <a:t>minimum</a:t>
            </a:r>
            <a:r>
              <a:rPr lang="en-US" sz="2400" dirty="0">
                <a:latin typeface="Book Antiqua" pitchFamily="18" charset="0"/>
              </a:rPr>
              <a:t> </a:t>
            </a:r>
            <a:r>
              <a:rPr lang="en-US" sz="2400" dirty="0">
                <a:solidFill>
                  <a:srgbClr val="0000CC"/>
                </a:solidFill>
                <a:latin typeface="Book Antiqua" pitchFamily="18" charset="0"/>
              </a:rPr>
              <a:t>key</a:t>
            </a:r>
            <a:r>
              <a:rPr lang="en-US" sz="2400" dirty="0">
                <a:latin typeface="Book Antiqua" pitchFamily="18" charset="0"/>
              </a:rPr>
              <a:t> in the </a:t>
            </a:r>
            <a:r>
              <a:rPr lang="en-US" sz="2400" dirty="0">
                <a:solidFill>
                  <a:srgbClr val="0000CC"/>
                </a:solidFill>
                <a:latin typeface="Book Antiqua" pitchFamily="18" charset="0"/>
              </a:rPr>
              <a:t>root list</a:t>
            </a:r>
            <a:r>
              <a:rPr lang="en-US" sz="2400" dirty="0">
                <a:latin typeface="Book Antiqua" pitchFamily="18" charset="0"/>
              </a:rPr>
              <a:t>, and </a:t>
            </a:r>
            <a:r>
              <a:rPr lang="en-US" sz="2400" dirty="0">
                <a:solidFill>
                  <a:srgbClr val="FF0000"/>
                </a:solidFill>
                <a:latin typeface="Book Antiqua" pitchFamily="18" charset="0"/>
              </a:rPr>
              <a:t>remove</a:t>
            </a:r>
          </a:p>
          <a:p>
            <a:pPr lvl="1">
              <a:spcBef>
                <a:spcPts val="600"/>
              </a:spcBef>
              <a:buClr>
                <a:srgbClr val="4F81BD"/>
              </a:buClr>
              <a:buSzPct val="90000"/>
              <a:buFont typeface="Wingdings 3" pitchFamily="18" charset="2"/>
              <a:buChar char="}"/>
            </a:pPr>
            <a:r>
              <a:rPr lang="en-US" sz="2000" i="1" dirty="0">
                <a:latin typeface="Book Antiqua" pitchFamily="18" charset="0"/>
              </a:rPr>
              <a:t>H</a:t>
            </a:r>
            <a:r>
              <a:rPr lang="en-US" sz="2000" dirty="0">
                <a:latin typeface="Book Antiqua" pitchFamily="18" charset="0"/>
              </a:rPr>
              <a:t>’:  </a:t>
            </a:r>
            <a:r>
              <a:rPr lang="en-US" sz="2000" dirty="0">
                <a:solidFill>
                  <a:srgbClr val="0000CC"/>
                </a:solidFill>
                <a:latin typeface="Book Antiqua" pitchFamily="18" charset="0"/>
              </a:rPr>
              <a:t>Form</a:t>
            </a:r>
            <a:r>
              <a:rPr lang="en-US" sz="2000" dirty="0">
                <a:latin typeface="Book Antiqua" pitchFamily="18" charset="0"/>
              </a:rPr>
              <a:t> a </a:t>
            </a:r>
            <a:r>
              <a:rPr lang="en-US" sz="2000" dirty="0">
                <a:solidFill>
                  <a:srgbClr val="FF0000"/>
                </a:solidFill>
                <a:latin typeface="Book Antiqua" pitchFamily="18" charset="0"/>
              </a:rPr>
              <a:t>new</a:t>
            </a:r>
            <a:r>
              <a:rPr lang="en-US" sz="2000" dirty="0">
                <a:latin typeface="Book Antiqua" pitchFamily="18" charset="0"/>
              </a:rPr>
              <a:t> binomial heap from the </a:t>
            </a:r>
            <a:r>
              <a:rPr lang="en-US" sz="2000" dirty="0">
                <a:solidFill>
                  <a:srgbClr val="FF0000"/>
                </a:solidFill>
                <a:latin typeface="Book Antiqua" pitchFamily="18" charset="0"/>
              </a:rPr>
              <a:t>children</a:t>
            </a:r>
            <a:r>
              <a:rPr lang="en-US" sz="2000" dirty="0">
                <a:latin typeface="Book Antiqua" pitchFamily="18" charset="0"/>
              </a:rPr>
              <a:t> of the </a:t>
            </a:r>
            <a:r>
              <a:rPr lang="en-US" sz="2000" dirty="0">
                <a:solidFill>
                  <a:srgbClr val="FF0000"/>
                </a:solidFill>
                <a:latin typeface="Book Antiqua" pitchFamily="18" charset="0"/>
              </a:rPr>
              <a:t>removed root</a:t>
            </a:r>
          </a:p>
          <a:p>
            <a:pPr lvl="1">
              <a:spcBef>
                <a:spcPts val="600"/>
              </a:spcBef>
              <a:buClr>
                <a:srgbClr val="4F81BD"/>
              </a:buClr>
              <a:buSzPct val="90000"/>
              <a:buFont typeface="Wingdings 3" pitchFamily="18" charset="2"/>
              <a:buChar char="}"/>
            </a:pPr>
            <a:r>
              <a:rPr lang="en-US" sz="2000" i="1" dirty="0">
                <a:latin typeface="Book Antiqua" pitchFamily="18" charset="0"/>
              </a:rPr>
              <a:t>H</a:t>
            </a:r>
            <a:r>
              <a:rPr lang="en-US" sz="2000" dirty="0">
                <a:latin typeface="Book Antiqua" pitchFamily="18" charset="0"/>
              </a:rPr>
              <a:t>: </a:t>
            </a:r>
            <a:r>
              <a:rPr lang="en-US" sz="2000" dirty="0">
                <a:solidFill>
                  <a:srgbClr val="0000CC"/>
                </a:solidFill>
                <a:latin typeface="Book Antiqua" pitchFamily="18" charset="0"/>
              </a:rPr>
              <a:t>Union</a:t>
            </a:r>
            <a:r>
              <a:rPr lang="en-US" sz="2000" dirty="0">
                <a:latin typeface="Book Antiqua" pitchFamily="18" charset="0"/>
              </a:rPr>
              <a:t> (</a:t>
            </a:r>
            <a:r>
              <a:rPr lang="en-US" sz="2000" i="1" dirty="0">
                <a:latin typeface="Book Antiqua" pitchFamily="18" charset="0"/>
              </a:rPr>
              <a:t>H</a:t>
            </a:r>
            <a:r>
              <a:rPr lang="en-US" sz="2000" dirty="0">
                <a:latin typeface="Book Antiqua" pitchFamily="18" charset="0"/>
              </a:rPr>
              <a:t>, </a:t>
            </a:r>
            <a:r>
              <a:rPr lang="en-US" sz="2000" i="1" dirty="0">
                <a:latin typeface="Book Antiqua" pitchFamily="18" charset="0"/>
              </a:rPr>
              <a:t>H</a:t>
            </a:r>
            <a:r>
              <a:rPr lang="en-US" sz="2000" dirty="0">
                <a:latin typeface="Book Antiqua" pitchFamily="18" charset="0"/>
              </a:rPr>
              <a:t>’)</a:t>
            </a:r>
            <a:endParaRPr lang="en-US" sz="2400" dirty="0">
              <a:latin typeface="Book Antiqua" pitchFamily="18" charset="0"/>
            </a:endParaRPr>
          </a:p>
          <a:p>
            <a:pPr>
              <a:spcBef>
                <a:spcPts val="600"/>
              </a:spcBef>
              <a:buClr>
                <a:srgbClr val="4F81BD"/>
              </a:buClr>
              <a:buSzPct val="90000"/>
              <a:buFont typeface="Wingdings 3" pitchFamily="18" charset="2"/>
              <a:buChar char="}"/>
            </a:pPr>
            <a:r>
              <a:rPr lang="en-US" sz="2400" dirty="0">
                <a:latin typeface="Book Antiqua" pitchFamily="18" charset="0"/>
              </a:rPr>
              <a:t>Running time: </a:t>
            </a:r>
            <a:r>
              <a:rPr lang="en-US" sz="2400" dirty="0">
                <a:solidFill>
                  <a:srgbClr val="FF0000"/>
                </a:solidFill>
                <a:latin typeface="Book Antiqua" pitchFamily="18" charset="0"/>
              </a:rPr>
              <a:t>O(</a:t>
            </a:r>
            <a:r>
              <a:rPr lang="en-US" sz="2400" dirty="0" err="1">
                <a:solidFill>
                  <a:srgbClr val="FF0000"/>
                </a:solidFill>
                <a:latin typeface="Book Antiqua" pitchFamily="18" charset="0"/>
              </a:rPr>
              <a:t>log</a:t>
            </a:r>
            <a:r>
              <a:rPr lang="en-US" sz="2400" i="1" dirty="0" err="1">
                <a:solidFill>
                  <a:srgbClr val="FF0000"/>
                </a:solidFill>
                <a:latin typeface="Book Antiqua" pitchFamily="18" charset="0"/>
              </a:rPr>
              <a:t>n</a:t>
            </a:r>
            <a:r>
              <a:rPr lang="en-US" sz="2400" dirty="0">
                <a:solidFill>
                  <a:srgbClr val="FF0000"/>
                </a:solidFill>
                <a:latin typeface="Book Antiqua" pitchFamily="18" charset="0"/>
              </a:rPr>
              <a:t>)</a:t>
            </a:r>
          </a:p>
        </p:txBody>
      </p:sp>
      <p:cxnSp>
        <p:nvCxnSpPr>
          <p:cNvPr id="13" name="Straight Connector 12"/>
          <p:cNvCxnSpPr/>
          <p:nvPr/>
        </p:nvCxnSpPr>
        <p:spPr>
          <a:xfrm>
            <a:off x="4067944" y="3764656"/>
            <a:ext cx="2029968"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65316" y="3762901"/>
            <a:ext cx="1078992"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44308" y="3762901"/>
            <a:ext cx="786384"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090193" y="3807331"/>
            <a:ext cx="1860031" cy="43166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233804" y="4323404"/>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72671" y="4323404"/>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a:spLocks noChangeArrowheads="1"/>
          </p:cNvSpPr>
          <p:nvPr/>
        </p:nvSpPr>
        <p:spPr bwMode="auto">
          <a:xfrm>
            <a:off x="1917686" y="414908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15</a:t>
            </a:r>
          </a:p>
        </p:txBody>
      </p:sp>
      <p:cxnSp>
        <p:nvCxnSpPr>
          <p:cNvPr id="22" name="Straight Connector 21"/>
          <p:cNvCxnSpPr/>
          <p:nvPr/>
        </p:nvCxnSpPr>
        <p:spPr>
          <a:xfrm>
            <a:off x="2034030" y="436412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Oval 22"/>
          <p:cNvSpPr>
            <a:spLocks noChangeArrowheads="1"/>
          </p:cNvSpPr>
          <p:nvPr/>
        </p:nvSpPr>
        <p:spPr bwMode="auto">
          <a:xfrm>
            <a:off x="1925382" y="460643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sp>
        <p:nvSpPr>
          <p:cNvPr id="24" name="Oval 23"/>
          <p:cNvSpPr>
            <a:spLocks noChangeArrowheads="1"/>
          </p:cNvSpPr>
          <p:nvPr/>
        </p:nvSpPr>
        <p:spPr bwMode="auto">
          <a:xfrm>
            <a:off x="1450750" y="460577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42</a:t>
            </a:r>
          </a:p>
        </p:txBody>
      </p:sp>
      <p:cxnSp>
        <p:nvCxnSpPr>
          <p:cNvPr id="25" name="Straight Connector 24"/>
          <p:cNvCxnSpPr/>
          <p:nvPr/>
        </p:nvCxnSpPr>
        <p:spPr>
          <a:xfrm>
            <a:off x="1567094" y="4820818"/>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a:spLocks noChangeArrowheads="1"/>
          </p:cNvSpPr>
          <p:nvPr/>
        </p:nvSpPr>
        <p:spPr bwMode="auto">
          <a:xfrm>
            <a:off x="1458446" y="506312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45</a:t>
            </a:r>
          </a:p>
        </p:txBody>
      </p:sp>
      <p:cxnSp>
        <p:nvCxnSpPr>
          <p:cNvPr id="27" name="Straight Connector 26"/>
          <p:cNvCxnSpPr/>
          <p:nvPr/>
        </p:nvCxnSpPr>
        <p:spPr>
          <a:xfrm flipV="1">
            <a:off x="733482" y="4796570"/>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a:spLocks noChangeArrowheads="1"/>
          </p:cNvSpPr>
          <p:nvPr/>
        </p:nvSpPr>
        <p:spPr bwMode="auto">
          <a:xfrm>
            <a:off x="1078496" y="462224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17</a:t>
            </a:r>
          </a:p>
        </p:txBody>
      </p:sp>
      <p:cxnSp>
        <p:nvCxnSpPr>
          <p:cNvPr id="29" name="Straight Connector 28"/>
          <p:cNvCxnSpPr/>
          <p:nvPr/>
        </p:nvCxnSpPr>
        <p:spPr>
          <a:xfrm>
            <a:off x="1194841" y="4837288"/>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a:spLocks noChangeArrowheads="1"/>
          </p:cNvSpPr>
          <p:nvPr/>
        </p:nvSpPr>
        <p:spPr bwMode="auto">
          <a:xfrm>
            <a:off x="1086192" y="507959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18</a:t>
            </a:r>
          </a:p>
        </p:txBody>
      </p:sp>
      <p:sp>
        <p:nvSpPr>
          <p:cNvPr id="31" name="Oval 30"/>
          <p:cNvSpPr>
            <a:spLocks noChangeArrowheads="1"/>
          </p:cNvSpPr>
          <p:nvPr/>
        </p:nvSpPr>
        <p:spPr bwMode="auto">
          <a:xfrm>
            <a:off x="611560" y="507894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21</a:t>
            </a:r>
          </a:p>
        </p:txBody>
      </p:sp>
      <p:cxnSp>
        <p:nvCxnSpPr>
          <p:cNvPr id="32" name="Straight Connector 31"/>
          <p:cNvCxnSpPr/>
          <p:nvPr/>
        </p:nvCxnSpPr>
        <p:spPr>
          <a:xfrm>
            <a:off x="727905" y="529398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a:spLocks noChangeArrowheads="1"/>
          </p:cNvSpPr>
          <p:nvPr/>
        </p:nvSpPr>
        <p:spPr bwMode="auto">
          <a:xfrm>
            <a:off x="619256" y="553629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25</a:t>
            </a:r>
          </a:p>
        </p:txBody>
      </p:sp>
      <p:cxnSp>
        <p:nvCxnSpPr>
          <p:cNvPr id="35" name="Straight Connector 34"/>
          <p:cNvCxnSpPr/>
          <p:nvPr/>
        </p:nvCxnSpPr>
        <p:spPr>
          <a:xfrm flipV="1">
            <a:off x="3231256" y="3840537"/>
            <a:ext cx="733170" cy="3545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570123" y="3840537"/>
            <a:ext cx="409125" cy="3340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36"/>
          <p:cNvSpPr>
            <a:spLocks noChangeArrowheads="1"/>
          </p:cNvSpPr>
          <p:nvPr/>
        </p:nvSpPr>
        <p:spPr bwMode="auto">
          <a:xfrm>
            <a:off x="3915138" y="3666213"/>
            <a:ext cx="212801" cy="215042"/>
          </a:xfrm>
          <a:prstGeom prst="ellipse">
            <a:avLst/>
          </a:prstGeom>
          <a:gradFill>
            <a:gsLst>
              <a:gs pos="21082">
                <a:srgbClr val="FF0000"/>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a:t>
            </a:r>
          </a:p>
        </p:txBody>
      </p:sp>
      <p:cxnSp>
        <p:nvCxnSpPr>
          <p:cNvPr id="38" name="Straight Connector 37"/>
          <p:cNvCxnSpPr/>
          <p:nvPr/>
        </p:nvCxnSpPr>
        <p:spPr>
          <a:xfrm>
            <a:off x="4031482" y="3881255"/>
            <a:ext cx="0" cy="3134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3922834" y="412356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33</a:t>
            </a:r>
          </a:p>
        </p:txBody>
      </p:sp>
      <p:sp>
        <p:nvSpPr>
          <p:cNvPr id="40" name="Oval 39"/>
          <p:cNvSpPr>
            <a:spLocks noChangeArrowheads="1"/>
          </p:cNvSpPr>
          <p:nvPr/>
        </p:nvSpPr>
        <p:spPr bwMode="auto">
          <a:xfrm>
            <a:off x="3448202" y="413354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cxnSp>
        <p:nvCxnSpPr>
          <p:cNvPr id="41" name="Straight Connector 40"/>
          <p:cNvCxnSpPr/>
          <p:nvPr/>
        </p:nvCxnSpPr>
        <p:spPr>
          <a:xfrm>
            <a:off x="3564546" y="434858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3455898" y="459089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43" name="Straight Connector 42"/>
          <p:cNvCxnSpPr/>
          <p:nvPr/>
        </p:nvCxnSpPr>
        <p:spPr>
          <a:xfrm flipV="1">
            <a:off x="2730934" y="4313703"/>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a:spLocks noChangeArrowheads="1"/>
          </p:cNvSpPr>
          <p:nvPr/>
        </p:nvSpPr>
        <p:spPr bwMode="auto">
          <a:xfrm>
            <a:off x="3075948" y="413937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11</a:t>
            </a:r>
          </a:p>
        </p:txBody>
      </p:sp>
      <p:cxnSp>
        <p:nvCxnSpPr>
          <p:cNvPr id="45" name="Straight Connector 44"/>
          <p:cNvCxnSpPr/>
          <p:nvPr/>
        </p:nvCxnSpPr>
        <p:spPr>
          <a:xfrm>
            <a:off x="3192293" y="4354421"/>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3083644" y="459673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16</a:t>
            </a:r>
          </a:p>
        </p:txBody>
      </p:sp>
      <p:sp>
        <p:nvSpPr>
          <p:cNvPr id="47" name="Oval 46"/>
          <p:cNvSpPr>
            <a:spLocks noChangeArrowheads="1"/>
          </p:cNvSpPr>
          <p:nvPr/>
        </p:nvSpPr>
        <p:spPr bwMode="auto">
          <a:xfrm>
            <a:off x="2609012" y="459607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cxnSp>
        <p:nvCxnSpPr>
          <p:cNvPr id="56" name="Straight Connector 55"/>
          <p:cNvCxnSpPr/>
          <p:nvPr/>
        </p:nvCxnSpPr>
        <p:spPr>
          <a:xfrm>
            <a:off x="2725357" y="4811117"/>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a:spLocks noChangeArrowheads="1"/>
          </p:cNvSpPr>
          <p:nvPr/>
        </p:nvSpPr>
        <p:spPr bwMode="auto">
          <a:xfrm>
            <a:off x="2616708" y="505342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20</a:t>
            </a:r>
          </a:p>
        </p:txBody>
      </p:sp>
      <p:grpSp>
        <p:nvGrpSpPr>
          <p:cNvPr id="58" name="Group 57"/>
          <p:cNvGrpSpPr/>
          <p:nvPr/>
        </p:nvGrpSpPr>
        <p:grpSpPr>
          <a:xfrm>
            <a:off x="4737565" y="3642697"/>
            <a:ext cx="1526623" cy="1602255"/>
            <a:chOff x="5041948" y="3969060"/>
            <a:chExt cx="2230352" cy="2316448"/>
          </a:xfrm>
        </p:grpSpPr>
        <p:cxnSp>
          <p:nvCxnSpPr>
            <p:cNvPr id="59" name="Straight Connector 58"/>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63" name="Straight Connector 62"/>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65" name="Oval 64"/>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66" name="Straight Connector 65"/>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cxnSp>
          <p:nvCxnSpPr>
            <p:cNvPr id="68" name="Straight Connector 67"/>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70" name="Straight Connector 69"/>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48</a:t>
              </a:r>
            </a:p>
          </p:txBody>
        </p:sp>
        <p:sp>
          <p:nvSpPr>
            <p:cNvPr id="72" name="Oval 71"/>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73" name="Straight Connector 72"/>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Oval 73"/>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grpSp>
        <p:nvGrpSpPr>
          <p:cNvPr id="75" name="Group 74"/>
          <p:cNvGrpSpPr/>
          <p:nvPr/>
        </p:nvGrpSpPr>
        <p:grpSpPr>
          <a:xfrm>
            <a:off x="8028384" y="3654889"/>
            <a:ext cx="220497" cy="672393"/>
            <a:chOff x="8028384" y="4711197"/>
            <a:chExt cx="220497" cy="672393"/>
          </a:xfrm>
        </p:grpSpPr>
        <p:sp>
          <p:nvSpPr>
            <p:cNvPr id="76" name="Oval 75"/>
            <p:cNvSpPr>
              <a:spLocks noChangeArrowheads="1"/>
            </p:cNvSpPr>
            <p:nvPr/>
          </p:nvSpPr>
          <p:spPr bwMode="auto">
            <a:xfrm>
              <a:off x="8028384" y="471119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cxnSp>
          <p:nvCxnSpPr>
            <p:cNvPr id="77" name="Straight Connector 76"/>
            <p:cNvCxnSpPr/>
            <p:nvPr/>
          </p:nvCxnSpPr>
          <p:spPr>
            <a:xfrm>
              <a:off x="8144729" y="4926239"/>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Oval 77"/>
            <p:cNvSpPr>
              <a:spLocks noChangeArrowheads="1"/>
            </p:cNvSpPr>
            <p:nvPr/>
          </p:nvSpPr>
          <p:spPr bwMode="auto">
            <a:xfrm>
              <a:off x="8036080" y="516854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grpSp>
      <p:sp>
        <p:nvSpPr>
          <p:cNvPr id="80" name="TextBox 79"/>
          <p:cNvSpPr txBox="1"/>
          <p:nvPr/>
        </p:nvSpPr>
        <p:spPr>
          <a:xfrm>
            <a:off x="7934720" y="3176972"/>
            <a:ext cx="525712" cy="430887"/>
          </a:xfrm>
          <a:prstGeom prst="rect">
            <a:avLst/>
          </a:prstGeom>
          <a:noFill/>
        </p:spPr>
        <p:txBody>
          <a:bodyPr wrap="square" rtlCol="0">
            <a:spAutoFit/>
          </a:bodyPr>
          <a:lstStyle/>
          <a:p>
            <a:r>
              <a:rPr lang="en-US" sz="2200" b="1" i="1" dirty="0">
                <a:latin typeface="Book Antiqua" pitchFamily="18" charset="0"/>
              </a:rPr>
              <a:t>H</a:t>
            </a:r>
            <a:endParaRPr lang="en-US" sz="2200" b="1" dirty="0"/>
          </a:p>
        </p:txBody>
      </p:sp>
      <p:sp>
        <p:nvSpPr>
          <p:cNvPr id="82" name="TextBox 81"/>
          <p:cNvSpPr txBox="1"/>
          <p:nvPr/>
        </p:nvSpPr>
        <p:spPr>
          <a:xfrm>
            <a:off x="4082292" y="3789040"/>
            <a:ext cx="525712" cy="430887"/>
          </a:xfrm>
          <a:prstGeom prst="rect">
            <a:avLst/>
          </a:prstGeom>
          <a:noFill/>
        </p:spPr>
        <p:txBody>
          <a:bodyPr wrap="square" rtlCol="0">
            <a:spAutoFit/>
          </a:bodyPr>
          <a:lstStyle/>
          <a:p>
            <a:r>
              <a:rPr lang="en-US" sz="2200" b="1" i="1" dirty="0">
                <a:solidFill>
                  <a:srgbClr val="FF0000"/>
                </a:solidFill>
                <a:latin typeface="Book Antiqua" pitchFamily="18" charset="0"/>
              </a:rPr>
              <a:t>H’</a:t>
            </a:r>
            <a:endParaRPr lang="en-US" sz="2200" b="1" dirty="0">
              <a:solidFill>
                <a:srgbClr val="FF0000"/>
              </a:solidFill>
            </a:endParaRPr>
          </a:p>
        </p:txBody>
      </p:sp>
    </p:spTree>
    <p:extLst>
      <p:ext uri="{BB962C8B-B14F-4D97-AF65-F5344CB8AC3E}">
        <p14:creationId xmlns:p14="http://schemas.microsoft.com/office/powerpoint/2010/main" val="301274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7"/>
                                        </p:tgtEl>
                                        <p:attrNameLst>
                                          <p:attrName>ppt_w</p:attrName>
                                        </p:attrNameLst>
                                      </p:cBhvr>
                                      <p:tavLst>
                                        <p:tav tm="0">
                                          <p:val>
                                            <p:strVal val="ppt_w"/>
                                          </p:val>
                                        </p:tav>
                                        <p:tav tm="100000">
                                          <p:val>
                                            <p:fltVal val="0"/>
                                          </p:val>
                                        </p:tav>
                                      </p:tavLst>
                                    </p:anim>
                                    <p:anim calcmode="lin" valueType="num">
                                      <p:cBhvr>
                                        <p:cTn id="7" dur="500"/>
                                        <p:tgtEl>
                                          <p:spTgt spid="37"/>
                                        </p:tgtEl>
                                        <p:attrNameLst>
                                          <p:attrName>ppt_h</p:attrName>
                                        </p:attrNameLst>
                                      </p:cBhvr>
                                      <p:tavLst>
                                        <p:tav tm="0">
                                          <p:val>
                                            <p:strVal val="ppt_h"/>
                                          </p:val>
                                        </p:tav>
                                        <p:tav tm="100000">
                                          <p:val>
                                            <p:fltVal val="0"/>
                                          </p:val>
                                        </p:tav>
                                      </p:tavLst>
                                    </p:anim>
                                    <p:animEffect transition="out" filter="fade">
                                      <p:cBhvr>
                                        <p:cTn id="8" dur="500"/>
                                        <p:tgtEl>
                                          <p:spTgt spid="37"/>
                                        </p:tgtEl>
                                      </p:cBhvr>
                                    </p:animEffect>
                                    <p:set>
                                      <p:cBhvr>
                                        <p:cTn id="9" dur="1" fill="hold">
                                          <p:stCondLst>
                                            <p:cond delay="499"/>
                                          </p:stCondLst>
                                        </p:cTn>
                                        <p:tgtEl>
                                          <p:spTgt spid="37"/>
                                        </p:tgtEl>
                                        <p:attrNameLst>
                                          <p:attrName>style.visibility</p:attrName>
                                        </p:attrNameLst>
                                      </p:cBhvr>
                                      <p:to>
                                        <p:strVal val="hidden"/>
                                      </p:to>
                                    </p:set>
                                  </p:childTnLst>
                                </p:cTn>
                              </p:par>
                              <p:par>
                                <p:cTn id="10" presetID="22" presetClass="exit" presetSubtype="4" fill="hold" nodeType="withEffect">
                                  <p:stCondLst>
                                    <p:cond delay="0"/>
                                  </p:stCondLst>
                                  <p:childTnLst>
                                    <p:animEffect transition="out" filter="wipe(down)">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22" presetClass="exit" presetSubtype="4" fill="hold" nodeType="withEffect">
                                  <p:stCondLst>
                                    <p:cond delay="0"/>
                                  </p:stCondLst>
                                  <p:childTnLst>
                                    <p:animEffect transition="out" filter="wipe(down)">
                                      <p:cBhvr>
                                        <p:cTn id="14" dur="500"/>
                                        <p:tgtEl>
                                          <p:spTgt spid="35"/>
                                        </p:tgtEl>
                                      </p:cBhvr>
                                    </p:animEffect>
                                    <p:set>
                                      <p:cBhvr>
                                        <p:cTn id="15" dur="1" fill="hold">
                                          <p:stCondLst>
                                            <p:cond delay="499"/>
                                          </p:stCondLst>
                                        </p:cTn>
                                        <p:tgtEl>
                                          <p:spTgt spid="35"/>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36"/>
                                        </p:tgtEl>
                                      </p:cBhvr>
                                    </p:animEffect>
                                    <p:set>
                                      <p:cBhvr>
                                        <p:cTn id="18" dur="1" fill="hold">
                                          <p:stCondLst>
                                            <p:cond delay="499"/>
                                          </p:stCondLst>
                                        </p:cTn>
                                        <p:tgtEl>
                                          <p:spTgt spid="36"/>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38"/>
                                        </p:tgtEl>
                                      </p:cBhvr>
                                    </p:animEffect>
                                    <p:set>
                                      <p:cBhvr>
                                        <p:cTn id="21" dur="1" fill="hold">
                                          <p:stCondLst>
                                            <p:cond delay="499"/>
                                          </p:stCondLst>
                                        </p:cTn>
                                        <p:tgtEl>
                                          <p:spTgt spid="38"/>
                                        </p:tgtEl>
                                        <p:attrNameLst>
                                          <p:attrName>style.visibility</p:attrName>
                                        </p:attrNameLst>
                                      </p:cBhvr>
                                      <p:to>
                                        <p:strVal val="hidden"/>
                                      </p:to>
                                    </p:set>
                                  </p:childTnLst>
                                </p:cTn>
                              </p:par>
                            </p:childTnLst>
                          </p:cTn>
                        </p:par>
                        <p:par>
                          <p:cTn id="22" fill="hold">
                            <p:stCondLst>
                              <p:cond delay="500"/>
                            </p:stCondLst>
                            <p:childTnLst>
                              <p:par>
                                <p:cTn id="23" presetID="22" presetClass="exit" presetSubtype="8" fill="hold" nodeType="afterEffect">
                                  <p:stCondLst>
                                    <p:cond delay="0"/>
                                  </p:stCondLst>
                                  <p:childTnLst>
                                    <p:animEffect transition="out" filter="wipe(left)">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wipe(right)">
                                      <p:cBhvr>
                                        <p:cTn id="30" dur="500"/>
                                        <p:tgtEl>
                                          <p:spTgt spid="79"/>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 calcmode="lin" valueType="num">
                                      <p:cBhvr additive="base">
                                        <p:cTn id="34" dur="500"/>
                                        <p:tgtEl>
                                          <p:spTgt spid="82"/>
                                        </p:tgtEl>
                                        <p:attrNameLst>
                                          <p:attrName>ppt_y</p:attrName>
                                        </p:attrNameLst>
                                      </p:cBhvr>
                                      <p:tavLst>
                                        <p:tav tm="0">
                                          <p:val>
                                            <p:strVal val="#ppt_y+#ppt_h*1.125000"/>
                                          </p:val>
                                        </p:tav>
                                        <p:tav tm="100000">
                                          <p:val>
                                            <p:strVal val="#ppt_y"/>
                                          </p:val>
                                        </p:tav>
                                      </p:tavLst>
                                    </p:anim>
                                    <p:animEffect transition="in" filter="wipe(up)">
                                      <p:cBhvr>
                                        <p:cTn id="3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0628"/>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Decrease Key</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Rectangle 3"/>
          <p:cNvSpPr txBox="1">
            <a:spLocks noChangeArrowheads="1"/>
          </p:cNvSpPr>
          <p:nvPr/>
        </p:nvSpPr>
        <p:spPr>
          <a:xfrm>
            <a:off x="575556" y="1232756"/>
            <a:ext cx="774086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Book Antiqua" pitchFamily="18" charset="0"/>
              </a:rPr>
              <a:t>Given a handle/pointer to an element x, decrease its key</a:t>
            </a:r>
            <a:endParaRPr lang="en-US" sz="2400" dirty="0">
              <a:solidFill>
                <a:srgbClr val="FF0000"/>
              </a:solidFill>
              <a:latin typeface="Book Antiqua" pitchFamily="18" charset="0"/>
            </a:endParaRPr>
          </a:p>
          <a:p>
            <a:pPr lvl="1">
              <a:spcBef>
                <a:spcPts val="600"/>
              </a:spcBef>
              <a:buClr>
                <a:srgbClr val="4F81BD"/>
              </a:buClr>
              <a:buSzPct val="90000"/>
              <a:buFont typeface="Wingdings 3" pitchFamily="18" charset="2"/>
              <a:buChar char="}"/>
            </a:pPr>
            <a:r>
              <a:rPr lang="en-US" sz="2000" i="1" dirty="0">
                <a:solidFill>
                  <a:srgbClr val="0000CC"/>
                </a:solidFill>
                <a:latin typeface="Book Antiqua" pitchFamily="18" charset="0"/>
              </a:rPr>
              <a:t>Repeatedly</a:t>
            </a:r>
            <a:r>
              <a:rPr lang="en-US" sz="2000" i="1" dirty="0">
                <a:latin typeface="Book Antiqua" pitchFamily="18" charset="0"/>
              </a:rPr>
              <a:t> </a:t>
            </a:r>
            <a:r>
              <a:rPr lang="en-US" sz="2000" dirty="0">
                <a:solidFill>
                  <a:srgbClr val="FF0000"/>
                </a:solidFill>
                <a:latin typeface="Book Antiqua" pitchFamily="18" charset="0"/>
              </a:rPr>
              <a:t>exchange</a:t>
            </a:r>
            <a:r>
              <a:rPr lang="en-US" sz="2000" dirty="0">
                <a:latin typeface="Book Antiqua" pitchFamily="18" charset="0"/>
              </a:rPr>
              <a:t> x with its parents until the </a:t>
            </a:r>
            <a:r>
              <a:rPr lang="en-US" sz="2000" dirty="0">
                <a:solidFill>
                  <a:srgbClr val="0000CC"/>
                </a:solidFill>
                <a:latin typeface="Book Antiqua" pitchFamily="18" charset="0"/>
              </a:rPr>
              <a:t>heap property</a:t>
            </a:r>
            <a:r>
              <a:rPr lang="en-US" sz="2000" dirty="0">
                <a:latin typeface="Book Antiqua" pitchFamily="18" charset="0"/>
              </a:rPr>
              <a:t> is restored.</a:t>
            </a:r>
            <a:endParaRPr lang="en-US" sz="2000" dirty="0">
              <a:solidFill>
                <a:srgbClr val="FF0000"/>
              </a:solidFill>
              <a:latin typeface="Book Antiqua" pitchFamily="18" charset="0"/>
            </a:endParaRPr>
          </a:p>
          <a:p>
            <a:pPr>
              <a:spcBef>
                <a:spcPts val="600"/>
              </a:spcBef>
              <a:buClr>
                <a:srgbClr val="4F81BD"/>
              </a:buClr>
              <a:buSzPct val="90000"/>
              <a:buFont typeface="Wingdings 3" pitchFamily="18" charset="2"/>
              <a:buChar char="}"/>
            </a:pPr>
            <a:r>
              <a:rPr lang="en-US" sz="2400" dirty="0">
                <a:latin typeface="Book Antiqua" pitchFamily="18" charset="0"/>
              </a:rPr>
              <a:t>Running time: </a:t>
            </a:r>
            <a:r>
              <a:rPr lang="en-US" sz="2400" dirty="0">
                <a:solidFill>
                  <a:srgbClr val="FF0000"/>
                </a:solidFill>
                <a:latin typeface="Book Antiqua" pitchFamily="18" charset="0"/>
              </a:rPr>
              <a:t>O(</a:t>
            </a:r>
            <a:r>
              <a:rPr lang="en-US" sz="2400" dirty="0" err="1">
                <a:solidFill>
                  <a:srgbClr val="FF0000"/>
                </a:solidFill>
                <a:latin typeface="Book Antiqua" pitchFamily="18" charset="0"/>
              </a:rPr>
              <a:t>log</a:t>
            </a:r>
            <a:r>
              <a:rPr lang="en-US" sz="2400" i="1" dirty="0" err="1">
                <a:solidFill>
                  <a:srgbClr val="FF0000"/>
                </a:solidFill>
                <a:latin typeface="Book Antiqua" pitchFamily="18" charset="0"/>
              </a:rPr>
              <a:t>n</a:t>
            </a:r>
            <a:r>
              <a:rPr lang="en-US" sz="2400" dirty="0">
                <a:solidFill>
                  <a:srgbClr val="FF0000"/>
                </a:solidFill>
                <a:latin typeface="Book Antiqua" pitchFamily="18" charset="0"/>
              </a:rPr>
              <a:t>)</a:t>
            </a:r>
          </a:p>
        </p:txBody>
      </p:sp>
      <p:sp>
        <p:nvSpPr>
          <p:cNvPr id="61" name="TextBox 60"/>
          <p:cNvSpPr txBox="1"/>
          <p:nvPr/>
        </p:nvSpPr>
        <p:spPr>
          <a:xfrm>
            <a:off x="323528" y="4932166"/>
            <a:ext cx="445181" cy="477054"/>
          </a:xfrm>
          <a:prstGeom prst="rect">
            <a:avLst/>
          </a:prstGeom>
          <a:noFill/>
        </p:spPr>
        <p:txBody>
          <a:bodyPr wrap="square" rtlCol="0">
            <a:spAutoFit/>
          </a:bodyPr>
          <a:lstStyle/>
          <a:p>
            <a:r>
              <a:rPr lang="en-US" sz="2500" dirty="0">
                <a:solidFill>
                  <a:srgbClr val="FF0000"/>
                </a:solidFill>
              </a:rPr>
              <a:t>x</a:t>
            </a:r>
          </a:p>
        </p:txBody>
      </p:sp>
      <p:cxnSp>
        <p:nvCxnSpPr>
          <p:cNvPr id="136" name="Straight Connector 135"/>
          <p:cNvCxnSpPr/>
          <p:nvPr/>
        </p:nvCxnSpPr>
        <p:spPr>
          <a:xfrm>
            <a:off x="4067944" y="3764656"/>
            <a:ext cx="2029968"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265316" y="3762901"/>
            <a:ext cx="1078992"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344308" y="3762901"/>
            <a:ext cx="786384"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2090193" y="3807331"/>
            <a:ext cx="1860031" cy="431662"/>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233804" y="4339002"/>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572671" y="4339002"/>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Oval 141"/>
          <p:cNvSpPr>
            <a:spLocks noChangeArrowheads="1"/>
          </p:cNvSpPr>
          <p:nvPr/>
        </p:nvSpPr>
        <p:spPr bwMode="auto">
          <a:xfrm>
            <a:off x="1917686" y="414908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15</a:t>
            </a:r>
          </a:p>
        </p:txBody>
      </p:sp>
      <p:cxnSp>
        <p:nvCxnSpPr>
          <p:cNvPr id="143" name="Straight Connector 142"/>
          <p:cNvCxnSpPr/>
          <p:nvPr/>
        </p:nvCxnSpPr>
        <p:spPr>
          <a:xfrm>
            <a:off x="2034030" y="436412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4" name="Oval 143"/>
          <p:cNvSpPr>
            <a:spLocks noChangeArrowheads="1"/>
          </p:cNvSpPr>
          <p:nvPr/>
        </p:nvSpPr>
        <p:spPr bwMode="auto">
          <a:xfrm>
            <a:off x="1925382" y="460643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sp>
        <p:nvSpPr>
          <p:cNvPr id="145" name="Oval 144"/>
          <p:cNvSpPr>
            <a:spLocks noChangeArrowheads="1"/>
          </p:cNvSpPr>
          <p:nvPr/>
        </p:nvSpPr>
        <p:spPr bwMode="auto">
          <a:xfrm>
            <a:off x="1450750" y="462137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42</a:t>
            </a:r>
          </a:p>
        </p:txBody>
      </p:sp>
      <p:cxnSp>
        <p:nvCxnSpPr>
          <p:cNvPr id="146" name="Straight Connector 145"/>
          <p:cNvCxnSpPr/>
          <p:nvPr/>
        </p:nvCxnSpPr>
        <p:spPr>
          <a:xfrm>
            <a:off x="1567094" y="483641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7" name="Oval 146"/>
          <p:cNvSpPr>
            <a:spLocks noChangeArrowheads="1"/>
          </p:cNvSpPr>
          <p:nvPr/>
        </p:nvSpPr>
        <p:spPr bwMode="auto">
          <a:xfrm>
            <a:off x="1458446" y="507872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45</a:t>
            </a:r>
          </a:p>
        </p:txBody>
      </p:sp>
      <p:cxnSp>
        <p:nvCxnSpPr>
          <p:cNvPr id="148" name="Straight Connector 147"/>
          <p:cNvCxnSpPr/>
          <p:nvPr/>
        </p:nvCxnSpPr>
        <p:spPr>
          <a:xfrm flipV="1">
            <a:off x="733482" y="4812168"/>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a:spLocks noChangeArrowheads="1"/>
          </p:cNvSpPr>
          <p:nvPr/>
        </p:nvSpPr>
        <p:spPr bwMode="auto">
          <a:xfrm>
            <a:off x="1078496" y="463784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17</a:t>
            </a:r>
          </a:p>
        </p:txBody>
      </p:sp>
      <p:cxnSp>
        <p:nvCxnSpPr>
          <p:cNvPr id="150" name="Straight Connector 149"/>
          <p:cNvCxnSpPr/>
          <p:nvPr/>
        </p:nvCxnSpPr>
        <p:spPr>
          <a:xfrm>
            <a:off x="1194841" y="485288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1" name="Oval 150"/>
          <p:cNvSpPr>
            <a:spLocks noChangeArrowheads="1"/>
          </p:cNvSpPr>
          <p:nvPr/>
        </p:nvSpPr>
        <p:spPr bwMode="auto">
          <a:xfrm>
            <a:off x="1086192" y="509519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18</a:t>
            </a:r>
          </a:p>
        </p:txBody>
      </p:sp>
      <p:sp>
        <p:nvSpPr>
          <p:cNvPr id="152" name="Oval 151"/>
          <p:cNvSpPr>
            <a:spLocks noChangeArrowheads="1"/>
          </p:cNvSpPr>
          <p:nvPr/>
        </p:nvSpPr>
        <p:spPr bwMode="auto">
          <a:xfrm>
            <a:off x="611560" y="509453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21</a:t>
            </a:r>
          </a:p>
        </p:txBody>
      </p:sp>
      <p:cxnSp>
        <p:nvCxnSpPr>
          <p:cNvPr id="153" name="Straight Connector 152"/>
          <p:cNvCxnSpPr/>
          <p:nvPr/>
        </p:nvCxnSpPr>
        <p:spPr>
          <a:xfrm>
            <a:off x="727905" y="530958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Oval 153"/>
          <p:cNvSpPr>
            <a:spLocks noChangeArrowheads="1"/>
          </p:cNvSpPr>
          <p:nvPr/>
        </p:nvSpPr>
        <p:spPr bwMode="auto">
          <a:xfrm>
            <a:off x="619256" y="555189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25</a:t>
            </a:r>
          </a:p>
        </p:txBody>
      </p:sp>
      <p:cxnSp>
        <p:nvCxnSpPr>
          <p:cNvPr id="155" name="Straight Connector 154"/>
          <p:cNvCxnSpPr/>
          <p:nvPr/>
        </p:nvCxnSpPr>
        <p:spPr>
          <a:xfrm flipV="1">
            <a:off x="3231256" y="3840537"/>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570123" y="3840537"/>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7" name="Oval 156"/>
          <p:cNvSpPr>
            <a:spLocks noChangeArrowheads="1"/>
          </p:cNvSpPr>
          <p:nvPr/>
        </p:nvSpPr>
        <p:spPr bwMode="auto">
          <a:xfrm>
            <a:off x="3915138" y="366621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a:t>
            </a:r>
          </a:p>
        </p:txBody>
      </p:sp>
      <p:cxnSp>
        <p:nvCxnSpPr>
          <p:cNvPr id="158" name="Straight Connector 157"/>
          <p:cNvCxnSpPr/>
          <p:nvPr/>
        </p:nvCxnSpPr>
        <p:spPr>
          <a:xfrm>
            <a:off x="4031482" y="3881255"/>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a:spLocks noChangeArrowheads="1"/>
          </p:cNvSpPr>
          <p:nvPr/>
        </p:nvSpPr>
        <p:spPr bwMode="auto">
          <a:xfrm>
            <a:off x="3922834" y="412356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33</a:t>
            </a:r>
          </a:p>
        </p:txBody>
      </p:sp>
      <p:sp>
        <p:nvSpPr>
          <p:cNvPr id="160" name="Oval 159"/>
          <p:cNvSpPr>
            <a:spLocks noChangeArrowheads="1"/>
          </p:cNvSpPr>
          <p:nvPr/>
        </p:nvSpPr>
        <p:spPr bwMode="auto">
          <a:xfrm>
            <a:off x="3448202" y="413354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cxnSp>
        <p:nvCxnSpPr>
          <p:cNvPr id="161" name="Straight Connector 160"/>
          <p:cNvCxnSpPr/>
          <p:nvPr/>
        </p:nvCxnSpPr>
        <p:spPr>
          <a:xfrm>
            <a:off x="3564546" y="434858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Oval 161"/>
          <p:cNvSpPr>
            <a:spLocks noChangeArrowheads="1"/>
          </p:cNvSpPr>
          <p:nvPr/>
        </p:nvSpPr>
        <p:spPr bwMode="auto">
          <a:xfrm>
            <a:off x="3455898" y="459089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163" name="Straight Connector 162"/>
          <p:cNvCxnSpPr/>
          <p:nvPr/>
        </p:nvCxnSpPr>
        <p:spPr>
          <a:xfrm flipV="1">
            <a:off x="2730934" y="4313703"/>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4" name="Oval 163"/>
          <p:cNvSpPr>
            <a:spLocks noChangeArrowheads="1"/>
          </p:cNvSpPr>
          <p:nvPr/>
        </p:nvSpPr>
        <p:spPr bwMode="auto">
          <a:xfrm>
            <a:off x="3075948" y="413937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11</a:t>
            </a:r>
          </a:p>
        </p:txBody>
      </p:sp>
      <p:cxnSp>
        <p:nvCxnSpPr>
          <p:cNvPr id="165" name="Straight Connector 164"/>
          <p:cNvCxnSpPr/>
          <p:nvPr/>
        </p:nvCxnSpPr>
        <p:spPr>
          <a:xfrm>
            <a:off x="3192293" y="4354421"/>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Oval 165"/>
          <p:cNvSpPr>
            <a:spLocks noChangeArrowheads="1"/>
          </p:cNvSpPr>
          <p:nvPr/>
        </p:nvSpPr>
        <p:spPr bwMode="auto">
          <a:xfrm>
            <a:off x="3083644" y="459673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16</a:t>
            </a:r>
          </a:p>
        </p:txBody>
      </p:sp>
      <p:sp>
        <p:nvSpPr>
          <p:cNvPr id="167" name="Oval 166"/>
          <p:cNvSpPr>
            <a:spLocks noChangeArrowheads="1"/>
          </p:cNvSpPr>
          <p:nvPr/>
        </p:nvSpPr>
        <p:spPr bwMode="auto">
          <a:xfrm>
            <a:off x="2609012" y="459607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cxnSp>
        <p:nvCxnSpPr>
          <p:cNvPr id="168" name="Straight Connector 167"/>
          <p:cNvCxnSpPr/>
          <p:nvPr/>
        </p:nvCxnSpPr>
        <p:spPr>
          <a:xfrm>
            <a:off x="2725357" y="4811117"/>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Oval 168"/>
          <p:cNvSpPr>
            <a:spLocks noChangeArrowheads="1"/>
          </p:cNvSpPr>
          <p:nvPr/>
        </p:nvSpPr>
        <p:spPr bwMode="auto">
          <a:xfrm>
            <a:off x="2616708" y="505342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20</a:t>
            </a:r>
          </a:p>
        </p:txBody>
      </p:sp>
      <p:grpSp>
        <p:nvGrpSpPr>
          <p:cNvPr id="170" name="Group 169"/>
          <p:cNvGrpSpPr/>
          <p:nvPr/>
        </p:nvGrpSpPr>
        <p:grpSpPr>
          <a:xfrm>
            <a:off x="4737565" y="3642697"/>
            <a:ext cx="1526623" cy="1602255"/>
            <a:chOff x="5041948" y="3969060"/>
            <a:chExt cx="2230352" cy="2316448"/>
          </a:xfrm>
        </p:grpSpPr>
        <p:cxnSp>
          <p:nvCxnSpPr>
            <p:cNvPr id="171" name="Straight Connector 170"/>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Oval 172"/>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174" name="Straight Connector 173"/>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5" name="Oval 174"/>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176" name="Oval 175"/>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177" name="Straight Connector 176"/>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Oval 177"/>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cxnSp>
          <p:nvCxnSpPr>
            <p:cNvPr id="179" name="Straight Connector 178"/>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181" name="Straight Connector 180"/>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2" name="Oval 181"/>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48</a:t>
              </a:r>
            </a:p>
          </p:txBody>
        </p:sp>
        <p:sp>
          <p:nvSpPr>
            <p:cNvPr id="183" name="Oval 182"/>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184" name="Straight Connector 183"/>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grpSp>
        <p:nvGrpSpPr>
          <p:cNvPr id="186" name="Group 185"/>
          <p:cNvGrpSpPr/>
          <p:nvPr/>
        </p:nvGrpSpPr>
        <p:grpSpPr>
          <a:xfrm>
            <a:off x="8028384" y="3654889"/>
            <a:ext cx="220497" cy="672393"/>
            <a:chOff x="8028384" y="4711197"/>
            <a:chExt cx="220497" cy="672393"/>
          </a:xfrm>
        </p:grpSpPr>
        <p:sp>
          <p:nvSpPr>
            <p:cNvPr id="187" name="Oval 186"/>
            <p:cNvSpPr>
              <a:spLocks noChangeArrowheads="1"/>
            </p:cNvSpPr>
            <p:nvPr/>
          </p:nvSpPr>
          <p:spPr bwMode="auto">
            <a:xfrm>
              <a:off x="8028384" y="471119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cxnSp>
          <p:nvCxnSpPr>
            <p:cNvPr id="188" name="Straight Connector 187"/>
            <p:cNvCxnSpPr/>
            <p:nvPr/>
          </p:nvCxnSpPr>
          <p:spPr>
            <a:xfrm>
              <a:off x="8144729" y="4926239"/>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a:spLocks noChangeArrowheads="1"/>
            </p:cNvSpPr>
            <p:nvPr/>
          </p:nvSpPr>
          <p:spPr bwMode="auto">
            <a:xfrm>
              <a:off x="8036080" y="516854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grpSp>
      <p:sp>
        <p:nvSpPr>
          <p:cNvPr id="190" name="TextBox 189"/>
          <p:cNvSpPr txBox="1"/>
          <p:nvPr/>
        </p:nvSpPr>
        <p:spPr>
          <a:xfrm>
            <a:off x="7931005" y="3176972"/>
            <a:ext cx="525712" cy="430887"/>
          </a:xfrm>
          <a:prstGeom prst="rect">
            <a:avLst/>
          </a:prstGeom>
          <a:noFill/>
        </p:spPr>
        <p:txBody>
          <a:bodyPr wrap="square" rtlCol="0">
            <a:spAutoFit/>
          </a:bodyPr>
          <a:lstStyle/>
          <a:p>
            <a:r>
              <a:rPr lang="en-US" sz="2200" b="1" i="1" dirty="0">
                <a:latin typeface="Book Antiqua" pitchFamily="18" charset="0"/>
              </a:rPr>
              <a:t>H</a:t>
            </a:r>
            <a:endParaRPr lang="en-US" sz="2200" b="1" dirty="0"/>
          </a:p>
        </p:txBody>
      </p:sp>
    </p:spTree>
    <p:extLst>
      <p:ext uri="{BB962C8B-B14F-4D97-AF65-F5344CB8AC3E}">
        <p14:creationId xmlns:p14="http://schemas.microsoft.com/office/powerpoint/2010/main" val="2265377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0628"/>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Delete</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Rectangle 3"/>
          <p:cNvSpPr txBox="1">
            <a:spLocks noChangeArrowheads="1"/>
          </p:cNvSpPr>
          <p:nvPr/>
        </p:nvSpPr>
        <p:spPr>
          <a:xfrm>
            <a:off x="575556" y="1232756"/>
            <a:ext cx="774086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Book Antiqua" pitchFamily="18" charset="0"/>
              </a:rPr>
              <a:t>Given a handle/pointer to an element x, delete it</a:t>
            </a:r>
            <a:endParaRPr lang="en-US" sz="2400" dirty="0">
              <a:solidFill>
                <a:srgbClr val="FF0000"/>
              </a:solidFill>
              <a:latin typeface="Book Antiqua" pitchFamily="18" charset="0"/>
            </a:endParaRPr>
          </a:p>
          <a:p>
            <a:pPr lvl="1">
              <a:spcBef>
                <a:spcPts val="600"/>
              </a:spcBef>
              <a:buClr>
                <a:srgbClr val="4F81BD"/>
              </a:buClr>
              <a:buSzPct val="90000"/>
              <a:buFont typeface="Wingdings 3" pitchFamily="18" charset="2"/>
              <a:buChar char="}"/>
            </a:pPr>
            <a:r>
              <a:rPr lang="en-US" sz="2000" i="1" dirty="0">
                <a:solidFill>
                  <a:srgbClr val="FF0000"/>
                </a:solidFill>
                <a:latin typeface="Book Antiqua" pitchFamily="18" charset="0"/>
              </a:rPr>
              <a:t>Decrease key</a:t>
            </a:r>
            <a:r>
              <a:rPr lang="en-US" sz="2000" i="1" dirty="0">
                <a:solidFill>
                  <a:srgbClr val="0000CC"/>
                </a:solidFill>
                <a:latin typeface="Book Antiqua" pitchFamily="18" charset="0"/>
              </a:rPr>
              <a:t> </a:t>
            </a:r>
            <a:r>
              <a:rPr lang="en-US" sz="2000" dirty="0">
                <a:latin typeface="Book Antiqua" pitchFamily="18" charset="0"/>
              </a:rPr>
              <a:t>x so that it becomes the </a:t>
            </a:r>
            <a:r>
              <a:rPr lang="en-US" sz="2000" dirty="0">
                <a:solidFill>
                  <a:srgbClr val="FF0000"/>
                </a:solidFill>
                <a:latin typeface="Book Antiqua" pitchFamily="18" charset="0"/>
              </a:rPr>
              <a:t>smallest</a:t>
            </a:r>
            <a:r>
              <a:rPr lang="en-US" sz="2000" dirty="0">
                <a:latin typeface="Book Antiqua" pitchFamily="18" charset="0"/>
              </a:rPr>
              <a:t> element in the heap</a:t>
            </a:r>
          </a:p>
          <a:p>
            <a:pPr lvl="1">
              <a:spcBef>
                <a:spcPts val="600"/>
              </a:spcBef>
              <a:buClr>
                <a:srgbClr val="4F81BD"/>
              </a:buClr>
              <a:buSzPct val="90000"/>
              <a:buFont typeface="Wingdings 3" pitchFamily="18" charset="2"/>
              <a:buChar char="}"/>
            </a:pPr>
            <a:r>
              <a:rPr lang="en-US" sz="2000" i="1" dirty="0">
                <a:solidFill>
                  <a:srgbClr val="FF0000"/>
                </a:solidFill>
                <a:latin typeface="Book Antiqua" pitchFamily="18" charset="0"/>
              </a:rPr>
              <a:t>Extract Min</a:t>
            </a:r>
          </a:p>
          <a:p>
            <a:pPr>
              <a:spcBef>
                <a:spcPts val="600"/>
              </a:spcBef>
              <a:buClr>
                <a:srgbClr val="4F81BD"/>
              </a:buClr>
              <a:buSzPct val="90000"/>
              <a:buFont typeface="Wingdings 3" pitchFamily="18" charset="2"/>
              <a:buChar char="}"/>
            </a:pPr>
            <a:r>
              <a:rPr lang="en-US" sz="2400" dirty="0">
                <a:latin typeface="Book Antiqua" pitchFamily="18" charset="0"/>
              </a:rPr>
              <a:t>Running time: </a:t>
            </a:r>
            <a:r>
              <a:rPr lang="en-US" sz="2400" dirty="0">
                <a:solidFill>
                  <a:srgbClr val="FF0000"/>
                </a:solidFill>
                <a:latin typeface="Book Antiqua" pitchFamily="18" charset="0"/>
              </a:rPr>
              <a:t>O(</a:t>
            </a:r>
            <a:r>
              <a:rPr lang="en-US" sz="2400" dirty="0" err="1">
                <a:solidFill>
                  <a:srgbClr val="FF0000"/>
                </a:solidFill>
                <a:latin typeface="Book Antiqua" pitchFamily="18" charset="0"/>
              </a:rPr>
              <a:t>log</a:t>
            </a:r>
            <a:r>
              <a:rPr lang="en-US" sz="2400" i="1" dirty="0" err="1">
                <a:solidFill>
                  <a:srgbClr val="FF0000"/>
                </a:solidFill>
                <a:latin typeface="Book Antiqua" pitchFamily="18" charset="0"/>
              </a:rPr>
              <a:t>n</a:t>
            </a:r>
            <a:r>
              <a:rPr lang="en-US" sz="2400" dirty="0">
                <a:solidFill>
                  <a:srgbClr val="FF0000"/>
                </a:solidFill>
                <a:latin typeface="Book Antiqua" pitchFamily="18" charset="0"/>
              </a:rPr>
              <a:t>)</a:t>
            </a:r>
          </a:p>
        </p:txBody>
      </p:sp>
      <p:sp>
        <p:nvSpPr>
          <p:cNvPr id="61" name="TextBox 60"/>
          <p:cNvSpPr txBox="1"/>
          <p:nvPr/>
        </p:nvSpPr>
        <p:spPr>
          <a:xfrm>
            <a:off x="2758667" y="3996062"/>
            <a:ext cx="445181" cy="477054"/>
          </a:xfrm>
          <a:prstGeom prst="rect">
            <a:avLst/>
          </a:prstGeom>
          <a:noFill/>
        </p:spPr>
        <p:txBody>
          <a:bodyPr wrap="square" rtlCol="0">
            <a:spAutoFit/>
          </a:bodyPr>
          <a:lstStyle/>
          <a:p>
            <a:r>
              <a:rPr lang="en-US" sz="2500" dirty="0">
                <a:solidFill>
                  <a:srgbClr val="FF0000"/>
                </a:solidFill>
              </a:rPr>
              <a:t>x</a:t>
            </a:r>
          </a:p>
        </p:txBody>
      </p:sp>
      <p:cxnSp>
        <p:nvCxnSpPr>
          <p:cNvPr id="79" name="Straight Connector 78"/>
          <p:cNvCxnSpPr/>
          <p:nvPr/>
        </p:nvCxnSpPr>
        <p:spPr>
          <a:xfrm>
            <a:off x="4067944" y="3764656"/>
            <a:ext cx="2029968"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265316" y="3762901"/>
            <a:ext cx="1078992"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344308" y="3762901"/>
            <a:ext cx="786384"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090193" y="3807331"/>
            <a:ext cx="1860031" cy="431662"/>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233804" y="4339002"/>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572671" y="4339002"/>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1917686" y="414908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15</a:t>
            </a:r>
          </a:p>
        </p:txBody>
      </p:sp>
      <p:cxnSp>
        <p:nvCxnSpPr>
          <p:cNvPr id="88" name="Straight Connector 87"/>
          <p:cNvCxnSpPr/>
          <p:nvPr/>
        </p:nvCxnSpPr>
        <p:spPr>
          <a:xfrm>
            <a:off x="2034030" y="436412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Oval 88"/>
          <p:cNvSpPr>
            <a:spLocks noChangeArrowheads="1"/>
          </p:cNvSpPr>
          <p:nvPr/>
        </p:nvSpPr>
        <p:spPr bwMode="auto">
          <a:xfrm>
            <a:off x="1925382" y="460643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sp>
        <p:nvSpPr>
          <p:cNvPr id="90" name="Oval 89"/>
          <p:cNvSpPr>
            <a:spLocks noChangeArrowheads="1"/>
          </p:cNvSpPr>
          <p:nvPr/>
        </p:nvSpPr>
        <p:spPr bwMode="auto">
          <a:xfrm>
            <a:off x="1450750" y="462137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42</a:t>
            </a:r>
          </a:p>
        </p:txBody>
      </p:sp>
      <p:cxnSp>
        <p:nvCxnSpPr>
          <p:cNvPr id="91" name="Straight Connector 90"/>
          <p:cNvCxnSpPr/>
          <p:nvPr/>
        </p:nvCxnSpPr>
        <p:spPr>
          <a:xfrm>
            <a:off x="1567094" y="483641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Oval 91"/>
          <p:cNvSpPr>
            <a:spLocks noChangeArrowheads="1"/>
          </p:cNvSpPr>
          <p:nvPr/>
        </p:nvSpPr>
        <p:spPr bwMode="auto">
          <a:xfrm>
            <a:off x="1458446" y="507872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45</a:t>
            </a:r>
          </a:p>
        </p:txBody>
      </p:sp>
      <p:cxnSp>
        <p:nvCxnSpPr>
          <p:cNvPr id="93" name="Straight Connector 92"/>
          <p:cNvCxnSpPr/>
          <p:nvPr/>
        </p:nvCxnSpPr>
        <p:spPr>
          <a:xfrm flipV="1">
            <a:off x="733482" y="4812168"/>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4" name="Oval 93"/>
          <p:cNvSpPr>
            <a:spLocks noChangeArrowheads="1"/>
          </p:cNvSpPr>
          <p:nvPr/>
        </p:nvSpPr>
        <p:spPr bwMode="auto">
          <a:xfrm>
            <a:off x="1078496" y="463784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17</a:t>
            </a:r>
          </a:p>
        </p:txBody>
      </p:sp>
      <p:cxnSp>
        <p:nvCxnSpPr>
          <p:cNvPr id="95" name="Straight Connector 94"/>
          <p:cNvCxnSpPr/>
          <p:nvPr/>
        </p:nvCxnSpPr>
        <p:spPr>
          <a:xfrm>
            <a:off x="1194841" y="4852886"/>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6" name="Oval 95"/>
          <p:cNvSpPr>
            <a:spLocks noChangeArrowheads="1"/>
          </p:cNvSpPr>
          <p:nvPr/>
        </p:nvSpPr>
        <p:spPr bwMode="auto">
          <a:xfrm>
            <a:off x="1086192" y="5095195"/>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18</a:t>
            </a:r>
          </a:p>
        </p:txBody>
      </p:sp>
      <p:sp>
        <p:nvSpPr>
          <p:cNvPr id="97" name="Oval 96"/>
          <p:cNvSpPr>
            <a:spLocks noChangeArrowheads="1"/>
          </p:cNvSpPr>
          <p:nvPr/>
        </p:nvSpPr>
        <p:spPr bwMode="auto">
          <a:xfrm>
            <a:off x="611560" y="509453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21</a:t>
            </a:r>
          </a:p>
        </p:txBody>
      </p:sp>
      <p:cxnSp>
        <p:nvCxnSpPr>
          <p:cNvPr id="98" name="Straight Connector 97"/>
          <p:cNvCxnSpPr/>
          <p:nvPr/>
        </p:nvCxnSpPr>
        <p:spPr>
          <a:xfrm>
            <a:off x="727905" y="5309582"/>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Oval 98"/>
          <p:cNvSpPr>
            <a:spLocks noChangeArrowheads="1"/>
          </p:cNvSpPr>
          <p:nvPr/>
        </p:nvSpPr>
        <p:spPr bwMode="auto">
          <a:xfrm>
            <a:off x="619256" y="555189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25</a:t>
            </a:r>
          </a:p>
        </p:txBody>
      </p:sp>
      <p:cxnSp>
        <p:nvCxnSpPr>
          <p:cNvPr id="100" name="Straight Connector 99"/>
          <p:cNvCxnSpPr/>
          <p:nvPr/>
        </p:nvCxnSpPr>
        <p:spPr>
          <a:xfrm flipV="1">
            <a:off x="3231256" y="3840537"/>
            <a:ext cx="733170" cy="35457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3570123" y="3840537"/>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Oval 101"/>
          <p:cNvSpPr>
            <a:spLocks noChangeArrowheads="1"/>
          </p:cNvSpPr>
          <p:nvPr/>
        </p:nvSpPr>
        <p:spPr bwMode="auto">
          <a:xfrm>
            <a:off x="3915138" y="366621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a:t>
            </a:r>
          </a:p>
        </p:txBody>
      </p:sp>
      <p:cxnSp>
        <p:nvCxnSpPr>
          <p:cNvPr id="103" name="Straight Connector 102"/>
          <p:cNvCxnSpPr/>
          <p:nvPr/>
        </p:nvCxnSpPr>
        <p:spPr>
          <a:xfrm>
            <a:off x="4031482" y="3881255"/>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4" name="Oval 103"/>
          <p:cNvSpPr>
            <a:spLocks noChangeArrowheads="1"/>
          </p:cNvSpPr>
          <p:nvPr/>
        </p:nvSpPr>
        <p:spPr bwMode="auto">
          <a:xfrm>
            <a:off x="3922834" y="412356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33</a:t>
            </a:r>
          </a:p>
        </p:txBody>
      </p:sp>
      <p:sp>
        <p:nvSpPr>
          <p:cNvPr id="105" name="Oval 104"/>
          <p:cNvSpPr>
            <a:spLocks noChangeArrowheads="1"/>
          </p:cNvSpPr>
          <p:nvPr/>
        </p:nvSpPr>
        <p:spPr bwMode="auto">
          <a:xfrm>
            <a:off x="3448202" y="4133541"/>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cxnSp>
        <p:nvCxnSpPr>
          <p:cNvPr id="106" name="Straight Connector 105"/>
          <p:cNvCxnSpPr/>
          <p:nvPr/>
        </p:nvCxnSpPr>
        <p:spPr>
          <a:xfrm>
            <a:off x="3564546" y="4348584"/>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Oval 106"/>
          <p:cNvSpPr>
            <a:spLocks noChangeArrowheads="1"/>
          </p:cNvSpPr>
          <p:nvPr/>
        </p:nvSpPr>
        <p:spPr bwMode="auto">
          <a:xfrm>
            <a:off x="3455898" y="4590893"/>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108" name="Straight Connector 107"/>
          <p:cNvCxnSpPr/>
          <p:nvPr/>
        </p:nvCxnSpPr>
        <p:spPr>
          <a:xfrm flipV="1">
            <a:off x="2730934" y="4313703"/>
            <a:ext cx="409125" cy="3340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a:spLocks noChangeArrowheads="1"/>
          </p:cNvSpPr>
          <p:nvPr/>
        </p:nvSpPr>
        <p:spPr bwMode="auto">
          <a:xfrm>
            <a:off x="3075948" y="4139379"/>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11</a:t>
            </a:r>
          </a:p>
        </p:txBody>
      </p:sp>
      <p:cxnSp>
        <p:nvCxnSpPr>
          <p:cNvPr id="110" name="Straight Connector 109"/>
          <p:cNvCxnSpPr/>
          <p:nvPr/>
        </p:nvCxnSpPr>
        <p:spPr>
          <a:xfrm>
            <a:off x="3192293" y="4354421"/>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a:spLocks noChangeArrowheads="1"/>
          </p:cNvSpPr>
          <p:nvPr/>
        </p:nvSpPr>
        <p:spPr bwMode="auto">
          <a:xfrm>
            <a:off x="3083644" y="4596730"/>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16</a:t>
            </a:r>
          </a:p>
        </p:txBody>
      </p:sp>
      <p:sp>
        <p:nvSpPr>
          <p:cNvPr id="112" name="Oval 111"/>
          <p:cNvSpPr>
            <a:spLocks noChangeArrowheads="1"/>
          </p:cNvSpPr>
          <p:nvPr/>
        </p:nvSpPr>
        <p:spPr bwMode="auto">
          <a:xfrm>
            <a:off x="2609012" y="4596074"/>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19</a:t>
            </a:r>
          </a:p>
        </p:txBody>
      </p:sp>
      <p:cxnSp>
        <p:nvCxnSpPr>
          <p:cNvPr id="113" name="Straight Connector 112"/>
          <p:cNvCxnSpPr/>
          <p:nvPr/>
        </p:nvCxnSpPr>
        <p:spPr>
          <a:xfrm>
            <a:off x="2725357" y="4811117"/>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Oval 113"/>
          <p:cNvSpPr>
            <a:spLocks noChangeArrowheads="1"/>
          </p:cNvSpPr>
          <p:nvPr/>
        </p:nvSpPr>
        <p:spPr bwMode="auto">
          <a:xfrm>
            <a:off x="2616708" y="5053426"/>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20</a:t>
            </a:r>
          </a:p>
        </p:txBody>
      </p:sp>
      <p:grpSp>
        <p:nvGrpSpPr>
          <p:cNvPr id="115" name="Group 114"/>
          <p:cNvGrpSpPr/>
          <p:nvPr/>
        </p:nvGrpSpPr>
        <p:grpSpPr>
          <a:xfrm>
            <a:off x="4737565" y="3642697"/>
            <a:ext cx="1526623" cy="1602255"/>
            <a:chOff x="5041948" y="3969060"/>
            <a:chExt cx="2230352" cy="2316448"/>
          </a:xfrm>
        </p:grpSpPr>
        <p:cxnSp>
          <p:nvCxnSpPr>
            <p:cNvPr id="116" name="Straight Connector 115"/>
            <p:cNvCxnSpPr/>
            <p:nvPr/>
          </p:nvCxnSpPr>
          <p:spPr>
            <a:xfrm flipV="1">
              <a:off x="5951028" y="4221088"/>
              <a:ext cx="1071140" cy="51262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446104" y="4221088"/>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8" name="Oval 117"/>
            <p:cNvSpPr>
              <a:spLocks noChangeArrowheads="1"/>
            </p:cNvSpPr>
            <p:nvPr/>
          </p:nvSpPr>
          <p:spPr bwMode="auto">
            <a:xfrm>
              <a:off x="6950160" y="396906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30</a:t>
              </a:r>
            </a:p>
          </p:txBody>
        </p:sp>
        <p:cxnSp>
          <p:nvCxnSpPr>
            <p:cNvPr id="119" name="Straight Connector 118"/>
            <p:cNvCxnSpPr/>
            <p:nvPr/>
          </p:nvCxnSpPr>
          <p:spPr>
            <a:xfrm>
              <a:off x="7120136" y="427995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0" name="Oval 119"/>
            <p:cNvSpPr>
              <a:spLocks noChangeArrowheads="1"/>
            </p:cNvSpPr>
            <p:nvPr/>
          </p:nvSpPr>
          <p:spPr bwMode="auto">
            <a:xfrm>
              <a:off x="6961404" y="463027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31</a:t>
              </a:r>
            </a:p>
          </p:txBody>
        </p:sp>
        <p:sp>
          <p:nvSpPr>
            <p:cNvPr id="121" name="Oval 120"/>
            <p:cNvSpPr>
              <a:spLocks noChangeArrowheads="1"/>
            </p:cNvSpPr>
            <p:nvPr/>
          </p:nvSpPr>
          <p:spPr bwMode="auto">
            <a:xfrm>
              <a:off x="6267980" y="4629324"/>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49</a:t>
              </a:r>
            </a:p>
          </p:txBody>
        </p:sp>
        <p:cxnSp>
          <p:nvCxnSpPr>
            <p:cNvPr id="122" name="Straight Connector 121"/>
            <p:cNvCxnSpPr/>
            <p:nvPr/>
          </p:nvCxnSpPr>
          <p:spPr>
            <a:xfrm>
              <a:off x="6437956" y="4940220"/>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Oval 122"/>
            <p:cNvSpPr>
              <a:spLocks noChangeArrowheads="1"/>
            </p:cNvSpPr>
            <p:nvPr/>
          </p:nvSpPr>
          <p:spPr bwMode="auto">
            <a:xfrm>
              <a:off x="6279224" y="52905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50</a:t>
              </a:r>
            </a:p>
          </p:txBody>
        </p:sp>
        <p:cxnSp>
          <p:nvCxnSpPr>
            <p:cNvPr id="124" name="Straight Connector 123"/>
            <p:cNvCxnSpPr/>
            <p:nvPr/>
          </p:nvCxnSpPr>
          <p:spPr>
            <a:xfrm flipV="1">
              <a:off x="5220072" y="4905164"/>
              <a:ext cx="597720" cy="4829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a:spLocks noChangeArrowheads="1"/>
            </p:cNvSpPr>
            <p:nvPr/>
          </p:nvSpPr>
          <p:spPr bwMode="auto">
            <a:xfrm>
              <a:off x="5724128" y="4653136"/>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37</a:t>
              </a:r>
            </a:p>
          </p:txBody>
        </p:sp>
        <p:cxnSp>
          <p:nvCxnSpPr>
            <p:cNvPr id="126" name="Straight Connector 125"/>
            <p:cNvCxnSpPr/>
            <p:nvPr/>
          </p:nvCxnSpPr>
          <p:spPr>
            <a:xfrm>
              <a:off x="5894104" y="4964032"/>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Oval 126"/>
            <p:cNvSpPr>
              <a:spLocks noChangeArrowheads="1"/>
            </p:cNvSpPr>
            <p:nvPr/>
          </p:nvSpPr>
          <p:spPr bwMode="auto">
            <a:xfrm>
              <a:off x="5735372" y="5314348"/>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48</a:t>
              </a:r>
            </a:p>
          </p:txBody>
        </p:sp>
        <p:sp>
          <p:nvSpPr>
            <p:cNvPr id="128" name="Oval 127"/>
            <p:cNvSpPr>
              <a:spLocks noChangeArrowheads="1"/>
            </p:cNvSpPr>
            <p:nvPr/>
          </p:nvSpPr>
          <p:spPr bwMode="auto">
            <a:xfrm>
              <a:off x="5041948" y="5313400"/>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40</a:t>
              </a:r>
            </a:p>
          </p:txBody>
        </p:sp>
        <p:cxnSp>
          <p:nvCxnSpPr>
            <p:cNvPr id="129" name="Straight Connector 128"/>
            <p:cNvCxnSpPr/>
            <p:nvPr/>
          </p:nvCxnSpPr>
          <p:spPr>
            <a:xfrm>
              <a:off x="5211924" y="5624296"/>
              <a:ext cx="0" cy="45319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0" name="Oval 129"/>
            <p:cNvSpPr>
              <a:spLocks noChangeArrowheads="1"/>
            </p:cNvSpPr>
            <p:nvPr/>
          </p:nvSpPr>
          <p:spPr bwMode="auto">
            <a:xfrm>
              <a:off x="5053192" y="5974612"/>
              <a:ext cx="310896" cy="310896"/>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59</a:t>
              </a:r>
            </a:p>
          </p:txBody>
        </p:sp>
      </p:grpSp>
      <p:grpSp>
        <p:nvGrpSpPr>
          <p:cNvPr id="131" name="Group 130"/>
          <p:cNvGrpSpPr/>
          <p:nvPr/>
        </p:nvGrpSpPr>
        <p:grpSpPr>
          <a:xfrm>
            <a:off x="8028384" y="3654889"/>
            <a:ext cx="220497" cy="672393"/>
            <a:chOff x="8028384" y="4711197"/>
            <a:chExt cx="220497" cy="672393"/>
          </a:xfrm>
        </p:grpSpPr>
        <p:sp>
          <p:nvSpPr>
            <p:cNvPr id="132" name="Oval 131"/>
            <p:cNvSpPr>
              <a:spLocks noChangeArrowheads="1"/>
            </p:cNvSpPr>
            <p:nvPr/>
          </p:nvSpPr>
          <p:spPr bwMode="auto">
            <a:xfrm>
              <a:off x="8028384" y="4711197"/>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23</a:t>
              </a:r>
            </a:p>
          </p:txBody>
        </p:sp>
        <p:cxnSp>
          <p:nvCxnSpPr>
            <p:cNvPr id="133" name="Straight Connector 132"/>
            <p:cNvCxnSpPr/>
            <p:nvPr/>
          </p:nvCxnSpPr>
          <p:spPr>
            <a:xfrm>
              <a:off x="8144729" y="4926239"/>
              <a:ext cx="0" cy="3134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4" name="Oval 133"/>
            <p:cNvSpPr>
              <a:spLocks noChangeArrowheads="1"/>
            </p:cNvSpPr>
            <p:nvPr/>
          </p:nvSpPr>
          <p:spPr bwMode="auto">
            <a:xfrm>
              <a:off x="8036080" y="5168548"/>
              <a:ext cx="212801" cy="215042"/>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000" b="1" dirty="0">
                  <a:solidFill>
                    <a:schemeClr val="bg1"/>
                  </a:solidFill>
                  <a:latin typeface="Book Antiqua" pitchFamily="18" charset="0"/>
                </a:rPr>
                <a:t>28</a:t>
              </a:r>
            </a:p>
          </p:txBody>
        </p:sp>
      </p:grpSp>
      <p:sp>
        <p:nvSpPr>
          <p:cNvPr id="135" name="TextBox 134"/>
          <p:cNvSpPr txBox="1"/>
          <p:nvPr/>
        </p:nvSpPr>
        <p:spPr>
          <a:xfrm>
            <a:off x="7931005" y="3176972"/>
            <a:ext cx="525712" cy="430887"/>
          </a:xfrm>
          <a:prstGeom prst="rect">
            <a:avLst/>
          </a:prstGeom>
          <a:noFill/>
        </p:spPr>
        <p:txBody>
          <a:bodyPr wrap="square" rtlCol="0">
            <a:spAutoFit/>
          </a:bodyPr>
          <a:lstStyle/>
          <a:p>
            <a:r>
              <a:rPr lang="en-US" sz="2200" b="1" i="1" dirty="0">
                <a:latin typeface="Book Antiqua" pitchFamily="18" charset="0"/>
              </a:rPr>
              <a:t>H</a:t>
            </a:r>
            <a:endParaRPr lang="en-US" sz="2200" b="1" dirty="0"/>
          </a:p>
        </p:txBody>
      </p:sp>
      <p:sp>
        <p:nvSpPr>
          <p:cNvPr id="136" name="TextBox 135"/>
          <p:cNvSpPr txBox="1"/>
          <p:nvPr/>
        </p:nvSpPr>
        <p:spPr>
          <a:xfrm>
            <a:off x="3311860" y="5337212"/>
            <a:ext cx="5372200" cy="707886"/>
          </a:xfrm>
          <a:prstGeom prst="rect">
            <a:avLst/>
          </a:prstGeom>
          <a:noFill/>
        </p:spPr>
        <p:txBody>
          <a:bodyPr wrap="square" rtlCol="0">
            <a:spAutoFit/>
          </a:bodyPr>
          <a:lstStyle/>
          <a:p>
            <a:r>
              <a:rPr lang="en-US" sz="2000" dirty="0">
                <a:latin typeface="Trebuchet MS" pitchFamily="34" charset="0"/>
              </a:rPr>
              <a:t>Can we just </a:t>
            </a:r>
            <a:r>
              <a:rPr lang="en-US" sz="2000" dirty="0">
                <a:solidFill>
                  <a:srgbClr val="FF0000"/>
                </a:solidFill>
                <a:latin typeface="Trebuchet MS" pitchFamily="34" charset="0"/>
              </a:rPr>
              <a:t>remove</a:t>
            </a:r>
            <a:r>
              <a:rPr lang="en-US" sz="2000" dirty="0">
                <a:latin typeface="Trebuchet MS" pitchFamily="34" charset="0"/>
              </a:rPr>
              <a:t> the key </a:t>
            </a:r>
            <a:r>
              <a:rPr lang="en-US" sz="2000" dirty="0">
                <a:solidFill>
                  <a:srgbClr val="0000CC"/>
                </a:solidFill>
                <a:latin typeface="Trebuchet MS" pitchFamily="34" charset="0"/>
              </a:rPr>
              <a:t>similar to extract min</a:t>
            </a:r>
            <a:r>
              <a:rPr lang="en-US" sz="2000" dirty="0">
                <a:latin typeface="Trebuchet MS" pitchFamily="34" charset="0"/>
              </a:rPr>
              <a:t> and then </a:t>
            </a:r>
            <a:r>
              <a:rPr lang="en-US" sz="2000" dirty="0">
                <a:solidFill>
                  <a:srgbClr val="0000CC"/>
                </a:solidFill>
                <a:latin typeface="Trebuchet MS" pitchFamily="34" charset="0"/>
              </a:rPr>
              <a:t>union</a:t>
            </a:r>
            <a:r>
              <a:rPr lang="en-US" sz="2000" dirty="0">
                <a:latin typeface="Trebuchet MS" pitchFamily="34" charset="0"/>
              </a:rPr>
              <a:t> the </a:t>
            </a:r>
            <a:r>
              <a:rPr lang="en-US" sz="2000" dirty="0">
                <a:solidFill>
                  <a:srgbClr val="FF0000"/>
                </a:solidFill>
                <a:latin typeface="Trebuchet MS" pitchFamily="34" charset="0"/>
              </a:rPr>
              <a:t>broken trees</a:t>
            </a:r>
            <a:r>
              <a:rPr lang="en-US" sz="2000" dirty="0">
                <a:latin typeface="Trebuchet MS" pitchFamily="34" charset="0"/>
              </a:rPr>
              <a:t>?</a:t>
            </a:r>
          </a:p>
        </p:txBody>
      </p:sp>
      <p:sp>
        <p:nvSpPr>
          <p:cNvPr id="137" name="TextBox 136"/>
          <p:cNvSpPr txBox="1"/>
          <p:nvPr/>
        </p:nvSpPr>
        <p:spPr>
          <a:xfrm>
            <a:off x="3304256" y="6033482"/>
            <a:ext cx="5372200" cy="677108"/>
          </a:xfrm>
          <a:prstGeom prst="rect">
            <a:avLst/>
          </a:prstGeom>
          <a:noFill/>
        </p:spPr>
        <p:txBody>
          <a:bodyPr wrap="square" rtlCol="0">
            <a:spAutoFit/>
          </a:bodyPr>
          <a:lstStyle/>
          <a:p>
            <a:r>
              <a:rPr lang="en-US" sz="2000" dirty="0">
                <a:solidFill>
                  <a:srgbClr val="FF0000"/>
                </a:solidFill>
                <a:latin typeface="Trebuchet MS" pitchFamily="34" charset="0"/>
              </a:rPr>
              <a:t>NO</a:t>
            </a:r>
            <a:r>
              <a:rPr lang="en-US" sz="2000" dirty="0">
                <a:latin typeface="Trebuchet MS" pitchFamily="34" charset="0"/>
              </a:rPr>
              <a:t>: </a:t>
            </a:r>
            <a:r>
              <a:rPr lang="en-US" dirty="0">
                <a:latin typeface="Trebuchet MS" pitchFamily="34" charset="0"/>
              </a:rPr>
              <a:t>x (eg.11) may not be a root. Children of roots are guaranteed to be binomial trees</a:t>
            </a:r>
          </a:p>
        </p:txBody>
      </p:sp>
    </p:spTree>
    <p:extLst>
      <p:ext uri="{BB962C8B-B14F-4D97-AF65-F5344CB8AC3E}">
        <p14:creationId xmlns:p14="http://schemas.microsoft.com/office/powerpoint/2010/main" val="38682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500"/>
                                        <p:tgtEl>
                                          <p:spTgt spid="136"/>
                                        </p:tgtEl>
                                        <p:attrNameLst>
                                          <p:attrName>ppt_y</p:attrName>
                                        </p:attrNameLst>
                                      </p:cBhvr>
                                      <p:tavLst>
                                        <p:tav tm="0">
                                          <p:val>
                                            <p:strVal val="#ppt_y+#ppt_h*1.125000"/>
                                          </p:val>
                                        </p:tav>
                                        <p:tav tm="100000">
                                          <p:val>
                                            <p:strVal val="#ppt_y"/>
                                          </p:val>
                                        </p:tav>
                                      </p:tavLst>
                                    </p:anim>
                                    <p:animEffect transition="in" filter="wipe(up)">
                                      <p:cBhvr>
                                        <p:cTn id="8" dur="500"/>
                                        <p:tgtEl>
                                          <p:spTgt spid="13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7"/>
                                        </p:tgtEl>
                                        <p:attrNameLst>
                                          <p:attrName>style.visibility</p:attrName>
                                        </p:attrNameLst>
                                      </p:cBhvr>
                                      <p:to>
                                        <p:strVal val="visible"/>
                                      </p:to>
                                    </p:set>
                                    <p:anim calcmode="lin" valueType="num">
                                      <p:cBhvr additive="base">
                                        <p:cTn id="13" dur="500"/>
                                        <p:tgtEl>
                                          <p:spTgt spid="137"/>
                                        </p:tgtEl>
                                        <p:attrNameLst>
                                          <p:attrName>ppt_y</p:attrName>
                                        </p:attrNameLst>
                                      </p:cBhvr>
                                      <p:tavLst>
                                        <p:tav tm="0">
                                          <p:val>
                                            <p:strVal val="#ppt_y+#ppt_h*1.125000"/>
                                          </p:val>
                                        </p:tav>
                                        <p:tav tm="100000">
                                          <p:val>
                                            <p:strVal val="#ppt_y"/>
                                          </p:val>
                                        </p:tav>
                                      </p:tavLst>
                                    </p:anim>
                                    <p:animEffect transition="in" filter="wipe(up)">
                                      <p:cBhvr>
                                        <p:cTn id="14"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0628"/>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Binomial Heap: Insert</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Rectangle 3"/>
          <p:cNvSpPr txBox="1">
            <a:spLocks noChangeArrowheads="1"/>
          </p:cNvSpPr>
          <p:nvPr/>
        </p:nvSpPr>
        <p:spPr>
          <a:xfrm>
            <a:off x="575556" y="1232756"/>
            <a:ext cx="774086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4F81BD"/>
              </a:buClr>
              <a:buSzPct val="90000"/>
              <a:buFont typeface="Wingdings 3" pitchFamily="18" charset="2"/>
              <a:buChar char="}"/>
            </a:pPr>
            <a:r>
              <a:rPr lang="en-US" sz="2400" dirty="0">
                <a:latin typeface="Book Antiqua" pitchFamily="18" charset="0"/>
              </a:rPr>
              <a:t>Given a binomial heap </a:t>
            </a:r>
            <a:r>
              <a:rPr lang="en-US" sz="2400" i="1" dirty="0">
                <a:latin typeface="Book Antiqua" pitchFamily="18" charset="0"/>
              </a:rPr>
              <a:t>H</a:t>
            </a:r>
            <a:r>
              <a:rPr lang="en-US" sz="2400" dirty="0">
                <a:latin typeface="Book Antiqua" pitchFamily="18" charset="0"/>
              </a:rPr>
              <a:t> insert x</a:t>
            </a:r>
            <a:endParaRPr lang="en-US" sz="2400" dirty="0">
              <a:solidFill>
                <a:srgbClr val="FF0000"/>
              </a:solidFill>
              <a:latin typeface="Book Antiqua" pitchFamily="18" charset="0"/>
            </a:endParaRPr>
          </a:p>
          <a:p>
            <a:pPr lvl="1">
              <a:spcBef>
                <a:spcPts val="600"/>
              </a:spcBef>
              <a:buClr>
                <a:srgbClr val="4F81BD"/>
              </a:buClr>
              <a:buSzPct val="90000"/>
              <a:buFont typeface="Wingdings 3" pitchFamily="18" charset="2"/>
              <a:buChar char="}"/>
            </a:pPr>
            <a:r>
              <a:rPr lang="en-US" sz="2000" dirty="0">
                <a:latin typeface="Book Antiqua" pitchFamily="18" charset="0"/>
              </a:rPr>
              <a:t>Create a new heap </a:t>
            </a:r>
            <a:r>
              <a:rPr lang="en-US" sz="2000" i="1" dirty="0">
                <a:latin typeface="Book Antiqua" pitchFamily="18" charset="0"/>
              </a:rPr>
              <a:t>H</a:t>
            </a:r>
            <a:r>
              <a:rPr lang="en-US" sz="2000" baseline="-25000" dirty="0">
                <a:latin typeface="Book Antiqua" pitchFamily="18" charset="0"/>
              </a:rPr>
              <a:t>1</a:t>
            </a:r>
            <a:r>
              <a:rPr lang="en-US" sz="2000" dirty="0">
                <a:latin typeface="Book Antiqua" pitchFamily="18" charset="0"/>
              </a:rPr>
              <a:t> with only one element x</a:t>
            </a:r>
          </a:p>
          <a:p>
            <a:pPr lvl="1">
              <a:spcBef>
                <a:spcPts val="600"/>
              </a:spcBef>
              <a:buClr>
                <a:srgbClr val="4F81BD"/>
              </a:buClr>
              <a:buSzPct val="90000"/>
              <a:buFont typeface="Wingdings 3" pitchFamily="18" charset="2"/>
              <a:buChar char="}"/>
            </a:pPr>
            <a:r>
              <a:rPr lang="en-US" sz="2000" dirty="0">
                <a:solidFill>
                  <a:srgbClr val="FF0000"/>
                </a:solidFill>
                <a:latin typeface="Book Antiqua" pitchFamily="18" charset="0"/>
              </a:rPr>
              <a:t>Union</a:t>
            </a:r>
            <a:r>
              <a:rPr lang="en-US" sz="2000" i="1" dirty="0">
                <a:solidFill>
                  <a:srgbClr val="FF0000"/>
                </a:solidFill>
                <a:latin typeface="Book Antiqua" pitchFamily="18" charset="0"/>
              </a:rPr>
              <a:t> </a:t>
            </a:r>
            <a:r>
              <a:rPr lang="en-US" sz="2000" dirty="0">
                <a:solidFill>
                  <a:srgbClr val="FF0000"/>
                </a:solidFill>
                <a:latin typeface="Book Antiqua" pitchFamily="18" charset="0"/>
              </a:rPr>
              <a:t>(</a:t>
            </a:r>
            <a:r>
              <a:rPr lang="en-US" sz="2000" i="1" dirty="0">
                <a:solidFill>
                  <a:srgbClr val="FF0000"/>
                </a:solidFill>
                <a:latin typeface="Book Antiqua" pitchFamily="18" charset="0"/>
              </a:rPr>
              <a:t>H,H</a:t>
            </a:r>
            <a:r>
              <a:rPr lang="en-US" sz="2000" baseline="-25000" dirty="0">
                <a:solidFill>
                  <a:srgbClr val="FF0000"/>
                </a:solidFill>
                <a:latin typeface="Book Antiqua" pitchFamily="18" charset="0"/>
              </a:rPr>
              <a:t>1</a:t>
            </a:r>
            <a:r>
              <a:rPr lang="en-US" sz="2000" dirty="0">
                <a:solidFill>
                  <a:srgbClr val="FF0000"/>
                </a:solidFill>
                <a:latin typeface="Book Antiqua" pitchFamily="18" charset="0"/>
              </a:rPr>
              <a:t>)</a:t>
            </a:r>
          </a:p>
          <a:p>
            <a:pPr>
              <a:spcBef>
                <a:spcPts val="600"/>
              </a:spcBef>
              <a:buClr>
                <a:srgbClr val="4F81BD"/>
              </a:buClr>
              <a:buSzPct val="90000"/>
              <a:buFont typeface="Wingdings 3" pitchFamily="18" charset="2"/>
              <a:buChar char="}"/>
            </a:pPr>
            <a:r>
              <a:rPr lang="en-US" sz="2400" dirty="0">
                <a:latin typeface="Book Antiqua" pitchFamily="18" charset="0"/>
              </a:rPr>
              <a:t>Running time: </a:t>
            </a:r>
            <a:r>
              <a:rPr lang="en-US" sz="2400" dirty="0">
                <a:solidFill>
                  <a:srgbClr val="FF0000"/>
                </a:solidFill>
                <a:latin typeface="Book Antiqua" pitchFamily="18" charset="0"/>
              </a:rPr>
              <a:t>O(</a:t>
            </a:r>
            <a:r>
              <a:rPr lang="en-US" sz="2400" dirty="0" err="1">
                <a:solidFill>
                  <a:srgbClr val="FF0000"/>
                </a:solidFill>
                <a:latin typeface="Book Antiqua" pitchFamily="18" charset="0"/>
              </a:rPr>
              <a:t>log</a:t>
            </a:r>
            <a:r>
              <a:rPr lang="en-US" sz="2400" i="1" dirty="0" err="1">
                <a:solidFill>
                  <a:srgbClr val="FF0000"/>
                </a:solidFill>
                <a:latin typeface="Book Antiqua" pitchFamily="18" charset="0"/>
              </a:rPr>
              <a:t>n</a:t>
            </a:r>
            <a:r>
              <a:rPr lang="en-US" sz="2400" dirty="0">
                <a:solidFill>
                  <a:srgbClr val="FF0000"/>
                </a:solidFill>
                <a:latin typeface="Book Antiqua" pitchFamily="18" charset="0"/>
              </a:rPr>
              <a:t>)</a:t>
            </a:r>
          </a:p>
        </p:txBody>
      </p:sp>
    </p:spTree>
    <p:extLst>
      <p:ext uri="{BB962C8B-B14F-4D97-AF65-F5344CB8AC3E}">
        <p14:creationId xmlns:p14="http://schemas.microsoft.com/office/powerpoint/2010/main" val="129415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p:cNvCxnSpPr/>
          <p:nvPr/>
        </p:nvCxnSpPr>
        <p:spPr>
          <a:xfrm flipV="1">
            <a:off x="3131430" y="3598165"/>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687422" y="1725956"/>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840362" y="1725956"/>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766078" y="2734818"/>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652230" y="2636912"/>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577196" y="3598165"/>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892710" y="3598165"/>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Array Implementation</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518258" y="15567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14" name="Oval 13"/>
          <p:cNvSpPr>
            <a:spLocks noChangeArrowheads="1"/>
          </p:cNvSpPr>
          <p:nvPr/>
        </p:nvSpPr>
        <p:spPr bwMode="auto">
          <a:xfrm>
            <a:off x="2552330" y="25289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408032" y="34290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723546" y="42428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141994" y="42570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654162" y="340728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6942542" y="2821118"/>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828694" y="2723212"/>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728794" y="26152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584496" y="35153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830626" y="349358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aphicFrame>
        <p:nvGraphicFramePr>
          <p:cNvPr id="6" name="Table 5"/>
          <p:cNvGraphicFramePr>
            <a:graphicFrameLocks noGrp="1"/>
          </p:cNvGraphicFramePr>
          <p:nvPr>
            <p:extLst>
              <p:ext uri="{D42A27DB-BD31-4B8C-83A1-F6EECF244321}">
                <p14:modId xmlns:p14="http://schemas.microsoft.com/office/powerpoint/2010/main" val="1766880284"/>
              </p:ext>
            </p:extLst>
          </p:nvPr>
        </p:nvGraphicFramePr>
        <p:xfrm>
          <a:off x="824138" y="5279608"/>
          <a:ext cx="7564286" cy="741680"/>
        </p:xfrm>
        <a:graphic>
          <a:graphicData uri="http://schemas.openxmlformats.org/drawingml/2006/table">
            <a:tbl>
              <a:tblPr firstRow="1" bandRow="1">
                <a:tableStyleId>{5C22544A-7EE6-4342-B048-85BDC9FD1C3A}</a:tableStyleId>
              </a:tblPr>
              <a:tblGrid>
                <a:gridCol w="543504">
                  <a:extLst>
                    <a:ext uri="{9D8B030D-6E8A-4147-A177-3AD203B41FA5}">
                      <a16:colId xmlns:a16="http://schemas.microsoft.com/office/drawing/2014/main" val="20000"/>
                    </a:ext>
                  </a:extLst>
                </a:gridCol>
                <a:gridCol w="346412">
                  <a:extLst>
                    <a:ext uri="{9D8B030D-6E8A-4147-A177-3AD203B41FA5}">
                      <a16:colId xmlns:a16="http://schemas.microsoft.com/office/drawing/2014/main" val="20001"/>
                    </a:ext>
                  </a:extLst>
                </a:gridCol>
                <a:gridCol w="444958">
                  <a:extLst>
                    <a:ext uri="{9D8B030D-6E8A-4147-A177-3AD203B41FA5}">
                      <a16:colId xmlns:a16="http://schemas.microsoft.com/office/drawing/2014/main" val="20002"/>
                    </a:ext>
                  </a:extLst>
                </a:gridCol>
                <a:gridCol w="444958">
                  <a:extLst>
                    <a:ext uri="{9D8B030D-6E8A-4147-A177-3AD203B41FA5}">
                      <a16:colId xmlns:a16="http://schemas.microsoft.com/office/drawing/2014/main" val="20003"/>
                    </a:ext>
                  </a:extLst>
                </a:gridCol>
                <a:gridCol w="444958">
                  <a:extLst>
                    <a:ext uri="{9D8B030D-6E8A-4147-A177-3AD203B41FA5}">
                      <a16:colId xmlns:a16="http://schemas.microsoft.com/office/drawing/2014/main" val="20004"/>
                    </a:ext>
                  </a:extLst>
                </a:gridCol>
                <a:gridCol w="444958">
                  <a:extLst>
                    <a:ext uri="{9D8B030D-6E8A-4147-A177-3AD203B41FA5}">
                      <a16:colId xmlns:a16="http://schemas.microsoft.com/office/drawing/2014/main" val="20005"/>
                    </a:ext>
                  </a:extLst>
                </a:gridCol>
                <a:gridCol w="444958">
                  <a:extLst>
                    <a:ext uri="{9D8B030D-6E8A-4147-A177-3AD203B41FA5}">
                      <a16:colId xmlns:a16="http://schemas.microsoft.com/office/drawing/2014/main" val="20006"/>
                    </a:ext>
                  </a:extLst>
                </a:gridCol>
                <a:gridCol w="444958">
                  <a:extLst>
                    <a:ext uri="{9D8B030D-6E8A-4147-A177-3AD203B41FA5}">
                      <a16:colId xmlns:a16="http://schemas.microsoft.com/office/drawing/2014/main" val="20007"/>
                    </a:ext>
                  </a:extLst>
                </a:gridCol>
                <a:gridCol w="444958">
                  <a:extLst>
                    <a:ext uri="{9D8B030D-6E8A-4147-A177-3AD203B41FA5}">
                      <a16:colId xmlns:a16="http://schemas.microsoft.com/office/drawing/2014/main" val="20008"/>
                    </a:ext>
                  </a:extLst>
                </a:gridCol>
                <a:gridCol w="444958">
                  <a:extLst>
                    <a:ext uri="{9D8B030D-6E8A-4147-A177-3AD203B41FA5}">
                      <a16:colId xmlns:a16="http://schemas.microsoft.com/office/drawing/2014/main" val="20009"/>
                    </a:ext>
                  </a:extLst>
                </a:gridCol>
                <a:gridCol w="444958">
                  <a:extLst>
                    <a:ext uri="{9D8B030D-6E8A-4147-A177-3AD203B41FA5}">
                      <a16:colId xmlns:a16="http://schemas.microsoft.com/office/drawing/2014/main" val="20010"/>
                    </a:ext>
                  </a:extLst>
                </a:gridCol>
                <a:gridCol w="444958">
                  <a:extLst>
                    <a:ext uri="{9D8B030D-6E8A-4147-A177-3AD203B41FA5}">
                      <a16:colId xmlns:a16="http://schemas.microsoft.com/office/drawing/2014/main" val="20011"/>
                    </a:ext>
                  </a:extLst>
                </a:gridCol>
                <a:gridCol w="444958">
                  <a:extLst>
                    <a:ext uri="{9D8B030D-6E8A-4147-A177-3AD203B41FA5}">
                      <a16:colId xmlns:a16="http://schemas.microsoft.com/office/drawing/2014/main" val="20012"/>
                    </a:ext>
                  </a:extLst>
                </a:gridCol>
                <a:gridCol w="444958">
                  <a:extLst>
                    <a:ext uri="{9D8B030D-6E8A-4147-A177-3AD203B41FA5}">
                      <a16:colId xmlns:a16="http://schemas.microsoft.com/office/drawing/2014/main" val="20013"/>
                    </a:ext>
                  </a:extLst>
                </a:gridCol>
                <a:gridCol w="444958">
                  <a:extLst>
                    <a:ext uri="{9D8B030D-6E8A-4147-A177-3AD203B41FA5}">
                      <a16:colId xmlns:a16="http://schemas.microsoft.com/office/drawing/2014/main" val="20014"/>
                    </a:ext>
                  </a:extLst>
                </a:gridCol>
                <a:gridCol w="444958">
                  <a:extLst>
                    <a:ext uri="{9D8B030D-6E8A-4147-A177-3AD203B41FA5}">
                      <a16:colId xmlns:a16="http://schemas.microsoft.com/office/drawing/2014/main" val="20015"/>
                    </a:ext>
                  </a:extLst>
                </a:gridCol>
                <a:gridCol w="444958">
                  <a:extLst>
                    <a:ext uri="{9D8B030D-6E8A-4147-A177-3AD203B41FA5}">
                      <a16:colId xmlns:a16="http://schemas.microsoft.com/office/drawing/2014/main" val="20016"/>
                    </a:ext>
                  </a:extLst>
                </a:gridCol>
              </a:tblGrid>
              <a:tr h="370840">
                <a:tc>
                  <a:txBody>
                    <a:bodyPr/>
                    <a:lstStyle/>
                    <a:p>
                      <a:pPr algn="ctr"/>
                      <a:r>
                        <a:rPr lang="en-US" sz="1700" dirty="0">
                          <a:latin typeface="Book Antiqua" pitchFamily="18" charset="0"/>
                        </a:rPr>
                        <a:t>i</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extLst>
                  <a:ext uri="{0D108BD9-81ED-4DB2-BD59-A6C34878D82A}">
                    <a16:rowId xmlns:a16="http://schemas.microsoft.com/office/drawing/2014/main" val="10000"/>
                  </a:ext>
                </a:extLst>
              </a:tr>
              <a:tr h="370840">
                <a:tc>
                  <a:txBody>
                    <a:bodyPr/>
                    <a:lstStyle/>
                    <a:p>
                      <a:pPr algn="ctr"/>
                      <a:r>
                        <a:rPr lang="en-US" sz="1700" dirty="0">
                          <a:latin typeface="Book Antiqua" pitchFamily="18" charset="0"/>
                        </a:rPr>
                        <a:t>key</a:t>
                      </a:r>
                    </a:p>
                  </a:txBody>
                  <a:tcPr/>
                </a:tc>
                <a:tc>
                  <a:txBody>
                    <a:bodyPr/>
                    <a:lstStyle/>
                    <a:p>
                      <a:pPr algn="ctr"/>
                      <a:r>
                        <a:rPr lang="en-US" dirty="0"/>
                        <a:t>6</a:t>
                      </a:r>
                    </a:p>
                  </a:txBody>
                  <a:tcPr/>
                </a:tc>
                <a:tc>
                  <a:txBody>
                    <a:bodyPr/>
                    <a:lstStyle/>
                    <a:p>
                      <a:pPr algn="ctr"/>
                      <a:r>
                        <a:rPr lang="en-US" dirty="0"/>
                        <a:t>10</a:t>
                      </a:r>
                    </a:p>
                  </a:txBody>
                  <a:tcPr/>
                </a:tc>
                <a:tc>
                  <a:txBody>
                    <a:bodyPr/>
                    <a:lstStyle/>
                    <a:p>
                      <a:pPr algn="ctr"/>
                      <a:r>
                        <a:rPr lang="en-US" dirty="0"/>
                        <a:t>8</a:t>
                      </a:r>
                    </a:p>
                  </a:txBody>
                  <a:tcPr/>
                </a:tc>
                <a:tc>
                  <a:txBody>
                    <a:bodyPr/>
                    <a:lstStyle/>
                    <a:p>
                      <a:pPr algn="ctr"/>
                      <a:r>
                        <a:rPr lang="en-US" dirty="0"/>
                        <a:t>12</a:t>
                      </a:r>
                    </a:p>
                  </a:txBody>
                  <a:tcPr/>
                </a:tc>
                <a:tc>
                  <a:txBody>
                    <a:bodyPr/>
                    <a:lstStyle/>
                    <a:p>
                      <a:pPr algn="ctr"/>
                      <a:r>
                        <a:rPr lang="en-US" dirty="0"/>
                        <a:t>18</a:t>
                      </a:r>
                    </a:p>
                  </a:txBody>
                  <a:tcPr/>
                </a:tc>
                <a:tc>
                  <a:txBody>
                    <a:bodyPr/>
                    <a:lstStyle/>
                    <a:p>
                      <a:pPr algn="ctr"/>
                      <a:r>
                        <a:rPr lang="en-US" dirty="0"/>
                        <a:t>11</a:t>
                      </a:r>
                    </a:p>
                  </a:txBody>
                  <a:tcPr/>
                </a:tc>
                <a:tc>
                  <a:txBody>
                    <a:bodyPr/>
                    <a:lstStyle/>
                    <a:p>
                      <a:pPr algn="ctr"/>
                      <a:r>
                        <a:rPr lang="en-US" dirty="0"/>
                        <a:t>25</a:t>
                      </a:r>
                    </a:p>
                  </a:txBody>
                  <a:tcPr/>
                </a:tc>
                <a:tc>
                  <a:txBody>
                    <a:bodyPr/>
                    <a:lstStyle/>
                    <a:p>
                      <a:pPr algn="ctr"/>
                      <a:r>
                        <a:rPr lang="en-US" dirty="0"/>
                        <a:t>21</a:t>
                      </a:r>
                    </a:p>
                  </a:txBody>
                  <a:tcPr/>
                </a:tc>
                <a:tc>
                  <a:txBody>
                    <a:bodyPr/>
                    <a:lstStyle/>
                    <a:p>
                      <a:pPr algn="ctr"/>
                      <a:r>
                        <a:rPr lang="en-US" dirty="0"/>
                        <a:t>17</a:t>
                      </a:r>
                    </a:p>
                  </a:txBody>
                  <a:tcPr/>
                </a:tc>
                <a:tc>
                  <a:txBody>
                    <a:bodyPr/>
                    <a:lstStyle/>
                    <a:p>
                      <a:pPr algn="ctr"/>
                      <a:r>
                        <a:rPr lang="en-US" dirty="0"/>
                        <a:t>19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231740" y="2240868"/>
            <a:ext cx="428602" cy="369332"/>
          </a:xfrm>
          <a:prstGeom prst="rect">
            <a:avLst/>
          </a:prstGeom>
          <a:noFill/>
        </p:spPr>
        <p:txBody>
          <a:bodyPr wrap="square" rtlCol="0">
            <a:spAutoFit/>
          </a:bodyPr>
          <a:lstStyle/>
          <a:p>
            <a:r>
              <a:rPr lang="en-US" dirty="0">
                <a:latin typeface="Arial" pitchFamily="34" charset="0"/>
                <a:cs typeface="Arial" pitchFamily="34" charset="0"/>
              </a:rPr>
              <a:t>2</a:t>
            </a:r>
          </a:p>
        </p:txBody>
      </p:sp>
      <p:sp>
        <p:nvSpPr>
          <p:cNvPr id="36" name="TextBox 35"/>
          <p:cNvSpPr txBox="1"/>
          <p:nvPr/>
        </p:nvSpPr>
        <p:spPr>
          <a:xfrm>
            <a:off x="1191070" y="3167680"/>
            <a:ext cx="428602" cy="369332"/>
          </a:xfrm>
          <a:prstGeom prst="rect">
            <a:avLst/>
          </a:prstGeom>
          <a:noFill/>
        </p:spPr>
        <p:txBody>
          <a:bodyPr wrap="square" rtlCol="0">
            <a:spAutoFit/>
          </a:bodyPr>
          <a:lstStyle/>
          <a:p>
            <a:r>
              <a:rPr lang="en-US" dirty="0">
                <a:latin typeface="Arial" pitchFamily="34" charset="0"/>
                <a:cs typeface="Arial" pitchFamily="34" charset="0"/>
              </a:rPr>
              <a:t>4</a:t>
            </a:r>
          </a:p>
        </p:txBody>
      </p:sp>
      <p:sp>
        <p:nvSpPr>
          <p:cNvPr id="37" name="TextBox 36"/>
          <p:cNvSpPr txBox="1"/>
          <p:nvPr/>
        </p:nvSpPr>
        <p:spPr>
          <a:xfrm>
            <a:off x="3891370" y="3176972"/>
            <a:ext cx="428602" cy="369332"/>
          </a:xfrm>
          <a:prstGeom prst="rect">
            <a:avLst/>
          </a:prstGeom>
          <a:noFill/>
        </p:spPr>
        <p:txBody>
          <a:bodyPr wrap="square" rtlCol="0">
            <a:spAutoFit/>
          </a:bodyPr>
          <a:lstStyle/>
          <a:p>
            <a:r>
              <a:rPr lang="en-US" dirty="0">
                <a:latin typeface="Arial" pitchFamily="34" charset="0"/>
                <a:cs typeface="Arial" pitchFamily="34" charset="0"/>
              </a:rPr>
              <a:t>5</a:t>
            </a:r>
          </a:p>
        </p:txBody>
      </p:sp>
      <p:sp>
        <p:nvSpPr>
          <p:cNvPr id="39" name="Oval 38"/>
          <p:cNvSpPr>
            <a:spLocks noChangeArrowheads="1"/>
          </p:cNvSpPr>
          <p:nvPr/>
        </p:nvSpPr>
        <p:spPr bwMode="auto">
          <a:xfrm>
            <a:off x="2962266" y="42428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Tree>
    <p:extLst>
      <p:ext uri="{BB962C8B-B14F-4D97-AF65-F5344CB8AC3E}">
        <p14:creationId xmlns:p14="http://schemas.microsoft.com/office/powerpoint/2010/main" val="35959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p:tgtEl>
                                          <p:spTgt spid="36"/>
                                        </p:tgtEl>
                                        <p:attrNameLst>
                                          <p:attrName>ppt_y</p:attrName>
                                        </p:attrNameLst>
                                      </p:cBhvr>
                                      <p:tavLst>
                                        <p:tav tm="0">
                                          <p:val>
                                            <p:strVal val="#ppt_y+#ppt_h*1.125000"/>
                                          </p:val>
                                        </p:tav>
                                        <p:tav tm="100000">
                                          <p:val>
                                            <p:strVal val="#ppt_y"/>
                                          </p:val>
                                        </p:tav>
                                      </p:tavLst>
                                    </p:anim>
                                    <p:animEffect transition="in" filter="wipe(up)">
                                      <p:cBhvr>
                                        <p:cTn id="12" dur="500"/>
                                        <p:tgtEl>
                                          <p:spTgt spid="3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ppt_y</p:attrName>
                                        </p:attrNameLst>
                                      </p:cBhvr>
                                      <p:tavLst>
                                        <p:tav tm="0">
                                          <p:val>
                                            <p:strVal val="#ppt_y+#ppt_h*1.125000"/>
                                          </p:val>
                                        </p:tav>
                                        <p:tav tm="100000">
                                          <p:val>
                                            <p:strVal val="#ppt_y"/>
                                          </p:val>
                                        </p:tav>
                                      </p:tavLst>
                                    </p:anim>
                                    <p:animEffect transition="in" filter="wipe(up)">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 Properties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9" name="Rectangle 8"/>
          <p:cNvSpPr>
            <a:spLocks noChangeArrowheads="1"/>
          </p:cNvSpPr>
          <p:nvPr/>
        </p:nvSpPr>
        <p:spPr bwMode="auto">
          <a:xfrm>
            <a:off x="719572" y="1232756"/>
            <a:ext cx="8316924"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600" dirty="0">
                <a:solidFill>
                  <a:srgbClr val="0000CC"/>
                </a:solidFill>
                <a:latin typeface="Garamond" pitchFamily="18" charset="0"/>
              </a:rPr>
              <a:t> min/max</a:t>
            </a:r>
            <a:r>
              <a:rPr lang="en-US" sz="2600" dirty="0">
                <a:latin typeface="Garamond" pitchFamily="18" charset="0"/>
              </a:rPr>
              <a:t> element in the </a:t>
            </a:r>
            <a:r>
              <a:rPr lang="en-US" sz="2600" dirty="0">
                <a:solidFill>
                  <a:srgbClr val="FF0000"/>
                </a:solidFill>
                <a:latin typeface="Garamond" pitchFamily="18" charset="0"/>
              </a:rPr>
              <a:t>root</a:t>
            </a:r>
          </a:p>
          <a:p>
            <a:pPr>
              <a:spcBef>
                <a:spcPts val="600"/>
              </a:spcBef>
              <a:buClr>
                <a:srgbClr val="4F81BD"/>
              </a:buClr>
              <a:buSzPct val="90000"/>
              <a:buFont typeface="Wingdings 3" pitchFamily="18" charset="2"/>
              <a:buChar char="}"/>
            </a:pPr>
            <a:r>
              <a:rPr lang="en-US" sz="2600" dirty="0">
                <a:latin typeface="Garamond" pitchFamily="18" charset="0"/>
              </a:rPr>
              <a:t> Heap with n elements has </a:t>
            </a:r>
            <a:r>
              <a:rPr lang="en-US" sz="2600" dirty="0">
                <a:latin typeface="Courier New" pitchFamily="49" charset="0"/>
                <a:cs typeface="Courier New" pitchFamily="49" charset="0"/>
              </a:rPr>
              <a:t>floor(log n)</a:t>
            </a:r>
            <a:r>
              <a:rPr lang="en-US" sz="2600" dirty="0">
                <a:latin typeface="Garamond" pitchFamily="18" charset="0"/>
              </a:rPr>
              <a:t> height</a:t>
            </a:r>
          </a:p>
          <a:p>
            <a:pPr>
              <a:spcBef>
                <a:spcPts val="600"/>
              </a:spcBef>
              <a:buClr>
                <a:srgbClr val="4F81BD"/>
              </a:buClr>
              <a:buSzPct val="90000"/>
              <a:buFont typeface="Wingdings 3" pitchFamily="18" charset="2"/>
              <a:buChar char="}"/>
            </a:pPr>
            <a:r>
              <a:rPr lang="en-US" sz="2600" dirty="0">
                <a:latin typeface="Garamond" pitchFamily="18" charset="0"/>
              </a:rPr>
              <a:t> Maintain </a:t>
            </a:r>
            <a:r>
              <a:rPr lang="en-US" sz="2600" dirty="0">
                <a:solidFill>
                  <a:srgbClr val="0000CC"/>
                </a:solidFill>
                <a:latin typeface="Garamond" pitchFamily="18" charset="0"/>
              </a:rPr>
              <a:t>pointer</a:t>
            </a:r>
            <a:r>
              <a:rPr lang="en-US" sz="2600" dirty="0">
                <a:latin typeface="Garamond" pitchFamily="18" charset="0"/>
              </a:rPr>
              <a:t> to </a:t>
            </a:r>
            <a:r>
              <a:rPr lang="en-US" sz="2600" dirty="0">
                <a:solidFill>
                  <a:srgbClr val="FF0000"/>
                </a:solidFill>
                <a:latin typeface="Garamond" pitchFamily="18" charset="0"/>
              </a:rPr>
              <a:t>root</a:t>
            </a:r>
            <a:r>
              <a:rPr lang="en-US" sz="2600" dirty="0">
                <a:latin typeface="Garamond" pitchFamily="18" charset="0"/>
              </a:rPr>
              <a:t> node</a:t>
            </a:r>
          </a:p>
          <a:p>
            <a:pPr>
              <a:spcBef>
                <a:spcPts val="600"/>
              </a:spcBef>
              <a:buClr>
                <a:srgbClr val="4F81BD"/>
              </a:buClr>
              <a:buSzPct val="90000"/>
              <a:buFont typeface="Wingdings 3" pitchFamily="18" charset="2"/>
              <a:buChar char="}"/>
            </a:pPr>
            <a:r>
              <a:rPr lang="en-US" sz="2600" dirty="0">
                <a:latin typeface="Garamond" pitchFamily="18" charset="0"/>
              </a:rPr>
              <a:t> Maintain </a:t>
            </a:r>
            <a:r>
              <a:rPr lang="en-US" sz="2600" dirty="0">
                <a:solidFill>
                  <a:srgbClr val="0000CC"/>
                </a:solidFill>
                <a:latin typeface="Garamond" pitchFamily="18" charset="0"/>
              </a:rPr>
              <a:t>pointers</a:t>
            </a:r>
            <a:r>
              <a:rPr lang="en-US" sz="2600" dirty="0">
                <a:latin typeface="Garamond" pitchFamily="18" charset="0"/>
              </a:rPr>
              <a:t> to </a:t>
            </a:r>
            <a:r>
              <a:rPr lang="en-US" sz="2600" dirty="0">
                <a:solidFill>
                  <a:srgbClr val="FF0000"/>
                </a:solidFill>
                <a:latin typeface="Garamond" pitchFamily="18" charset="0"/>
              </a:rPr>
              <a:t>children</a:t>
            </a:r>
            <a:r>
              <a:rPr lang="en-US" sz="2600" dirty="0">
                <a:latin typeface="Garamond" pitchFamily="18" charset="0"/>
              </a:rPr>
              <a:t> nodes</a:t>
            </a:r>
          </a:p>
          <a:p>
            <a:pPr>
              <a:spcBef>
                <a:spcPts val="600"/>
              </a:spcBef>
              <a:buClr>
                <a:srgbClr val="4F81BD"/>
              </a:buClr>
              <a:buSzPct val="90000"/>
              <a:buFont typeface="Wingdings 3" pitchFamily="18" charset="2"/>
              <a:buChar char="}"/>
            </a:pPr>
            <a:r>
              <a:rPr lang="en-US" sz="2200" dirty="0">
                <a:latin typeface="Courier New" pitchFamily="49" charset="0"/>
                <a:cs typeface="Courier New" pitchFamily="49" charset="0"/>
              </a:rPr>
              <a:t> parent(i) = floor (i/2)</a:t>
            </a:r>
          </a:p>
          <a:p>
            <a:pPr>
              <a:spcBef>
                <a:spcPts val="600"/>
              </a:spcBef>
              <a:buClr>
                <a:srgbClr val="4F81BD"/>
              </a:buClr>
              <a:buSzPct val="90000"/>
            </a:pPr>
            <a:r>
              <a:rPr lang="en-US" sz="2200" dirty="0">
                <a:latin typeface="Courier New" pitchFamily="49" charset="0"/>
                <a:cs typeface="Courier New" pitchFamily="49" charset="0"/>
              </a:rPr>
              <a:t>  left(i) = 2i </a:t>
            </a:r>
          </a:p>
          <a:p>
            <a:pPr>
              <a:spcBef>
                <a:spcPts val="600"/>
              </a:spcBef>
              <a:buClr>
                <a:srgbClr val="4F81BD"/>
              </a:buClr>
              <a:buSzPct val="90000"/>
            </a:pPr>
            <a:r>
              <a:rPr lang="en-US" sz="2200" dirty="0">
                <a:latin typeface="Courier New" pitchFamily="49" charset="0"/>
                <a:cs typeface="Courier New" pitchFamily="49" charset="0"/>
              </a:rPr>
              <a:t>  right(i) = 2i+1</a:t>
            </a:r>
          </a:p>
          <a:p>
            <a:pPr>
              <a:spcBef>
                <a:spcPts val="600"/>
              </a:spcBef>
              <a:buClr>
                <a:srgbClr val="4F81BD"/>
              </a:buClr>
              <a:buSzPct val="90000"/>
            </a:pPr>
            <a:endParaRPr lang="en-US" sz="2200" dirty="0">
              <a:latin typeface="Courier New" pitchFamily="49" charset="0"/>
              <a:cs typeface="Courier New" pitchFamily="49" charset="0"/>
            </a:endParaRPr>
          </a:p>
        </p:txBody>
      </p:sp>
    </p:spTree>
    <p:extLst>
      <p:ext uri="{BB962C8B-B14F-4D97-AF65-F5344CB8AC3E}">
        <p14:creationId xmlns:p14="http://schemas.microsoft.com/office/powerpoint/2010/main" val="39073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1818694" y="1556792"/>
            <a:ext cx="2825314" cy="68407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lIns="91430" tIns="45715" rIns="91430" bIns="45715" anchor="ctr"/>
          <a:lstStyle/>
          <a:p>
            <a:endParaRPr lang="en-US"/>
          </a:p>
        </p:txBody>
      </p: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Binary Heap: basic properties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9" name="Rectangle 8"/>
          <p:cNvSpPr>
            <a:spLocks noChangeArrowheads="1"/>
          </p:cNvSpPr>
          <p:nvPr/>
        </p:nvSpPr>
        <p:spPr bwMode="auto">
          <a:xfrm>
            <a:off x="2051720" y="1664804"/>
            <a:ext cx="576064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800" dirty="0">
                <a:solidFill>
                  <a:srgbClr val="0000CC"/>
                </a:solidFill>
                <a:latin typeface="Garamond" pitchFamily="18" charset="0"/>
              </a:rPr>
              <a:t> Insert</a:t>
            </a:r>
            <a:endParaRPr lang="en-US" sz="2800" dirty="0">
              <a:solidFill>
                <a:srgbClr val="FF0000"/>
              </a:solidFill>
              <a:latin typeface="Garamond" pitchFamily="18" charset="0"/>
            </a:endParaRPr>
          </a:p>
          <a:p>
            <a:pPr>
              <a:spcBef>
                <a:spcPts val="600"/>
              </a:spcBef>
              <a:buClr>
                <a:srgbClr val="4F81BD"/>
              </a:buClr>
              <a:buSzPct val="90000"/>
              <a:buFont typeface="Wingdings 3" pitchFamily="18" charset="2"/>
              <a:buChar char="}"/>
            </a:pPr>
            <a:r>
              <a:rPr lang="en-US" sz="2800" dirty="0">
                <a:latin typeface="Garamond" pitchFamily="18" charset="0"/>
              </a:rPr>
              <a:t> Extract min</a:t>
            </a:r>
          </a:p>
          <a:p>
            <a:pPr>
              <a:spcBef>
                <a:spcPts val="600"/>
              </a:spcBef>
              <a:buClr>
                <a:srgbClr val="4F81BD"/>
              </a:buClr>
              <a:buSzPct val="90000"/>
              <a:buFont typeface="Wingdings 3" pitchFamily="18" charset="2"/>
              <a:buChar char="}"/>
            </a:pPr>
            <a:r>
              <a:rPr lang="en-US" sz="2800" dirty="0">
                <a:latin typeface="Garamond" pitchFamily="18" charset="0"/>
              </a:rPr>
              <a:t> Decrease key</a:t>
            </a:r>
          </a:p>
          <a:p>
            <a:pPr>
              <a:spcBef>
                <a:spcPts val="600"/>
              </a:spcBef>
              <a:buClr>
                <a:srgbClr val="4F81BD"/>
              </a:buClr>
              <a:buSzPct val="90000"/>
              <a:buFont typeface="Wingdings 3" pitchFamily="18" charset="2"/>
              <a:buChar char="}"/>
            </a:pPr>
            <a:r>
              <a:rPr lang="en-US" sz="2800" dirty="0">
                <a:latin typeface="Garamond" pitchFamily="18" charset="0"/>
              </a:rPr>
              <a:t> Find min</a:t>
            </a:r>
          </a:p>
          <a:p>
            <a:pPr>
              <a:spcBef>
                <a:spcPts val="600"/>
              </a:spcBef>
              <a:buClr>
                <a:srgbClr val="4F81BD"/>
              </a:buClr>
              <a:buSzPct val="90000"/>
              <a:buFont typeface="Wingdings 3" pitchFamily="18" charset="2"/>
              <a:buChar char="}"/>
            </a:pPr>
            <a:r>
              <a:rPr lang="en-US" sz="2800" dirty="0">
                <a:latin typeface="Garamond" pitchFamily="18" charset="0"/>
              </a:rPr>
              <a:t> Delete</a:t>
            </a:r>
          </a:p>
        </p:txBody>
      </p:sp>
    </p:spTree>
    <p:extLst>
      <p:ext uri="{BB962C8B-B14F-4D97-AF65-F5344CB8AC3E}">
        <p14:creationId xmlns:p14="http://schemas.microsoft.com/office/powerpoint/2010/main" val="265106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a:stCxn id="32" idx="1"/>
          </p:cNvCxnSpPr>
          <p:nvPr/>
        </p:nvCxnSpPr>
        <p:spPr>
          <a:xfrm flipH="1" flipV="1">
            <a:off x="4028914" y="4916021"/>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Insertion </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pSp>
        <p:nvGrpSpPr>
          <p:cNvPr id="21" name="Group 20"/>
          <p:cNvGrpSpPr/>
          <p:nvPr/>
        </p:nvGrpSpPr>
        <p:grpSpPr>
          <a:xfrm>
            <a:off x="287524" y="944724"/>
            <a:ext cx="6624738" cy="461665"/>
            <a:chOff x="3290836" y="1158452"/>
            <a:chExt cx="4970233" cy="360331"/>
          </a:xfrm>
        </p:grpSpPr>
        <p:sp>
          <p:nvSpPr>
            <p:cNvPr id="23" name="Oval 22"/>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24" name="TextBox 23"/>
            <p:cNvSpPr txBox="1"/>
            <p:nvPr/>
          </p:nvSpPr>
          <p:spPr>
            <a:xfrm>
              <a:off x="3468879" y="1158452"/>
              <a:ext cx="4792190" cy="360331"/>
            </a:xfrm>
            <a:prstGeom prst="rect">
              <a:avLst/>
            </a:prstGeom>
            <a:noFill/>
          </p:spPr>
          <p:txBody>
            <a:bodyPr wrap="square" rtlCol="0">
              <a:spAutoFit/>
            </a:bodyPr>
            <a:lstStyle/>
            <a:p>
              <a:r>
                <a:rPr lang="en-US" sz="2400" dirty="0">
                  <a:solidFill>
                    <a:srgbClr val="FF0000"/>
                  </a:solidFill>
                  <a:latin typeface="Book Antiqua" pitchFamily="18" charset="0"/>
                </a:rPr>
                <a:t> Insert 7</a:t>
              </a:r>
              <a:endParaRPr lang="en-US" sz="2400" dirty="0">
                <a:latin typeface="Georgia" pitchFamily="18" charset="0"/>
              </a:endParaRPr>
            </a:p>
          </p:txBody>
        </p:sp>
      </p:grpSp>
      <p:sp>
        <p:nvSpPr>
          <p:cNvPr id="28" name="Rectangle 27"/>
          <p:cNvSpPr>
            <a:spLocks noChangeArrowheads="1"/>
          </p:cNvSpPr>
          <p:nvPr/>
        </p:nvSpPr>
        <p:spPr bwMode="auto">
          <a:xfrm>
            <a:off x="755576" y="1448779"/>
            <a:ext cx="831692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0000CC"/>
                </a:solidFill>
                <a:latin typeface="Garamond" pitchFamily="18" charset="0"/>
              </a:rPr>
              <a:t>Add</a:t>
            </a:r>
            <a:r>
              <a:rPr lang="en-US" sz="2600" dirty="0">
                <a:latin typeface="Garamond" pitchFamily="18" charset="0"/>
              </a:rPr>
              <a:t> the new element at the </a:t>
            </a:r>
            <a:r>
              <a:rPr lang="en-US" sz="2600" dirty="0">
                <a:solidFill>
                  <a:srgbClr val="FF0000"/>
                </a:solidFill>
                <a:latin typeface="Garamond" pitchFamily="18" charset="0"/>
              </a:rPr>
              <a:t>end</a:t>
            </a:r>
          </a:p>
          <a:p>
            <a:pPr>
              <a:spcBef>
                <a:spcPts val="600"/>
              </a:spcBef>
              <a:buClr>
                <a:schemeClr val="accent1"/>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Bubble up</a:t>
            </a:r>
            <a:r>
              <a:rPr lang="en-US" sz="2600" dirty="0">
                <a:latin typeface="Garamond" pitchFamily="18" charset="0"/>
              </a:rPr>
              <a:t> </a:t>
            </a:r>
            <a:r>
              <a:rPr lang="en-US" sz="2600" dirty="0">
                <a:solidFill>
                  <a:srgbClr val="FF0000"/>
                </a:solidFill>
                <a:latin typeface="Garamond" pitchFamily="18" charset="0"/>
              </a:rPr>
              <a:t>until</a:t>
            </a:r>
            <a:r>
              <a:rPr lang="en-US" sz="2600" dirty="0">
                <a:latin typeface="Garamond" pitchFamily="18" charset="0"/>
              </a:rPr>
              <a:t> the heap is </a:t>
            </a:r>
            <a:r>
              <a:rPr lang="en-US" sz="2600" dirty="0">
                <a:solidFill>
                  <a:srgbClr val="0000CC"/>
                </a:solidFill>
                <a:latin typeface="Garamond" pitchFamily="18" charset="0"/>
              </a:rPr>
              <a:t>ordered</a:t>
            </a:r>
            <a:endParaRPr lang="en-US" sz="2800" dirty="0">
              <a:solidFill>
                <a:srgbClr val="0000CC"/>
              </a:solidFill>
              <a:latin typeface="Garamond" pitchFamily="18" charset="0"/>
            </a:endParaRPr>
          </a:p>
        </p:txBody>
      </p:sp>
      <p:sp>
        <p:nvSpPr>
          <p:cNvPr id="30" name="Oval 29"/>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32" name="Oval 31"/>
          <p:cNvSpPr>
            <a:spLocks noChangeArrowheads="1"/>
          </p:cNvSpPr>
          <p:nvPr/>
        </p:nvSpPr>
        <p:spPr bwMode="auto">
          <a:xfrm>
            <a:off x="4593712" y="557494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7</a:t>
            </a:r>
          </a:p>
        </p:txBody>
      </p:sp>
      <p:grpSp>
        <p:nvGrpSpPr>
          <p:cNvPr id="34" name="Group 16"/>
          <p:cNvGrpSpPr>
            <a:grpSpLocks/>
          </p:cNvGrpSpPr>
          <p:nvPr/>
        </p:nvGrpSpPr>
        <p:grpSpPr bwMode="auto">
          <a:xfrm>
            <a:off x="5928316" y="5234487"/>
            <a:ext cx="2171299" cy="920795"/>
            <a:chOff x="2621" y="2143"/>
            <a:chExt cx="1686" cy="782"/>
          </a:xfrm>
        </p:grpSpPr>
        <p:sp>
          <p:nvSpPr>
            <p:cNvPr id="35" name="AutoShape 9"/>
            <p:cNvSpPr>
              <a:spLocks noChangeArrowheads="1"/>
            </p:cNvSpPr>
            <p:nvPr/>
          </p:nvSpPr>
          <p:spPr bwMode="auto">
            <a:xfrm>
              <a:off x="2621" y="2143"/>
              <a:ext cx="1686" cy="782"/>
            </a:xfrm>
            <a:prstGeom prst="wedgeEllipseCallout">
              <a:avLst>
                <a:gd name="adj1" fmla="val -125535"/>
                <a:gd name="adj2" fmla="val -57833"/>
              </a:avLst>
            </a:prstGeom>
            <a:solidFill>
              <a:srgbClr val="FF0000"/>
            </a:solidFill>
            <a:ln w="9525">
              <a:noFill/>
              <a:miter lim="800000"/>
              <a:headEnd/>
              <a:tailEnd/>
            </a:ln>
            <a:effectLst>
              <a:outerShdw dist="107763" dir="2700000" algn="ctr" rotWithShape="0">
                <a:schemeClr val="bg2">
                  <a:alpha val="50000"/>
                </a:schemeClr>
              </a:outerShdw>
            </a:effectLst>
          </p:spPr>
          <p:txBody>
            <a:bodyPr lIns="82479" tIns="41239" rIns="82479" bIns="41239"/>
            <a:lstStyle/>
            <a:p>
              <a:pPr algn="ctr" defTabSz="825500"/>
              <a:endParaRPr kumimoji="1" lang="en-US" sz="1600">
                <a:ea typeface="ＭＳ Ｐゴシック" pitchFamily="34" charset="-128"/>
              </a:endParaRPr>
            </a:p>
          </p:txBody>
        </p:sp>
        <p:sp>
          <p:nvSpPr>
            <p:cNvPr id="36" name="Text Box 10"/>
            <p:cNvSpPr txBox="1">
              <a:spLocks noChangeArrowheads="1"/>
            </p:cNvSpPr>
            <p:nvPr/>
          </p:nvSpPr>
          <p:spPr bwMode="auto">
            <a:xfrm>
              <a:off x="2697" y="2256"/>
              <a:ext cx="1546" cy="659"/>
            </a:xfrm>
            <a:prstGeom prst="rect">
              <a:avLst/>
            </a:prstGeom>
            <a:noFill/>
            <a:ln w="9525">
              <a:noFill/>
              <a:miter lim="800000"/>
              <a:headEnd/>
              <a:tailEnd/>
            </a:ln>
          </p:spPr>
          <p:txBody>
            <a:bodyPr lIns="82479" tIns="41239" rIns="82479" bIns="41239">
              <a:spAutoFit/>
            </a:bodyPr>
            <a:lstStyle/>
            <a:p>
              <a:pPr algn="ctr" defTabSz="825500">
                <a:spcBef>
                  <a:spcPct val="50000"/>
                </a:spcBef>
              </a:pPr>
              <a:r>
                <a:rPr kumimoji="1" lang="en-US" altLang="ja-JP" dirty="0">
                  <a:solidFill>
                    <a:schemeClr val="bg1"/>
                  </a:solidFill>
                  <a:latin typeface="Book Antiqua" pitchFamily="18" charset="0"/>
                </a:rPr>
                <a:t>Heap order</a:t>
              </a:r>
            </a:p>
            <a:p>
              <a:pPr algn="ctr" defTabSz="825500">
                <a:spcBef>
                  <a:spcPct val="50000"/>
                </a:spcBef>
              </a:pPr>
              <a:r>
                <a:rPr kumimoji="1" lang="en-US" altLang="ja-JP" dirty="0">
                  <a:solidFill>
                    <a:schemeClr val="bg1"/>
                  </a:solidFill>
                  <a:latin typeface="Book Antiqua" pitchFamily="18" charset="0"/>
                </a:rPr>
                <a:t>violated</a:t>
              </a:r>
            </a:p>
          </p:txBody>
        </p:sp>
      </p:grpSp>
      <p:grpSp>
        <p:nvGrpSpPr>
          <p:cNvPr id="37" name="Group 16"/>
          <p:cNvGrpSpPr>
            <a:grpSpLocks/>
          </p:cNvGrpSpPr>
          <p:nvPr/>
        </p:nvGrpSpPr>
        <p:grpSpPr bwMode="auto">
          <a:xfrm>
            <a:off x="6696236" y="6074299"/>
            <a:ext cx="1883064" cy="692996"/>
            <a:chOff x="2621" y="1787"/>
            <a:chExt cx="1686" cy="782"/>
          </a:xfrm>
        </p:grpSpPr>
        <p:sp>
          <p:nvSpPr>
            <p:cNvPr id="38" name="AutoShape 9"/>
            <p:cNvSpPr>
              <a:spLocks noChangeArrowheads="1"/>
            </p:cNvSpPr>
            <p:nvPr/>
          </p:nvSpPr>
          <p:spPr bwMode="auto">
            <a:xfrm>
              <a:off x="2621" y="1787"/>
              <a:ext cx="1686" cy="782"/>
            </a:xfrm>
            <a:prstGeom prst="wedgeEllipseCallout">
              <a:avLst>
                <a:gd name="adj1" fmla="val -125535"/>
                <a:gd name="adj2" fmla="val -57833"/>
              </a:avLst>
            </a:prstGeom>
            <a:solidFill>
              <a:srgbClr val="FF0000"/>
            </a:solidFill>
            <a:ln w="9525">
              <a:noFill/>
              <a:miter lim="800000"/>
              <a:headEnd/>
              <a:tailEnd/>
            </a:ln>
            <a:effectLst>
              <a:outerShdw dist="107763" dir="2700000" algn="ctr" rotWithShape="0">
                <a:schemeClr val="bg2">
                  <a:alpha val="50000"/>
                </a:schemeClr>
              </a:outerShdw>
            </a:effectLst>
          </p:spPr>
          <p:txBody>
            <a:bodyPr lIns="82479" tIns="41239" rIns="82479" bIns="41239"/>
            <a:lstStyle/>
            <a:p>
              <a:pPr algn="ctr" defTabSz="825500"/>
              <a:endParaRPr kumimoji="1" lang="en-US" sz="1600">
                <a:ea typeface="ＭＳ Ｐゴシック" pitchFamily="34" charset="-128"/>
              </a:endParaRPr>
            </a:p>
          </p:txBody>
        </p:sp>
        <p:sp>
          <p:nvSpPr>
            <p:cNvPr id="39" name="Text Box 10"/>
            <p:cNvSpPr txBox="1">
              <a:spLocks noChangeArrowheads="1"/>
            </p:cNvSpPr>
            <p:nvPr/>
          </p:nvSpPr>
          <p:spPr bwMode="auto">
            <a:xfrm>
              <a:off x="2697" y="2019"/>
              <a:ext cx="1546" cy="306"/>
            </a:xfrm>
            <a:prstGeom prst="rect">
              <a:avLst/>
            </a:prstGeom>
            <a:noFill/>
            <a:ln w="9525">
              <a:noFill/>
              <a:miter lim="800000"/>
              <a:headEnd/>
              <a:tailEnd/>
            </a:ln>
          </p:spPr>
          <p:txBody>
            <a:bodyPr lIns="82479" tIns="41239" rIns="82479" bIns="41239">
              <a:spAutoFit/>
            </a:bodyPr>
            <a:lstStyle/>
            <a:p>
              <a:pPr algn="ctr" defTabSz="825500">
                <a:spcBef>
                  <a:spcPct val="50000"/>
                </a:spcBef>
              </a:pPr>
              <a:r>
                <a:rPr kumimoji="1" lang="en-US" altLang="ja-JP" dirty="0">
                  <a:solidFill>
                    <a:schemeClr val="bg1"/>
                  </a:solidFill>
                  <a:latin typeface="Book Antiqua" pitchFamily="18" charset="0"/>
                </a:rPr>
                <a:t>Bubble-up</a:t>
              </a:r>
            </a:p>
          </p:txBody>
        </p:sp>
      </p:grpSp>
    </p:spTree>
    <p:extLst>
      <p:ext uri="{BB962C8B-B14F-4D97-AF65-F5344CB8AC3E}">
        <p14:creationId xmlns:p14="http://schemas.microsoft.com/office/powerpoint/2010/main" val="99774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arn(inVertical)">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a:stCxn id="32" idx="1"/>
          </p:cNvCxnSpPr>
          <p:nvPr/>
        </p:nvCxnSpPr>
        <p:spPr>
          <a:xfrm flipH="1" flipV="1">
            <a:off x="4028914" y="4916021"/>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265000" y="4905164"/>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834884" y="3022100"/>
            <a:ext cx="2210536" cy="100886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87824" y="3022100"/>
            <a:ext cx="1829272" cy="93266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1"/>
          </p:cNvCxnSpPr>
          <p:nvPr/>
        </p:nvCxnSpPr>
        <p:spPr>
          <a:xfrm flipH="1" flipV="1">
            <a:off x="2913540" y="40309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799692" y="39330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p:cNvCxnSpPr>
          <p:nvPr/>
        </p:nvCxnSpPr>
        <p:spPr>
          <a:xfrm flipH="1" flipV="1">
            <a:off x="1724658" y="4894309"/>
            <a:ext cx="614345" cy="70847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0172" y="4894309"/>
            <a:ext cx="684486" cy="8137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Min Heap: Insertion </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Oval 9"/>
          <p:cNvSpPr>
            <a:spLocks noChangeArrowheads="1"/>
          </p:cNvSpPr>
          <p:nvPr/>
        </p:nvSpPr>
        <p:spPr bwMode="auto">
          <a:xfrm>
            <a:off x="4665720" y="28529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6</a:t>
            </a:r>
          </a:p>
        </p:txBody>
      </p:sp>
      <p:sp>
        <p:nvSpPr>
          <p:cNvPr id="14" name="Oval 13"/>
          <p:cNvSpPr>
            <a:spLocks noChangeArrowheads="1"/>
          </p:cNvSpPr>
          <p:nvPr/>
        </p:nvSpPr>
        <p:spPr bwMode="auto">
          <a:xfrm>
            <a:off x="2699792" y="38250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10</a:t>
            </a:r>
          </a:p>
        </p:txBody>
      </p:sp>
      <p:sp>
        <p:nvSpPr>
          <p:cNvPr id="16" name="Oval 15"/>
          <p:cNvSpPr>
            <a:spLocks noChangeArrowheads="1"/>
          </p:cNvSpPr>
          <p:nvPr/>
        </p:nvSpPr>
        <p:spPr bwMode="auto">
          <a:xfrm>
            <a:off x="1555494" y="47251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12</a:t>
            </a:r>
          </a:p>
        </p:txBody>
      </p:sp>
      <p:sp>
        <p:nvSpPr>
          <p:cNvPr id="17" name="Oval 16"/>
          <p:cNvSpPr>
            <a:spLocks noChangeArrowheads="1"/>
          </p:cNvSpPr>
          <p:nvPr/>
        </p:nvSpPr>
        <p:spPr bwMode="auto">
          <a:xfrm>
            <a:off x="871008" y="55389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21</a:t>
            </a:r>
          </a:p>
        </p:txBody>
      </p:sp>
      <p:sp>
        <p:nvSpPr>
          <p:cNvPr id="18" name="Oval 17"/>
          <p:cNvSpPr>
            <a:spLocks noChangeArrowheads="1"/>
          </p:cNvSpPr>
          <p:nvPr/>
        </p:nvSpPr>
        <p:spPr bwMode="auto">
          <a:xfrm>
            <a:off x="2289456" y="5553236"/>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17</a:t>
            </a:r>
          </a:p>
        </p:txBody>
      </p:sp>
      <p:sp>
        <p:nvSpPr>
          <p:cNvPr id="19" name="Oval 18"/>
          <p:cNvSpPr>
            <a:spLocks noChangeArrowheads="1"/>
          </p:cNvSpPr>
          <p:nvPr/>
        </p:nvSpPr>
        <p:spPr bwMode="auto">
          <a:xfrm>
            <a:off x="3801624" y="47034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18</a:t>
            </a:r>
          </a:p>
        </p:txBody>
      </p:sp>
      <p:cxnSp>
        <p:nvCxnSpPr>
          <p:cNvPr id="40" name="Straight Connector 39"/>
          <p:cNvCxnSpPr>
            <a:stCxn id="44" idx="1"/>
          </p:cNvCxnSpPr>
          <p:nvPr/>
        </p:nvCxnSpPr>
        <p:spPr>
          <a:xfrm flipH="1" flipV="1">
            <a:off x="7090004" y="4117262"/>
            <a:ext cx="937631" cy="72201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76156" y="4019356"/>
            <a:ext cx="1069264" cy="90010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a:spLocks noChangeArrowheads="1"/>
          </p:cNvSpPr>
          <p:nvPr/>
        </p:nvSpPr>
        <p:spPr bwMode="auto">
          <a:xfrm>
            <a:off x="6876256" y="39113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8</a:t>
            </a:r>
          </a:p>
        </p:txBody>
      </p:sp>
      <p:sp>
        <p:nvSpPr>
          <p:cNvPr id="43" name="Oval 42"/>
          <p:cNvSpPr>
            <a:spLocks noChangeArrowheads="1"/>
          </p:cNvSpPr>
          <p:nvPr/>
        </p:nvSpPr>
        <p:spPr bwMode="auto">
          <a:xfrm>
            <a:off x="5731958" y="481144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11</a:t>
            </a:r>
          </a:p>
        </p:txBody>
      </p:sp>
      <p:sp>
        <p:nvSpPr>
          <p:cNvPr id="44" name="Oval 43"/>
          <p:cNvSpPr>
            <a:spLocks noChangeArrowheads="1"/>
          </p:cNvSpPr>
          <p:nvPr/>
        </p:nvSpPr>
        <p:spPr bwMode="auto">
          <a:xfrm>
            <a:off x="7978088" y="478973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25</a:t>
            </a:r>
          </a:p>
        </p:txBody>
      </p:sp>
      <p:grpSp>
        <p:nvGrpSpPr>
          <p:cNvPr id="21" name="Group 20"/>
          <p:cNvGrpSpPr/>
          <p:nvPr/>
        </p:nvGrpSpPr>
        <p:grpSpPr>
          <a:xfrm>
            <a:off x="287524" y="944724"/>
            <a:ext cx="6624738" cy="461665"/>
            <a:chOff x="3290836" y="1158452"/>
            <a:chExt cx="4970233" cy="360331"/>
          </a:xfrm>
        </p:grpSpPr>
        <p:sp>
          <p:nvSpPr>
            <p:cNvPr id="23" name="Oval 22"/>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24" name="TextBox 23"/>
            <p:cNvSpPr txBox="1"/>
            <p:nvPr/>
          </p:nvSpPr>
          <p:spPr>
            <a:xfrm>
              <a:off x="3468879" y="1158452"/>
              <a:ext cx="4792190" cy="360331"/>
            </a:xfrm>
            <a:prstGeom prst="rect">
              <a:avLst/>
            </a:prstGeom>
            <a:noFill/>
          </p:spPr>
          <p:txBody>
            <a:bodyPr wrap="square" rtlCol="0">
              <a:spAutoFit/>
            </a:bodyPr>
            <a:lstStyle/>
            <a:p>
              <a:r>
                <a:rPr lang="en-US" sz="2400" dirty="0">
                  <a:solidFill>
                    <a:srgbClr val="FF0000"/>
                  </a:solidFill>
                  <a:latin typeface="Book Antiqua" pitchFamily="18" charset="0"/>
                </a:rPr>
                <a:t> Insert 7</a:t>
              </a:r>
              <a:endParaRPr lang="en-US" sz="2400" dirty="0">
                <a:latin typeface="Georgia" pitchFamily="18" charset="0"/>
              </a:endParaRPr>
            </a:p>
          </p:txBody>
        </p:sp>
      </p:grpSp>
      <p:sp>
        <p:nvSpPr>
          <p:cNvPr id="28" name="Rectangle 27"/>
          <p:cNvSpPr>
            <a:spLocks noChangeArrowheads="1"/>
          </p:cNvSpPr>
          <p:nvPr/>
        </p:nvSpPr>
        <p:spPr bwMode="auto">
          <a:xfrm>
            <a:off x="755576" y="1448779"/>
            <a:ext cx="8316924"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600" dirty="0">
                <a:solidFill>
                  <a:srgbClr val="000099"/>
                </a:solidFill>
                <a:latin typeface="Garamond" pitchFamily="18" charset="0"/>
              </a:rPr>
              <a:t> </a:t>
            </a:r>
            <a:r>
              <a:rPr lang="en-US" sz="2600" dirty="0">
                <a:solidFill>
                  <a:srgbClr val="0000CC"/>
                </a:solidFill>
                <a:latin typeface="Garamond" pitchFamily="18" charset="0"/>
              </a:rPr>
              <a:t>Add</a:t>
            </a:r>
            <a:r>
              <a:rPr lang="en-US" sz="2600" dirty="0">
                <a:latin typeface="Garamond" pitchFamily="18" charset="0"/>
              </a:rPr>
              <a:t> the new element at the </a:t>
            </a:r>
            <a:r>
              <a:rPr lang="en-US" sz="2600" dirty="0">
                <a:solidFill>
                  <a:srgbClr val="FF0000"/>
                </a:solidFill>
                <a:latin typeface="Garamond" pitchFamily="18" charset="0"/>
              </a:rPr>
              <a:t>end</a:t>
            </a:r>
          </a:p>
          <a:p>
            <a:pPr>
              <a:spcBef>
                <a:spcPts val="600"/>
              </a:spcBef>
              <a:buClr>
                <a:schemeClr val="accent1"/>
              </a:buClr>
              <a:buSzPct val="90000"/>
              <a:buFont typeface="Wingdings 3" pitchFamily="18" charset="2"/>
              <a:buChar char="}"/>
            </a:pPr>
            <a:r>
              <a:rPr lang="en-US" sz="2600" dirty="0">
                <a:latin typeface="Garamond" pitchFamily="18" charset="0"/>
              </a:rPr>
              <a:t> </a:t>
            </a:r>
            <a:r>
              <a:rPr lang="en-US" sz="2600" dirty="0">
                <a:solidFill>
                  <a:srgbClr val="0000CC"/>
                </a:solidFill>
                <a:latin typeface="Garamond" pitchFamily="18" charset="0"/>
              </a:rPr>
              <a:t>Bubble up</a:t>
            </a:r>
            <a:r>
              <a:rPr lang="en-US" sz="2600" dirty="0">
                <a:latin typeface="Garamond" pitchFamily="18" charset="0"/>
              </a:rPr>
              <a:t> </a:t>
            </a:r>
            <a:r>
              <a:rPr lang="en-US" sz="2600" dirty="0">
                <a:solidFill>
                  <a:srgbClr val="FF0000"/>
                </a:solidFill>
                <a:latin typeface="Garamond" pitchFamily="18" charset="0"/>
              </a:rPr>
              <a:t>until</a:t>
            </a:r>
            <a:r>
              <a:rPr lang="en-US" sz="2600" dirty="0">
                <a:latin typeface="Garamond" pitchFamily="18" charset="0"/>
              </a:rPr>
              <a:t> the heap is </a:t>
            </a:r>
            <a:r>
              <a:rPr lang="en-US" sz="2600" dirty="0">
                <a:solidFill>
                  <a:srgbClr val="0000CC"/>
                </a:solidFill>
                <a:latin typeface="Garamond" pitchFamily="18" charset="0"/>
              </a:rPr>
              <a:t>ordered (swap with the up-elements)</a:t>
            </a:r>
            <a:endParaRPr lang="en-US" sz="2800" dirty="0">
              <a:solidFill>
                <a:srgbClr val="0000CC"/>
              </a:solidFill>
              <a:latin typeface="Garamond" pitchFamily="18" charset="0"/>
            </a:endParaRPr>
          </a:p>
        </p:txBody>
      </p:sp>
      <p:sp>
        <p:nvSpPr>
          <p:cNvPr id="30" name="Oval 29"/>
          <p:cNvSpPr>
            <a:spLocks noChangeArrowheads="1"/>
          </p:cNvSpPr>
          <p:nvPr/>
        </p:nvSpPr>
        <p:spPr bwMode="auto">
          <a:xfrm>
            <a:off x="3095836" y="554979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19</a:t>
            </a:r>
          </a:p>
        </p:txBody>
      </p:sp>
      <p:sp>
        <p:nvSpPr>
          <p:cNvPr id="32" name="Oval 31"/>
          <p:cNvSpPr>
            <a:spLocks noChangeArrowheads="1"/>
          </p:cNvSpPr>
          <p:nvPr/>
        </p:nvSpPr>
        <p:spPr bwMode="auto">
          <a:xfrm>
            <a:off x="4593712" y="5574948"/>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7</a:t>
            </a:r>
          </a:p>
        </p:txBody>
      </p:sp>
      <p:sp>
        <p:nvSpPr>
          <p:cNvPr id="7" name="Freeform 6"/>
          <p:cNvSpPr/>
          <p:nvPr/>
        </p:nvSpPr>
        <p:spPr>
          <a:xfrm rot="2888270">
            <a:off x="4214335" y="4885056"/>
            <a:ext cx="917541" cy="348466"/>
          </a:xfrm>
          <a:custGeom>
            <a:avLst/>
            <a:gdLst>
              <a:gd name="connsiteX0" fmla="*/ 0 w 1109472"/>
              <a:gd name="connsiteY0" fmla="*/ 329202 h 341394"/>
              <a:gd name="connsiteX1" fmla="*/ 560832 w 1109472"/>
              <a:gd name="connsiteY1" fmla="*/ 18 h 341394"/>
              <a:gd name="connsiteX2" fmla="*/ 1109472 w 1109472"/>
              <a:gd name="connsiteY2" fmla="*/ 341394 h 341394"/>
            </a:gdLst>
            <a:ahLst/>
            <a:cxnLst>
              <a:cxn ang="0">
                <a:pos x="connsiteX0" y="connsiteY0"/>
              </a:cxn>
              <a:cxn ang="0">
                <a:pos x="connsiteX1" y="connsiteY1"/>
              </a:cxn>
              <a:cxn ang="0">
                <a:pos x="connsiteX2" y="connsiteY2"/>
              </a:cxn>
            </a:cxnLst>
            <a:rect l="l" t="t" r="r" b="b"/>
            <a:pathLst>
              <a:path w="1109472" h="341394">
                <a:moveTo>
                  <a:pt x="0" y="329202"/>
                </a:moveTo>
                <a:cubicBezTo>
                  <a:pt x="187960" y="163594"/>
                  <a:pt x="375920" y="-2014"/>
                  <a:pt x="560832" y="18"/>
                </a:cubicBezTo>
                <a:cubicBezTo>
                  <a:pt x="745744" y="2050"/>
                  <a:pt x="927608" y="171722"/>
                  <a:pt x="1109472" y="341394"/>
                </a:cubicBezTo>
              </a:path>
            </a:pathLst>
          </a:cu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1126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4.74561E-6 L -0.08784 -0.12743 " pathEditMode="relative" rAng="0" ptsTypes="AA">
                                      <p:cBhvr>
                                        <p:cTn id="6" dur="2000" fill="hold"/>
                                        <p:tgtEl>
                                          <p:spTgt spid="32"/>
                                        </p:tgtEl>
                                        <p:attrNameLst>
                                          <p:attrName>ppt_x</p:attrName>
                                          <p:attrName>ppt_y</p:attrName>
                                        </p:attrNameLst>
                                      </p:cBhvr>
                                      <p:rCtr x="-4392" y="-6383"/>
                                    </p:animMotion>
                                  </p:childTnLst>
                                </p:cTn>
                              </p:par>
                              <p:par>
                                <p:cTn id="7" presetID="42" presetClass="path" presetSubtype="0" accel="50000" decel="50000" fill="hold" grpId="0" nodeType="withEffect">
                                  <p:stCondLst>
                                    <p:cond delay="0"/>
                                  </p:stCondLst>
                                  <p:childTnLst>
                                    <p:animMotion origin="layout" path="M -0.00122 -0.00046 L 0.08819 0.12512 " pathEditMode="relative" rAng="0" ptsTypes="AA">
                                      <p:cBhvr>
                                        <p:cTn id="8" dur="2000" fill="hold"/>
                                        <p:tgtEl>
                                          <p:spTgt spid="19"/>
                                        </p:tgtEl>
                                        <p:attrNameLst>
                                          <p:attrName>ppt_x</p:attrName>
                                          <p:attrName>ppt_y</p:attrName>
                                        </p:attrNameLst>
                                      </p:cBhvr>
                                      <p:rCtr x="4462" y="62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31754</TotalTime>
  <Words>2541</Words>
  <Application>Microsoft Office PowerPoint</Application>
  <PresentationFormat>On-screen Show (4:3)</PresentationFormat>
  <Paragraphs>835</Paragraphs>
  <Slides>47</Slides>
  <Notes>46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47</vt:i4>
      </vt:variant>
    </vt:vector>
  </HeadingPairs>
  <TitlesOfParts>
    <vt:vector size="63" baseType="lpstr">
      <vt:lpstr>-apple-system</vt:lpstr>
      <vt:lpstr>Arial</vt:lpstr>
      <vt:lpstr>Arial Black</vt:lpstr>
      <vt:lpstr>Book Antiqua</vt:lpstr>
      <vt:lpstr>Bookman Old Style</vt:lpstr>
      <vt:lpstr>Calibri</vt:lpstr>
      <vt:lpstr>Courier New</vt:lpstr>
      <vt:lpstr>Garamond</vt:lpstr>
      <vt:lpstr>Georgia</vt:lpstr>
      <vt:lpstr>Trebuchet MS</vt:lpstr>
      <vt:lpstr>var(--ff-mono)</vt:lpstr>
      <vt:lpstr>Verdana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main idea is that in the build_heap algorithm the actual heapify cost is not O(log n)for all elements. When heapify is called, the running time depends on how far an element might move down in the tree before the process terminates. In other  words, it depends on the height of the element in the heap. In the worst case, the element might go down all the way to the leaf level. Let us count the work done level by level. At the bottommost level, there are 2^(h)nodes, but we do not call heapify on any of these, so the work is 0.  At the next level there are 2^(h − 1) nodes, and each might move down by 1 level. At the 3rd level from the bottom, there are  2^(h −2)  nodes, and each might move down by 2 levels. As you can see not all heapify operations are O(log n), this is why you are getting O(n)</vt:lpstr>
      <vt:lpstr>PowerPoint Presentation</vt:lpstr>
      <vt:lpstr>PowerPoint Presentation</vt:lpstr>
      <vt:lpstr>PowerPoint Presentation</vt:lpstr>
      <vt:lpstr>These are Binomial tree but not effective b-tree for bionamial heap</vt:lpstr>
      <vt:lpstr>PowerPoint Presentation</vt:lpstr>
      <vt:lpstr>PowerPoint Presentation</vt:lpstr>
      <vt:lpstr>PowerPoint Presentation</vt:lpstr>
      <vt:lpstr>PowerPoint Presentation</vt:lpstr>
      <vt:lpstr>PowerPoint Presentation</vt:lpstr>
      <vt:lpstr>PowerPoint Presentation</vt:lpstr>
      <vt:lpstr> Degree of roots = number of children attached to it </vt:lpstr>
      <vt:lpstr>PowerPoint Presentation</vt:lpstr>
      <vt:lpstr>PowerPoint Presentation</vt:lpstr>
      <vt:lpstr>PowerPoint Presentation</vt:lpstr>
      <vt:lpstr>As here B2 tree’s number is 2. A tree of size k can be either present or at most 1. It has to be marge as B3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1805062 - Ayesha Binte Mostofa</cp:lastModifiedBy>
  <cp:revision>1688</cp:revision>
  <dcterms:created xsi:type="dcterms:W3CDTF">2010-11-23T03:59:37Z</dcterms:created>
  <dcterms:modified xsi:type="dcterms:W3CDTF">2022-03-19T16:13:31Z</dcterms:modified>
</cp:coreProperties>
</file>