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7" r:id="rId2"/>
    <p:sldId id="761" r:id="rId3"/>
    <p:sldId id="822" r:id="rId4"/>
    <p:sldId id="823" r:id="rId5"/>
    <p:sldId id="824" r:id="rId6"/>
    <p:sldId id="825" r:id="rId7"/>
    <p:sldId id="829" r:id="rId8"/>
    <p:sldId id="827" r:id="rId9"/>
    <p:sldId id="821" r:id="rId10"/>
    <p:sldId id="831" r:id="rId11"/>
    <p:sldId id="840" r:id="rId12"/>
    <p:sldId id="832" r:id="rId13"/>
    <p:sldId id="834" r:id="rId14"/>
    <p:sldId id="835" r:id="rId15"/>
    <p:sldId id="836" r:id="rId16"/>
    <p:sldId id="845" r:id="rId17"/>
    <p:sldId id="838" r:id="rId18"/>
    <p:sldId id="842" r:id="rId19"/>
    <p:sldId id="839" r:id="rId20"/>
    <p:sldId id="847" r:id="rId21"/>
    <p:sldId id="843" r:id="rId22"/>
    <p:sldId id="830" r:id="rId23"/>
    <p:sldId id="844" r:id="rId24"/>
    <p:sldId id="848" r:id="rId25"/>
    <p:sldId id="852" r:id="rId26"/>
    <p:sldId id="849" r:id="rId27"/>
    <p:sldId id="850" r:id="rId28"/>
    <p:sldId id="851" r:id="rId29"/>
    <p:sldId id="853" r:id="rId30"/>
    <p:sldId id="854" r:id="rId31"/>
    <p:sldId id="873" r:id="rId32"/>
    <p:sldId id="875" r:id="rId33"/>
    <p:sldId id="855" r:id="rId34"/>
    <p:sldId id="876" r:id="rId35"/>
    <p:sldId id="877" r:id="rId36"/>
    <p:sldId id="857" r:id="rId37"/>
    <p:sldId id="859" r:id="rId38"/>
    <p:sldId id="858" r:id="rId39"/>
    <p:sldId id="861" r:id="rId40"/>
    <p:sldId id="862" r:id="rId41"/>
    <p:sldId id="863" r:id="rId42"/>
    <p:sldId id="864" r:id="rId43"/>
    <p:sldId id="865" r:id="rId44"/>
    <p:sldId id="868" r:id="rId45"/>
    <p:sldId id="869" r:id="rId46"/>
    <p:sldId id="870" r:id="rId47"/>
    <p:sldId id="879" r:id="rId48"/>
    <p:sldId id="871"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99"/>
    <a:srgbClr val="800080"/>
    <a:srgbClr val="660066"/>
    <a:srgbClr val="531FE7"/>
    <a:srgbClr val="F2DCDB"/>
    <a:srgbClr val="D6F1F6"/>
    <a:srgbClr val="C6D9F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87986" autoAdjust="0"/>
  </p:normalViewPr>
  <p:slideViewPr>
    <p:cSldViewPr snapToObjects="1">
      <p:cViewPr varScale="1">
        <p:scale>
          <a:sx n="75" d="100"/>
          <a:sy n="75" d="100"/>
        </p:scale>
        <p:origin x="1608" y="58"/>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36B012-B5C3-4AB8-9024-926D9DAB021B}" type="datetimeFigureOut">
              <a:rPr lang="en-US" smtClean="0"/>
              <a:pPr/>
              <a:t>3/19/2022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D1CD36-F340-44C8-AD7C-1580A806C5A9}" type="slidenum">
              <a:rPr lang="en-US" smtClean="0"/>
              <a:pPr/>
              <a:t>‹#›</a:t>
            </a:fld>
            <a:endParaRPr lang="en-US"/>
          </a:p>
        </p:txBody>
      </p:sp>
    </p:spTree>
    <p:extLst>
      <p:ext uri="{BB962C8B-B14F-4D97-AF65-F5344CB8AC3E}">
        <p14:creationId xmlns:p14="http://schemas.microsoft.com/office/powerpoint/2010/main" val="472604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en.wikipedia.org/wiki/Graph_(discrete_mathematics)"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en.wikipedia.org/wiki/Edge_(graph_theory)" TargetMode="External"/><Relationship Id="rId4" Type="http://schemas.openxmlformats.org/officeDocument/2006/relationships/hyperlink" Target="https://en.wikipedia.org/wiki/Vertex_(graph_theory)"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en.wikipedia.org/wiki/Vertex_(graph_theory)"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en.wikipedia.org/wiki/Graph_(discrete_mathematics)"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1</a:t>
            </a:fld>
            <a:endParaRPr lang="en-US"/>
          </a:p>
        </p:txBody>
      </p:sp>
    </p:spTree>
    <p:extLst>
      <p:ext uri="{BB962C8B-B14F-4D97-AF65-F5344CB8AC3E}">
        <p14:creationId xmlns:p14="http://schemas.microsoft.com/office/powerpoint/2010/main" val="2301082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answer of an UNSAT instance</a:t>
            </a:r>
            <a:r>
              <a:rPr lang="en-US" baseline="0" dirty="0"/>
              <a:t> is “NO”, it means it is </a:t>
            </a:r>
            <a:r>
              <a:rPr lang="en-US" baseline="0" dirty="0" err="1"/>
              <a:t>satisfiable</a:t>
            </a:r>
            <a:r>
              <a:rPr lang="en-US" baseline="0" dirty="0"/>
              <a:t>. That means you will have a certificate that will satisfy the given formula. So you can verify this certificate in polynomial time.</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level of difficulty</a:t>
            </a:r>
            <a:r>
              <a:rPr lang="en-US" baseline="0" dirty="0"/>
              <a:t> because each problem in NPC can be reduced to others. So they define both upper bound and lower bound on the difficulty. However, NP-hard problems define a lower bound. Because it is possible that one NP-hard cannot be reduced to another NP-hard.</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 a </a:t>
            </a:r>
            <a:r>
              <a:rPr lang="en-US" b="1" i="0" dirty="0">
                <a:solidFill>
                  <a:srgbClr val="202122"/>
                </a:solidFill>
                <a:effectLst/>
                <a:latin typeface="Arial" panose="020B0604020202020204" pitchFamily="34" charset="0"/>
              </a:rPr>
              <a:t>vertex cover</a:t>
            </a:r>
            <a:r>
              <a:rPr lang="en-US" b="0" i="0" dirty="0">
                <a:solidFill>
                  <a:srgbClr val="202122"/>
                </a:solidFill>
                <a:effectLst/>
                <a:latin typeface="Arial" panose="020B0604020202020204" pitchFamily="34" charset="0"/>
              </a:rPr>
              <a:t> (sometimes </a:t>
            </a:r>
            <a:r>
              <a:rPr lang="en-US" b="1" i="0" dirty="0">
                <a:solidFill>
                  <a:srgbClr val="202122"/>
                </a:solidFill>
                <a:effectLst/>
                <a:latin typeface="Arial" panose="020B0604020202020204" pitchFamily="34" charset="0"/>
              </a:rPr>
              <a:t>node cover</a:t>
            </a:r>
            <a:r>
              <a:rPr lang="en-US" b="0" i="0" dirty="0">
                <a:solidFill>
                  <a:srgbClr val="202122"/>
                </a:solidFill>
                <a:effectLst/>
                <a:latin typeface="Arial" panose="020B0604020202020204" pitchFamily="34" charset="0"/>
              </a:rPr>
              <a:t>) of a </a:t>
            </a:r>
            <a:r>
              <a:rPr lang="en-US" b="0" i="0" u="none" strike="noStrike" dirty="0">
                <a:solidFill>
                  <a:srgbClr val="0645AD"/>
                </a:solidFill>
                <a:effectLst/>
                <a:latin typeface="Arial" panose="020B0604020202020204" pitchFamily="34" charset="0"/>
                <a:hlinkClick r:id="rId3" tooltip="Graph (discrete mathematics)"/>
              </a:rPr>
              <a:t>graph</a:t>
            </a:r>
            <a:r>
              <a:rPr lang="en-US" b="0" i="0" dirty="0">
                <a:solidFill>
                  <a:srgbClr val="202122"/>
                </a:solidFill>
                <a:effectLst/>
                <a:latin typeface="Arial" panose="020B0604020202020204" pitchFamily="34" charset="0"/>
              </a:rPr>
              <a:t> is a set of </a:t>
            </a:r>
            <a:r>
              <a:rPr lang="en-US" b="0" i="0" u="none" strike="noStrike" dirty="0">
                <a:solidFill>
                  <a:srgbClr val="0645AD"/>
                </a:solidFill>
                <a:effectLst/>
                <a:latin typeface="Arial" panose="020B0604020202020204" pitchFamily="34" charset="0"/>
                <a:hlinkClick r:id="rId4" tooltip="Vertex (graph theory)"/>
              </a:rPr>
              <a:t>vertices</a:t>
            </a:r>
            <a:r>
              <a:rPr lang="en-US" b="0" i="0" dirty="0">
                <a:solidFill>
                  <a:srgbClr val="202122"/>
                </a:solidFill>
                <a:effectLst/>
                <a:latin typeface="Arial" panose="020B0604020202020204" pitchFamily="34" charset="0"/>
              </a:rPr>
              <a:t> that includes at least one endpoint of every </a:t>
            </a:r>
            <a:r>
              <a:rPr lang="en-US" b="0" i="0" u="none" strike="noStrike" dirty="0">
                <a:solidFill>
                  <a:srgbClr val="0645AD"/>
                </a:solidFill>
                <a:effectLst/>
                <a:latin typeface="Arial" panose="020B0604020202020204" pitchFamily="34" charset="0"/>
                <a:hlinkClick r:id="rId5" tooltip="Edge (graph theory)"/>
              </a:rPr>
              <a:t>edge</a:t>
            </a:r>
            <a:r>
              <a:rPr lang="en-US" b="0" i="0" dirty="0">
                <a:solidFill>
                  <a:srgbClr val="202122"/>
                </a:solidFill>
                <a:effectLst/>
                <a:latin typeface="Arial" panose="020B0604020202020204" pitchFamily="34" charset="0"/>
              </a:rPr>
              <a:t> of the </a:t>
            </a:r>
            <a:r>
              <a:rPr lang="en-US" b="0" i="0" u="none" strike="noStrike" dirty="0">
                <a:solidFill>
                  <a:srgbClr val="0645AD"/>
                </a:solidFill>
                <a:effectLst/>
                <a:latin typeface="Arial" panose="020B0604020202020204" pitchFamily="34" charset="0"/>
                <a:hlinkClick r:id="rId3" tooltip="Graph (discrete mathematics)"/>
              </a:rPr>
              <a:t>graph</a:t>
            </a:r>
            <a:r>
              <a:rPr lang="en-US" b="0" i="0" dirty="0">
                <a:solidFill>
                  <a:srgbClr val="202122"/>
                </a:solidFill>
                <a:effectLst/>
                <a:latin typeface="Arial" panose="020B0604020202020204" pitchFamily="34" charset="0"/>
              </a:rPr>
              <a:t>. </a:t>
            </a:r>
          </a:p>
          <a:p>
            <a:r>
              <a:rPr lang="en-US" b="0" i="0" dirty="0">
                <a:solidFill>
                  <a:srgbClr val="202122"/>
                </a:solidFill>
                <a:effectLst/>
                <a:latin typeface="Arial" panose="020B0604020202020204" pitchFamily="34" charset="0"/>
              </a:rPr>
              <a:t>Minimal set of vertex cover </a:t>
            </a:r>
            <a:r>
              <a:rPr lang="en-US" b="0" i="0" dirty="0" err="1">
                <a:solidFill>
                  <a:srgbClr val="202122"/>
                </a:solidFill>
                <a:effectLst/>
                <a:latin typeface="Arial" panose="020B0604020202020204" pitchFamily="34" charset="0"/>
              </a:rPr>
              <a:t>diye</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prottek</a:t>
            </a:r>
            <a:r>
              <a:rPr lang="en-US" b="0" i="0" dirty="0">
                <a:solidFill>
                  <a:srgbClr val="202122"/>
                </a:solidFill>
                <a:effectLst/>
                <a:latin typeface="Arial" panose="020B0604020202020204" pitchFamily="34" charset="0"/>
              </a:rPr>
              <a:t> ta edge cover </a:t>
            </a:r>
            <a:r>
              <a:rPr lang="en-US" b="0" i="0" dirty="0" err="1">
                <a:solidFill>
                  <a:srgbClr val="202122"/>
                </a:solidFill>
                <a:effectLst/>
                <a:latin typeface="Arial" panose="020B0604020202020204" pitchFamily="34" charset="0"/>
              </a:rPr>
              <a:t>hobe</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an </a:t>
            </a:r>
            <a:r>
              <a:rPr lang="en-US" b="1" i="0" dirty="0">
                <a:solidFill>
                  <a:srgbClr val="202122"/>
                </a:solidFill>
                <a:effectLst/>
                <a:latin typeface="Arial" panose="020B0604020202020204" pitchFamily="34" charset="0"/>
              </a:rPr>
              <a:t>independent set</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stable set</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coclique</a:t>
            </a:r>
            <a:r>
              <a:rPr lang="en-US" b="0" i="0" dirty="0">
                <a:solidFill>
                  <a:srgbClr val="202122"/>
                </a:solidFill>
                <a:effectLst/>
                <a:latin typeface="Arial" panose="020B0604020202020204" pitchFamily="34" charset="0"/>
              </a:rPr>
              <a:t> or </a:t>
            </a:r>
            <a:r>
              <a:rPr lang="en-US" b="1" i="0" dirty="0" err="1">
                <a:solidFill>
                  <a:srgbClr val="202122"/>
                </a:solidFill>
                <a:effectLst/>
                <a:latin typeface="Arial" panose="020B0604020202020204" pitchFamily="34" charset="0"/>
              </a:rPr>
              <a:t>anticlique</a:t>
            </a:r>
            <a:r>
              <a:rPr lang="en-US" b="0" i="0" dirty="0">
                <a:solidFill>
                  <a:srgbClr val="202122"/>
                </a:solidFill>
                <a:effectLst/>
                <a:latin typeface="Arial" panose="020B0604020202020204" pitchFamily="34" charset="0"/>
              </a:rPr>
              <a:t> is a set of </a:t>
            </a:r>
            <a:r>
              <a:rPr lang="en-US" b="0" i="0" u="none" strike="noStrike" dirty="0">
                <a:solidFill>
                  <a:srgbClr val="0645AD"/>
                </a:solidFill>
                <a:effectLst/>
                <a:latin typeface="Arial" panose="020B0604020202020204" pitchFamily="34" charset="0"/>
                <a:hlinkClick r:id="rId3" tooltip="Vertex (graph theory)"/>
              </a:rPr>
              <a:t>vertices</a:t>
            </a:r>
            <a:r>
              <a:rPr lang="en-US" b="0" i="0" dirty="0">
                <a:solidFill>
                  <a:srgbClr val="202122"/>
                </a:solidFill>
                <a:effectLst/>
                <a:latin typeface="Arial" panose="020B0604020202020204" pitchFamily="34" charset="0"/>
              </a:rPr>
              <a:t> in a </a:t>
            </a:r>
            <a:r>
              <a:rPr lang="en-US" b="0" i="0" u="none" strike="noStrike" dirty="0">
                <a:solidFill>
                  <a:srgbClr val="0645AD"/>
                </a:solidFill>
                <a:effectLst/>
                <a:latin typeface="Arial" panose="020B0604020202020204" pitchFamily="34" charset="0"/>
                <a:hlinkClick r:id="rId4" tooltip="Graph (discrete mathematics)"/>
              </a:rPr>
              <a:t>graph</a:t>
            </a:r>
            <a:r>
              <a:rPr lang="en-US" b="0" i="0" dirty="0">
                <a:solidFill>
                  <a:srgbClr val="202122"/>
                </a:solidFill>
                <a:effectLst/>
                <a:latin typeface="Arial" panose="020B0604020202020204" pitchFamily="34" charset="0"/>
              </a:rPr>
              <a:t>, no two of which are adjacent.</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Clique Problem</a:t>
            </a:r>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 cover e </a:t>
            </a:r>
            <a:r>
              <a:rPr lang="en-US" dirty="0" err="1"/>
              <a:t>jeshob</a:t>
            </a:r>
            <a:r>
              <a:rPr lang="en-US" dirty="0"/>
              <a:t> set </a:t>
            </a:r>
            <a:r>
              <a:rPr lang="en-US" dirty="0" err="1"/>
              <a:t>nibo</a:t>
            </a:r>
            <a:r>
              <a:rPr lang="en-US" dirty="0"/>
              <a:t> </a:t>
            </a:r>
            <a:r>
              <a:rPr lang="en-US" dirty="0" err="1"/>
              <a:t>tader</a:t>
            </a:r>
            <a:r>
              <a:rPr lang="en-US" dirty="0"/>
              <a:t> union Universal er </a:t>
            </a:r>
            <a:r>
              <a:rPr lang="en-US" dirty="0" err="1"/>
              <a:t>shoman</a:t>
            </a:r>
            <a:r>
              <a:rPr lang="en-US" dirty="0"/>
              <a:t> </a:t>
            </a:r>
            <a:r>
              <a:rPr lang="en-US" dirty="0" err="1"/>
              <a:t>hobe</a:t>
            </a:r>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46</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48</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1BCE682-3BF7-4D5D-89CD-B603906EEBE5}"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773647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BCE682-3BF7-4D5D-89CD-B603906EEBE5}"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412967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BCE682-3BF7-4D5D-89CD-B603906EEBE5}"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666874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BCE682-3BF7-4D5D-89CD-B603906EEBE5}"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97754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CE682-3BF7-4D5D-89CD-B603906EEBE5}" type="datetimeFigureOut">
              <a:rPr lang="en-US" smtClean="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73038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BCE682-3BF7-4D5D-89CD-B603906EEBE5}" type="datetimeFigureOut">
              <a:rPr lang="en-US" smtClean="0"/>
              <a:pPr/>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4113722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BCE682-3BF7-4D5D-89CD-B603906EEBE5}" type="datetimeFigureOut">
              <a:rPr lang="en-US" smtClean="0"/>
              <a:pPr/>
              <a:t>3/19/2022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347345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BCE682-3BF7-4D5D-89CD-B603906EEBE5}" type="datetimeFigureOut">
              <a:rPr lang="en-US" smtClean="0"/>
              <a:pPr/>
              <a:t>3/19/2022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1694873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CE682-3BF7-4D5D-89CD-B603906EEBE5}" type="datetimeFigureOut">
              <a:rPr lang="en-US" smtClean="0"/>
              <a:pPr/>
              <a:t>3/19/2022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3513861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BCE682-3BF7-4D5D-89CD-B603906EEBE5}" type="datetimeFigureOut">
              <a:rPr lang="en-US" smtClean="0"/>
              <a:pPr/>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315385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BCE682-3BF7-4D5D-89CD-B603906EEBE5}" type="datetimeFigureOut">
              <a:rPr lang="en-US" smtClean="0"/>
              <a:pPr/>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297373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CE682-3BF7-4D5D-89CD-B603906EEBE5}" type="datetimeFigureOut">
              <a:rPr lang="en-US" smtClean="0"/>
              <a:pPr/>
              <a:t>3/19/2022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5296F1-322C-4821-B1F0-89FC5C408B21}" type="slidenum">
              <a:rPr lang="en-US" smtClean="0"/>
              <a:pPr/>
              <a:t>‹#›</a:t>
            </a:fld>
            <a:endParaRPr lang="en-US"/>
          </a:p>
        </p:txBody>
      </p:sp>
    </p:spTree>
    <p:extLst>
      <p:ext uri="{BB962C8B-B14F-4D97-AF65-F5344CB8AC3E}">
        <p14:creationId xmlns:p14="http://schemas.microsoft.com/office/powerpoint/2010/main" val="1209915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tmp"/></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Rectangle 8"/>
          <p:cNvSpPr>
            <a:spLocks noChangeArrowheads="1"/>
          </p:cNvSpPr>
          <p:nvPr/>
        </p:nvSpPr>
        <p:spPr bwMode="auto">
          <a:xfrm>
            <a:off x="0" y="0"/>
            <a:ext cx="9144000" cy="3861048"/>
          </a:xfrm>
          <a:prstGeom prst="rect">
            <a:avLst/>
          </a:prstGeom>
          <a:solidFill>
            <a:schemeClr val="accent6">
              <a:lumMod val="75000"/>
            </a:schemeClr>
          </a:solidFill>
          <a:ln w="9525">
            <a:solidFill>
              <a:srgbClr val="333399"/>
            </a:solidFill>
            <a:miter lim="800000"/>
            <a:headEnd/>
            <a:tailEnd/>
          </a:ln>
          <a:effectLst/>
        </p:spPr>
        <p:txBody>
          <a:bodyPr wrap="none" anchor="ctr"/>
          <a:lstStyle/>
          <a:p>
            <a:endParaRPr lang="en-US" dirty="0"/>
          </a:p>
        </p:txBody>
      </p:sp>
      <p:sp>
        <p:nvSpPr>
          <p:cNvPr id="4" name="Subtitle 2"/>
          <p:cNvSpPr txBox="1">
            <a:spLocks/>
          </p:cNvSpPr>
          <p:nvPr/>
        </p:nvSpPr>
        <p:spPr>
          <a:xfrm>
            <a:off x="1583668" y="5554216"/>
            <a:ext cx="7467600" cy="935124"/>
          </a:xfrm>
          <a:prstGeom prst="rect">
            <a:avLst/>
          </a:prstGeom>
        </p:spPr>
        <p:txBody>
          <a:bodyPr tIns="0"/>
          <a:lstStyle>
            <a:lvl1pPr marL="26988">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lgn="r">
              <a:spcBef>
                <a:spcPts val="600"/>
              </a:spcBef>
              <a:buClr>
                <a:schemeClr val="accent1"/>
              </a:buClr>
              <a:buSzPct val="80000"/>
              <a:buFont typeface="Wingdings 2" pitchFamily="18" charset="2"/>
              <a:buNone/>
            </a:pPr>
            <a:r>
              <a:rPr lang="en-US" sz="2100" dirty="0">
                <a:solidFill>
                  <a:srgbClr val="5F5F5F"/>
                </a:solidFill>
                <a:latin typeface="Bookman Old Style" pitchFamily="18" charset="0"/>
              </a:rPr>
              <a:t>Department of Computer Science and Engineering Bangladesh University of Engineering and Technology</a:t>
            </a:r>
          </a:p>
        </p:txBody>
      </p:sp>
      <p:sp>
        <p:nvSpPr>
          <p:cNvPr id="4105" name="Text Box 9"/>
          <p:cNvSpPr txBox="1">
            <a:spLocks noChangeArrowheads="1"/>
          </p:cNvSpPr>
          <p:nvPr/>
        </p:nvSpPr>
        <p:spPr bwMode="auto">
          <a:xfrm>
            <a:off x="179512" y="673822"/>
            <a:ext cx="8807896"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3500" dirty="0">
                <a:solidFill>
                  <a:schemeClr val="bg1"/>
                </a:solidFill>
                <a:latin typeface="Trebuchet MS" pitchFamily="34" charset="0"/>
              </a:rPr>
              <a:t>CSE 207: Computational Complexity</a:t>
            </a:r>
          </a:p>
        </p:txBody>
      </p:sp>
      <p:sp>
        <p:nvSpPr>
          <p:cNvPr id="7" name="TextBox 6"/>
          <p:cNvSpPr txBox="1"/>
          <p:nvPr/>
        </p:nvSpPr>
        <p:spPr>
          <a:xfrm>
            <a:off x="1024508" y="2206025"/>
            <a:ext cx="7075884" cy="430887"/>
          </a:xfrm>
          <a:prstGeom prst="rect">
            <a:avLst/>
          </a:prstGeom>
          <a:noFill/>
        </p:spPr>
        <p:txBody>
          <a:bodyPr wrap="square" rtlCol="0">
            <a:spAutoFit/>
          </a:bodyPr>
          <a:lstStyle/>
          <a:p>
            <a:pPr algn="ctr"/>
            <a:r>
              <a:rPr lang="en-US" sz="2200" dirty="0">
                <a:latin typeface="Georgia" pitchFamily="18" charset="0"/>
              </a:rPr>
              <a:t>Dr. Md. </a:t>
            </a:r>
            <a:r>
              <a:rPr lang="en-US" sz="2200" dirty="0" err="1">
                <a:latin typeface="Georgia" pitchFamily="18" charset="0"/>
              </a:rPr>
              <a:t>Shamsuzzoha</a:t>
            </a:r>
            <a:r>
              <a:rPr lang="en-US" sz="2200" dirty="0">
                <a:latin typeface="Georgia" pitchFamily="18" charset="0"/>
              </a:rPr>
              <a:t> </a:t>
            </a:r>
            <a:r>
              <a:rPr lang="en-US" sz="2200" dirty="0" err="1">
                <a:latin typeface="Georgia" pitchFamily="18" charset="0"/>
              </a:rPr>
              <a:t>Bayzid</a:t>
            </a:r>
            <a:endParaRPr lang="en-US" sz="2200" dirty="0">
              <a:latin typeface="Georgia" pitchFamily="18" charset="0"/>
            </a:endParaRPr>
          </a:p>
        </p:txBody>
      </p:sp>
      <p:pic>
        <p:nvPicPr>
          <p:cNvPr id="1027" name="Picture 3" descr="D:\departmental\courses\PG-OCT-2017\my-slides\BUET_LOGO.svg (1).png"/>
          <p:cNvPicPr>
            <a:picLocks noChangeAspect="1" noChangeArrowheads="1"/>
          </p:cNvPicPr>
          <p:nvPr/>
        </p:nvPicPr>
        <p:blipFill>
          <a:blip r:embed="rId3" cstate="print"/>
          <a:srcRect/>
          <a:stretch>
            <a:fillRect/>
          </a:stretch>
        </p:blipFill>
        <p:spPr bwMode="auto">
          <a:xfrm>
            <a:off x="67203" y="5085184"/>
            <a:ext cx="1517725" cy="1525352"/>
          </a:xfrm>
          <a:prstGeom prst="rect">
            <a:avLst/>
          </a:prstGeom>
          <a:noFill/>
        </p:spPr>
      </p:pic>
    </p:spTree>
    <p:extLst>
      <p:ext uri="{BB962C8B-B14F-4D97-AF65-F5344CB8AC3E}">
        <p14:creationId xmlns:p14="http://schemas.microsoft.com/office/powerpoint/2010/main" val="1386285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P  and NP</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8" name="AutoShape 5"/>
          <p:cNvSpPr>
            <a:spLocks noChangeArrowheads="1"/>
          </p:cNvSpPr>
          <p:nvPr/>
        </p:nvSpPr>
        <p:spPr bwMode="auto">
          <a:xfrm>
            <a:off x="319423" y="3032955"/>
            <a:ext cx="8518412" cy="720081"/>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lvl="0" algn="ctr"/>
            <a:r>
              <a:rPr lang="en-US" sz="2200" dirty="0">
                <a:latin typeface="Book Antiqua" pitchFamily="18" charset="0"/>
              </a:rPr>
              <a:t>Is there a problem in NP that does not belong to P? </a:t>
            </a:r>
            <a:r>
              <a:rPr lang="en-US" sz="2200" dirty="0">
                <a:solidFill>
                  <a:srgbClr val="FF0000"/>
                </a:solidFill>
                <a:latin typeface="Book Antiqua" pitchFamily="18" charset="0"/>
              </a:rPr>
              <a:t>P ≠ NP?</a:t>
            </a:r>
            <a:endParaRPr lang="en-US" sz="2400" dirty="0">
              <a:solidFill>
                <a:srgbClr val="FF0000"/>
              </a:solidFill>
              <a:latin typeface="Book Antiqua" pitchFamily="18" charset="0"/>
            </a:endParaRPr>
          </a:p>
        </p:txBody>
      </p:sp>
      <p:sp>
        <p:nvSpPr>
          <p:cNvPr id="12" name="AutoShape 5"/>
          <p:cNvSpPr>
            <a:spLocks noChangeArrowheads="1"/>
          </p:cNvSpPr>
          <p:nvPr/>
        </p:nvSpPr>
        <p:spPr bwMode="auto">
          <a:xfrm>
            <a:off x="319423" y="1988839"/>
            <a:ext cx="8518412" cy="720081"/>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lvl="0" algn="ctr"/>
            <a:r>
              <a:rPr lang="en-US" sz="2200" dirty="0">
                <a:latin typeface="Book Antiqua" pitchFamily="18" charset="0"/>
              </a:rPr>
              <a:t>Is NP a subset of P? </a:t>
            </a:r>
            <a:r>
              <a:rPr lang="en-US" sz="2200" dirty="0">
                <a:solidFill>
                  <a:srgbClr val="0000CC"/>
                </a:solidFill>
                <a:latin typeface="Book Antiqua" pitchFamily="18" charset="0"/>
              </a:rPr>
              <a:t>P = NP?</a:t>
            </a:r>
            <a:endParaRPr lang="en-US" sz="2400" dirty="0">
              <a:solidFill>
                <a:srgbClr val="0000CC"/>
              </a:solidFill>
              <a:latin typeface="Book Antiqua" pitchFamily="18" charset="0"/>
            </a:endParaRPr>
          </a:p>
        </p:txBody>
      </p:sp>
    </p:spTree>
    <p:extLst>
      <p:ext uri="{BB962C8B-B14F-4D97-AF65-F5344CB8AC3E}">
        <p14:creationId xmlns:p14="http://schemas.microsoft.com/office/powerpoint/2010/main" val="2897845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What we think the world looks like</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2" name="Oval 1"/>
          <p:cNvSpPr/>
          <p:nvPr/>
        </p:nvSpPr>
        <p:spPr>
          <a:xfrm>
            <a:off x="2915816" y="2060848"/>
            <a:ext cx="3744416" cy="2952328"/>
          </a:xfrm>
          <a:prstGeom prst="ellipse">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2800" b="1" dirty="0">
                <a:solidFill>
                  <a:srgbClr val="FF0000"/>
                </a:solidFill>
                <a:latin typeface="Book Antiqua" pitchFamily="18" charset="0"/>
              </a:rPr>
              <a:t>NP</a:t>
            </a:r>
          </a:p>
        </p:txBody>
      </p:sp>
      <p:sp>
        <p:nvSpPr>
          <p:cNvPr id="3" name="Oval 2"/>
          <p:cNvSpPr/>
          <p:nvPr/>
        </p:nvSpPr>
        <p:spPr>
          <a:xfrm>
            <a:off x="3376600" y="2762926"/>
            <a:ext cx="1627448" cy="16021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Book Antiqua" pitchFamily="18" charset="0"/>
              </a:rPr>
              <a:t>P</a:t>
            </a:r>
          </a:p>
        </p:txBody>
      </p:sp>
    </p:spTree>
    <p:extLst>
      <p:ext uri="{BB962C8B-B14F-4D97-AF65-F5344CB8AC3E}">
        <p14:creationId xmlns:p14="http://schemas.microsoft.com/office/powerpoint/2010/main" val="317918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Complement of a problem</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2" name="AutoShape 5"/>
          <p:cNvSpPr>
            <a:spLocks noChangeArrowheads="1"/>
          </p:cNvSpPr>
          <p:nvPr/>
        </p:nvSpPr>
        <p:spPr bwMode="auto">
          <a:xfrm>
            <a:off x="323528" y="1484784"/>
            <a:ext cx="8518412" cy="720081"/>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lvl="0" algn="ctr"/>
            <a:r>
              <a:rPr lang="en-US" sz="2200" dirty="0">
                <a:latin typeface="Book Antiqua" pitchFamily="18" charset="0"/>
              </a:rPr>
              <a:t>For every problem X, there is a natural </a:t>
            </a:r>
            <a:r>
              <a:rPr lang="en-US" sz="2200" i="1" dirty="0">
                <a:latin typeface="Book Antiqua" pitchFamily="18" charset="0"/>
              </a:rPr>
              <a:t>complementary</a:t>
            </a:r>
            <a:r>
              <a:rPr lang="en-US" sz="2200" dirty="0">
                <a:latin typeface="Book Antiqua" pitchFamily="18" charset="0"/>
              </a:rPr>
              <a:t> problem X’</a:t>
            </a:r>
            <a:endParaRPr lang="en-US" sz="2400" dirty="0">
              <a:solidFill>
                <a:srgbClr val="0000CC"/>
              </a:solidFill>
              <a:latin typeface="Book Antiqua" pitchFamily="18" charset="0"/>
            </a:endParaRPr>
          </a:p>
        </p:txBody>
      </p:sp>
      <p:grpSp>
        <p:nvGrpSpPr>
          <p:cNvPr id="8" name="Group 7"/>
          <p:cNvGrpSpPr/>
          <p:nvPr/>
        </p:nvGrpSpPr>
        <p:grpSpPr>
          <a:xfrm>
            <a:off x="575556" y="3861048"/>
            <a:ext cx="8280920" cy="400110"/>
            <a:chOff x="3290836" y="1158621"/>
            <a:chExt cx="6212790" cy="312287"/>
          </a:xfrm>
        </p:grpSpPr>
        <p:sp>
          <p:nvSpPr>
            <p:cNvPr id="9" name="Oval 8"/>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10" name="TextBox 9"/>
            <p:cNvSpPr txBox="1"/>
            <p:nvPr/>
          </p:nvSpPr>
          <p:spPr>
            <a:xfrm>
              <a:off x="3468879" y="1158621"/>
              <a:ext cx="6034747" cy="312287"/>
            </a:xfrm>
            <a:prstGeom prst="rect">
              <a:avLst/>
            </a:prstGeom>
            <a:noFill/>
          </p:spPr>
          <p:txBody>
            <a:bodyPr wrap="square" rtlCol="0">
              <a:spAutoFit/>
            </a:bodyPr>
            <a:lstStyle/>
            <a:p>
              <a:r>
                <a:rPr lang="en-US" sz="2000" dirty="0">
                  <a:solidFill>
                    <a:srgbClr val="0000CC"/>
                  </a:solidFill>
                  <a:latin typeface="Book Antiqua" pitchFamily="18" charset="0"/>
                </a:rPr>
                <a:t>SAT</a:t>
              </a:r>
              <a:r>
                <a:rPr lang="en-US" sz="2000" dirty="0">
                  <a:latin typeface="Book Antiqua" pitchFamily="18" charset="0"/>
                </a:rPr>
                <a:t>:  Is a given </a:t>
              </a:r>
              <a:r>
                <a:rPr lang="en-US" sz="2000" dirty="0" err="1">
                  <a:latin typeface="Book Antiqua" pitchFamily="18" charset="0"/>
                </a:rPr>
                <a:t>boolean</a:t>
              </a:r>
              <a:r>
                <a:rPr lang="en-US" sz="2000" dirty="0">
                  <a:latin typeface="Book Antiqua" pitchFamily="18" charset="0"/>
                </a:rPr>
                <a:t> formula in CNF </a:t>
              </a:r>
              <a:r>
                <a:rPr lang="en-US" sz="2000" dirty="0" err="1">
                  <a:solidFill>
                    <a:srgbClr val="0000CC"/>
                  </a:solidFill>
                  <a:latin typeface="Book Antiqua" pitchFamily="18" charset="0"/>
                </a:rPr>
                <a:t>satisfiable</a:t>
              </a:r>
              <a:r>
                <a:rPr lang="en-US" sz="2000" dirty="0">
                  <a:solidFill>
                    <a:srgbClr val="0000CC"/>
                  </a:solidFill>
                  <a:latin typeface="Book Antiqua" pitchFamily="18" charset="0"/>
                </a:rPr>
                <a:t>?</a:t>
              </a:r>
              <a:endParaRPr lang="en-US" sz="2000" dirty="0">
                <a:solidFill>
                  <a:srgbClr val="0000CC"/>
                </a:solidFill>
                <a:latin typeface="Georgia" pitchFamily="18" charset="0"/>
              </a:endParaRPr>
            </a:p>
          </p:txBody>
        </p:sp>
      </p:grpSp>
      <p:grpSp>
        <p:nvGrpSpPr>
          <p:cNvPr id="28" name="Group 27"/>
          <p:cNvGrpSpPr/>
          <p:nvPr/>
        </p:nvGrpSpPr>
        <p:grpSpPr>
          <a:xfrm>
            <a:off x="575556" y="4397042"/>
            <a:ext cx="8280920" cy="400110"/>
            <a:chOff x="3290836" y="1158621"/>
            <a:chExt cx="6212790" cy="312287"/>
          </a:xfrm>
        </p:grpSpPr>
        <p:sp>
          <p:nvSpPr>
            <p:cNvPr id="29" name="Oval 28"/>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30" name="TextBox 29"/>
            <p:cNvSpPr txBox="1"/>
            <p:nvPr/>
          </p:nvSpPr>
          <p:spPr>
            <a:xfrm>
              <a:off x="3468879" y="1158621"/>
              <a:ext cx="6034747" cy="312287"/>
            </a:xfrm>
            <a:prstGeom prst="rect">
              <a:avLst/>
            </a:prstGeom>
            <a:noFill/>
          </p:spPr>
          <p:txBody>
            <a:bodyPr wrap="square" rtlCol="0">
              <a:spAutoFit/>
            </a:bodyPr>
            <a:lstStyle/>
            <a:p>
              <a:r>
                <a:rPr lang="en-US" sz="2000" dirty="0">
                  <a:solidFill>
                    <a:srgbClr val="FF0000"/>
                  </a:solidFill>
                  <a:latin typeface="Book Antiqua" pitchFamily="18" charset="0"/>
                </a:rPr>
                <a:t>UN</a:t>
              </a:r>
              <a:r>
                <a:rPr lang="en-US" sz="2000" dirty="0">
                  <a:solidFill>
                    <a:srgbClr val="0000CC"/>
                  </a:solidFill>
                  <a:latin typeface="Book Antiqua" pitchFamily="18" charset="0"/>
                </a:rPr>
                <a:t>SAT</a:t>
              </a:r>
              <a:r>
                <a:rPr lang="en-US" sz="2000" dirty="0">
                  <a:latin typeface="Book Antiqua" pitchFamily="18" charset="0"/>
                </a:rPr>
                <a:t>:  Is a given </a:t>
              </a:r>
              <a:r>
                <a:rPr lang="en-US" sz="2000" dirty="0" err="1">
                  <a:latin typeface="Book Antiqua" pitchFamily="18" charset="0"/>
                </a:rPr>
                <a:t>boolean</a:t>
              </a:r>
              <a:r>
                <a:rPr lang="en-US" sz="2000" dirty="0">
                  <a:latin typeface="Book Antiqua" pitchFamily="18" charset="0"/>
                </a:rPr>
                <a:t> formula in CNF </a:t>
              </a:r>
              <a:r>
                <a:rPr lang="en-US" sz="2000" dirty="0" err="1">
                  <a:solidFill>
                    <a:srgbClr val="FF0000"/>
                  </a:solidFill>
                  <a:latin typeface="Book Antiqua" pitchFamily="18" charset="0"/>
                </a:rPr>
                <a:t>un</a:t>
              </a:r>
              <a:r>
                <a:rPr lang="en-US" sz="2000" dirty="0" err="1">
                  <a:solidFill>
                    <a:srgbClr val="0000CC"/>
                  </a:solidFill>
                  <a:latin typeface="Book Antiqua" pitchFamily="18" charset="0"/>
                </a:rPr>
                <a:t>satisfiable</a:t>
              </a:r>
              <a:r>
                <a:rPr lang="en-US" sz="2000" dirty="0">
                  <a:latin typeface="Book Antiqua" pitchFamily="18" charset="0"/>
                </a:rPr>
                <a:t>?</a:t>
              </a:r>
              <a:endParaRPr lang="en-US" sz="2000" dirty="0">
                <a:latin typeface="Georgia" pitchFamily="18" charset="0"/>
              </a:endParaRPr>
            </a:p>
          </p:txBody>
        </p:sp>
      </p:grpSp>
      <p:sp>
        <p:nvSpPr>
          <p:cNvPr id="31" name="TextBox 30"/>
          <p:cNvSpPr txBox="1"/>
          <p:nvPr/>
        </p:nvSpPr>
        <p:spPr>
          <a:xfrm>
            <a:off x="0" y="2766700"/>
            <a:ext cx="9144000" cy="446276"/>
          </a:xfrm>
          <a:prstGeom prst="rect">
            <a:avLst/>
          </a:prstGeom>
          <a:solidFill>
            <a:schemeClr val="accent1">
              <a:lumMod val="50000"/>
            </a:schemeClr>
          </a:solidFill>
        </p:spPr>
        <p:txBody>
          <a:bodyPr wrap="square" rtlCol="0">
            <a:spAutoFit/>
          </a:bodyPr>
          <a:lstStyle/>
          <a:p>
            <a:pPr algn="ctr"/>
            <a:r>
              <a:rPr lang="en-US" sz="2300" dirty="0">
                <a:solidFill>
                  <a:schemeClr val="bg1"/>
                </a:solidFill>
                <a:latin typeface="Book Antiqua" pitchFamily="18" charset="0"/>
              </a:rPr>
              <a:t>If the answer to X is “YES”, the answer to </a:t>
            </a:r>
            <a:r>
              <a:rPr lang="en-US" sz="2300" dirty="0" err="1">
                <a:solidFill>
                  <a:srgbClr val="FF0000"/>
                </a:solidFill>
                <a:latin typeface="Book Antiqua" pitchFamily="18" charset="0"/>
              </a:rPr>
              <a:t>X’</a:t>
            </a:r>
            <a:r>
              <a:rPr lang="en-US" sz="2300" dirty="0" err="1">
                <a:solidFill>
                  <a:schemeClr val="bg1"/>
                </a:solidFill>
                <a:latin typeface="Book Antiqua" pitchFamily="18" charset="0"/>
              </a:rPr>
              <a:t>is</a:t>
            </a:r>
            <a:r>
              <a:rPr lang="en-US" sz="2300" dirty="0">
                <a:solidFill>
                  <a:schemeClr val="bg1"/>
                </a:solidFill>
                <a:latin typeface="Book Antiqua" pitchFamily="18" charset="0"/>
              </a:rPr>
              <a:t> “</a:t>
            </a:r>
            <a:r>
              <a:rPr lang="en-US" sz="2300" dirty="0">
                <a:solidFill>
                  <a:srgbClr val="FF0000"/>
                </a:solidFill>
                <a:latin typeface="Book Antiqua" pitchFamily="18" charset="0"/>
              </a:rPr>
              <a:t>NO</a:t>
            </a:r>
            <a:r>
              <a:rPr lang="en-US" sz="2300" dirty="0">
                <a:solidFill>
                  <a:schemeClr val="bg1"/>
                </a:solidFill>
                <a:latin typeface="Book Antiqua" pitchFamily="18" charset="0"/>
              </a:rPr>
              <a:t>”</a:t>
            </a:r>
            <a:endParaRPr lang="en-US" sz="2250" dirty="0">
              <a:solidFill>
                <a:srgbClr val="FF0000"/>
              </a:solidFill>
              <a:latin typeface="Book Antiqua" pitchFamily="18" charset="0"/>
            </a:endParaRPr>
          </a:p>
        </p:txBody>
      </p:sp>
    </p:spTree>
    <p:extLst>
      <p:ext uri="{BB962C8B-B14F-4D97-AF65-F5344CB8AC3E}">
        <p14:creationId xmlns:p14="http://schemas.microsoft.com/office/powerpoint/2010/main" val="981064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Complement of a problem</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2" name="AutoShape 5"/>
          <p:cNvSpPr>
            <a:spLocks noChangeArrowheads="1"/>
          </p:cNvSpPr>
          <p:nvPr/>
        </p:nvSpPr>
        <p:spPr bwMode="auto">
          <a:xfrm>
            <a:off x="323528" y="2110207"/>
            <a:ext cx="8518412" cy="720081"/>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latin typeface="Book Antiqua" pitchFamily="18" charset="0"/>
              </a:rPr>
              <a:t>x </a:t>
            </a:r>
            <a:r>
              <a:rPr lang="az-Cyrl-AZ" sz="2400" dirty="0">
                <a:latin typeface="Book Antiqua" pitchFamily="18" charset="0"/>
              </a:rPr>
              <a:t>є</a:t>
            </a:r>
            <a:r>
              <a:rPr lang="en-US" sz="2400" dirty="0">
                <a:latin typeface="Book Antiqua" pitchFamily="18" charset="0"/>
              </a:rPr>
              <a:t> P =&gt; x’ </a:t>
            </a:r>
            <a:r>
              <a:rPr lang="az-Cyrl-AZ" sz="2400" dirty="0">
                <a:latin typeface="Book Antiqua" pitchFamily="18" charset="0"/>
              </a:rPr>
              <a:t>є</a:t>
            </a:r>
            <a:r>
              <a:rPr lang="en-US" sz="2400" dirty="0">
                <a:latin typeface="Book Antiqua" pitchFamily="18" charset="0"/>
              </a:rPr>
              <a:t> P</a:t>
            </a:r>
          </a:p>
        </p:txBody>
      </p:sp>
      <p:sp>
        <p:nvSpPr>
          <p:cNvPr id="31" name="TextBox 30"/>
          <p:cNvSpPr txBox="1"/>
          <p:nvPr/>
        </p:nvSpPr>
        <p:spPr>
          <a:xfrm>
            <a:off x="0" y="3226331"/>
            <a:ext cx="9144000" cy="1138773"/>
          </a:xfrm>
          <a:prstGeom prst="rect">
            <a:avLst/>
          </a:prstGeom>
          <a:solidFill>
            <a:schemeClr val="accent1">
              <a:lumMod val="50000"/>
            </a:schemeClr>
          </a:solidFill>
        </p:spPr>
        <p:txBody>
          <a:bodyPr wrap="square" rtlCol="0">
            <a:spAutoFit/>
          </a:bodyPr>
          <a:lstStyle/>
          <a:p>
            <a:pPr algn="ctr"/>
            <a:r>
              <a:rPr lang="en-US" sz="2300" dirty="0">
                <a:solidFill>
                  <a:schemeClr val="bg1"/>
                </a:solidFill>
                <a:latin typeface="Book Antiqua" pitchFamily="18" charset="0"/>
              </a:rPr>
              <a:t>We have an efficient algorithm A to solve X. </a:t>
            </a:r>
          </a:p>
          <a:p>
            <a:pPr algn="ctr"/>
            <a:r>
              <a:rPr lang="en-US" sz="2250" dirty="0">
                <a:solidFill>
                  <a:schemeClr val="bg1"/>
                </a:solidFill>
                <a:latin typeface="Book Antiqua" pitchFamily="18" charset="0"/>
              </a:rPr>
              <a:t>We can design an algorithm </a:t>
            </a:r>
            <a:r>
              <a:rPr lang="en-US" sz="2250" dirty="0">
                <a:solidFill>
                  <a:srgbClr val="FF0000"/>
                </a:solidFill>
                <a:latin typeface="Book Antiqua" pitchFamily="18" charset="0"/>
              </a:rPr>
              <a:t>A’ for X’</a:t>
            </a:r>
            <a:r>
              <a:rPr lang="en-US" sz="2250" dirty="0">
                <a:solidFill>
                  <a:schemeClr val="bg1"/>
                </a:solidFill>
                <a:latin typeface="Book Antiqua" pitchFamily="18" charset="0"/>
              </a:rPr>
              <a:t> which </a:t>
            </a:r>
            <a:r>
              <a:rPr lang="en-US" sz="2250" dirty="0">
                <a:solidFill>
                  <a:srgbClr val="FF0000"/>
                </a:solidFill>
                <a:latin typeface="Book Antiqua" pitchFamily="18" charset="0"/>
              </a:rPr>
              <a:t>runs A </a:t>
            </a:r>
          </a:p>
          <a:p>
            <a:pPr algn="ctr"/>
            <a:r>
              <a:rPr lang="en-US" sz="2250" dirty="0">
                <a:solidFill>
                  <a:schemeClr val="bg1"/>
                </a:solidFill>
                <a:latin typeface="Book Antiqua" pitchFamily="18" charset="0"/>
              </a:rPr>
              <a:t>and </a:t>
            </a:r>
            <a:r>
              <a:rPr lang="en-US" sz="2250" dirty="0">
                <a:solidFill>
                  <a:srgbClr val="FF0000"/>
                </a:solidFill>
                <a:latin typeface="Book Antiqua" pitchFamily="18" charset="0"/>
              </a:rPr>
              <a:t>flip the answer</a:t>
            </a:r>
          </a:p>
        </p:txBody>
      </p:sp>
    </p:spTree>
    <p:extLst>
      <p:ext uri="{BB962C8B-B14F-4D97-AF65-F5344CB8AC3E}">
        <p14:creationId xmlns:p14="http://schemas.microsoft.com/office/powerpoint/2010/main" val="2145967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Complement of a problem</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2" name="AutoShape 5"/>
          <p:cNvSpPr>
            <a:spLocks noChangeArrowheads="1"/>
          </p:cNvSpPr>
          <p:nvPr/>
        </p:nvSpPr>
        <p:spPr bwMode="auto">
          <a:xfrm>
            <a:off x="323528" y="1592796"/>
            <a:ext cx="8518412" cy="720081"/>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latin typeface="Book Antiqua" pitchFamily="18" charset="0"/>
              </a:rPr>
              <a:t>Is it true that x </a:t>
            </a:r>
            <a:r>
              <a:rPr lang="az-Cyrl-AZ" sz="2400" dirty="0">
                <a:latin typeface="Book Antiqua" pitchFamily="18" charset="0"/>
              </a:rPr>
              <a:t>є</a:t>
            </a:r>
            <a:r>
              <a:rPr lang="en-US" sz="2400" dirty="0">
                <a:latin typeface="Book Antiqua" pitchFamily="18" charset="0"/>
              </a:rPr>
              <a:t> NP =&gt; x’ </a:t>
            </a:r>
            <a:r>
              <a:rPr lang="az-Cyrl-AZ" sz="2400" dirty="0">
                <a:latin typeface="Book Antiqua" pitchFamily="18" charset="0"/>
              </a:rPr>
              <a:t>є</a:t>
            </a:r>
            <a:r>
              <a:rPr lang="en-US" sz="2400" dirty="0">
                <a:latin typeface="Book Antiqua" pitchFamily="18" charset="0"/>
              </a:rPr>
              <a:t> NP?</a:t>
            </a:r>
          </a:p>
        </p:txBody>
      </p:sp>
      <p:sp>
        <p:nvSpPr>
          <p:cNvPr id="31" name="TextBox 30"/>
          <p:cNvSpPr txBox="1"/>
          <p:nvPr/>
        </p:nvSpPr>
        <p:spPr>
          <a:xfrm>
            <a:off x="0" y="3226331"/>
            <a:ext cx="9144000" cy="800219"/>
          </a:xfrm>
          <a:prstGeom prst="rect">
            <a:avLst/>
          </a:prstGeom>
          <a:solidFill>
            <a:schemeClr val="accent1">
              <a:lumMod val="50000"/>
            </a:schemeClr>
          </a:solidFill>
        </p:spPr>
        <p:txBody>
          <a:bodyPr wrap="square" rtlCol="0">
            <a:spAutoFit/>
          </a:bodyPr>
          <a:lstStyle/>
          <a:p>
            <a:pPr algn="ctr"/>
            <a:r>
              <a:rPr lang="en-US" sz="2300" dirty="0">
                <a:solidFill>
                  <a:schemeClr val="bg1"/>
                </a:solidFill>
                <a:latin typeface="Book Antiqua" pitchFamily="18" charset="0"/>
              </a:rPr>
              <a:t>Just because you have an efficient certifier for X </a:t>
            </a:r>
            <a:r>
              <a:rPr lang="en-US" sz="2300" dirty="0">
                <a:solidFill>
                  <a:srgbClr val="FF0000"/>
                </a:solidFill>
                <a:latin typeface="Book Antiqua" pitchFamily="18" charset="0"/>
              </a:rPr>
              <a:t>does not mean </a:t>
            </a:r>
            <a:r>
              <a:rPr lang="en-US" sz="2300" dirty="0">
                <a:solidFill>
                  <a:schemeClr val="bg1"/>
                </a:solidFill>
                <a:latin typeface="Book Antiqua" pitchFamily="18" charset="0"/>
              </a:rPr>
              <a:t>that you can design an </a:t>
            </a:r>
            <a:r>
              <a:rPr lang="en-US" sz="2300" dirty="0">
                <a:solidFill>
                  <a:srgbClr val="FF0000"/>
                </a:solidFill>
                <a:latin typeface="Book Antiqua" pitchFamily="18" charset="0"/>
              </a:rPr>
              <a:t>efficient certifier for X’</a:t>
            </a:r>
            <a:endParaRPr lang="en-US" sz="2250" dirty="0">
              <a:solidFill>
                <a:srgbClr val="FF0000"/>
              </a:solidFill>
              <a:latin typeface="Book Antiqua" pitchFamily="18" charset="0"/>
            </a:endParaRPr>
          </a:p>
        </p:txBody>
      </p:sp>
      <p:sp>
        <p:nvSpPr>
          <p:cNvPr id="6" name="TextBox 5"/>
          <p:cNvSpPr txBox="1"/>
          <p:nvPr/>
        </p:nvSpPr>
        <p:spPr>
          <a:xfrm>
            <a:off x="-508" y="4500989"/>
            <a:ext cx="9144000" cy="800219"/>
          </a:xfrm>
          <a:prstGeom prst="rect">
            <a:avLst/>
          </a:prstGeom>
          <a:solidFill>
            <a:schemeClr val="accent1">
              <a:lumMod val="50000"/>
            </a:schemeClr>
          </a:solidFill>
        </p:spPr>
        <p:txBody>
          <a:bodyPr wrap="square" rtlCol="0">
            <a:spAutoFit/>
          </a:bodyPr>
          <a:lstStyle/>
          <a:p>
            <a:pPr algn="ctr"/>
            <a:r>
              <a:rPr lang="en-US" sz="2300" dirty="0">
                <a:solidFill>
                  <a:srgbClr val="FF0000"/>
                </a:solidFill>
                <a:latin typeface="Book Antiqua" pitchFamily="18" charset="0"/>
              </a:rPr>
              <a:t>YES</a:t>
            </a:r>
            <a:r>
              <a:rPr lang="en-US" sz="2300" dirty="0">
                <a:solidFill>
                  <a:schemeClr val="bg1"/>
                </a:solidFill>
                <a:latin typeface="Book Antiqua" pitchFamily="18" charset="0"/>
              </a:rPr>
              <a:t> answers verification involves </a:t>
            </a:r>
            <a:r>
              <a:rPr lang="en-US" sz="2300" dirty="0">
                <a:solidFill>
                  <a:srgbClr val="FF0000"/>
                </a:solidFill>
                <a:latin typeface="Book Antiqua" pitchFamily="18" charset="0"/>
              </a:rPr>
              <a:t>“there exist” </a:t>
            </a:r>
            <a:r>
              <a:rPr lang="en-US" sz="2300" dirty="0">
                <a:solidFill>
                  <a:schemeClr val="bg1"/>
                </a:solidFill>
                <a:latin typeface="Book Antiqua" pitchFamily="18" charset="0"/>
              </a:rPr>
              <a:t>quantifier, whereas </a:t>
            </a:r>
            <a:r>
              <a:rPr lang="en-US" sz="2300" dirty="0">
                <a:solidFill>
                  <a:srgbClr val="FF0000"/>
                </a:solidFill>
                <a:latin typeface="Book Antiqua" pitchFamily="18" charset="0"/>
              </a:rPr>
              <a:t>NO </a:t>
            </a:r>
            <a:r>
              <a:rPr lang="en-US" sz="2300" dirty="0">
                <a:solidFill>
                  <a:schemeClr val="bg1"/>
                </a:solidFill>
                <a:latin typeface="Book Antiqua" pitchFamily="18" charset="0"/>
              </a:rPr>
              <a:t>answer verification involves </a:t>
            </a:r>
            <a:r>
              <a:rPr lang="en-US" sz="2300" dirty="0">
                <a:solidFill>
                  <a:srgbClr val="FF0000"/>
                </a:solidFill>
                <a:latin typeface="Book Antiqua" pitchFamily="18" charset="0"/>
              </a:rPr>
              <a:t>“for all”</a:t>
            </a:r>
            <a:endParaRPr lang="en-US" sz="2250" dirty="0">
              <a:solidFill>
                <a:srgbClr val="FF0000"/>
              </a:solidFill>
              <a:latin typeface="Book Antiqua" pitchFamily="18" charset="0"/>
            </a:endParaRPr>
          </a:p>
        </p:txBody>
      </p:sp>
    </p:spTree>
    <p:extLst>
      <p:ext uri="{BB962C8B-B14F-4D97-AF65-F5344CB8AC3E}">
        <p14:creationId xmlns:p14="http://schemas.microsoft.com/office/powerpoint/2010/main" val="3500677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co-NP</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2" name="AutoShape 5"/>
          <p:cNvSpPr>
            <a:spLocks noChangeArrowheads="1"/>
          </p:cNvSpPr>
          <p:nvPr/>
        </p:nvSpPr>
        <p:spPr bwMode="auto">
          <a:xfrm>
            <a:off x="323528" y="1592796"/>
            <a:ext cx="8518412" cy="720081"/>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latin typeface="Book Antiqua" pitchFamily="18" charset="0"/>
              </a:rPr>
              <a:t>x </a:t>
            </a:r>
            <a:r>
              <a:rPr lang="az-Cyrl-AZ" sz="2400" dirty="0">
                <a:latin typeface="Book Antiqua" pitchFamily="18" charset="0"/>
              </a:rPr>
              <a:t>є</a:t>
            </a:r>
            <a:r>
              <a:rPr lang="en-US" sz="2400" dirty="0">
                <a:latin typeface="Book Antiqua" pitchFamily="18" charset="0"/>
              </a:rPr>
              <a:t> NP =&gt; x’ </a:t>
            </a:r>
            <a:r>
              <a:rPr lang="az-Cyrl-AZ" sz="2400" dirty="0">
                <a:latin typeface="Book Antiqua" pitchFamily="18" charset="0"/>
              </a:rPr>
              <a:t>є</a:t>
            </a:r>
            <a:r>
              <a:rPr lang="en-US" sz="2400">
                <a:latin typeface="Book Antiqua" pitchFamily="18" charset="0"/>
              </a:rPr>
              <a:t> co-NP</a:t>
            </a:r>
            <a:endParaRPr lang="en-US" sz="2400" dirty="0">
              <a:latin typeface="Book Antiqua" pitchFamily="18" charset="0"/>
            </a:endParaRPr>
          </a:p>
        </p:txBody>
      </p:sp>
      <p:grpSp>
        <p:nvGrpSpPr>
          <p:cNvPr id="8" name="Group 7"/>
          <p:cNvGrpSpPr/>
          <p:nvPr/>
        </p:nvGrpSpPr>
        <p:grpSpPr>
          <a:xfrm>
            <a:off x="575556" y="2937138"/>
            <a:ext cx="8280920" cy="707886"/>
            <a:chOff x="3290836" y="1158621"/>
            <a:chExt cx="6212790" cy="552507"/>
          </a:xfrm>
        </p:grpSpPr>
        <p:sp>
          <p:nvSpPr>
            <p:cNvPr id="9" name="Oval 8"/>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10" name="TextBox 9"/>
            <p:cNvSpPr txBox="1"/>
            <p:nvPr/>
          </p:nvSpPr>
          <p:spPr>
            <a:xfrm>
              <a:off x="3468879" y="1158621"/>
              <a:ext cx="6034747" cy="552507"/>
            </a:xfrm>
            <a:prstGeom prst="rect">
              <a:avLst/>
            </a:prstGeom>
            <a:noFill/>
          </p:spPr>
          <p:txBody>
            <a:bodyPr wrap="square" rtlCol="0">
              <a:spAutoFit/>
            </a:bodyPr>
            <a:lstStyle/>
            <a:p>
              <a:r>
                <a:rPr lang="en-US" sz="2000" dirty="0">
                  <a:latin typeface="Book Antiqua" pitchFamily="18" charset="0"/>
                </a:rPr>
                <a:t>co-NP: Set of decision problems with a </a:t>
              </a:r>
              <a:r>
                <a:rPr lang="en-US" sz="2000" dirty="0">
                  <a:solidFill>
                    <a:srgbClr val="0000CC"/>
                  </a:solidFill>
                  <a:latin typeface="Book Antiqua" pitchFamily="18" charset="0"/>
                </a:rPr>
                <a:t>polynomial time </a:t>
              </a:r>
              <a:r>
                <a:rPr lang="en-US" sz="2000" dirty="0">
                  <a:solidFill>
                    <a:srgbClr val="FF0000"/>
                  </a:solidFill>
                  <a:latin typeface="Book Antiqua" pitchFamily="18" charset="0"/>
                </a:rPr>
                <a:t>verification</a:t>
              </a:r>
              <a:r>
                <a:rPr lang="en-US" sz="2000" dirty="0">
                  <a:latin typeface="Book Antiqua" pitchFamily="18" charset="0"/>
                </a:rPr>
                <a:t> for a “NO” answer</a:t>
              </a:r>
              <a:endParaRPr lang="en-US" sz="2000" dirty="0">
                <a:latin typeface="Georgia" pitchFamily="18" charset="0"/>
              </a:endParaRPr>
            </a:p>
          </p:txBody>
        </p:sp>
      </p:grpSp>
      <p:grpSp>
        <p:nvGrpSpPr>
          <p:cNvPr id="11" name="Group 10"/>
          <p:cNvGrpSpPr/>
          <p:nvPr/>
        </p:nvGrpSpPr>
        <p:grpSpPr>
          <a:xfrm>
            <a:off x="1260140" y="3681027"/>
            <a:ext cx="7164287" cy="369332"/>
            <a:chOff x="3348245" y="1158454"/>
            <a:chExt cx="5375032" cy="288265"/>
          </a:xfrm>
        </p:grpSpPr>
        <p:sp>
          <p:nvSpPr>
            <p:cNvPr id="13" name="Oval 12"/>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4" name="TextBox 13"/>
            <p:cNvSpPr txBox="1"/>
            <p:nvPr/>
          </p:nvSpPr>
          <p:spPr>
            <a:xfrm>
              <a:off x="3457592" y="1158454"/>
              <a:ext cx="5265685" cy="288265"/>
            </a:xfrm>
            <a:prstGeom prst="rect">
              <a:avLst/>
            </a:prstGeom>
            <a:noFill/>
          </p:spPr>
          <p:txBody>
            <a:bodyPr wrap="square" rtlCol="0">
              <a:spAutoFit/>
            </a:bodyPr>
            <a:lstStyle/>
            <a:p>
              <a:pPr algn="just"/>
              <a:r>
                <a:rPr lang="en-US" dirty="0">
                  <a:latin typeface="Georgia" pitchFamily="18" charset="0"/>
                </a:rPr>
                <a:t> </a:t>
              </a:r>
              <a:r>
                <a:rPr lang="en-US" sz="1700" dirty="0">
                  <a:latin typeface="Book Antiqua" pitchFamily="18" charset="0"/>
                </a:rPr>
                <a:t>Just the opposite to NP</a:t>
              </a:r>
              <a:endParaRPr lang="en-US" sz="1700" i="1" dirty="0">
                <a:solidFill>
                  <a:srgbClr val="0000CC"/>
                </a:solidFill>
                <a:latin typeface="Book Antiqua" pitchFamily="18" charset="0"/>
              </a:endParaRPr>
            </a:p>
          </p:txBody>
        </p:sp>
      </p:grpSp>
      <p:grpSp>
        <p:nvGrpSpPr>
          <p:cNvPr id="15" name="Group 14"/>
          <p:cNvGrpSpPr/>
          <p:nvPr/>
        </p:nvGrpSpPr>
        <p:grpSpPr>
          <a:xfrm>
            <a:off x="575556" y="4649070"/>
            <a:ext cx="8280920" cy="400110"/>
            <a:chOff x="3290836" y="1158621"/>
            <a:chExt cx="6212790" cy="312287"/>
          </a:xfrm>
        </p:grpSpPr>
        <p:sp>
          <p:nvSpPr>
            <p:cNvPr id="16" name="Oval 15"/>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17" name="TextBox 16"/>
            <p:cNvSpPr txBox="1"/>
            <p:nvPr/>
          </p:nvSpPr>
          <p:spPr>
            <a:xfrm>
              <a:off x="3468879" y="1158621"/>
              <a:ext cx="6034747" cy="312287"/>
            </a:xfrm>
            <a:prstGeom prst="rect">
              <a:avLst/>
            </a:prstGeom>
            <a:noFill/>
          </p:spPr>
          <p:txBody>
            <a:bodyPr wrap="square" rtlCol="0">
              <a:spAutoFit/>
            </a:bodyPr>
            <a:lstStyle/>
            <a:p>
              <a:r>
                <a:rPr lang="en-US" sz="2000" dirty="0">
                  <a:solidFill>
                    <a:srgbClr val="FF0000"/>
                  </a:solidFill>
                  <a:latin typeface="Book Antiqua" pitchFamily="18" charset="0"/>
                </a:rPr>
                <a:t>UN</a:t>
              </a:r>
              <a:r>
                <a:rPr lang="en-US" sz="2000" dirty="0">
                  <a:solidFill>
                    <a:srgbClr val="0000CC"/>
                  </a:solidFill>
                  <a:latin typeface="Book Antiqua" pitchFamily="18" charset="0"/>
                </a:rPr>
                <a:t>SAT</a:t>
              </a:r>
              <a:r>
                <a:rPr lang="en-US" sz="2000" dirty="0">
                  <a:latin typeface="Book Antiqua" pitchFamily="18" charset="0"/>
                </a:rPr>
                <a:t>:  Is a given Boolean formula </a:t>
              </a:r>
              <a:r>
                <a:rPr lang="en-US" sz="2000" dirty="0" err="1">
                  <a:solidFill>
                    <a:srgbClr val="FF0000"/>
                  </a:solidFill>
                  <a:latin typeface="Book Antiqua" pitchFamily="18" charset="0"/>
                </a:rPr>
                <a:t>un</a:t>
              </a:r>
              <a:r>
                <a:rPr lang="en-US" sz="2000" dirty="0" err="1">
                  <a:solidFill>
                    <a:srgbClr val="0000CC"/>
                  </a:solidFill>
                  <a:latin typeface="Book Antiqua" pitchFamily="18" charset="0"/>
                </a:rPr>
                <a:t>satisfiable</a:t>
              </a:r>
              <a:r>
                <a:rPr lang="en-US" sz="2000" dirty="0">
                  <a:latin typeface="Book Antiqua" pitchFamily="18" charset="0"/>
                </a:rPr>
                <a:t>?</a:t>
              </a:r>
              <a:endParaRPr lang="en-US" sz="2000" dirty="0">
                <a:latin typeface="Georgia" pitchFamily="18" charset="0"/>
              </a:endParaRPr>
            </a:p>
          </p:txBody>
        </p:sp>
      </p:grpSp>
      <p:grpSp>
        <p:nvGrpSpPr>
          <p:cNvPr id="18" name="Group 17"/>
          <p:cNvGrpSpPr/>
          <p:nvPr/>
        </p:nvGrpSpPr>
        <p:grpSpPr>
          <a:xfrm>
            <a:off x="1259632" y="5147900"/>
            <a:ext cx="7164287" cy="369332"/>
            <a:chOff x="3348245" y="1158454"/>
            <a:chExt cx="5375032" cy="288265"/>
          </a:xfrm>
        </p:grpSpPr>
        <p:sp>
          <p:nvSpPr>
            <p:cNvPr id="19" name="Oval 18"/>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0" name="TextBox 19"/>
            <p:cNvSpPr txBox="1"/>
            <p:nvPr/>
          </p:nvSpPr>
          <p:spPr>
            <a:xfrm>
              <a:off x="3457592" y="1158454"/>
              <a:ext cx="5265685" cy="288265"/>
            </a:xfrm>
            <a:prstGeom prst="rect">
              <a:avLst/>
            </a:prstGeom>
            <a:noFill/>
          </p:spPr>
          <p:txBody>
            <a:bodyPr wrap="square" rtlCol="0">
              <a:spAutoFit/>
            </a:bodyPr>
            <a:lstStyle/>
            <a:p>
              <a:pPr algn="just"/>
              <a:r>
                <a:rPr lang="en-US" dirty="0">
                  <a:latin typeface="Georgia" pitchFamily="18" charset="0"/>
                </a:rPr>
                <a:t> </a:t>
              </a:r>
              <a:r>
                <a:rPr lang="en-US" sz="1700" dirty="0">
                  <a:latin typeface="Book Antiqua" pitchFamily="18" charset="0"/>
                </a:rPr>
                <a:t>UNSAT </a:t>
              </a:r>
              <a:r>
                <a:rPr lang="az-Cyrl-AZ" sz="1600" dirty="0">
                  <a:latin typeface="Garamond"/>
                </a:rPr>
                <a:t>є</a:t>
              </a:r>
              <a:r>
                <a:rPr lang="en-US" sz="1600" dirty="0">
                  <a:latin typeface="Garamond"/>
                </a:rPr>
                <a:t> co-NP</a:t>
              </a:r>
              <a:r>
                <a:rPr lang="en-US" sz="1700" dirty="0">
                  <a:latin typeface="Book Antiqua" pitchFamily="18" charset="0"/>
                </a:rPr>
                <a:t> </a:t>
              </a:r>
              <a:endParaRPr lang="en-US" sz="1700" i="1" dirty="0">
                <a:solidFill>
                  <a:srgbClr val="0000CC"/>
                </a:solidFill>
                <a:latin typeface="Book Antiqua" pitchFamily="18" charset="0"/>
              </a:endParaRPr>
            </a:p>
          </p:txBody>
        </p:sp>
      </p:grpSp>
    </p:spTree>
    <p:extLst>
      <p:ext uri="{BB962C8B-B14F-4D97-AF65-F5344CB8AC3E}">
        <p14:creationId xmlns:p14="http://schemas.microsoft.com/office/powerpoint/2010/main" val="2601395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co-NP</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grpSp>
        <p:nvGrpSpPr>
          <p:cNvPr id="15" name="Group 14"/>
          <p:cNvGrpSpPr/>
          <p:nvPr/>
        </p:nvGrpSpPr>
        <p:grpSpPr>
          <a:xfrm>
            <a:off x="575556" y="1736812"/>
            <a:ext cx="8280920" cy="400110"/>
            <a:chOff x="3290836" y="1158621"/>
            <a:chExt cx="6212790" cy="312287"/>
          </a:xfrm>
        </p:grpSpPr>
        <p:sp>
          <p:nvSpPr>
            <p:cNvPr id="16" name="Oval 15"/>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17" name="TextBox 16"/>
            <p:cNvSpPr txBox="1"/>
            <p:nvPr/>
          </p:nvSpPr>
          <p:spPr>
            <a:xfrm>
              <a:off x="3468879" y="1158621"/>
              <a:ext cx="6034747" cy="312287"/>
            </a:xfrm>
            <a:prstGeom prst="rect">
              <a:avLst/>
            </a:prstGeom>
            <a:noFill/>
          </p:spPr>
          <p:txBody>
            <a:bodyPr wrap="square" rtlCol="0">
              <a:spAutoFit/>
            </a:bodyPr>
            <a:lstStyle/>
            <a:p>
              <a:r>
                <a:rPr lang="en-US" sz="2000" dirty="0">
                  <a:solidFill>
                    <a:srgbClr val="0000CC"/>
                  </a:solidFill>
                  <a:latin typeface="Book Antiqua" pitchFamily="18" charset="0"/>
                </a:rPr>
                <a:t>PRIME</a:t>
              </a:r>
              <a:r>
                <a:rPr lang="en-US" sz="2000" dirty="0">
                  <a:latin typeface="Book Antiqua" pitchFamily="18" charset="0"/>
                </a:rPr>
                <a:t>:  Is a given number x prime?</a:t>
              </a:r>
              <a:endParaRPr lang="en-US" sz="2000" dirty="0">
                <a:latin typeface="Georgia" pitchFamily="18" charset="0"/>
              </a:endParaRPr>
            </a:p>
          </p:txBody>
        </p:sp>
      </p:grpSp>
      <p:grpSp>
        <p:nvGrpSpPr>
          <p:cNvPr id="18" name="Group 17"/>
          <p:cNvGrpSpPr/>
          <p:nvPr/>
        </p:nvGrpSpPr>
        <p:grpSpPr>
          <a:xfrm>
            <a:off x="1259632" y="2235642"/>
            <a:ext cx="7164287" cy="369332"/>
            <a:chOff x="3348245" y="1158454"/>
            <a:chExt cx="5375032" cy="288265"/>
          </a:xfrm>
        </p:grpSpPr>
        <p:sp>
          <p:nvSpPr>
            <p:cNvPr id="19" name="Oval 18"/>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0" name="TextBox 19"/>
            <p:cNvSpPr txBox="1"/>
            <p:nvPr/>
          </p:nvSpPr>
          <p:spPr>
            <a:xfrm>
              <a:off x="3457592" y="1158454"/>
              <a:ext cx="5265685" cy="288265"/>
            </a:xfrm>
            <a:prstGeom prst="rect">
              <a:avLst/>
            </a:prstGeom>
            <a:noFill/>
          </p:spPr>
          <p:txBody>
            <a:bodyPr wrap="square" rtlCol="0">
              <a:spAutoFit/>
            </a:bodyPr>
            <a:lstStyle/>
            <a:p>
              <a:pPr algn="just"/>
              <a:r>
                <a:rPr lang="en-US" dirty="0">
                  <a:latin typeface="Georgia" pitchFamily="18" charset="0"/>
                </a:rPr>
                <a:t> </a:t>
              </a:r>
              <a:r>
                <a:rPr lang="en-US" sz="1700" dirty="0">
                  <a:latin typeface="Book Antiqua" pitchFamily="18" charset="0"/>
                </a:rPr>
                <a:t>NO answer verification is easy; PRIME is in co-NP</a:t>
              </a:r>
              <a:endParaRPr lang="en-US" sz="1700" i="1" dirty="0">
                <a:solidFill>
                  <a:srgbClr val="0000CC"/>
                </a:solidFill>
                <a:latin typeface="Book Antiqua" pitchFamily="18" charset="0"/>
              </a:endParaRPr>
            </a:p>
          </p:txBody>
        </p:sp>
      </p:grpSp>
      <p:grpSp>
        <p:nvGrpSpPr>
          <p:cNvPr id="23" name="Group 22"/>
          <p:cNvGrpSpPr/>
          <p:nvPr/>
        </p:nvGrpSpPr>
        <p:grpSpPr>
          <a:xfrm>
            <a:off x="1259632" y="2703694"/>
            <a:ext cx="7164287" cy="369332"/>
            <a:chOff x="3348245" y="1158454"/>
            <a:chExt cx="5375032" cy="288265"/>
          </a:xfrm>
        </p:grpSpPr>
        <p:sp>
          <p:nvSpPr>
            <p:cNvPr id="24" name="Oval 23"/>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5" name="TextBox 24"/>
            <p:cNvSpPr txBox="1"/>
            <p:nvPr/>
          </p:nvSpPr>
          <p:spPr>
            <a:xfrm>
              <a:off x="3457592" y="1158454"/>
              <a:ext cx="5265685" cy="288265"/>
            </a:xfrm>
            <a:prstGeom prst="rect">
              <a:avLst/>
            </a:prstGeom>
            <a:noFill/>
          </p:spPr>
          <p:txBody>
            <a:bodyPr wrap="square" rtlCol="0">
              <a:spAutoFit/>
            </a:bodyPr>
            <a:lstStyle/>
            <a:p>
              <a:pPr algn="just"/>
              <a:r>
                <a:rPr lang="en-US" dirty="0">
                  <a:latin typeface="Georgia" pitchFamily="18" charset="0"/>
                </a:rPr>
                <a:t> </a:t>
              </a:r>
              <a:r>
                <a:rPr lang="en-US" sz="1700" dirty="0">
                  <a:latin typeface="Book Antiqua" pitchFamily="18" charset="0"/>
                </a:rPr>
                <a:t>YES answer verification does not seem to be easy</a:t>
              </a:r>
              <a:endParaRPr lang="en-US" sz="1700" i="1" dirty="0">
                <a:solidFill>
                  <a:srgbClr val="0000CC"/>
                </a:solidFill>
                <a:latin typeface="Book Antiqua" pitchFamily="18" charset="0"/>
              </a:endParaRPr>
            </a:p>
          </p:txBody>
        </p:sp>
      </p:grpSp>
      <p:grpSp>
        <p:nvGrpSpPr>
          <p:cNvPr id="26" name="Group 25"/>
          <p:cNvGrpSpPr/>
          <p:nvPr/>
        </p:nvGrpSpPr>
        <p:grpSpPr>
          <a:xfrm>
            <a:off x="575556" y="3717032"/>
            <a:ext cx="8280920" cy="400110"/>
            <a:chOff x="3290836" y="1158621"/>
            <a:chExt cx="6212790" cy="312287"/>
          </a:xfrm>
        </p:grpSpPr>
        <p:sp>
          <p:nvSpPr>
            <p:cNvPr id="27" name="Oval 26"/>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28" name="TextBox 27"/>
            <p:cNvSpPr txBox="1"/>
            <p:nvPr/>
          </p:nvSpPr>
          <p:spPr>
            <a:xfrm>
              <a:off x="3468879" y="1158621"/>
              <a:ext cx="6034747" cy="312287"/>
            </a:xfrm>
            <a:prstGeom prst="rect">
              <a:avLst/>
            </a:prstGeom>
            <a:noFill/>
          </p:spPr>
          <p:txBody>
            <a:bodyPr wrap="square" rtlCol="0">
              <a:spAutoFit/>
            </a:bodyPr>
            <a:lstStyle/>
            <a:p>
              <a:r>
                <a:rPr lang="en-US" sz="2000" dirty="0">
                  <a:solidFill>
                    <a:srgbClr val="0000CC"/>
                  </a:solidFill>
                  <a:latin typeface="Book Antiqua" pitchFamily="18" charset="0"/>
                </a:rPr>
                <a:t>PRIME</a:t>
              </a:r>
              <a:r>
                <a:rPr lang="en-US" sz="2000" dirty="0">
                  <a:latin typeface="Book Antiqua" pitchFamily="18" charset="0"/>
                </a:rPr>
                <a:t> is in P (</a:t>
              </a:r>
              <a:r>
                <a:rPr lang="en-US" sz="2000" dirty="0" err="1">
                  <a:latin typeface="Book Antiqua" pitchFamily="18" charset="0"/>
                </a:rPr>
                <a:t>Agrawal</a:t>
              </a:r>
              <a:r>
                <a:rPr lang="en-US" sz="2000" dirty="0">
                  <a:latin typeface="Book Antiqua" pitchFamily="18" charset="0"/>
                </a:rPr>
                <a:t>, </a:t>
              </a:r>
              <a:r>
                <a:rPr lang="en-US" sz="2000" dirty="0" err="1">
                  <a:latin typeface="Book Antiqua" pitchFamily="18" charset="0"/>
                </a:rPr>
                <a:t>Kayal</a:t>
              </a:r>
              <a:r>
                <a:rPr lang="en-US" sz="2000" dirty="0">
                  <a:latin typeface="Book Antiqua" pitchFamily="18" charset="0"/>
                </a:rPr>
                <a:t>, and </a:t>
              </a:r>
              <a:r>
                <a:rPr lang="en-US" sz="2000" dirty="0" err="1">
                  <a:latin typeface="Book Antiqua" pitchFamily="18" charset="0"/>
                </a:rPr>
                <a:t>Saxena</a:t>
              </a:r>
              <a:r>
                <a:rPr lang="en-US" sz="2000" dirty="0">
                  <a:latin typeface="Book Antiqua" pitchFamily="18" charset="0"/>
                </a:rPr>
                <a:t> (AKS))</a:t>
              </a:r>
              <a:endParaRPr lang="en-US" sz="2000" dirty="0">
                <a:latin typeface="Georgia" pitchFamily="18" charset="0"/>
              </a:endParaRPr>
            </a:p>
          </p:txBody>
        </p:sp>
      </p:grpSp>
    </p:spTree>
    <p:extLst>
      <p:ext uri="{BB962C8B-B14F-4D97-AF65-F5344CB8AC3E}">
        <p14:creationId xmlns:p14="http://schemas.microsoft.com/office/powerpoint/2010/main" val="3900690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NP and co-NP</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2" name="AutoShape 5"/>
          <p:cNvSpPr>
            <a:spLocks noChangeArrowheads="1"/>
          </p:cNvSpPr>
          <p:nvPr/>
        </p:nvSpPr>
        <p:spPr bwMode="auto">
          <a:xfrm>
            <a:off x="323528" y="1592796"/>
            <a:ext cx="8518412" cy="720081"/>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latin typeface="Book Antiqua" pitchFamily="18" charset="0"/>
              </a:rPr>
              <a:t>Does NP = co-NP?</a:t>
            </a:r>
          </a:p>
        </p:txBody>
      </p:sp>
      <p:sp>
        <p:nvSpPr>
          <p:cNvPr id="21" name="TextBox 20"/>
          <p:cNvSpPr txBox="1"/>
          <p:nvPr/>
        </p:nvSpPr>
        <p:spPr>
          <a:xfrm>
            <a:off x="-508" y="2780928"/>
            <a:ext cx="9144000" cy="446276"/>
          </a:xfrm>
          <a:prstGeom prst="rect">
            <a:avLst/>
          </a:prstGeom>
          <a:solidFill>
            <a:schemeClr val="accent1">
              <a:lumMod val="50000"/>
            </a:schemeClr>
          </a:solidFill>
        </p:spPr>
        <p:txBody>
          <a:bodyPr wrap="square" rtlCol="0">
            <a:spAutoFit/>
          </a:bodyPr>
          <a:lstStyle/>
          <a:p>
            <a:pPr algn="ctr"/>
            <a:r>
              <a:rPr lang="en-US" sz="2300" dirty="0">
                <a:solidFill>
                  <a:srgbClr val="FF0000"/>
                </a:solidFill>
                <a:latin typeface="Book Antiqua" pitchFamily="18" charset="0"/>
              </a:rPr>
              <a:t>We don’t know yet!</a:t>
            </a:r>
            <a:endParaRPr lang="en-US" sz="2250" dirty="0">
              <a:solidFill>
                <a:srgbClr val="FF0000"/>
              </a:solidFill>
              <a:latin typeface="Book Antiqua" pitchFamily="18" charset="0"/>
            </a:endParaRPr>
          </a:p>
        </p:txBody>
      </p:sp>
      <p:sp>
        <p:nvSpPr>
          <p:cNvPr id="22" name="AutoShape 5"/>
          <p:cNvSpPr>
            <a:spLocks noChangeArrowheads="1"/>
          </p:cNvSpPr>
          <p:nvPr/>
        </p:nvSpPr>
        <p:spPr bwMode="auto">
          <a:xfrm>
            <a:off x="323528" y="3645023"/>
            <a:ext cx="8518412" cy="720081"/>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latin typeface="Book Antiqua" pitchFamily="18" charset="0"/>
              </a:rPr>
              <a:t>What is the relationship between P and co-NP?</a:t>
            </a:r>
          </a:p>
        </p:txBody>
      </p:sp>
      <p:sp>
        <p:nvSpPr>
          <p:cNvPr id="23" name="TextBox 22"/>
          <p:cNvSpPr txBox="1"/>
          <p:nvPr/>
        </p:nvSpPr>
        <p:spPr>
          <a:xfrm>
            <a:off x="508" y="4869160"/>
            <a:ext cx="9144000" cy="1785104"/>
          </a:xfrm>
          <a:prstGeom prst="rect">
            <a:avLst/>
          </a:prstGeom>
          <a:solidFill>
            <a:schemeClr val="accent1">
              <a:lumMod val="50000"/>
            </a:schemeClr>
          </a:solidFill>
        </p:spPr>
        <p:txBody>
          <a:bodyPr wrap="square" rtlCol="0">
            <a:spAutoFit/>
          </a:bodyPr>
          <a:lstStyle/>
          <a:p>
            <a:pPr algn="ctr"/>
            <a:r>
              <a:rPr lang="en-US" sz="2300" dirty="0">
                <a:solidFill>
                  <a:srgbClr val="FF0000"/>
                </a:solidFill>
                <a:latin typeface="Book Antiqua" pitchFamily="18" charset="0"/>
              </a:rPr>
              <a:t>P is a subset of co-NP</a:t>
            </a:r>
          </a:p>
          <a:p>
            <a:pPr algn="ctr"/>
            <a:r>
              <a:rPr lang="en-US" sz="2000" dirty="0">
                <a:solidFill>
                  <a:srgbClr val="FF0000"/>
                </a:solidFill>
                <a:latin typeface="Book Antiqua" pitchFamily="18" charset="0"/>
              </a:rPr>
              <a:t>x </a:t>
            </a:r>
            <a:r>
              <a:rPr lang="az-Cyrl-AZ" sz="2000" dirty="0">
                <a:solidFill>
                  <a:srgbClr val="FF0000"/>
                </a:solidFill>
                <a:latin typeface="Book Antiqua" pitchFamily="18" charset="0"/>
              </a:rPr>
              <a:t>є</a:t>
            </a:r>
            <a:r>
              <a:rPr lang="en-US" sz="2000" dirty="0">
                <a:solidFill>
                  <a:srgbClr val="FF0000"/>
                </a:solidFill>
                <a:latin typeface="Book Antiqua" pitchFamily="18" charset="0"/>
              </a:rPr>
              <a:t> P =&gt; x </a:t>
            </a:r>
            <a:r>
              <a:rPr lang="az-Cyrl-AZ" sz="2000" dirty="0">
                <a:solidFill>
                  <a:srgbClr val="FF0000"/>
                </a:solidFill>
                <a:latin typeface="Book Antiqua" pitchFamily="18" charset="0"/>
              </a:rPr>
              <a:t>є</a:t>
            </a:r>
            <a:r>
              <a:rPr lang="en-US" sz="2000" dirty="0">
                <a:solidFill>
                  <a:srgbClr val="FF0000"/>
                </a:solidFill>
                <a:latin typeface="Book Antiqua" pitchFamily="18" charset="0"/>
              </a:rPr>
              <a:t> co-NP</a:t>
            </a:r>
          </a:p>
          <a:p>
            <a:pPr algn="ctr"/>
            <a:endParaRPr lang="en-US" sz="2300" dirty="0">
              <a:solidFill>
                <a:srgbClr val="FF0000"/>
              </a:solidFill>
              <a:latin typeface="Book Antiqua" pitchFamily="18" charset="0"/>
            </a:endParaRPr>
          </a:p>
          <a:p>
            <a:pPr algn="ctr"/>
            <a:r>
              <a:rPr lang="en-US" sz="2200" dirty="0">
                <a:solidFill>
                  <a:schemeClr val="bg1"/>
                </a:solidFill>
                <a:latin typeface="Book Antiqua" pitchFamily="18" charset="0"/>
              </a:rPr>
              <a:t>If the answer is NO for a problem and you can solve it in polynomial time, you can verify the NO answer without looking at the certificate</a:t>
            </a:r>
          </a:p>
        </p:txBody>
      </p:sp>
    </p:spTree>
    <p:extLst>
      <p:ext uri="{BB962C8B-B14F-4D97-AF65-F5344CB8AC3E}">
        <p14:creationId xmlns:p14="http://schemas.microsoft.com/office/powerpoint/2010/main" val="104200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p:tgtEl>
                                          <p:spTgt spid="21"/>
                                        </p:tgtEl>
                                        <p:attrNameLst>
                                          <p:attrName>ppt_y</p:attrName>
                                        </p:attrNameLst>
                                      </p:cBhvr>
                                      <p:tavLst>
                                        <p:tav tm="0">
                                          <p:val>
                                            <p:strVal val="#ppt_y-#ppt_h*1.125000"/>
                                          </p:val>
                                        </p:tav>
                                        <p:tav tm="100000">
                                          <p:val>
                                            <p:strVal val="#ppt_y"/>
                                          </p:val>
                                        </p:tav>
                                      </p:tavLst>
                                    </p:anim>
                                    <p:animEffect transition="in" filter="wipe(down)">
                                      <p:cBhvr>
                                        <p:cTn id="8" dur="500"/>
                                        <p:tgtEl>
                                          <p:spTgt spid="21"/>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p:tgtEl>
                                          <p:spTgt spid="22"/>
                                        </p:tgtEl>
                                        <p:attrNameLst>
                                          <p:attrName>ppt_y</p:attrName>
                                        </p:attrNameLst>
                                      </p:cBhvr>
                                      <p:tavLst>
                                        <p:tav tm="0">
                                          <p:val>
                                            <p:strVal val="#ppt_y-#ppt_h*1.125000"/>
                                          </p:val>
                                        </p:tav>
                                        <p:tav tm="100000">
                                          <p:val>
                                            <p:strVal val="#ppt_y"/>
                                          </p:val>
                                        </p:tav>
                                      </p:tavLst>
                                    </p:anim>
                                    <p:animEffect transition="in" filter="wipe(dow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p:tgtEl>
                                          <p:spTgt spid="23"/>
                                        </p:tgtEl>
                                        <p:attrNameLst>
                                          <p:attrName>ppt_y</p:attrName>
                                        </p:attrNameLst>
                                      </p:cBhvr>
                                      <p:tavLst>
                                        <p:tav tm="0">
                                          <p:val>
                                            <p:strVal val="#ppt_y-#ppt_h*1.125000"/>
                                          </p:val>
                                        </p:tav>
                                        <p:tav tm="100000">
                                          <p:val>
                                            <p:strVal val="#ppt_y"/>
                                          </p:val>
                                        </p:tav>
                                      </p:tavLst>
                                    </p:anim>
                                    <p:animEffect transition="in" filter="wipe(down)">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NP and co-NP</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22" name="AutoShape 5"/>
          <p:cNvSpPr>
            <a:spLocks noChangeArrowheads="1"/>
          </p:cNvSpPr>
          <p:nvPr/>
        </p:nvSpPr>
        <p:spPr bwMode="auto">
          <a:xfrm>
            <a:off x="323528" y="1880828"/>
            <a:ext cx="8518412" cy="720081"/>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latin typeface="Book Antiqua" pitchFamily="18" charset="0"/>
              </a:rPr>
              <a:t>What is the relationship between P and co-NP?</a:t>
            </a:r>
          </a:p>
        </p:txBody>
      </p:sp>
      <p:sp>
        <p:nvSpPr>
          <p:cNvPr id="23" name="TextBox 22"/>
          <p:cNvSpPr txBox="1"/>
          <p:nvPr/>
        </p:nvSpPr>
        <p:spPr>
          <a:xfrm>
            <a:off x="508" y="3104965"/>
            <a:ext cx="9144000" cy="1123384"/>
          </a:xfrm>
          <a:prstGeom prst="rect">
            <a:avLst/>
          </a:prstGeom>
          <a:solidFill>
            <a:schemeClr val="accent1">
              <a:lumMod val="50000"/>
            </a:schemeClr>
          </a:solidFill>
        </p:spPr>
        <p:txBody>
          <a:bodyPr wrap="square" rtlCol="0">
            <a:spAutoFit/>
          </a:bodyPr>
          <a:lstStyle/>
          <a:p>
            <a:pPr algn="ctr"/>
            <a:r>
              <a:rPr lang="en-US" sz="2300" dirty="0">
                <a:solidFill>
                  <a:schemeClr val="bg1"/>
                </a:solidFill>
                <a:latin typeface="Book Antiqua" pitchFamily="18" charset="0"/>
              </a:rPr>
              <a:t>P is a subset of co-NP</a:t>
            </a:r>
          </a:p>
          <a:p>
            <a:pPr algn="ctr"/>
            <a:r>
              <a:rPr lang="en-US" sz="2000" dirty="0">
                <a:solidFill>
                  <a:srgbClr val="FF0000"/>
                </a:solidFill>
                <a:latin typeface="Book Antiqua" pitchFamily="18" charset="0"/>
              </a:rPr>
              <a:t>x </a:t>
            </a:r>
            <a:r>
              <a:rPr lang="az-Cyrl-AZ" sz="2000" dirty="0">
                <a:solidFill>
                  <a:srgbClr val="FF0000"/>
                </a:solidFill>
                <a:latin typeface="Book Antiqua" pitchFamily="18" charset="0"/>
              </a:rPr>
              <a:t>є</a:t>
            </a:r>
            <a:r>
              <a:rPr lang="en-US" sz="2000" dirty="0">
                <a:solidFill>
                  <a:srgbClr val="FF0000"/>
                </a:solidFill>
                <a:latin typeface="Book Antiqua" pitchFamily="18" charset="0"/>
              </a:rPr>
              <a:t> P =&gt; x’ </a:t>
            </a:r>
            <a:r>
              <a:rPr lang="az-Cyrl-AZ" sz="2000" dirty="0">
                <a:solidFill>
                  <a:srgbClr val="FF0000"/>
                </a:solidFill>
                <a:latin typeface="Book Antiqua" pitchFamily="18" charset="0"/>
              </a:rPr>
              <a:t>є</a:t>
            </a:r>
            <a:r>
              <a:rPr lang="en-US" sz="2000" dirty="0">
                <a:solidFill>
                  <a:srgbClr val="FF0000"/>
                </a:solidFill>
                <a:latin typeface="Book Antiqua" pitchFamily="18" charset="0"/>
              </a:rPr>
              <a:t> P =&gt; x’ </a:t>
            </a:r>
            <a:r>
              <a:rPr lang="az-Cyrl-AZ" sz="2000" dirty="0">
                <a:solidFill>
                  <a:srgbClr val="FF0000"/>
                </a:solidFill>
                <a:latin typeface="Book Antiqua" pitchFamily="18" charset="0"/>
              </a:rPr>
              <a:t>є</a:t>
            </a:r>
            <a:r>
              <a:rPr lang="en-US" sz="2000" dirty="0">
                <a:solidFill>
                  <a:srgbClr val="FF0000"/>
                </a:solidFill>
                <a:latin typeface="Book Antiqua" pitchFamily="18" charset="0"/>
              </a:rPr>
              <a:t> NP =&gt; x </a:t>
            </a:r>
            <a:r>
              <a:rPr lang="az-Cyrl-AZ" sz="2000" dirty="0">
                <a:solidFill>
                  <a:srgbClr val="FF0000"/>
                </a:solidFill>
                <a:latin typeface="Book Antiqua" pitchFamily="18" charset="0"/>
              </a:rPr>
              <a:t>є</a:t>
            </a:r>
            <a:r>
              <a:rPr lang="en-US" sz="2000" dirty="0">
                <a:solidFill>
                  <a:srgbClr val="FF0000"/>
                </a:solidFill>
                <a:latin typeface="Book Antiqua" pitchFamily="18" charset="0"/>
              </a:rPr>
              <a:t> co-NP</a:t>
            </a:r>
          </a:p>
          <a:p>
            <a:pPr algn="ctr"/>
            <a:r>
              <a:rPr lang="en-US" sz="2400" dirty="0">
                <a:solidFill>
                  <a:srgbClr val="FF0000"/>
                </a:solidFill>
                <a:latin typeface="Book Antiqua" pitchFamily="18" charset="0"/>
              </a:rPr>
              <a:t>x </a:t>
            </a:r>
            <a:r>
              <a:rPr lang="az-Cyrl-AZ" sz="2400" dirty="0">
                <a:solidFill>
                  <a:srgbClr val="FF0000"/>
                </a:solidFill>
                <a:latin typeface="Book Antiqua" pitchFamily="18" charset="0"/>
              </a:rPr>
              <a:t>є</a:t>
            </a:r>
            <a:r>
              <a:rPr lang="en-US" sz="2400" dirty="0">
                <a:solidFill>
                  <a:srgbClr val="FF0000"/>
                </a:solidFill>
                <a:latin typeface="Book Antiqua" pitchFamily="18" charset="0"/>
              </a:rPr>
              <a:t> P =&gt; x </a:t>
            </a:r>
            <a:r>
              <a:rPr lang="az-Cyrl-AZ" sz="2400" dirty="0">
                <a:solidFill>
                  <a:srgbClr val="FF0000"/>
                </a:solidFill>
                <a:latin typeface="Book Antiqua" pitchFamily="18" charset="0"/>
              </a:rPr>
              <a:t>є</a:t>
            </a:r>
            <a:r>
              <a:rPr lang="en-US" sz="2400" dirty="0">
                <a:solidFill>
                  <a:srgbClr val="FF0000"/>
                </a:solidFill>
                <a:latin typeface="Book Antiqua" pitchFamily="18" charset="0"/>
              </a:rPr>
              <a:t> co-NP</a:t>
            </a:r>
          </a:p>
        </p:txBody>
      </p:sp>
    </p:spTree>
    <p:extLst>
      <p:ext uri="{BB962C8B-B14F-4D97-AF65-F5344CB8AC3E}">
        <p14:creationId xmlns:p14="http://schemas.microsoft.com/office/powerpoint/2010/main" val="406019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p:tgtEl>
                                          <p:spTgt spid="22"/>
                                        </p:tgtEl>
                                        <p:attrNameLst>
                                          <p:attrName>ppt_y</p:attrName>
                                        </p:attrNameLst>
                                      </p:cBhvr>
                                      <p:tavLst>
                                        <p:tav tm="0">
                                          <p:val>
                                            <p:strVal val="#ppt_y-#ppt_h*1.125000"/>
                                          </p:val>
                                        </p:tav>
                                        <p:tav tm="100000">
                                          <p:val>
                                            <p:strVal val="#ppt_y"/>
                                          </p:val>
                                        </p:tav>
                                      </p:tavLst>
                                    </p:anim>
                                    <p:animEffect transition="in" filter="wipe(down)">
                                      <p:cBhvr>
                                        <p:cTn id="8" dur="500"/>
                                        <p:tgtEl>
                                          <p:spTgt spid="2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p:tgtEl>
                                          <p:spTgt spid="23"/>
                                        </p:tgtEl>
                                        <p:attrNameLst>
                                          <p:attrName>ppt_y</p:attrName>
                                        </p:attrNameLst>
                                      </p:cBhvr>
                                      <p:tavLst>
                                        <p:tav tm="0">
                                          <p:val>
                                            <p:strVal val="#ppt_y-#ppt_h*1.125000"/>
                                          </p:val>
                                        </p:tav>
                                        <p:tav tm="100000">
                                          <p:val>
                                            <p:strVal val="#ppt_y"/>
                                          </p:val>
                                        </p:tav>
                                      </p:tavLst>
                                    </p:anim>
                                    <p:animEffect transition="in" filter="wipe(down)">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47092"/>
            <a:ext cx="7770813" cy="609600"/>
          </a:xfrm>
          <a:prstGeom prst="rect">
            <a:avLst/>
          </a:prstGeom>
          <a:effectLst>
            <a:outerShdw dist="35921" dir="2700000" algn="ctr" rotWithShape="0">
              <a:schemeClr val="bg2"/>
            </a:outerShdw>
          </a:effectLst>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What we think the world looks like</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8" name="Oval 17"/>
          <p:cNvSpPr/>
          <p:nvPr/>
        </p:nvSpPr>
        <p:spPr>
          <a:xfrm rot="19041727">
            <a:off x="3250914" y="2768078"/>
            <a:ext cx="4064095" cy="1872208"/>
          </a:xfrm>
          <a:prstGeom prst="ellipse">
            <a:avLst/>
          </a:prstGeom>
          <a:solidFill>
            <a:schemeClr val="tx2">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2800" b="1" dirty="0">
                <a:solidFill>
                  <a:srgbClr val="FF0000"/>
                </a:solidFill>
                <a:latin typeface="Book Antiqua" pitchFamily="18" charset="0"/>
              </a:rPr>
              <a:t>NP</a:t>
            </a:r>
          </a:p>
        </p:txBody>
      </p:sp>
      <p:sp>
        <p:nvSpPr>
          <p:cNvPr id="22" name="Oval 21"/>
          <p:cNvSpPr/>
          <p:nvPr/>
        </p:nvSpPr>
        <p:spPr>
          <a:xfrm>
            <a:off x="3779912" y="4267744"/>
            <a:ext cx="936104"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Book Antiqua" pitchFamily="18" charset="0"/>
              </a:rPr>
              <a:t>P</a:t>
            </a:r>
          </a:p>
        </p:txBody>
      </p:sp>
      <p:sp>
        <p:nvSpPr>
          <p:cNvPr id="24" name="Oval 23"/>
          <p:cNvSpPr/>
          <p:nvPr/>
        </p:nvSpPr>
        <p:spPr>
          <a:xfrm rot="13963203">
            <a:off x="1347277" y="2599195"/>
            <a:ext cx="4064095" cy="187220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2800" b="1" dirty="0">
                <a:solidFill>
                  <a:srgbClr val="FF0000"/>
                </a:solidFill>
                <a:latin typeface="Book Antiqua" pitchFamily="18" charset="0"/>
              </a:rPr>
              <a:t>co-NP</a:t>
            </a:r>
          </a:p>
        </p:txBody>
      </p:sp>
    </p:spTree>
    <p:extLst>
      <p:ext uri="{BB962C8B-B14F-4D97-AF65-F5344CB8AC3E}">
        <p14:creationId xmlns:p14="http://schemas.microsoft.com/office/powerpoint/2010/main" val="153405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Computational Complexity</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grpSp>
        <p:nvGrpSpPr>
          <p:cNvPr id="6" name="Group 5"/>
          <p:cNvGrpSpPr/>
          <p:nvPr/>
        </p:nvGrpSpPr>
        <p:grpSpPr>
          <a:xfrm>
            <a:off x="467544" y="1124744"/>
            <a:ext cx="8280920" cy="707886"/>
            <a:chOff x="3290836" y="1162981"/>
            <a:chExt cx="6212790" cy="552507"/>
          </a:xfrm>
        </p:grpSpPr>
        <p:sp>
          <p:nvSpPr>
            <p:cNvPr id="7" name="Oval 6"/>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8" name="TextBox 7"/>
            <p:cNvSpPr txBox="1"/>
            <p:nvPr/>
          </p:nvSpPr>
          <p:spPr>
            <a:xfrm>
              <a:off x="3468879" y="1162981"/>
              <a:ext cx="6034747" cy="552507"/>
            </a:xfrm>
            <a:prstGeom prst="rect">
              <a:avLst/>
            </a:prstGeom>
            <a:noFill/>
          </p:spPr>
          <p:txBody>
            <a:bodyPr wrap="square" rtlCol="0">
              <a:spAutoFit/>
            </a:bodyPr>
            <a:lstStyle/>
            <a:p>
              <a:r>
                <a:rPr lang="en-US" sz="2000" dirty="0">
                  <a:latin typeface="Book Antiqua" pitchFamily="18" charset="0"/>
                </a:rPr>
                <a:t>In many search problems, we have to find the </a:t>
              </a:r>
              <a:r>
                <a:rPr lang="en-US" sz="2000" dirty="0">
                  <a:solidFill>
                    <a:srgbClr val="0000CC"/>
                  </a:solidFill>
                  <a:latin typeface="Book Antiqua" pitchFamily="18" charset="0"/>
                </a:rPr>
                <a:t>optimal solution</a:t>
              </a:r>
              <a:r>
                <a:rPr lang="en-US" sz="2000" dirty="0">
                  <a:latin typeface="Book Antiqua" pitchFamily="18" charset="0"/>
                </a:rPr>
                <a:t> from an </a:t>
              </a:r>
              <a:r>
                <a:rPr lang="en-US" sz="2000" dirty="0">
                  <a:solidFill>
                    <a:srgbClr val="FF0000"/>
                  </a:solidFill>
                  <a:latin typeface="Book Antiqua" pitchFamily="18" charset="0"/>
                </a:rPr>
                <a:t>exponentially large number </a:t>
              </a:r>
              <a:r>
                <a:rPr lang="en-US" sz="2000" dirty="0">
                  <a:latin typeface="Book Antiqua" pitchFamily="18" charset="0"/>
                </a:rPr>
                <a:t>of </a:t>
              </a:r>
              <a:r>
                <a:rPr lang="en-US" sz="2000" dirty="0">
                  <a:solidFill>
                    <a:srgbClr val="0000CC"/>
                  </a:solidFill>
                  <a:latin typeface="Book Antiqua" pitchFamily="18" charset="0"/>
                </a:rPr>
                <a:t>possible solutions</a:t>
              </a:r>
              <a:endParaRPr lang="en-US" sz="2000" dirty="0">
                <a:solidFill>
                  <a:srgbClr val="0000CC"/>
                </a:solidFill>
                <a:latin typeface="Georgia" pitchFamily="18" charset="0"/>
              </a:endParaRPr>
            </a:p>
          </p:txBody>
        </p:sp>
      </p:grpSp>
      <p:grpSp>
        <p:nvGrpSpPr>
          <p:cNvPr id="15" name="Group 14"/>
          <p:cNvGrpSpPr/>
          <p:nvPr/>
        </p:nvGrpSpPr>
        <p:grpSpPr>
          <a:xfrm>
            <a:off x="1152128" y="1835532"/>
            <a:ext cx="6768244" cy="369332"/>
            <a:chOff x="3348245" y="1158453"/>
            <a:chExt cx="5077899" cy="288265"/>
          </a:xfrm>
        </p:grpSpPr>
        <p:sp>
          <p:nvSpPr>
            <p:cNvPr id="16" name="Oval 15"/>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17" name="TextBox 16"/>
            <p:cNvSpPr txBox="1"/>
            <p:nvPr/>
          </p:nvSpPr>
          <p:spPr>
            <a:xfrm>
              <a:off x="3457592" y="1158453"/>
              <a:ext cx="4968552" cy="288265"/>
            </a:xfrm>
            <a:prstGeom prst="rect">
              <a:avLst/>
            </a:prstGeom>
            <a:noFill/>
          </p:spPr>
          <p:txBody>
            <a:bodyPr wrap="square" rtlCol="0">
              <a:spAutoFit/>
            </a:bodyPr>
            <a:lstStyle/>
            <a:p>
              <a:r>
                <a:rPr lang="en-US" dirty="0">
                  <a:latin typeface="Georgia" pitchFamily="18" charset="0"/>
                </a:rPr>
                <a:t> </a:t>
              </a:r>
              <a:r>
                <a:rPr lang="en-US" sz="1700" dirty="0">
                  <a:latin typeface="Book Antiqua" pitchFamily="18" charset="0"/>
                </a:rPr>
                <a:t> Shortest path problem</a:t>
              </a:r>
            </a:p>
          </p:txBody>
        </p:sp>
      </p:grpSp>
      <p:grpSp>
        <p:nvGrpSpPr>
          <p:cNvPr id="21" name="Group 20"/>
          <p:cNvGrpSpPr/>
          <p:nvPr/>
        </p:nvGrpSpPr>
        <p:grpSpPr>
          <a:xfrm>
            <a:off x="1162253" y="2231576"/>
            <a:ext cx="6768244" cy="369332"/>
            <a:chOff x="3348245" y="1158453"/>
            <a:chExt cx="5077899" cy="288265"/>
          </a:xfrm>
        </p:grpSpPr>
        <p:sp>
          <p:nvSpPr>
            <p:cNvPr id="22" name="Oval 21"/>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3" name="TextBox 22"/>
            <p:cNvSpPr txBox="1"/>
            <p:nvPr/>
          </p:nvSpPr>
          <p:spPr>
            <a:xfrm>
              <a:off x="3457592" y="1158453"/>
              <a:ext cx="4968552" cy="288265"/>
            </a:xfrm>
            <a:prstGeom prst="rect">
              <a:avLst/>
            </a:prstGeom>
            <a:noFill/>
          </p:spPr>
          <p:txBody>
            <a:bodyPr wrap="square" rtlCol="0">
              <a:spAutoFit/>
            </a:bodyPr>
            <a:lstStyle/>
            <a:p>
              <a:r>
                <a:rPr lang="en-US" dirty="0">
                  <a:latin typeface="Georgia" pitchFamily="18" charset="0"/>
                </a:rPr>
                <a:t>  </a:t>
              </a:r>
              <a:r>
                <a:rPr lang="en-US" sz="1700" dirty="0">
                  <a:latin typeface="Book Antiqua" pitchFamily="18" charset="0"/>
                </a:rPr>
                <a:t>Minimum spanning tree</a:t>
              </a:r>
            </a:p>
          </p:txBody>
        </p:sp>
      </p:grpSp>
      <p:grpSp>
        <p:nvGrpSpPr>
          <p:cNvPr id="24" name="Group 23"/>
          <p:cNvGrpSpPr/>
          <p:nvPr/>
        </p:nvGrpSpPr>
        <p:grpSpPr>
          <a:xfrm>
            <a:off x="467544" y="3007624"/>
            <a:ext cx="8280920" cy="400110"/>
            <a:chOff x="3290836" y="1158621"/>
            <a:chExt cx="6212790" cy="312287"/>
          </a:xfrm>
        </p:grpSpPr>
        <p:sp>
          <p:nvSpPr>
            <p:cNvPr id="25" name="Oval 24"/>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26" name="TextBox 25"/>
            <p:cNvSpPr txBox="1"/>
            <p:nvPr/>
          </p:nvSpPr>
          <p:spPr>
            <a:xfrm>
              <a:off x="3468879" y="1158621"/>
              <a:ext cx="6034747" cy="312287"/>
            </a:xfrm>
            <a:prstGeom prst="rect">
              <a:avLst/>
            </a:prstGeom>
            <a:noFill/>
          </p:spPr>
          <p:txBody>
            <a:bodyPr wrap="square" rtlCol="0">
              <a:spAutoFit/>
            </a:bodyPr>
            <a:lstStyle/>
            <a:p>
              <a:r>
                <a:rPr lang="en-US" sz="2000" dirty="0">
                  <a:solidFill>
                    <a:srgbClr val="FF0000"/>
                  </a:solidFill>
                  <a:latin typeface="Book Antiqua" pitchFamily="18" charset="0"/>
                </a:rPr>
                <a:t>Surprisingly</a:t>
              </a:r>
              <a:r>
                <a:rPr lang="en-US" sz="2000" dirty="0">
                  <a:latin typeface="Book Antiqua" pitchFamily="18" charset="0"/>
                </a:rPr>
                <a:t>, we have </a:t>
              </a:r>
              <a:r>
                <a:rPr lang="en-US" sz="2000" dirty="0">
                  <a:solidFill>
                    <a:srgbClr val="0000CC"/>
                  </a:solidFill>
                  <a:latin typeface="Book Antiqua" pitchFamily="18" charset="0"/>
                </a:rPr>
                <a:t>polynomial time solutions </a:t>
              </a:r>
              <a:r>
                <a:rPr lang="en-US" sz="2000" dirty="0">
                  <a:latin typeface="Book Antiqua" pitchFamily="18" charset="0"/>
                </a:rPr>
                <a:t>to some of them</a:t>
              </a:r>
              <a:endParaRPr lang="en-US" sz="2000" dirty="0">
                <a:latin typeface="Georgia" pitchFamily="18" charset="0"/>
              </a:endParaRPr>
            </a:p>
          </p:txBody>
        </p:sp>
      </p:grpSp>
      <p:grpSp>
        <p:nvGrpSpPr>
          <p:cNvPr id="27" name="Group 26"/>
          <p:cNvGrpSpPr/>
          <p:nvPr/>
        </p:nvGrpSpPr>
        <p:grpSpPr>
          <a:xfrm>
            <a:off x="1152128" y="3501008"/>
            <a:ext cx="6768244" cy="369332"/>
            <a:chOff x="3348245" y="1158453"/>
            <a:chExt cx="5077899" cy="288265"/>
          </a:xfrm>
        </p:grpSpPr>
        <p:sp>
          <p:nvSpPr>
            <p:cNvPr id="28" name="Oval 27"/>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9" name="TextBox 28"/>
            <p:cNvSpPr txBox="1"/>
            <p:nvPr/>
          </p:nvSpPr>
          <p:spPr>
            <a:xfrm>
              <a:off x="3457592" y="1158453"/>
              <a:ext cx="4968552" cy="288265"/>
            </a:xfrm>
            <a:prstGeom prst="rect">
              <a:avLst/>
            </a:prstGeom>
            <a:noFill/>
          </p:spPr>
          <p:txBody>
            <a:bodyPr wrap="square" rtlCol="0">
              <a:spAutoFit/>
            </a:bodyPr>
            <a:lstStyle/>
            <a:p>
              <a:r>
                <a:rPr lang="en-US" dirty="0">
                  <a:latin typeface="Georgia" pitchFamily="18" charset="0"/>
                </a:rPr>
                <a:t> </a:t>
              </a:r>
              <a:r>
                <a:rPr lang="en-US" sz="1700" dirty="0">
                  <a:latin typeface="Book Antiqua" pitchFamily="18" charset="0"/>
                </a:rPr>
                <a:t> These are </a:t>
              </a:r>
              <a:r>
                <a:rPr lang="en-US" sz="1700" dirty="0">
                  <a:solidFill>
                    <a:srgbClr val="FF0000"/>
                  </a:solidFill>
                  <a:latin typeface="Book Antiqua" pitchFamily="18" charset="0"/>
                </a:rPr>
                <a:t>exceptions</a:t>
              </a:r>
              <a:r>
                <a:rPr lang="en-US" sz="1700" dirty="0">
                  <a:latin typeface="Book Antiqua" pitchFamily="18" charset="0"/>
                </a:rPr>
                <a:t>!</a:t>
              </a:r>
            </a:p>
          </p:txBody>
        </p:sp>
      </p:grpSp>
      <p:grpSp>
        <p:nvGrpSpPr>
          <p:cNvPr id="33" name="Group 32"/>
          <p:cNvGrpSpPr/>
          <p:nvPr/>
        </p:nvGrpSpPr>
        <p:grpSpPr>
          <a:xfrm>
            <a:off x="467544" y="4150460"/>
            <a:ext cx="8280920" cy="707886"/>
            <a:chOff x="3290836" y="1158621"/>
            <a:chExt cx="6212790" cy="552507"/>
          </a:xfrm>
        </p:grpSpPr>
        <p:sp>
          <p:nvSpPr>
            <p:cNvPr id="34" name="Oval 33"/>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35" name="TextBox 34"/>
            <p:cNvSpPr txBox="1"/>
            <p:nvPr/>
          </p:nvSpPr>
          <p:spPr>
            <a:xfrm>
              <a:off x="3468879" y="1158621"/>
              <a:ext cx="6034747" cy="552507"/>
            </a:xfrm>
            <a:prstGeom prst="rect">
              <a:avLst/>
            </a:prstGeom>
            <a:noFill/>
          </p:spPr>
          <p:txBody>
            <a:bodyPr wrap="square" rtlCol="0">
              <a:spAutoFit/>
            </a:bodyPr>
            <a:lstStyle/>
            <a:p>
              <a:r>
                <a:rPr lang="en-US" sz="2000" dirty="0">
                  <a:latin typeface="Book Antiqua" pitchFamily="18" charset="0"/>
                </a:rPr>
                <a:t>But there are many problems for which we </a:t>
              </a:r>
              <a:r>
                <a:rPr lang="en-US" sz="2000" dirty="0">
                  <a:solidFill>
                    <a:srgbClr val="FF0000"/>
                  </a:solidFill>
                  <a:latin typeface="Book Antiqua" pitchFamily="18" charset="0"/>
                </a:rPr>
                <a:t>don’t have </a:t>
              </a:r>
              <a:r>
                <a:rPr lang="en-US" sz="2000" dirty="0">
                  <a:latin typeface="Book Antiqua" pitchFamily="18" charset="0"/>
                </a:rPr>
                <a:t>any </a:t>
              </a:r>
              <a:r>
                <a:rPr lang="en-US" sz="2000" dirty="0">
                  <a:solidFill>
                    <a:srgbClr val="0000CC"/>
                  </a:solidFill>
                  <a:latin typeface="Book Antiqua" pitchFamily="18" charset="0"/>
                </a:rPr>
                <a:t>efficient</a:t>
              </a:r>
              <a:r>
                <a:rPr lang="en-US" sz="2000" dirty="0">
                  <a:latin typeface="Book Antiqua" pitchFamily="18" charset="0"/>
                </a:rPr>
                <a:t> algorithm</a:t>
              </a:r>
              <a:endParaRPr lang="en-US" sz="2000" dirty="0">
                <a:latin typeface="Georgia" pitchFamily="18" charset="0"/>
              </a:endParaRPr>
            </a:p>
          </p:txBody>
        </p:sp>
      </p:grpSp>
      <p:grpSp>
        <p:nvGrpSpPr>
          <p:cNvPr id="36" name="Group 35"/>
          <p:cNvGrpSpPr/>
          <p:nvPr/>
        </p:nvGrpSpPr>
        <p:grpSpPr>
          <a:xfrm>
            <a:off x="1152128" y="5013176"/>
            <a:ext cx="6768244" cy="369332"/>
            <a:chOff x="3348245" y="1158453"/>
            <a:chExt cx="5077899" cy="288265"/>
          </a:xfrm>
        </p:grpSpPr>
        <p:sp>
          <p:nvSpPr>
            <p:cNvPr id="37" name="Oval 36"/>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8" name="TextBox 37"/>
            <p:cNvSpPr txBox="1"/>
            <p:nvPr/>
          </p:nvSpPr>
          <p:spPr>
            <a:xfrm>
              <a:off x="3457592" y="1158453"/>
              <a:ext cx="4968552" cy="288265"/>
            </a:xfrm>
            <a:prstGeom prst="rect">
              <a:avLst/>
            </a:prstGeom>
            <a:noFill/>
          </p:spPr>
          <p:txBody>
            <a:bodyPr wrap="square" rtlCol="0">
              <a:spAutoFit/>
            </a:bodyPr>
            <a:lstStyle/>
            <a:p>
              <a:r>
                <a:rPr lang="en-US" dirty="0">
                  <a:latin typeface="Georgia" pitchFamily="18" charset="0"/>
                </a:rPr>
                <a:t> </a:t>
              </a:r>
              <a:r>
                <a:rPr lang="en-US" sz="1700" dirty="0">
                  <a:latin typeface="Book Antiqua" pitchFamily="18" charset="0"/>
                </a:rPr>
                <a:t> </a:t>
              </a:r>
              <a:r>
                <a:rPr lang="en-US" sz="1700" dirty="0">
                  <a:solidFill>
                    <a:srgbClr val="0000CC"/>
                  </a:solidFill>
                  <a:latin typeface="Book Antiqua" pitchFamily="18" charset="0"/>
                </a:rPr>
                <a:t>Efficient</a:t>
              </a:r>
              <a:r>
                <a:rPr lang="en-US" sz="1700" dirty="0">
                  <a:latin typeface="Book Antiqua" pitchFamily="18" charset="0"/>
                </a:rPr>
                <a:t> algorithms: O(</a:t>
              </a:r>
              <a:r>
                <a:rPr lang="en-US" sz="1700" i="1" dirty="0" err="1">
                  <a:latin typeface="Book Antiqua" pitchFamily="18" charset="0"/>
                </a:rPr>
                <a:t>n</a:t>
              </a:r>
              <a:r>
                <a:rPr lang="en-US" sz="1700" baseline="30000" dirty="0" err="1">
                  <a:latin typeface="Book Antiqua" pitchFamily="18" charset="0"/>
                </a:rPr>
                <a:t>k</a:t>
              </a:r>
              <a:r>
                <a:rPr lang="en-US" sz="1700" dirty="0">
                  <a:latin typeface="Book Antiqua" pitchFamily="18" charset="0"/>
                </a:rPr>
                <a:t>) time algorithm (that’s the norm)</a:t>
              </a:r>
            </a:p>
          </p:txBody>
        </p:sp>
      </p:grpSp>
    </p:spTree>
    <p:extLst>
      <p:ext uri="{BB962C8B-B14F-4D97-AF65-F5344CB8AC3E}">
        <p14:creationId xmlns:p14="http://schemas.microsoft.com/office/powerpoint/2010/main" val="394691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P, NP, co-NP</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2" name="AutoShape 5"/>
          <p:cNvSpPr>
            <a:spLocks noChangeArrowheads="1"/>
          </p:cNvSpPr>
          <p:nvPr/>
        </p:nvSpPr>
        <p:spPr bwMode="auto">
          <a:xfrm>
            <a:off x="323528" y="4113075"/>
            <a:ext cx="8518412" cy="720081"/>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solidFill>
                  <a:srgbClr val="FF0000"/>
                </a:solidFill>
                <a:latin typeface="Book Antiqua" pitchFamily="18" charset="0"/>
              </a:rPr>
              <a:t>x </a:t>
            </a:r>
            <a:r>
              <a:rPr lang="az-Cyrl-AZ" sz="2400" dirty="0">
                <a:solidFill>
                  <a:srgbClr val="FF0000"/>
                </a:solidFill>
                <a:latin typeface="Book Antiqua" pitchFamily="18" charset="0"/>
              </a:rPr>
              <a:t>є</a:t>
            </a:r>
            <a:r>
              <a:rPr lang="en-US" sz="2400" dirty="0">
                <a:solidFill>
                  <a:srgbClr val="FF0000"/>
                </a:solidFill>
                <a:latin typeface="Book Antiqua" pitchFamily="18" charset="0"/>
              </a:rPr>
              <a:t> P =&gt; x’ </a:t>
            </a:r>
            <a:r>
              <a:rPr lang="az-Cyrl-AZ" sz="2400" dirty="0">
                <a:solidFill>
                  <a:srgbClr val="FF0000"/>
                </a:solidFill>
                <a:latin typeface="Book Antiqua" pitchFamily="18" charset="0"/>
              </a:rPr>
              <a:t>є</a:t>
            </a:r>
            <a:r>
              <a:rPr lang="en-US" sz="2400" dirty="0">
                <a:solidFill>
                  <a:srgbClr val="FF0000"/>
                </a:solidFill>
                <a:latin typeface="Book Antiqua" pitchFamily="18" charset="0"/>
              </a:rPr>
              <a:t> P =&gt; x’ </a:t>
            </a:r>
            <a:r>
              <a:rPr lang="az-Cyrl-AZ" sz="2400" dirty="0">
                <a:solidFill>
                  <a:srgbClr val="FF0000"/>
                </a:solidFill>
                <a:latin typeface="Book Antiqua" pitchFamily="18" charset="0"/>
              </a:rPr>
              <a:t>є</a:t>
            </a:r>
            <a:r>
              <a:rPr lang="en-US" sz="2400" dirty="0">
                <a:solidFill>
                  <a:srgbClr val="FF0000"/>
                </a:solidFill>
                <a:latin typeface="Book Antiqua" pitchFamily="18" charset="0"/>
              </a:rPr>
              <a:t> NP =&gt; x </a:t>
            </a:r>
            <a:r>
              <a:rPr lang="az-Cyrl-AZ" sz="2400" dirty="0">
                <a:solidFill>
                  <a:srgbClr val="FF0000"/>
                </a:solidFill>
                <a:latin typeface="Book Antiqua" pitchFamily="18" charset="0"/>
              </a:rPr>
              <a:t>є</a:t>
            </a:r>
            <a:r>
              <a:rPr lang="en-US" sz="2400" dirty="0">
                <a:solidFill>
                  <a:srgbClr val="FF0000"/>
                </a:solidFill>
                <a:latin typeface="Book Antiqua" pitchFamily="18" charset="0"/>
              </a:rPr>
              <a:t> co-NP</a:t>
            </a:r>
          </a:p>
        </p:txBody>
      </p:sp>
      <p:sp>
        <p:nvSpPr>
          <p:cNvPr id="6" name="TextBox 5"/>
          <p:cNvSpPr txBox="1"/>
          <p:nvPr/>
        </p:nvSpPr>
        <p:spPr>
          <a:xfrm>
            <a:off x="508" y="1518753"/>
            <a:ext cx="9144000" cy="1154162"/>
          </a:xfrm>
          <a:prstGeom prst="rect">
            <a:avLst/>
          </a:prstGeom>
          <a:solidFill>
            <a:schemeClr val="accent1">
              <a:lumMod val="50000"/>
            </a:schemeClr>
          </a:solidFill>
        </p:spPr>
        <p:txBody>
          <a:bodyPr wrap="square" rtlCol="0">
            <a:spAutoFit/>
          </a:bodyPr>
          <a:lstStyle/>
          <a:p>
            <a:pPr algn="ctr"/>
            <a:r>
              <a:rPr lang="en-US" sz="2300" dirty="0">
                <a:solidFill>
                  <a:schemeClr val="bg1"/>
                </a:solidFill>
                <a:latin typeface="Book Antiqua" pitchFamily="18" charset="0"/>
              </a:rPr>
              <a:t>Just like P and NP, the widespread belief is that</a:t>
            </a:r>
          </a:p>
          <a:p>
            <a:pPr algn="ctr"/>
            <a:r>
              <a:rPr lang="en-US" sz="2300" dirty="0">
                <a:solidFill>
                  <a:srgbClr val="FF0000"/>
                </a:solidFill>
                <a:latin typeface="Book Antiqua" pitchFamily="18" charset="0"/>
              </a:rPr>
              <a:t>NP ≠ co-NP</a:t>
            </a:r>
          </a:p>
          <a:p>
            <a:pPr algn="ctr"/>
            <a:r>
              <a:rPr lang="en-US" sz="2300" dirty="0">
                <a:solidFill>
                  <a:schemeClr val="bg1"/>
                </a:solidFill>
                <a:latin typeface="Book Antiqua" pitchFamily="18" charset="0"/>
              </a:rPr>
              <a:t>But we don’t know!</a:t>
            </a:r>
            <a:endParaRPr lang="en-US" sz="2200" dirty="0">
              <a:solidFill>
                <a:schemeClr val="bg1"/>
              </a:solidFill>
              <a:latin typeface="Book Antiqua" pitchFamily="18" charset="0"/>
            </a:endParaRPr>
          </a:p>
        </p:txBody>
      </p:sp>
      <p:sp>
        <p:nvSpPr>
          <p:cNvPr id="7" name="TextBox 6"/>
          <p:cNvSpPr txBox="1"/>
          <p:nvPr/>
        </p:nvSpPr>
        <p:spPr>
          <a:xfrm>
            <a:off x="-508" y="2922909"/>
            <a:ext cx="9144000" cy="446276"/>
          </a:xfrm>
          <a:prstGeom prst="rect">
            <a:avLst/>
          </a:prstGeom>
          <a:solidFill>
            <a:schemeClr val="accent1">
              <a:lumMod val="50000"/>
            </a:schemeClr>
          </a:solidFill>
        </p:spPr>
        <p:txBody>
          <a:bodyPr wrap="square" rtlCol="0">
            <a:spAutoFit/>
          </a:bodyPr>
          <a:lstStyle/>
          <a:p>
            <a:pPr algn="ctr"/>
            <a:r>
              <a:rPr lang="en-US" sz="2300" dirty="0">
                <a:solidFill>
                  <a:schemeClr val="bg1"/>
                </a:solidFill>
                <a:latin typeface="Book Antiqua" pitchFamily="18" charset="0"/>
              </a:rPr>
              <a:t>Proving </a:t>
            </a:r>
            <a:r>
              <a:rPr lang="en-US" sz="2300" dirty="0">
                <a:solidFill>
                  <a:srgbClr val="FF0000"/>
                </a:solidFill>
                <a:latin typeface="Book Antiqua" pitchFamily="18" charset="0"/>
              </a:rPr>
              <a:t>NP ≠ co-NP </a:t>
            </a:r>
            <a:r>
              <a:rPr lang="en-US" sz="2300" dirty="0">
                <a:solidFill>
                  <a:schemeClr val="bg1"/>
                </a:solidFill>
                <a:latin typeface="Book Antiqua" pitchFamily="18" charset="0"/>
              </a:rPr>
              <a:t>is even a bigger step than proving </a:t>
            </a:r>
            <a:r>
              <a:rPr lang="en-US" sz="2300" dirty="0">
                <a:solidFill>
                  <a:srgbClr val="FF0000"/>
                </a:solidFill>
                <a:latin typeface="Book Antiqua" pitchFamily="18" charset="0"/>
              </a:rPr>
              <a:t>P ≠ NP</a:t>
            </a:r>
          </a:p>
        </p:txBody>
      </p:sp>
    </p:spTree>
    <p:extLst>
      <p:ext uri="{BB962C8B-B14F-4D97-AF65-F5344CB8AC3E}">
        <p14:creationId xmlns:p14="http://schemas.microsoft.com/office/powerpoint/2010/main" val="157015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p:tgtEl>
                                          <p:spTgt spid="12"/>
                                        </p:tgtEl>
                                        <p:attrNameLst>
                                          <p:attrName>ppt_y</p:attrName>
                                        </p:attrNameLst>
                                      </p:cBhvr>
                                      <p:tavLst>
                                        <p:tav tm="0">
                                          <p:val>
                                            <p:strVal val="#ppt_y-#ppt_h*1.125000"/>
                                          </p:val>
                                        </p:tav>
                                        <p:tav tm="100000">
                                          <p:val>
                                            <p:strVal val="#ppt_y"/>
                                          </p:val>
                                        </p:tav>
                                      </p:tavLst>
                                    </p:anim>
                                    <p:animEffect transition="in" filter="wipe(down)">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P, NP, co-NP</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2" name="AutoShape 5"/>
          <p:cNvSpPr>
            <a:spLocks noChangeArrowheads="1"/>
          </p:cNvSpPr>
          <p:nvPr/>
        </p:nvSpPr>
        <p:spPr bwMode="auto">
          <a:xfrm>
            <a:off x="266056" y="1088740"/>
            <a:ext cx="8518412" cy="720081"/>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latin typeface="Book Antiqua" pitchFamily="18" charset="0"/>
              </a:rPr>
              <a:t>NP </a:t>
            </a:r>
            <a:r>
              <a:rPr lang="en-US" sz="2400" dirty="0">
                <a:solidFill>
                  <a:srgbClr val="FF0000"/>
                </a:solidFill>
                <a:latin typeface="Book Antiqua" pitchFamily="18" charset="0"/>
              </a:rPr>
              <a:t>≠</a:t>
            </a:r>
            <a:r>
              <a:rPr lang="en-US" sz="2400" dirty="0">
                <a:latin typeface="Book Antiqua" pitchFamily="18" charset="0"/>
              </a:rPr>
              <a:t> co-NP =&gt; P </a:t>
            </a:r>
            <a:r>
              <a:rPr lang="en-US" sz="2400" dirty="0">
                <a:solidFill>
                  <a:srgbClr val="FF0000"/>
                </a:solidFill>
                <a:latin typeface="Book Antiqua" pitchFamily="18" charset="0"/>
              </a:rPr>
              <a:t>≠</a:t>
            </a:r>
            <a:r>
              <a:rPr lang="en-US" sz="2400" dirty="0">
                <a:latin typeface="Book Antiqua" pitchFamily="18" charset="0"/>
              </a:rPr>
              <a:t> NP</a:t>
            </a:r>
          </a:p>
        </p:txBody>
      </p:sp>
      <p:sp>
        <p:nvSpPr>
          <p:cNvPr id="8" name="AutoShape 5"/>
          <p:cNvSpPr>
            <a:spLocks noChangeArrowheads="1"/>
          </p:cNvSpPr>
          <p:nvPr/>
        </p:nvSpPr>
        <p:spPr bwMode="auto">
          <a:xfrm>
            <a:off x="266056" y="2096851"/>
            <a:ext cx="8518412" cy="720081"/>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latin typeface="Book Antiqua" pitchFamily="18" charset="0"/>
              </a:rPr>
              <a:t>P = NP =&gt; NP = co-NP</a:t>
            </a:r>
          </a:p>
        </p:txBody>
      </p:sp>
      <p:sp>
        <p:nvSpPr>
          <p:cNvPr id="9" name="TextBox 8"/>
          <p:cNvSpPr txBox="1"/>
          <p:nvPr/>
        </p:nvSpPr>
        <p:spPr>
          <a:xfrm>
            <a:off x="-508" y="3356992"/>
            <a:ext cx="9144000" cy="800219"/>
          </a:xfrm>
          <a:prstGeom prst="rect">
            <a:avLst/>
          </a:prstGeom>
          <a:solidFill>
            <a:schemeClr val="accent1">
              <a:lumMod val="50000"/>
            </a:schemeClr>
          </a:solidFill>
        </p:spPr>
        <p:txBody>
          <a:bodyPr wrap="square" rtlCol="0">
            <a:spAutoFit/>
          </a:bodyPr>
          <a:lstStyle/>
          <a:p>
            <a:pPr algn="ctr"/>
            <a:r>
              <a:rPr lang="en-US" sz="2300" dirty="0">
                <a:solidFill>
                  <a:schemeClr val="bg1"/>
                </a:solidFill>
                <a:latin typeface="Book Antiqua" pitchFamily="18" charset="0"/>
              </a:rPr>
              <a:t>P is closed under complementation. So </a:t>
            </a:r>
            <a:r>
              <a:rPr lang="en-US" sz="2300" b="1" u="sng" dirty="0">
                <a:solidFill>
                  <a:schemeClr val="bg1"/>
                </a:solidFill>
                <a:latin typeface="Book Antiqua" pitchFamily="18" charset="0"/>
              </a:rPr>
              <a:t>if P = NP</a:t>
            </a:r>
            <a:r>
              <a:rPr lang="en-US" sz="2300" dirty="0">
                <a:solidFill>
                  <a:schemeClr val="bg1"/>
                </a:solidFill>
                <a:latin typeface="Book Antiqua" pitchFamily="18" charset="0"/>
              </a:rPr>
              <a:t>, then</a:t>
            </a:r>
          </a:p>
          <a:p>
            <a:pPr algn="ctr"/>
            <a:r>
              <a:rPr lang="en-US" sz="2300" dirty="0">
                <a:solidFill>
                  <a:schemeClr val="bg1"/>
                </a:solidFill>
                <a:latin typeface="Book Antiqua" pitchFamily="18" charset="0"/>
              </a:rPr>
              <a:t>NP = P = </a:t>
            </a:r>
            <a:r>
              <a:rPr lang="en-US" sz="2300" dirty="0" err="1">
                <a:solidFill>
                  <a:schemeClr val="bg1"/>
                </a:solidFill>
                <a:latin typeface="Book Antiqua" pitchFamily="18" charset="0"/>
              </a:rPr>
              <a:t>çomplement</a:t>
            </a:r>
            <a:r>
              <a:rPr lang="en-US" sz="2300" dirty="0">
                <a:solidFill>
                  <a:schemeClr val="bg1"/>
                </a:solidFill>
                <a:latin typeface="Book Antiqua" pitchFamily="18" charset="0"/>
              </a:rPr>
              <a:t> of P = co-NP</a:t>
            </a:r>
            <a:endParaRPr lang="en-US" sz="2300" dirty="0">
              <a:solidFill>
                <a:srgbClr val="FF0000"/>
              </a:solidFill>
              <a:latin typeface="Book Antiqua" pitchFamily="18" charset="0"/>
            </a:endParaRPr>
          </a:p>
        </p:txBody>
      </p:sp>
      <p:sp>
        <p:nvSpPr>
          <p:cNvPr id="10" name="TextBox 9"/>
          <p:cNvSpPr txBox="1"/>
          <p:nvPr/>
        </p:nvSpPr>
        <p:spPr>
          <a:xfrm>
            <a:off x="508" y="4514924"/>
            <a:ext cx="9144000" cy="1477328"/>
          </a:xfrm>
          <a:prstGeom prst="rect">
            <a:avLst/>
          </a:prstGeom>
          <a:solidFill>
            <a:schemeClr val="accent1">
              <a:lumMod val="50000"/>
            </a:schemeClr>
          </a:solidFill>
        </p:spPr>
        <p:txBody>
          <a:bodyPr wrap="square" rtlCol="0">
            <a:spAutoFit/>
          </a:bodyPr>
          <a:lstStyle/>
          <a:p>
            <a:r>
              <a:rPr lang="en-US" sz="2300" u="sng" dirty="0">
                <a:solidFill>
                  <a:srgbClr val="FF0000"/>
                </a:solidFill>
                <a:latin typeface="Book Antiqua" pitchFamily="18" charset="0"/>
              </a:rPr>
              <a:t>NP is a subset of co-NP</a:t>
            </a:r>
          </a:p>
          <a:p>
            <a:pPr algn="ctr"/>
            <a:r>
              <a:rPr lang="en-US" sz="2200" dirty="0">
                <a:solidFill>
                  <a:schemeClr val="bg1"/>
                </a:solidFill>
                <a:latin typeface="Book Antiqua" pitchFamily="18" charset="0"/>
              </a:rPr>
              <a:t>x </a:t>
            </a:r>
            <a:r>
              <a:rPr lang="az-Cyrl-AZ" sz="2200" dirty="0">
                <a:solidFill>
                  <a:schemeClr val="bg1"/>
                </a:solidFill>
                <a:latin typeface="Book Antiqua" pitchFamily="18" charset="0"/>
              </a:rPr>
              <a:t>є</a:t>
            </a:r>
            <a:r>
              <a:rPr lang="en-US" sz="2200" dirty="0">
                <a:solidFill>
                  <a:schemeClr val="bg1"/>
                </a:solidFill>
                <a:latin typeface="Book Antiqua" pitchFamily="18" charset="0"/>
              </a:rPr>
              <a:t> NP =&gt; x </a:t>
            </a:r>
            <a:r>
              <a:rPr lang="az-Cyrl-AZ" sz="2200" dirty="0">
                <a:solidFill>
                  <a:schemeClr val="bg1"/>
                </a:solidFill>
                <a:latin typeface="Book Antiqua" pitchFamily="18" charset="0"/>
              </a:rPr>
              <a:t>є</a:t>
            </a:r>
            <a:r>
              <a:rPr lang="en-US" sz="2200" dirty="0">
                <a:solidFill>
                  <a:schemeClr val="bg1"/>
                </a:solidFill>
                <a:latin typeface="Book Antiqua" pitchFamily="18" charset="0"/>
              </a:rPr>
              <a:t> P =&gt; x’ </a:t>
            </a:r>
            <a:r>
              <a:rPr lang="az-Cyrl-AZ" sz="2200" dirty="0">
                <a:solidFill>
                  <a:schemeClr val="bg1"/>
                </a:solidFill>
                <a:latin typeface="Book Antiqua" pitchFamily="18" charset="0"/>
              </a:rPr>
              <a:t>є</a:t>
            </a:r>
            <a:r>
              <a:rPr lang="en-US" sz="2200" dirty="0">
                <a:solidFill>
                  <a:schemeClr val="bg1"/>
                </a:solidFill>
                <a:latin typeface="Book Antiqua" pitchFamily="18" charset="0"/>
              </a:rPr>
              <a:t> P =&gt; x’ </a:t>
            </a:r>
            <a:r>
              <a:rPr lang="az-Cyrl-AZ" sz="2200" dirty="0">
                <a:solidFill>
                  <a:schemeClr val="bg1"/>
                </a:solidFill>
                <a:latin typeface="Book Antiqua" pitchFamily="18" charset="0"/>
              </a:rPr>
              <a:t>є</a:t>
            </a:r>
            <a:r>
              <a:rPr lang="en-US" sz="2200" dirty="0">
                <a:solidFill>
                  <a:schemeClr val="bg1"/>
                </a:solidFill>
                <a:latin typeface="Book Antiqua" pitchFamily="18" charset="0"/>
              </a:rPr>
              <a:t> NP =&gt; x </a:t>
            </a:r>
            <a:r>
              <a:rPr lang="az-Cyrl-AZ" sz="2200" dirty="0">
                <a:solidFill>
                  <a:schemeClr val="bg1"/>
                </a:solidFill>
                <a:latin typeface="Book Antiqua" pitchFamily="18" charset="0"/>
              </a:rPr>
              <a:t>є</a:t>
            </a:r>
            <a:r>
              <a:rPr lang="en-US" sz="2200" dirty="0">
                <a:solidFill>
                  <a:schemeClr val="bg1"/>
                </a:solidFill>
                <a:latin typeface="Book Antiqua" pitchFamily="18" charset="0"/>
              </a:rPr>
              <a:t> co-NP</a:t>
            </a:r>
          </a:p>
          <a:p>
            <a:r>
              <a:rPr lang="en-US" sz="2300" u="sng" dirty="0">
                <a:solidFill>
                  <a:srgbClr val="FF0000"/>
                </a:solidFill>
                <a:latin typeface="Book Antiqua" pitchFamily="18" charset="0"/>
              </a:rPr>
              <a:t>co-NP is a subset of NP</a:t>
            </a:r>
          </a:p>
          <a:p>
            <a:pPr algn="ctr"/>
            <a:r>
              <a:rPr lang="en-US" sz="2200" dirty="0">
                <a:solidFill>
                  <a:schemeClr val="bg1"/>
                </a:solidFill>
                <a:latin typeface="Book Antiqua" pitchFamily="18" charset="0"/>
              </a:rPr>
              <a:t>x </a:t>
            </a:r>
            <a:r>
              <a:rPr lang="az-Cyrl-AZ" sz="2200" dirty="0">
                <a:solidFill>
                  <a:schemeClr val="bg1"/>
                </a:solidFill>
                <a:latin typeface="Book Antiqua" pitchFamily="18" charset="0"/>
              </a:rPr>
              <a:t>є</a:t>
            </a:r>
            <a:r>
              <a:rPr lang="en-US" sz="2200" dirty="0">
                <a:solidFill>
                  <a:schemeClr val="bg1"/>
                </a:solidFill>
                <a:latin typeface="Book Antiqua" pitchFamily="18" charset="0"/>
              </a:rPr>
              <a:t> co-NP =&gt; x’ </a:t>
            </a:r>
            <a:r>
              <a:rPr lang="az-Cyrl-AZ" sz="2200" dirty="0">
                <a:solidFill>
                  <a:schemeClr val="bg1"/>
                </a:solidFill>
                <a:latin typeface="Book Antiqua" pitchFamily="18" charset="0"/>
              </a:rPr>
              <a:t>є</a:t>
            </a:r>
            <a:r>
              <a:rPr lang="en-US" sz="2200" dirty="0">
                <a:solidFill>
                  <a:schemeClr val="bg1"/>
                </a:solidFill>
                <a:latin typeface="Book Antiqua" pitchFamily="18" charset="0"/>
              </a:rPr>
              <a:t> NP =&gt; x’ </a:t>
            </a:r>
            <a:r>
              <a:rPr lang="az-Cyrl-AZ" sz="2200" dirty="0">
                <a:solidFill>
                  <a:schemeClr val="bg1"/>
                </a:solidFill>
                <a:latin typeface="Book Antiqua" pitchFamily="18" charset="0"/>
              </a:rPr>
              <a:t>є</a:t>
            </a:r>
            <a:r>
              <a:rPr lang="en-US" sz="2200" dirty="0">
                <a:solidFill>
                  <a:schemeClr val="bg1"/>
                </a:solidFill>
                <a:latin typeface="Book Antiqua" pitchFamily="18" charset="0"/>
              </a:rPr>
              <a:t> P =&gt; x </a:t>
            </a:r>
            <a:r>
              <a:rPr lang="az-Cyrl-AZ" sz="2200" dirty="0">
                <a:solidFill>
                  <a:schemeClr val="bg1"/>
                </a:solidFill>
                <a:latin typeface="Book Antiqua" pitchFamily="18" charset="0"/>
              </a:rPr>
              <a:t>є</a:t>
            </a:r>
            <a:r>
              <a:rPr lang="en-US" sz="2200" dirty="0">
                <a:solidFill>
                  <a:schemeClr val="bg1"/>
                </a:solidFill>
                <a:latin typeface="Book Antiqua" pitchFamily="18" charset="0"/>
              </a:rPr>
              <a:t> P =&gt; x </a:t>
            </a:r>
            <a:r>
              <a:rPr lang="az-Cyrl-AZ" sz="2200" dirty="0">
                <a:solidFill>
                  <a:schemeClr val="bg1"/>
                </a:solidFill>
                <a:latin typeface="Book Antiqua" pitchFamily="18" charset="0"/>
              </a:rPr>
              <a:t>є</a:t>
            </a:r>
            <a:r>
              <a:rPr lang="en-US" sz="2200" dirty="0">
                <a:solidFill>
                  <a:schemeClr val="bg1"/>
                </a:solidFill>
                <a:latin typeface="Book Antiqua" pitchFamily="18" charset="0"/>
              </a:rPr>
              <a:t> NP</a:t>
            </a:r>
          </a:p>
        </p:txBody>
      </p:sp>
    </p:spTree>
    <p:extLst>
      <p:ext uri="{BB962C8B-B14F-4D97-AF65-F5344CB8AC3E}">
        <p14:creationId xmlns:p14="http://schemas.microsoft.com/office/powerpoint/2010/main" val="164867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down)">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p:tgtEl>
                                          <p:spTgt spid="9"/>
                                        </p:tgtEl>
                                        <p:attrNameLst>
                                          <p:attrName>ppt_y</p:attrName>
                                        </p:attrNameLst>
                                      </p:cBhvr>
                                      <p:tavLst>
                                        <p:tav tm="0">
                                          <p:val>
                                            <p:strVal val="#ppt_y-#ppt_h*1.125000"/>
                                          </p:val>
                                        </p:tav>
                                        <p:tav tm="100000">
                                          <p:val>
                                            <p:strVal val="#ppt_y"/>
                                          </p:val>
                                        </p:tav>
                                      </p:tavLst>
                                    </p:anim>
                                    <p:animEffect transition="in" filter="wipe(down)">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p:tgtEl>
                                          <p:spTgt spid="10"/>
                                        </p:tgtEl>
                                        <p:attrNameLst>
                                          <p:attrName>ppt_y</p:attrName>
                                        </p:attrNameLst>
                                      </p:cBhvr>
                                      <p:tavLst>
                                        <p:tav tm="0">
                                          <p:val>
                                            <p:strVal val="#ppt_y-#ppt_h*1.125000"/>
                                          </p:val>
                                        </p:tav>
                                        <p:tav tm="100000">
                                          <p:val>
                                            <p:strVal val="#ppt_y"/>
                                          </p:val>
                                        </p:tav>
                                      </p:tavLst>
                                    </p:anim>
                                    <p:animEffect transition="in" filter="wipe(down)">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Assignment</a:t>
            </a:r>
          </a:p>
        </p:txBody>
      </p:sp>
      <p:sp>
        <p:nvSpPr>
          <p:cNvPr id="5"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8" name="AutoShape 5"/>
          <p:cNvSpPr>
            <a:spLocks noChangeArrowheads="1"/>
          </p:cNvSpPr>
          <p:nvPr/>
        </p:nvSpPr>
        <p:spPr bwMode="auto">
          <a:xfrm>
            <a:off x="323528" y="2060847"/>
            <a:ext cx="8518412" cy="1800201"/>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lvl="0" algn="ctr"/>
            <a:r>
              <a:rPr lang="en-US" sz="2200" dirty="0">
                <a:latin typeface="Book Antiqua" pitchFamily="18" charset="0"/>
              </a:rPr>
              <a:t>“It is possible that P</a:t>
            </a:r>
            <a:r>
              <a:rPr lang="en-US" sz="2000" dirty="0">
                <a:solidFill>
                  <a:srgbClr val="FF0000"/>
                </a:solidFill>
                <a:latin typeface="Book Antiqua" pitchFamily="18" charset="0"/>
              </a:rPr>
              <a:t> </a:t>
            </a:r>
            <a:r>
              <a:rPr lang="en-US" sz="2000" dirty="0">
                <a:latin typeface="Book Antiqua" pitchFamily="18" charset="0"/>
              </a:rPr>
              <a:t>≠</a:t>
            </a:r>
            <a:r>
              <a:rPr lang="en-US" sz="2200" dirty="0">
                <a:latin typeface="Book Antiqua" pitchFamily="18" charset="0"/>
              </a:rPr>
              <a:t> NP, yet NP = co-NP”</a:t>
            </a:r>
          </a:p>
          <a:p>
            <a:pPr lvl="0" algn="ctr"/>
            <a:endParaRPr lang="en-US" sz="2200" dirty="0">
              <a:latin typeface="Book Antiqua" pitchFamily="18" charset="0"/>
            </a:endParaRPr>
          </a:p>
          <a:p>
            <a:pPr lvl="0" algn="ctr"/>
            <a:r>
              <a:rPr lang="en-US" sz="2200" dirty="0">
                <a:solidFill>
                  <a:srgbClr val="000099"/>
                </a:solidFill>
                <a:latin typeface="Book Antiqua" pitchFamily="18" charset="0"/>
              </a:rPr>
              <a:t>Do you agree with this statement? Justify your answer</a:t>
            </a:r>
            <a:endParaRPr lang="en-US" sz="2400" dirty="0">
              <a:solidFill>
                <a:srgbClr val="000099"/>
              </a:solidFill>
              <a:latin typeface="Book Antiqua" pitchFamily="18" charset="0"/>
            </a:endParaRPr>
          </a:p>
        </p:txBody>
      </p:sp>
      <p:sp>
        <p:nvSpPr>
          <p:cNvPr id="19" name="TextBox 18"/>
          <p:cNvSpPr txBox="1"/>
          <p:nvPr/>
        </p:nvSpPr>
        <p:spPr>
          <a:xfrm>
            <a:off x="777044" y="1723164"/>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Assignment</a:t>
            </a:r>
            <a:endParaRPr lang="en-US" sz="1500" b="1" dirty="0">
              <a:solidFill>
                <a:schemeClr val="bg1"/>
              </a:solidFill>
              <a:latin typeface="Book Antiqua" pitchFamily="18" charset="0"/>
            </a:endParaRPr>
          </a:p>
        </p:txBody>
      </p:sp>
    </p:spTree>
    <p:extLst>
      <p:ext uri="{BB962C8B-B14F-4D97-AF65-F5344CB8AC3E}">
        <p14:creationId xmlns:p14="http://schemas.microsoft.com/office/powerpoint/2010/main" val="597315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Polynomial-time Reductions</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8" name="AutoShape 5"/>
          <p:cNvSpPr>
            <a:spLocks noChangeArrowheads="1"/>
          </p:cNvSpPr>
          <p:nvPr/>
        </p:nvSpPr>
        <p:spPr bwMode="auto">
          <a:xfrm>
            <a:off x="323528" y="1210399"/>
            <a:ext cx="8518412" cy="1030469"/>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lvl="0" algn="ctr"/>
            <a:r>
              <a:rPr lang="en-US" sz="2200" dirty="0">
                <a:latin typeface="Book Antiqua" pitchFamily="18" charset="0"/>
              </a:rPr>
              <a:t>A </a:t>
            </a:r>
            <a:r>
              <a:rPr lang="en-US" sz="2000" dirty="0">
                <a:latin typeface="Garamond"/>
              </a:rPr>
              <a:t>≤p B</a:t>
            </a:r>
          </a:p>
          <a:p>
            <a:pPr lvl="0" algn="ctr"/>
            <a:r>
              <a:rPr lang="en-US" sz="2000" dirty="0">
                <a:solidFill>
                  <a:srgbClr val="000099"/>
                </a:solidFill>
                <a:latin typeface="Garamond"/>
              </a:rPr>
              <a:t>Problem A is polynomial time reducible to problem B</a:t>
            </a:r>
            <a:endParaRPr lang="en-US" sz="2400" dirty="0">
              <a:solidFill>
                <a:srgbClr val="000099"/>
              </a:solidFill>
              <a:latin typeface="Book Antiqua" pitchFamily="18" charset="0"/>
            </a:endParaRPr>
          </a:p>
        </p:txBody>
      </p:sp>
      <p:sp>
        <p:nvSpPr>
          <p:cNvPr id="19" name="TextBox 18"/>
          <p:cNvSpPr txBox="1"/>
          <p:nvPr/>
        </p:nvSpPr>
        <p:spPr>
          <a:xfrm>
            <a:off x="777044" y="872716"/>
            <a:ext cx="3578932"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Reduction</a:t>
            </a:r>
            <a:endParaRPr lang="en-US" sz="1500" b="1" dirty="0">
              <a:solidFill>
                <a:schemeClr val="bg1"/>
              </a:solidFill>
              <a:latin typeface="Book Antiqua" pitchFamily="18" charset="0"/>
            </a:endParaRPr>
          </a:p>
        </p:txBody>
      </p:sp>
      <p:sp>
        <p:nvSpPr>
          <p:cNvPr id="9" name="TextBox 8"/>
          <p:cNvSpPr txBox="1"/>
          <p:nvPr/>
        </p:nvSpPr>
        <p:spPr>
          <a:xfrm>
            <a:off x="-508" y="2816932"/>
            <a:ext cx="9144000" cy="877163"/>
          </a:xfrm>
          <a:prstGeom prst="rect">
            <a:avLst/>
          </a:prstGeom>
          <a:solidFill>
            <a:schemeClr val="accent1">
              <a:lumMod val="50000"/>
            </a:schemeClr>
          </a:solidFill>
        </p:spPr>
        <p:txBody>
          <a:bodyPr wrap="square" rtlCol="0">
            <a:spAutoFit/>
          </a:bodyPr>
          <a:lstStyle/>
          <a:p>
            <a:pPr lvl="0" algn="ctr"/>
            <a:r>
              <a:rPr lang="en-US" sz="2300" dirty="0">
                <a:solidFill>
                  <a:schemeClr val="bg1"/>
                </a:solidFill>
                <a:latin typeface="Book Antiqua" pitchFamily="18" charset="0"/>
              </a:rPr>
              <a:t>If </a:t>
            </a:r>
            <a:r>
              <a:rPr lang="en-US" sz="2800" dirty="0">
                <a:solidFill>
                  <a:schemeClr val="bg1"/>
                </a:solidFill>
                <a:latin typeface="Book Antiqua" pitchFamily="18" charset="0"/>
              </a:rPr>
              <a:t>A </a:t>
            </a:r>
            <a:r>
              <a:rPr lang="en-US" sz="2400" dirty="0">
                <a:solidFill>
                  <a:schemeClr val="bg1"/>
                </a:solidFill>
                <a:latin typeface="Garamond"/>
              </a:rPr>
              <a:t>≤p B and</a:t>
            </a:r>
            <a:r>
              <a:rPr lang="en-US" sz="2300" dirty="0">
                <a:solidFill>
                  <a:schemeClr val="bg1"/>
                </a:solidFill>
                <a:latin typeface="Book Antiqua" pitchFamily="18" charset="0"/>
              </a:rPr>
              <a:t> if we have a </a:t>
            </a:r>
            <a:r>
              <a:rPr lang="en-US" sz="2300" dirty="0" err="1">
                <a:solidFill>
                  <a:schemeClr val="bg1"/>
                </a:solidFill>
                <a:latin typeface="Book Antiqua" pitchFamily="18" charset="0"/>
              </a:rPr>
              <a:t>blackbox</a:t>
            </a:r>
            <a:r>
              <a:rPr lang="en-US" sz="2300" dirty="0">
                <a:solidFill>
                  <a:schemeClr val="bg1"/>
                </a:solidFill>
                <a:latin typeface="Book Antiqua" pitchFamily="18" charset="0"/>
              </a:rPr>
              <a:t> that solves B,  then we can solve A by reducing and instance of A into an instance of B</a:t>
            </a:r>
            <a:endParaRPr lang="en-US" sz="2300" dirty="0">
              <a:solidFill>
                <a:srgbClr val="FF0000"/>
              </a:solidFill>
              <a:latin typeface="Book Antiqua" pitchFamily="18"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353" y="4113076"/>
            <a:ext cx="7423067" cy="1692188"/>
          </a:xfrm>
          <a:prstGeom prst="rect">
            <a:avLst/>
          </a:prstGeom>
        </p:spPr>
      </p:pic>
      <p:sp>
        <p:nvSpPr>
          <p:cNvPr id="13" name="TextBox 12"/>
          <p:cNvSpPr txBox="1"/>
          <p:nvPr/>
        </p:nvSpPr>
        <p:spPr>
          <a:xfrm>
            <a:off x="359532" y="6567155"/>
            <a:ext cx="5616624" cy="246221"/>
          </a:xfrm>
          <a:prstGeom prst="rect">
            <a:avLst/>
          </a:prstGeom>
          <a:noFill/>
        </p:spPr>
        <p:txBody>
          <a:bodyPr wrap="square" rtlCol="0">
            <a:spAutoFit/>
          </a:bodyPr>
          <a:lstStyle/>
          <a:p>
            <a:r>
              <a:rPr lang="en-US" sz="1000" dirty="0">
                <a:latin typeface="Garamond" pitchFamily="18" charset="0"/>
              </a:rPr>
              <a:t>Image credit: “Algorithms”, Das, Gupta, and </a:t>
            </a:r>
            <a:r>
              <a:rPr lang="en-US" sz="1000" dirty="0" err="1">
                <a:latin typeface="Garamond" pitchFamily="18" charset="0"/>
              </a:rPr>
              <a:t>Vazirani</a:t>
            </a:r>
            <a:endParaRPr lang="en-US" sz="1000" dirty="0">
              <a:latin typeface="Garamond" pitchFamily="18" charset="0"/>
            </a:endParaRPr>
          </a:p>
        </p:txBody>
      </p:sp>
    </p:spTree>
    <p:extLst>
      <p:ext uri="{BB962C8B-B14F-4D97-AF65-F5344CB8AC3E}">
        <p14:creationId xmlns:p14="http://schemas.microsoft.com/office/powerpoint/2010/main" val="130885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down)">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Polynomial-time Reductions</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8" name="AutoShape 5"/>
          <p:cNvSpPr>
            <a:spLocks noChangeArrowheads="1"/>
          </p:cNvSpPr>
          <p:nvPr/>
        </p:nvSpPr>
        <p:spPr bwMode="auto">
          <a:xfrm>
            <a:off x="323528" y="1210399"/>
            <a:ext cx="8518412" cy="1030469"/>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lvl="0" algn="ctr"/>
            <a:r>
              <a:rPr lang="en-US" sz="2200" dirty="0">
                <a:latin typeface="Book Antiqua" pitchFamily="18" charset="0"/>
              </a:rPr>
              <a:t>A </a:t>
            </a:r>
            <a:r>
              <a:rPr lang="en-US" sz="2000" dirty="0">
                <a:latin typeface="Garamond"/>
              </a:rPr>
              <a:t>≤p B</a:t>
            </a:r>
          </a:p>
          <a:p>
            <a:pPr lvl="0" algn="ctr"/>
            <a:r>
              <a:rPr lang="en-US" sz="2000" dirty="0">
                <a:solidFill>
                  <a:srgbClr val="000099"/>
                </a:solidFill>
                <a:latin typeface="Garamond"/>
              </a:rPr>
              <a:t>Problem A is polynomial time reducible to problem B</a:t>
            </a:r>
            <a:endParaRPr lang="en-US" sz="2400" dirty="0">
              <a:solidFill>
                <a:srgbClr val="000099"/>
              </a:solidFill>
              <a:latin typeface="Book Antiqua" pitchFamily="18" charset="0"/>
            </a:endParaRPr>
          </a:p>
        </p:txBody>
      </p:sp>
      <p:sp>
        <p:nvSpPr>
          <p:cNvPr id="19" name="TextBox 18"/>
          <p:cNvSpPr txBox="1"/>
          <p:nvPr/>
        </p:nvSpPr>
        <p:spPr>
          <a:xfrm>
            <a:off x="777044" y="872716"/>
            <a:ext cx="3578932"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Reduction</a:t>
            </a:r>
            <a:endParaRPr lang="en-US" sz="1500" b="1" dirty="0">
              <a:solidFill>
                <a:schemeClr val="bg1"/>
              </a:solidFill>
              <a:latin typeface="Book Antiqua" pitchFamily="18" charset="0"/>
            </a:endParaRPr>
          </a:p>
        </p:txBody>
      </p:sp>
      <p:sp>
        <p:nvSpPr>
          <p:cNvPr id="10" name="AutoShape 5"/>
          <p:cNvSpPr>
            <a:spLocks noChangeArrowheads="1"/>
          </p:cNvSpPr>
          <p:nvPr/>
        </p:nvSpPr>
        <p:spPr bwMode="auto">
          <a:xfrm>
            <a:off x="2519772" y="4558771"/>
            <a:ext cx="4464496" cy="598421"/>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lvl="0" algn="ctr"/>
            <a:r>
              <a:rPr lang="en-US" sz="2200" dirty="0">
                <a:latin typeface="Book Antiqua" pitchFamily="18" charset="0"/>
              </a:rPr>
              <a:t>A is at least </a:t>
            </a:r>
            <a:r>
              <a:rPr lang="en-US" sz="2200" dirty="0">
                <a:solidFill>
                  <a:srgbClr val="FF0000"/>
                </a:solidFill>
                <a:latin typeface="Book Antiqua" pitchFamily="18" charset="0"/>
              </a:rPr>
              <a:t>as hard as</a:t>
            </a:r>
            <a:r>
              <a:rPr lang="en-US" sz="2200" dirty="0">
                <a:latin typeface="Book Antiqua" pitchFamily="18" charset="0"/>
              </a:rPr>
              <a:t> B</a:t>
            </a:r>
            <a:endParaRPr lang="en-US" sz="2400" dirty="0">
              <a:solidFill>
                <a:srgbClr val="000099"/>
              </a:solidFill>
              <a:latin typeface="Book Antiqua" pitchFamily="18" charset="0"/>
            </a:endParaRPr>
          </a:p>
        </p:txBody>
      </p:sp>
      <p:sp>
        <p:nvSpPr>
          <p:cNvPr id="11" name="AutoShape 5"/>
          <p:cNvSpPr>
            <a:spLocks noChangeArrowheads="1"/>
          </p:cNvSpPr>
          <p:nvPr/>
        </p:nvSpPr>
        <p:spPr bwMode="auto">
          <a:xfrm>
            <a:off x="2519772" y="5458871"/>
            <a:ext cx="4464496" cy="598421"/>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lvl="0" algn="ctr"/>
            <a:r>
              <a:rPr lang="en-US" sz="2200" dirty="0">
                <a:latin typeface="Book Antiqua" pitchFamily="18" charset="0"/>
              </a:rPr>
              <a:t>B is at least </a:t>
            </a:r>
            <a:r>
              <a:rPr lang="en-US" sz="2200" dirty="0">
                <a:solidFill>
                  <a:srgbClr val="FF0000"/>
                </a:solidFill>
                <a:latin typeface="Book Antiqua" pitchFamily="18" charset="0"/>
              </a:rPr>
              <a:t>as hard as</a:t>
            </a:r>
            <a:r>
              <a:rPr lang="en-US" sz="2200" dirty="0">
                <a:latin typeface="Book Antiqua" pitchFamily="18" charset="0"/>
              </a:rPr>
              <a:t> A</a:t>
            </a:r>
            <a:endParaRPr lang="en-US" sz="2400" dirty="0">
              <a:solidFill>
                <a:srgbClr val="000099"/>
              </a:solidFill>
              <a:latin typeface="Book Antiqua" pitchFamily="18" charset="0"/>
            </a:endParaRPr>
          </a:p>
        </p:txBody>
      </p:sp>
      <p:pic>
        <p:nvPicPr>
          <p:cNvPr id="12" name="Picture 3" descr="C:\USA\Research\presentations\tick-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2605" y="5545800"/>
            <a:ext cx="513151" cy="47548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353" y="2492896"/>
            <a:ext cx="7423067" cy="1692188"/>
          </a:xfrm>
          <a:prstGeom prst="rect">
            <a:avLst/>
          </a:prstGeom>
        </p:spPr>
      </p:pic>
    </p:spTree>
    <p:extLst>
      <p:ext uri="{BB962C8B-B14F-4D97-AF65-F5344CB8AC3E}">
        <p14:creationId xmlns:p14="http://schemas.microsoft.com/office/powerpoint/2010/main" val="41935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down)">
                                      <p:cBhvr>
                                        <p:cTn id="8" dur="500"/>
                                        <p:tgtEl>
                                          <p:spTgt spid="10"/>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Polynomial-time Reductions</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8" name="AutoShape 5"/>
          <p:cNvSpPr>
            <a:spLocks noChangeArrowheads="1"/>
          </p:cNvSpPr>
          <p:nvPr/>
        </p:nvSpPr>
        <p:spPr bwMode="auto">
          <a:xfrm>
            <a:off x="323528" y="1210399"/>
            <a:ext cx="8518412" cy="1030469"/>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lvl="0" algn="ctr"/>
            <a:r>
              <a:rPr lang="en-US" sz="2200" dirty="0">
                <a:latin typeface="Book Antiqua" pitchFamily="18" charset="0"/>
              </a:rPr>
              <a:t>A </a:t>
            </a:r>
            <a:r>
              <a:rPr lang="en-US" sz="2000" dirty="0">
                <a:latin typeface="Garamond"/>
              </a:rPr>
              <a:t>≤p B</a:t>
            </a:r>
          </a:p>
          <a:p>
            <a:pPr lvl="0" algn="ctr"/>
            <a:r>
              <a:rPr lang="en-US" sz="2000" dirty="0">
                <a:solidFill>
                  <a:srgbClr val="000099"/>
                </a:solidFill>
                <a:latin typeface="Garamond"/>
              </a:rPr>
              <a:t>Problem A is polynomial time reducible to problem B</a:t>
            </a:r>
            <a:endParaRPr lang="en-US" sz="2400" dirty="0">
              <a:solidFill>
                <a:srgbClr val="000099"/>
              </a:solidFill>
              <a:latin typeface="Book Antiqua" pitchFamily="18" charset="0"/>
            </a:endParaRPr>
          </a:p>
        </p:txBody>
      </p:sp>
      <p:sp>
        <p:nvSpPr>
          <p:cNvPr id="19" name="TextBox 18"/>
          <p:cNvSpPr txBox="1"/>
          <p:nvPr/>
        </p:nvSpPr>
        <p:spPr>
          <a:xfrm>
            <a:off x="777044" y="872716"/>
            <a:ext cx="3578932"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Reduction</a:t>
            </a:r>
            <a:endParaRPr lang="en-US" sz="1500" b="1" dirty="0">
              <a:solidFill>
                <a:schemeClr val="bg1"/>
              </a:solidFill>
              <a:latin typeface="Book Antiqua" pitchFamily="18" charset="0"/>
            </a:endParaRPr>
          </a:p>
        </p:txBody>
      </p:sp>
      <p:sp>
        <p:nvSpPr>
          <p:cNvPr id="10" name="AutoShape 5"/>
          <p:cNvSpPr>
            <a:spLocks noChangeArrowheads="1"/>
          </p:cNvSpPr>
          <p:nvPr/>
        </p:nvSpPr>
        <p:spPr bwMode="auto">
          <a:xfrm>
            <a:off x="1367644" y="2636912"/>
            <a:ext cx="6768752" cy="900100"/>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lvl="0" algn="ctr"/>
            <a:r>
              <a:rPr lang="en-US" sz="2200" dirty="0">
                <a:latin typeface="Book Antiqua" pitchFamily="18" charset="0"/>
              </a:rPr>
              <a:t>If you </a:t>
            </a:r>
            <a:r>
              <a:rPr lang="en-US" sz="2200" dirty="0">
                <a:solidFill>
                  <a:srgbClr val="FF0000"/>
                </a:solidFill>
                <a:latin typeface="Book Antiqua" pitchFamily="18" charset="0"/>
              </a:rPr>
              <a:t>can solve</a:t>
            </a:r>
            <a:r>
              <a:rPr lang="en-US" sz="2200" dirty="0">
                <a:latin typeface="Book Antiqua" pitchFamily="18" charset="0"/>
              </a:rPr>
              <a:t> B in polynomial time,</a:t>
            </a:r>
          </a:p>
          <a:p>
            <a:pPr lvl="0" algn="ctr"/>
            <a:r>
              <a:rPr lang="en-US" sz="2200" dirty="0">
                <a:latin typeface="Book Antiqua" pitchFamily="18" charset="0"/>
              </a:rPr>
              <a:t>then you </a:t>
            </a:r>
            <a:r>
              <a:rPr lang="en-US" sz="2200" dirty="0">
                <a:solidFill>
                  <a:srgbClr val="FF0000"/>
                </a:solidFill>
                <a:latin typeface="Book Antiqua" pitchFamily="18" charset="0"/>
              </a:rPr>
              <a:t>can solve </a:t>
            </a:r>
            <a:r>
              <a:rPr lang="en-US" sz="2200" dirty="0">
                <a:latin typeface="Book Antiqua" pitchFamily="18" charset="0"/>
              </a:rPr>
              <a:t>A in polynomial time</a:t>
            </a:r>
            <a:endParaRPr lang="en-US" sz="2400" dirty="0">
              <a:solidFill>
                <a:srgbClr val="000099"/>
              </a:solidFill>
              <a:latin typeface="Book Antiqua" pitchFamily="18" charset="0"/>
            </a:endParaRPr>
          </a:p>
        </p:txBody>
      </p:sp>
      <p:sp>
        <p:nvSpPr>
          <p:cNvPr id="14" name="AutoShape 5"/>
          <p:cNvSpPr>
            <a:spLocks noChangeArrowheads="1"/>
          </p:cNvSpPr>
          <p:nvPr/>
        </p:nvSpPr>
        <p:spPr bwMode="auto">
          <a:xfrm>
            <a:off x="1367644" y="3861048"/>
            <a:ext cx="6768752" cy="900100"/>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lvl="0" algn="ctr"/>
            <a:r>
              <a:rPr lang="en-US" sz="2200" dirty="0">
                <a:latin typeface="Book Antiqua" pitchFamily="18" charset="0"/>
              </a:rPr>
              <a:t>If you </a:t>
            </a:r>
            <a:r>
              <a:rPr lang="en-US" sz="2200" dirty="0">
                <a:solidFill>
                  <a:srgbClr val="FF0000"/>
                </a:solidFill>
                <a:latin typeface="Book Antiqua" pitchFamily="18" charset="0"/>
              </a:rPr>
              <a:t>cannot solve </a:t>
            </a:r>
            <a:r>
              <a:rPr lang="en-US" sz="2200" dirty="0">
                <a:latin typeface="Book Antiqua" pitchFamily="18" charset="0"/>
              </a:rPr>
              <a:t>A in polynomial time,</a:t>
            </a:r>
          </a:p>
          <a:p>
            <a:pPr lvl="0" algn="ctr"/>
            <a:r>
              <a:rPr lang="en-US" sz="2200" dirty="0">
                <a:latin typeface="Book Antiqua" pitchFamily="18" charset="0"/>
              </a:rPr>
              <a:t>then you </a:t>
            </a:r>
            <a:r>
              <a:rPr lang="en-US" sz="2200" dirty="0">
                <a:solidFill>
                  <a:srgbClr val="FF0000"/>
                </a:solidFill>
                <a:latin typeface="Book Antiqua" pitchFamily="18" charset="0"/>
              </a:rPr>
              <a:t>cannot solve</a:t>
            </a:r>
            <a:r>
              <a:rPr lang="en-US" sz="2200" dirty="0">
                <a:latin typeface="Book Antiqua" pitchFamily="18" charset="0"/>
              </a:rPr>
              <a:t> B in polynomial time </a:t>
            </a:r>
            <a:endParaRPr lang="en-US" sz="2400" dirty="0">
              <a:solidFill>
                <a:srgbClr val="000099"/>
              </a:solidFill>
              <a:latin typeface="Book Antiqua" pitchFamily="18" charset="0"/>
            </a:endParaRPr>
          </a:p>
        </p:txBody>
      </p:sp>
      <p:sp>
        <p:nvSpPr>
          <p:cNvPr id="15" name="TextBox 14"/>
          <p:cNvSpPr txBox="1"/>
          <p:nvPr/>
        </p:nvSpPr>
        <p:spPr>
          <a:xfrm>
            <a:off x="-508" y="5360149"/>
            <a:ext cx="9144000" cy="800219"/>
          </a:xfrm>
          <a:prstGeom prst="rect">
            <a:avLst/>
          </a:prstGeom>
          <a:solidFill>
            <a:schemeClr val="accent1">
              <a:lumMod val="50000"/>
            </a:schemeClr>
          </a:solidFill>
        </p:spPr>
        <p:txBody>
          <a:bodyPr wrap="square" rtlCol="0">
            <a:spAutoFit/>
          </a:bodyPr>
          <a:lstStyle/>
          <a:p>
            <a:pPr lvl="0" algn="ctr"/>
            <a:r>
              <a:rPr lang="en-US" sz="2300">
                <a:solidFill>
                  <a:schemeClr val="bg1"/>
                </a:solidFill>
                <a:latin typeface="Book Antiqua" pitchFamily="18" charset="0"/>
              </a:rPr>
              <a:t>Difficulty </a:t>
            </a:r>
            <a:r>
              <a:rPr lang="en-US" sz="2300" dirty="0">
                <a:solidFill>
                  <a:schemeClr val="bg1"/>
                </a:solidFill>
                <a:latin typeface="Book Antiqua" pitchFamily="18" charset="0"/>
              </a:rPr>
              <a:t>flows from A to B;</a:t>
            </a:r>
          </a:p>
          <a:p>
            <a:pPr lvl="0" algn="ctr"/>
            <a:r>
              <a:rPr lang="en-US" sz="2300" dirty="0">
                <a:solidFill>
                  <a:schemeClr val="bg1"/>
                </a:solidFill>
                <a:latin typeface="Book Antiqua" pitchFamily="18" charset="0"/>
              </a:rPr>
              <a:t>Efficiency flows from B to A</a:t>
            </a:r>
            <a:endParaRPr lang="en-US" sz="2300" dirty="0">
              <a:solidFill>
                <a:srgbClr val="FF0000"/>
              </a:solidFill>
              <a:latin typeface="Book Antiqua" pitchFamily="18" charset="0"/>
            </a:endParaRPr>
          </a:p>
        </p:txBody>
      </p:sp>
    </p:spTree>
    <p:extLst>
      <p:ext uri="{BB962C8B-B14F-4D97-AF65-F5344CB8AC3E}">
        <p14:creationId xmlns:p14="http://schemas.microsoft.com/office/powerpoint/2010/main" val="244496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ppt_y</p:attrName>
                                        </p:attrNameLst>
                                      </p:cBhvr>
                                      <p:tavLst>
                                        <p:tav tm="0">
                                          <p:val>
                                            <p:strVal val="#ppt_y-#ppt_h*1.125000"/>
                                          </p:val>
                                        </p:tav>
                                        <p:tav tm="100000">
                                          <p:val>
                                            <p:strVal val="#ppt_y"/>
                                          </p:val>
                                        </p:tav>
                                      </p:tavLst>
                                    </p:anim>
                                    <p:animEffect transition="in" filter="wipe(down)">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NP-hard problems</a:t>
            </a:r>
          </a:p>
        </p:txBody>
      </p:sp>
      <p:sp>
        <p:nvSpPr>
          <p:cNvPr id="5"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8" name="AutoShape 5"/>
          <p:cNvSpPr>
            <a:spLocks noChangeArrowheads="1"/>
          </p:cNvSpPr>
          <p:nvPr/>
        </p:nvSpPr>
        <p:spPr bwMode="auto">
          <a:xfrm>
            <a:off x="323528" y="1462427"/>
            <a:ext cx="8518412" cy="1296145"/>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latin typeface="Book Antiqua" pitchFamily="18" charset="0"/>
              </a:rPr>
              <a:t>Problem X is an NP-hard problem if </a:t>
            </a:r>
          </a:p>
          <a:p>
            <a:pPr algn="ctr"/>
            <a:r>
              <a:rPr lang="en-US" sz="2400" dirty="0">
                <a:latin typeface="Book Antiqua" pitchFamily="18" charset="0"/>
              </a:rPr>
              <a:t>for all Y</a:t>
            </a:r>
            <a:r>
              <a:rPr lang="az-Cyrl-AZ" sz="2400" dirty="0">
                <a:solidFill>
                  <a:schemeClr val="bg1"/>
                </a:solidFill>
                <a:latin typeface="Book Antiqua" pitchFamily="18" charset="0"/>
              </a:rPr>
              <a:t> </a:t>
            </a:r>
            <a:r>
              <a:rPr lang="az-Cyrl-AZ" sz="2400" dirty="0">
                <a:latin typeface="Book Antiqua" pitchFamily="18" charset="0"/>
              </a:rPr>
              <a:t>є</a:t>
            </a:r>
            <a:r>
              <a:rPr lang="en-US" sz="2400" dirty="0">
                <a:latin typeface="Book Antiqua" pitchFamily="18" charset="0"/>
              </a:rPr>
              <a:t> NP, Y</a:t>
            </a:r>
            <a:r>
              <a:rPr lang="en-US" sz="2800" dirty="0">
                <a:latin typeface="Book Antiqua" pitchFamily="18" charset="0"/>
              </a:rPr>
              <a:t> </a:t>
            </a:r>
            <a:r>
              <a:rPr lang="en-US" sz="2400" dirty="0">
                <a:latin typeface="Garamond"/>
              </a:rPr>
              <a:t>≤p X</a:t>
            </a:r>
          </a:p>
        </p:txBody>
      </p:sp>
      <p:sp>
        <p:nvSpPr>
          <p:cNvPr id="19" name="TextBox 18"/>
          <p:cNvSpPr txBox="1"/>
          <p:nvPr/>
        </p:nvSpPr>
        <p:spPr>
          <a:xfrm>
            <a:off x="777044" y="1124744"/>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NP-hard</a:t>
            </a:r>
            <a:endParaRPr lang="en-US" sz="1500" b="1" dirty="0">
              <a:solidFill>
                <a:schemeClr val="bg1"/>
              </a:solidFill>
              <a:latin typeface="Book Antiqua" pitchFamily="18" charset="0"/>
            </a:endParaRPr>
          </a:p>
        </p:txBody>
      </p:sp>
      <p:sp>
        <p:nvSpPr>
          <p:cNvPr id="6" name="TextBox 5"/>
          <p:cNvSpPr txBox="1"/>
          <p:nvPr/>
        </p:nvSpPr>
        <p:spPr>
          <a:xfrm>
            <a:off x="10734" y="3789040"/>
            <a:ext cx="9144000" cy="1200329"/>
          </a:xfrm>
          <a:prstGeom prst="rect">
            <a:avLst/>
          </a:prstGeom>
          <a:solidFill>
            <a:schemeClr val="accent1">
              <a:lumMod val="50000"/>
            </a:schemeClr>
          </a:solidFill>
        </p:spPr>
        <p:txBody>
          <a:bodyPr wrap="square" rtlCol="0">
            <a:spAutoFit/>
          </a:bodyPr>
          <a:lstStyle/>
          <a:p>
            <a:pPr algn="ctr"/>
            <a:r>
              <a:rPr lang="en-US" sz="2400" dirty="0">
                <a:solidFill>
                  <a:schemeClr val="bg1"/>
                </a:solidFill>
                <a:latin typeface="Garamond" pitchFamily="18" charset="0"/>
              </a:rPr>
              <a:t>A problem X  is </a:t>
            </a:r>
            <a:r>
              <a:rPr lang="en-US" sz="2400" b="1" i="1" dirty="0">
                <a:solidFill>
                  <a:srgbClr val="FF0000"/>
                </a:solidFill>
                <a:latin typeface="Garamond" pitchFamily="18" charset="0"/>
              </a:rPr>
              <a:t>NP-hard</a:t>
            </a:r>
            <a:r>
              <a:rPr lang="en-US" sz="2400" b="1" i="1" dirty="0">
                <a:solidFill>
                  <a:schemeClr val="bg1"/>
                </a:solidFill>
                <a:latin typeface="Garamond" pitchFamily="18" charset="0"/>
              </a:rPr>
              <a:t> </a:t>
            </a:r>
            <a:r>
              <a:rPr lang="en-US" sz="2400" dirty="0">
                <a:solidFill>
                  <a:schemeClr val="bg1"/>
                </a:solidFill>
                <a:latin typeface="Garamond" pitchFamily="18" charset="0"/>
              </a:rPr>
              <a:t>if a polynomial-time algorithm for X would imply a polynomial-time algorithm</a:t>
            </a:r>
          </a:p>
          <a:p>
            <a:pPr algn="ctr"/>
            <a:r>
              <a:rPr lang="en-US" sz="2400" dirty="0">
                <a:solidFill>
                  <a:schemeClr val="bg1"/>
                </a:solidFill>
                <a:latin typeface="Garamond" pitchFamily="18" charset="0"/>
              </a:rPr>
              <a:t>for </a:t>
            </a:r>
            <a:r>
              <a:rPr lang="en-US" sz="2400" i="1" dirty="0">
                <a:solidFill>
                  <a:srgbClr val="FF0000"/>
                </a:solidFill>
                <a:latin typeface="Garamond" pitchFamily="18" charset="0"/>
              </a:rPr>
              <a:t>every problem in</a:t>
            </a:r>
            <a:r>
              <a:rPr lang="en-US" sz="2400" i="1" dirty="0">
                <a:solidFill>
                  <a:schemeClr val="bg1"/>
                </a:solidFill>
                <a:latin typeface="Garamond" pitchFamily="18" charset="0"/>
              </a:rPr>
              <a:t> NP</a:t>
            </a:r>
            <a:r>
              <a:rPr lang="en-US" sz="2400" dirty="0">
                <a:solidFill>
                  <a:schemeClr val="bg1"/>
                </a:solidFill>
                <a:latin typeface="Garamond" pitchFamily="18" charset="0"/>
              </a:rPr>
              <a:t>.</a:t>
            </a:r>
            <a:endParaRPr lang="en-US" sz="2300" dirty="0">
              <a:solidFill>
                <a:schemeClr val="bg1"/>
              </a:solidFill>
              <a:latin typeface="Garamond" pitchFamily="18" charset="0"/>
            </a:endParaRPr>
          </a:p>
        </p:txBody>
      </p:sp>
    </p:spTree>
    <p:extLst>
      <p:ext uri="{BB962C8B-B14F-4D97-AF65-F5344CB8AC3E}">
        <p14:creationId xmlns:p14="http://schemas.microsoft.com/office/powerpoint/2010/main" val="369606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down)">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NP-complete problems</a:t>
            </a:r>
          </a:p>
        </p:txBody>
      </p:sp>
      <p:sp>
        <p:nvSpPr>
          <p:cNvPr id="5" name="Line 5"/>
          <p:cNvSpPr>
            <a:spLocks noChangeShapeType="1"/>
          </p:cNvSpPr>
          <p:nvPr/>
        </p:nvSpPr>
        <p:spPr bwMode="auto">
          <a:xfrm>
            <a:off x="374068" y="656692"/>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8" name="AutoShape 5"/>
          <p:cNvSpPr>
            <a:spLocks noChangeArrowheads="1"/>
          </p:cNvSpPr>
          <p:nvPr/>
        </p:nvSpPr>
        <p:spPr bwMode="auto">
          <a:xfrm>
            <a:off x="323528" y="1786463"/>
            <a:ext cx="8518412" cy="164253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latin typeface="Book Antiqua" pitchFamily="18" charset="0"/>
              </a:rPr>
              <a:t>Problem X is an NP-complete problem if: </a:t>
            </a:r>
          </a:p>
          <a:p>
            <a:pPr algn="ctr"/>
            <a:r>
              <a:rPr lang="en-US" sz="2400" dirty="0">
                <a:latin typeface="Book Antiqua" pitchFamily="18" charset="0"/>
              </a:rPr>
              <a:t>i) X</a:t>
            </a:r>
            <a:r>
              <a:rPr lang="az-Cyrl-AZ" sz="2400" dirty="0">
                <a:solidFill>
                  <a:schemeClr val="bg1"/>
                </a:solidFill>
                <a:latin typeface="Book Antiqua" pitchFamily="18" charset="0"/>
              </a:rPr>
              <a:t> </a:t>
            </a:r>
            <a:r>
              <a:rPr lang="az-Cyrl-AZ" sz="2400" dirty="0">
                <a:latin typeface="Book Antiqua" pitchFamily="18" charset="0"/>
              </a:rPr>
              <a:t>є</a:t>
            </a:r>
            <a:r>
              <a:rPr lang="en-US" sz="2400" dirty="0">
                <a:latin typeface="Book Antiqua" pitchFamily="18" charset="0"/>
              </a:rPr>
              <a:t> NP</a:t>
            </a:r>
          </a:p>
          <a:p>
            <a:pPr algn="ctr"/>
            <a:r>
              <a:rPr lang="en-US" sz="2400" dirty="0">
                <a:latin typeface="Book Antiqua" pitchFamily="18" charset="0"/>
              </a:rPr>
              <a:t>ii) for all Y</a:t>
            </a:r>
            <a:r>
              <a:rPr lang="az-Cyrl-AZ" sz="2400" dirty="0">
                <a:solidFill>
                  <a:schemeClr val="bg1"/>
                </a:solidFill>
                <a:latin typeface="Book Antiqua" pitchFamily="18" charset="0"/>
              </a:rPr>
              <a:t> </a:t>
            </a:r>
            <a:r>
              <a:rPr lang="az-Cyrl-AZ" sz="2400" dirty="0">
                <a:latin typeface="Book Antiqua" pitchFamily="18" charset="0"/>
              </a:rPr>
              <a:t>є</a:t>
            </a:r>
            <a:r>
              <a:rPr lang="en-US" sz="2400" dirty="0">
                <a:latin typeface="Book Antiqua" pitchFamily="18" charset="0"/>
              </a:rPr>
              <a:t> NP, Y</a:t>
            </a:r>
            <a:r>
              <a:rPr lang="en-US" sz="2800" dirty="0">
                <a:latin typeface="Book Antiqua" pitchFamily="18" charset="0"/>
              </a:rPr>
              <a:t> </a:t>
            </a:r>
            <a:r>
              <a:rPr lang="en-US" sz="2400" dirty="0">
                <a:latin typeface="Garamond"/>
              </a:rPr>
              <a:t>≤p X</a:t>
            </a:r>
          </a:p>
        </p:txBody>
      </p:sp>
      <p:sp>
        <p:nvSpPr>
          <p:cNvPr id="19" name="TextBox 18"/>
          <p:cNvSpPr txBox="1"/>
          <p:nvPr/>
        </p:nvSpPr>
        <p:spPr>
          <a:xfrm>
            <a:off x="777044" y="1485945"/>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NP-complete</a:t>
            </a:r>
            <a:endParaRPr lang="en-US" sz="1500" b="1" dirty="0">
              <a:solidFill>
                <a:schemeClr val="bg1"/>
              </a:solidFill>
              <a:latin typeface="Book Antiqua" pitchFamily="18" charset="0"/>
            </a:endParaRPr>
          </a:p>
        </p:txBody>
      </p:sp>
      <p:sp>
        <p:nvSpPr>
          <p:cNvPr id="7" name="TextBox 6"/>
          <p:cNvSpPr txBox="1"/>
          <p:nvPr/>
        </p:nvSpPr>
        <p:spPr>
          <a:xfrm>
            <a:off x="-508" y="4041068"/>
            <a:ext cx="9144000" cy="461665"/>
          </a:xfrm>
          <a:prstGeom prst="rect">
            <a:avLst/>
          </a:prstGeom>
          <a:solidFill>
            <a:schemeClr val="accent1">
              <a:lumMod val="50000"/>
            </a:schemeClr>
          </a:solidFill>
        </p:spPr>
        <p:txBody>
          <a:bodyPr wrap="square" rtlCol="0">
            <a:spAutoFit/>
          </a:bodyPr>
          <a:lstStyle/>
          <a:p>
            <a:pPr algn="ctr"/>
            <a:r>
              <a:rPr lang="en-US" sz="2400" dirty="0">
                <a:solidFill>
                  <a:schemeClr val="bg1"/>
                </a:solidFill>
                <a:latin typeface="Garamond" pitchFamily="18" charset="0"/>
              </a:rPr>
              <a:t>NP-complete problems are the </a:t>
            </a:r>
            <a:r>
              <a:rPr lang="en-US" sz="2400" dirty="0">
                <a:solidFill>
                  <a:srgbClr val="FF0000"/>
                </a:solidFill>
                <a:latin typeface="Garamond" pitchFamily="18" charset="0"/>
              </a:rPr>
              <a:t>hardest</a:t>
            </a:r>
            <a:r>
              <a:rPr lang="en-US" sz="2400" dirty="0">
                <a:solidFill>
                  <a:schemeClr val="bg1"/>
                </a:solidFill>
                <a:latin typeface="Garamond" pitchFamily="18" charset="0"/>
              </a:rPr>
              <a:t> problems in NP</a:t>
            </a:r>
            <a:endParaRPr lang="en-US" sz="2300" dirty="0">
              <a:solidFill>
                <a:schemeClr val="bg1"/>
              </a:solidFill>
              <a:latin typeface="Garamond" pitchFamily="18" charset="0"/>
            </a:endParaRPr>
          </a:p>
        </p:txBody>
      </p:sp>
      <p:sp>
        <p:nvSpPr>
          <p:cNvPr id="8" name="TextBox 7"/>
          <p:cNvSpPr txBox="1"/>
          <p:nvPr/>
        </p:nvSpPr>
        <p:spPr>
          <a:xfrm>
            <a:off x="508" y="5055567"/>
            <a:ext cx="9144000" cy="461665"/>
          </a:xfrm>
          <a:prstGeom prst="rect">
            <a:avLst/>
          </a:prstGeom>
          <a:solidFill>
            <a:schemeClr val="accent1">
              <a:lumMod val="50000"/>
            </a:schemeClr>
          </a:solidFill>
        </p:spPr>
        <p:txBody>
          <a:bodyPr wrap="square" rtlCol="0">
            <a:spAutoFit/>
          </a:bodyPr>
          <a:lstStyle/>
          <a:p>
            <a:pPr algn="ctr"/>
            <a:r>
              <a:rPr lang="en-US" sz="2400" dirty="0">
                <a:solidFill>
                  <a:schemeClr val="bg1"/>
                </a:solidFill>
                <a:latin typeface="Garamond" pitchFamily="18" charset="0"/>
              </a:rPr>
              <a:t>NP-complete is a  set of problems with the “same level of” difficulty</a:t>
            </a:r>
            <a:endParaRPr lang="en-US" sz="2300" dirty="0">
              <a:solidFill>
                <a:schemeClr val="bg1"/>
              </a:solidFill>
              <a:latin typeface="Garamond" pitchFamily="18" charset="0"/>
            </a:endParaRPr>
          </a:p>
        </p:txBody>
      </p:sp>
    </p:spTree>
    <p:extLst>
      <p:ext uri="{BB962C8B-B14F-4D97-AF65-F5344CB8AC3E}">
        <p14:creationId xmlns:p14="http://schemas.microsoft.com/office/powerpoint/2010/main" val="111697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down)">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47092"/>
            <a:ext cx="7770813" cy="609600"/>
          </a:xfrm>
          <a:prstGeom prst="rect">
            <a:avLst/>
          </a:prstGeom>
          <a:effectLst>
            <a:outerShdw dist="35921" dir="2700000" algn="ctr" rotWithShape="0">
              <a:schemeClr val="bg2"/>
            </a:outerShdw>
          </a:effectLst>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What we think the world looks like</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8" name="Oval 17"/>
          <p:cNvSpPr/>
          <p:nvPr/>
        </p:nvSpPr>
        <p:spPr>
          <a:xfrm rot="19041727">
            <a:off x="3250914" y="2768078"/>
            <a:ext cx="4064095" cy="1872208"/>
          </a:xfrm>
          <a:prstGeom prst="ellipse">
            <a:avLst/>
          </a:prstGeom>
          <a:solidFill>
            <a:schemeClr val="tx2">
              <a:lumMod val="20000"/>
              <a:lumOff val="80000"/>
              <a:alpha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2800" b="1" dirty="0">
                <a:solidFill>
                  <a:srgbClr val="FF0000"/>
                </a:solidFill>
                <a:latin typeface="Book Antiqua" pitchFamily="18" charset="0"/>
              </a:rPr>
              <a:t>NP</a:t>
            </a:r>
          </a:p>
        </p:txBody>
      </p:sp>
      <p:sp>
        <p:nvSpPr>
          <p:cNvPr id="22" name="Oval 21"/>
          <p:cNvSpPr/>
          <p:nvPr/>
        </p:nvSpPr>
        <p:spPr>
          <a:xfrm>
            <a:off x="3779912" y="4267744"/>
            <a:ext cx="936104"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Book Antiqua" pitchFamily="18" charset="0"/>
              </a:rPr>
              <a:t>P</a:t>
            </a:r>
          </a:p>
        </p:txBody>
      </p:sp>
      <p:sp>
        <p:nvSpPr>
          <p:cNvPr id="24" name="Oval 23"/>
          <p:cNvSpPr/>
          <p:nvPr/>
        </p:nvSpPr>
        <p:spPr>
          <a:xfrm rot="13963203">
            <a:off x="1347277" y="2599195"/>
            <a:ext cx="4064095" cy="187220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2800" b="1" dirty="0">
                <a:solidFill>
                  <a:srgbClr val="FF0000"/>
                </a:solidFill>
                <a:latin typeface="Book Antiqua" pitchFamily="18" charset="0"/>
              </a:rPr>
              <a:t>co-NP</a:t>
            </a:r>
          </a:p>
        </p:txBody>
      </p:sp>
      <p:sp>
        <p:nvSpPr>
          <p:cNvPr id="10" name="Oval 9"/>
          <p:cNvSpPr/>
          <p:nvPr/>
        </p:nvSpPr>
        <p:spPr>
          <a:xfrm>
            <a:off x="4968044" y="1376772"/>
            <a:ext cx="2124236" cy="1296144"/>
          </a:xfrm>
          <a:prstGeom prst="ellipse">
            <a:avLst/>
          </a:prstGeom>
          <a:solidFill>
            <a:schemeClr val="accent6">
              <a:lumMod val="75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Book Antiqua" pitchFamily="18" charset="0"/>
              </a:rPr>
              <a:t>NP-hard</a:t>
            </a:r>
          </a:p>
        </p:txBody>
      </p:sp>
      <p:sp>
        <p:nvSpPr>
          <p:cNvPr id="6" name="TextBox 5"/>
          <p:cNvSpPr txBox="1"/>
          <p:nvPr/>
        </p:nvSpPr>
        <p:spPr>
          <a:xfrm>
            <a:off x="7668344" y="2024844"/>
            <a:ext cx="1332148" cy="646331"/>
          </a:xfrm>
          <a:prstGeom prst="rect">
            <a:avLst/>
          </a:prstGeom>
          <a:noFill/>
        </p:spPr>
        <p:txBody>
          <a:bodyPr wrap="square" rtlCol="0">
            <a:spAutoFit/>
          </a:bodyPr>
          <a:lstStyle/>
          <a:p>
            <a:pPr algn="ctr"/>
            <a:r>
              <a:rPr lang="en-US" dirty="0">
                <a:latin typeface="Georgia" pitchFamily="18" charset="0"/>
              </a:rPr>
              <a:t>NP-complete</a:t>
            </a:r>
          </a:p>
        </p:txBody>
      </p:sp>
      <p:cxnSp>
        <p:nvCxnSpPr>
          <p:cNvPr id="9" name="Straight Arrow Connector 8"/>
          <p:cNvCxnSpPr/>
          <p:nvPr/>
        </p:nvCxnSpPr>
        <p:spPr>
          <a:xfrm flipH="1">
            <a:off x="7020272" y="2348009"/>
            <a:ext cx="792088" cy="6754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12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47092"/>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Proof of NP-completeness</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1" name="AutoShape 5"/>
          <p:cNvSpPr>
            <a:spLocks noChangeArrowheads="1"/>
          </p:cNvSpPr>
          <p:nvPr/>
        </p:nvSpPr>
        <p:spPr bwMode="auto">
          <a:xfrm>
            <a:off x="323528" y="1462427"/>
            <a:ext cx="8518412" cy="110247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You have to prove that for all problems Y</a:t>
            </a:r>
            <a:r>
              <a:rPr lang="az-Cyrl-AZ" sz="2200" dirty="0">
                <a:solidFill>
                  <a:schemeClr val="bg1"/>
                </a:solidFill>
                <a:latin typeface="Book Antiqua" pitchFamily="18" charset="0"/>
              </a:rPr>
              <a:t> </a:t>
            </a:r>
            <a:r>
              <a:rPr lang="az-Cyrl-AZ" sz="2200" dirty="0">
                <a:latin typeface="Book Antiqua" pitchFamily="18" charset="0"/>
              </a:rPr>
              <a:t>є</a:t>
            </a:r>
            <a:r>
              <a:rPr lang="en-US" sz="2200" dirty="0">
                <a:latin typeface="Book Antiqua" pitchFamily="18" charset="0"/>
              </a:rPr>
              <a:t> NP, Y </a:t>
            </a:r>
            <a:r>
              <a:rPr lang="en-US" sz="2200" dirty="0">
                <a:latin typeface="Garamond"/>
              </a:rPr>
              <a:t>≤p X</a:t>
            </a:r>
          </a:p>
        </p:txBody>
      </p:sp>
      <p:sp>
        <p:nvSpPr>
          <p:cNvPr id="12" name="TextBox 11"/>
          <p:cNvSpPr txBox="1"/>
          <p:nvPr/>
        </p:nvSpPr>
        <p:spPr>
          <a:xfrm>
            <a:off x="777044" y="1124744"/>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NP-complete</a:t>
            </a:r>
            <a:endParaRPr lang="en-US" sz="1500" b="1" dirty="0">
              <a:solidFill>
                <a:schemeClr val="bg1"/>
              </a:solidFill>
              <a:latin typeface="Book Antiqua" pitchFamily="18" charset="0"/>
            </a:endParaRPr>
          </a:p>
        </p:txBody>
      </p:sp>
      <p:sp>
        <p:nvSpPr>
          <p:cNvPr id="13" name="AutoShape 5"/>
          <p:cNvSpPr>
            <a:spLocks noChangeArrowheads="1"/>
          </p:cNvSpPr>
          <p:nvPr/>
        </p:nvSpPr>
        <p:spPr bwMode="auto">
          <a:xfrm>
            <a:off x="323528" y="3262627"/>
            <a:ext cx="8518412" cy="110247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Alternative: Prove that a known NP-complete problem Y </a:t>
            </a:r>
            <a:r>
              <a:rPr lang="en-US" sz="2200" dirty="0">
                <a:latin typeface="Garamond"/>
              </a:rPr>
              <a:t>≤p X</a:t>
            </a:r>
          </a:p>
        </p:txBody>
      </p:sp>
    </p:spTree>
    <p:extLst>
      <p:ext uri="{BB962C8B-B14F-4D97-AF65-F5344CB8AC3E}">
        <p14:creationId xmlns:p14="http://schemas.microsoft.com/office/powerpoint/2010/main" val="77380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ppt_y</p:attrName>
                                        </p:attrNameLst>
                                      </p:cBhvr>
                                      <p:tavLst>
                                        <p:tav tm="0">
                                          <p:val>
                                            <p:strVal val="#ppt_y-#ppt_h*1.125000"/>
                                          </p:val>
                                        </p:tav>
                                        <p:tav tm="100000">
                                          <p:val>
                                            <p:strVal val="#ppt_y"/>
                                          </p:val>
                                        </p:tav>
                                      </p:tavLst>
                                    </p:anim>
                                    <p:animEffect transition="in" filter="wipe(down)">
                                      <p:cBhvr>
                                        <p:cTn id="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Computational Complexity</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grpSp>
        <p:nvGrpSpPr>
          <p:cNvPr id="33" name="Group 32"/>
          <p:cNvGrpSpPr/>
          <p:nvPr/>
        </p:nvGrpSpPr>
        <p:grpSpPr>
          <a:xfrm>
            <a:off x="575556" y="908720"/>
            <a:ext cx="8280920" cy="707886"/>
            <a:chOff x="3290836" y="1158621"/>
            <a:chExt cx="6212790" cy="552507"/>
          </a:xfrm>
        </p:grpSpPr>
        <p:sp>
          <p:nvSpPr>
            <p:cNvPr id="34" name="Oval 33"/>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35" name="TextBox 34"/>
            <p:cNvSpPr txBox="1"/>
            <p:nvPr/>
          </p:nvSpPr>
          <p:spPr>
            <a:xfrm>
              <a:off x="3468879" y="1158621"/>
              <a:ext cx="6034747" cy="552507"/>
            </a:xfrm>
            <a:prstGeom prst="rect">
              <a:avLst/>
            </a:prstGeom>
            <a:noFill/>
          </p:spPr>
          <p:txBody>
            <a:bodyPr wrap="square" rtlCol="0">
              <a:spAutoFit/>
            </a:bodyPr>
            <a:lstStyle/>
            <a:p>
              <a:r>
                <a:rPr lang="en-US" sz="2000" dirty="0">
                  <a:latin typeface="Book Antiqua" pitchFamily="18" charset="0"/>
                </a:rPr>
                <a:t>There are many problems for which we </a:t>
              </a:r>
              <a:r>
                <a:rPr lang="en-US" sz="2000" dirty="0">
                  <a:solidFill>
                    <a:srgbClr val="FF0000"/>
                  </a:solidFill>
                  <a:latin typeface="Book Antiqua" pitchFamily="18" charset="0"/>
                </a:rPr>
                <a:t>don’t have </a:t>
              </a:r>
              <a:r>
                <a:rPr lang="en-US" sz="2000" dirty="0">
                  <a:latin typeface="Book Antiqua" pitchFamily="18" charset="0"/>
                </a:rPr>
                <a:t>any </a:t>
              </a:r>
              <a:r>
                <a:rPr lang="en-US" sz="2000" dirty="0">
                  <a:solidFill>
                    <a:srgbClr val="0000CC"/>
                  </a:solidFill>
                  <a:latin typeface="Book Antiqua" pitchFamily="18" charset="0"/>
                </a:rPr>
                <a:t>efficient</a:t>
              </a:r>
              <a:r>
                <a:rPr lang="en-US" sz="2000" dirty="0">
                  <a:latin typeface="Book Antiqua" pitchFamily="18" charset="0"/>
                </a:rPr>
                <a:t> algorithm</a:t>
              </a:r>
              <a:endParaRPr lang="en-US" sz="2000" dirty="0">
                <a:latin typeface="Georgia" pitchFamily="18" charset="0"/>
              </a:endParaRPr>
            </a:p>
          </p:txBody>
        </p:sp>
      </p:grpSp>
      <p:grpSp>
        <p:nvGrpSpPr>
          <p:cNvPr id="36" name="Group 35"/>
          <p:cNvGrpSpPr/>
          <p:nvPr/>
        </p:nvGrpSpPr>
        <p:grpSpPr>
          <a:xfrm>
            <a:off x="1260140" y="1771437"/>
            <a:ext cx="6768244" cy="630943"/>
            <a:chOff x="3348245" y="1158453"/>
            <a:chExt cx="5077899" cy="492453"/>
          </a:xfrm>
        </p:grpSpPr>
        <p:sp>
          <p:nvSpPr>
            <p:cNvPr id="37" name="Oval 36"/>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8" name="TextBox 37"/>
            <p:cNvSpPr txBox="1"/>
            <p:nvPr/>
          </p:nvSpPr>
          <p:spPr>
            <a:xfrm>
              <a:off x="3457592" y="1158453"/>
              <a:ext cx="4968552" cy="492453"/>
            </a:xfrm>
            <a:prstGeom prst="rect">
              <a:avLst/>
            </a:prstGeom>
            <a:noFill/>
          </p:spPr>
          <p:txBody>
            <a:bodyPr wrap="square" rtlCol="0">
              <a:spAutoFit/>
            </a:bodyPr>
            <a:lstStyle/>
            <a:p>
              <a:r>
                <a:rPr lang="en-US" dirty="0">
                  <a:latin typeface="Georgia" pitchFamily="18" charset="0"/>
                </a:rPr>
                <a:t> </a:t>
              </a:r>
              <a:r>
                <a:rPr lang="en-US" sz="1700" dirty="0">
                  <a:latin typeface="Book Antiqua" pitchFamily="18" charset="0"/>
                </a:rPr>
                <a:t> How do you </a:t>
              </a:r>
              <a:r>
                <a:rPr lang="en-US" sz="1700" dirty="0">
                  <a:solidFill>
                    <a:srgbClr val="0000CC"/>
                  </a:solidFill>
                  <a:latin typeface="Book Antiqua" pitchFamily="18" charset="0"/>
                </a:rPr>
                <a:t>know</a:t>
              </a:r>
              <a:r>
                <a:rPr lang="en-US" sz="1700" dirty="0">
                  <a:latin typeface="Book Antiqua" pitchFamily="18" charset="0"/>
                </a:rPr>
                <a:t> there </a:t>
              </a:r>
              <a:r>
                <a:rPr lang="en-US" sz="1700" dirty="0">
                  <a:solidFill>
                    <a:srgbClr val="FF0000"/>
                  </a:solidFill>
                  <a:latin typeface="Book Antiqua" pitchFamily="18" charset="0"/>
                </a:rPr>
                <a:t>is no efficient solution </a:t>
              </a:r>
              <a:r>
                <a:rPr lang="en-US" sz="1700" dirty="0">
                  <a:latin typeface="Book Antiqua" pitchFamily="18" charset="0"/>
                </a:rPr>
                <a:t>(like the lower bound on comparison based sorting)?</a:t>
              </a: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3104964"/>
            <a:ext cx="4604708" cy="2124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96" y="3104964"/>
            <a:ext cx="3854800"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74068" y="5553235"/>
            <a:ext cx="3945904" cy="307777"/>
          </a:xfrm>
          <a:prstGeom prst="rect">
            <a:avLst/>
          </a:prstGeom>
          <a:noFill/>
        </p:spPr>
        <p:txBody>
          <a:bodyPr wrap="square" rtlCol="0">
            <a:spAutoFit/>
          </a:bodyPr>
          <a:lstStyle/>
          <a:p>
            <a:r>
              <a:rPr lang="en-US" sz="1400" dirty="0">
                <a:latin typeface="Garamond" pitchFamily="18" charset="0"/>
              </a:rPr>
              <a:t>I cannot solve it efficiently </a:t>
            </a:r>
            <a:r>
              <a:rPr lang="en-US" sz="1400" dirty="0">
                <a:solidFill>
                  <a:srgbClr val="FF0000"/>
                </a:solidFill>
                <a:latin typeface="Garamond" pitchFamily="18" charset="0"/>
              </a:rPr>
              <a:t>because</a:t>
            </a:r>
            <a:r>
              <a:rPr lang="en-US" sz="1400" dirty="0">
                <a:latin typeface="Garamond" pitchFamily="18" charset="0"/>
              </a:rPr>
              <a:t> I am </a:t>
            </a:r>
            <a:r>
              <a:rPr lang="en-US" sz="1400" dirty="0">
                <a:solidFill>
                  <a:srgbClr val="FF0000"/>
                </a:solidFill>
                <a:latin typeface="Garamond" pitchFamily="18" charset="0"/>
              </a:rPr>
              <a:t>dumb</a:t>
            </a:r>
            <a:r>
              <a:rPr lang="en-US" sz="1400" dirty="0">
                <a:latin typeface="Garamond" pitchFamily="18" charset="0"/>
              </a:rPr>
              <a:t>!</a:t>
            </a:r>
          </a:p>
        </p:txBody>
      </p:sp>
      <p:sp>
        <p:nvSpPr>
          <p:cNvPr id="30" name="TextBox 29"/>
          <p:cNvSpPr txBox="1"/>
          <p:nvPr/>
        </p:nvSpPr>
        <p:spPr>
          <a:xfrm>
            <a:off x="5688124" y="5553235"/>
            <a:ext cx="3004332" cy="523220"/>
          </a:xfrm>
          <a:prstGeom prst="rect">
            <a:avLst/>
          </a:prstGeom>
          <a:noFill/>
        </p:spPr>
        <p:txBody>
          <a:bodyPr wrap="square" rtlCol="0">
            <a:spAutoFit/>
          </a:bodyPr>
          <a:lstStyle/>
          <a:p>
            <a:pPr algn="ctr"/>
            <a:r>
              <a:rPr lang="en-US" sz="1400" dirty="0">
                <a:latin typeface="Garamond" pitchFamily="18" charset="0"/>
              </a:rPr>
              <a:t>I cannot find an efficient solution </a:t>
            </a:r>
            <a:r>
              <a:rPr lang="en-US" sz="1400" dirty="0">
                <a:solidFill>
                  <a:srgbClr val="0000CC"/>
                </a:solidFill>
                <a:latin typeface="Garamond" pitchFamily="18" charset="0"/>
              </a:rPr>
              <a:t>because</a:t>
            </a:r>
            <a:r>
              <a:rPr lang="en-US" sz="1400" dirty="0">
                <a:latin typeface="Garamond" pitchFamily="18" charset="0"/>
              </a:rPr>
              <a:t> there </a:t>
            </a:r>
            <a:r>
              <a:rPr lang="en-US" sz="1400" dirty="0">
                <a:solidFill>
                  <a:srgbClr val="FF0000"/>
                </a:solidFill>
                <a:latin typeface="Garamond" pitchFamily="18" charset="0"/>
              </a:rPr>
              <a:t>isn’t any</a:t>
            </a:r>
            <a:r>
              <a:rPr lang="en-US" sz="1400" dirty="0">
                <a:latin typeface="Garamond" pitchFamily="18" charset="0"/>
              </a:rPr>
              <a:t>!</a:t>
            </a:r>
          </a:p>
        </p:txBody>
      </p:sp>
      <p:sp>
        <p:nvSpPr>
          <p:cNvPr id="31" name="TextBox 30"/>
          <p:cNvSpPr txBox="1"/>
          <p:nvPr/>
        </p:nvSpPr>
        <p:spPr>
          <a:xfrm>
            <a:off x="359532" y="6567155"/>
            <a:ext cx="5616624" cy="246221"/>
          </a:xfrm>
          <a:prstGeom prst="rect">
            <a:avLst/>
          </a:prstGeom>
          <a:noFill/>
        </p:spPr>
        <p:txBody>
          <a:bodyPr wrap="square" rtlCol="0">
            <a:spAutoFit/>
          </a:bodyPr>
          <a:lstStyle/>
          <a:p>
            <a:r>
              <a:rPr lang="en-US" sz="1000" dirty="0">
                <a:latin typeface="Garamond" pitchFamily="18" charset="0"/>
              </a:rPr>
              <a:t>Image credit: “Computers and Intractability” by </a:t>
            </a:r>
            <a:r>
              <a:rPr lang="en-US" sz="1000" dirty="0" err="1">
                <a:latin typeface="Garamond" pitchFamily="18" charset="0"/>
              </a:rPr>
              <a:t>Garey</a:t>
            </a:r>
            <a:r>
              <a:rPr lang="en-US" sz="1000" dirty="0">
                <a:latin typeface="Garamond" pitchFamily="18" charset="0"/>
              </a:rPr>
              <a:t> and Johnson</a:t>
            </a:r>
          </a:p>
        </p:txBody>
      </p:sp>
    </p:spTree>
    <p:extLst>
      <p:ext uri="{BB962C8B-B14F-4D97-AF65-F5344CB8AC3E}">
        <p14:creationId xmlns:p14="http://schemas.microsoft.com/office/powerpoint/2010/main" val="3621592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47092"/>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Vertex Cover</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1" name="AutoShape 5"/>
          <p:cNvSpPr>
            <a:spLocks noChangeArrowheads="1"/>
          </p:cNvSpPr>
          <p:nvPr/>
        </p:nvSpPr>
        <p:spPr bwMode="auto">
          <a:xfrm>
            <a:off x="323528" y="4413594"/>
            <a:ext cx="8518412" cy="110247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Given a graph G and a number k, does G contain a vertex cover</a:t>
            </a:r>
          </a:p>
          <a:p>
            <a:pPr algn="ctr"/>
            <a:r>
              <a:rPr lang="en-US" sz="2200" dirty="0">
                <a:latin typeface="Book Antiqua" pitchFamily="18" charset="0"/>
              </a:rPr>
              <a:t>of size at most k.</a:t>
            </a:r>
            <a:endParaRPr lang="en-US" sz="2200" dirty="0">
              <a:latin typeface="Garamond"/>
            </a:endParaRPr>
          </a:p>
        </p:txBody>
      </p:sp>
      <p:sp>
        <p:nvSpPr>
          <p:cNvPr id="12" name="TextBox 11"/>
          <p:cNvSpPr txBox="1"/>
          <p:nvPr/>
        </p:nvSpPr>
        <p:spPr>
          <a:xfrm>
            <a:off x="777044" y="4113076"/>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Vertex Cover</a:t>
            </a:r>
            <a:endParaRPr lang="en-US" sz="1500" b="1" dirty="0">
              <a:solidFill>
                <a:schemeClr val="bg1"/>
              </a:solidFill>
              <a:latin typeface="Book Antiqua" pitchFamily="18" charset="0"/>
            </a:endParaRPr>
          </a:p>
        </p:txBody>
      </p:sp>
      <p:sp>
        <p:nvSpPr>
          <p:cNvPr id="13" name="AutoShape 5"/>
          <p:cNvSpPr>
            <a:spLocks noChangeArrowheads="1"/>
          </p:cNvSpPr>
          <p:nvPr/>
        </p:nvSpPr>
        <p:spPr bwMode="auto">
          <a:xfrm>
            <a:off x="323528" y="1556792"/>
            <a:ext cx="8518412" cy="1800200"/>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A vertex cover of a graph is a set S of nodes such that every</a:t>
            </a:r>
          </a:p>
          <a:p>
            <a:pPr algn="ctr"/>
            <a:r>
              <a:rPr lang="en-US" sz="2200" dirty="0">
                <a:latin typeface="Book Antiqua" pitchFamily="18" charset="0"/>
              </a:rPr>
              <a:t>edge has at least one endpoint in S.</a:t>
            </a:r>
          </a:p>
          <a:p>
            <a:pPr algn="ctr"/>
            <a:endParaRPr lang="en-US" sz="2200" dirty="0">
              <a:latin typeface="Book Antiqua" pitchFamily="18" charset="0"/>
            </a:endParaRPr>
          </a:p>
          <a:p>
            <a:pPr algn="ctr"/>
            <a:r>
              <a:rPr lang="en-US" sz="2200" dirty="0">
                <a:latin typeface="Garamond"/>
              </a:rPr>
              <a:t>We try to “cover” each of the edges by choosing at</a:t>
            </a:r>
          </a:p>
          <a:p>
            <a:pPr algn="ctr"/>
            <a:r>
              <a:rPr lang="en-US" sz="2200" dirty="0">
                <a:latin typeface="Garamond"/>
              </a:rPr>
              <a:t>least one of its vertices.</a:t>
            </a:r>
          </a:p>
        </p:txBody>
      </p:sp>
    </p:spTree>
    <p:extLst>
      <p:ext uri="{BB962C8B-B14F-4D97-AF65-F5344CB8AC3E}">
        <p14:creationId xmlns:p14="http://schemas.microsoft.com/office/powerpoint/2010/main" val="896785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47092"/>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Vertex Cover</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1" name="AutoShape 5"/>
          <p:cNvSpPr>
            <a:spLocks noChangeArrowheads="1"/>
          </p:cNvSpPr>
          <p:nvPr/>
        </p:nvSpPr>
        <p:spPr bwMode="auto">
          <a:xfrm>
            <a:off x="323528" y="1210399"/>
            <a:ext cx="8518412" cy="110247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Given a graph G and a number k, does G contain a vertex cover</a:t>
            </a:r>
          </a:p>
          <a:p>
            <a:pPr algn="ctr"/>
            <a:r>
              <a:rPr lang="en-US" sz="2200" dirty="0">
                <a:latin typeface="Book Antiqua" pitchFamily="18" charset="0"/>
              </a:rPr>
              <a:t>of size at most k.</a:t>
            </a:r>
            <a:endParaRPr lang="en-US" sz="2200" dirty="0">
              <a:latin typeface="Garamond"/>
            </a:endParaRPr>
          </a:p>
        </p:txBody>
      </p:sp>
      <p:sp>
        <p:nvSpPr>
          <p:cNvPr id="12" name="TextBox 11"/>
          <p:cNvSpPr txBox="1"/>
          <p:nvPr/>
        </p:nvSpPr>
        <p:spPr>
          <a:xfrm>
            <a:off x="777044" y="909881"/>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Vertex Cover</a:t>
            </a:r>
            <a:endParaRPr lang="en-US" sz="1500" b="1" dirty="0">
              <a:solidFill>
                <a:schemeClr val="bg1"/>
              </a:solidFill>
              <a:latin typeface="Book Antiqua" pitchFamily="18" charset="0"/>
            </a:endParaRPr>
          </a:p>
        </p:txBody>
      </p:sp>
      <p:sp>
        <p:nvSpPr>
          <p:cNvPr id="7" name="Oval 20"/>
          <p:cNvSpPr>
            <a:spLocks noChangeAspect="1" noChangeArrowheads="1"/>
          </p:cNvSpPr>
          <p:nvPr/>
        </p:nvSpPr>
        <p:spPr bwMode="auto">
          <a:xfrm>
            <a:off x="7020272" y="4922381"/>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7</a:t>
            </a:r>
          </a:p>
        </p:txBody>
      </p:sp>
      <p:cxnSp>
        <p:nvCxnSpPr>
          <p:cNvPr id="9" name="AutoShape 24"/>
          <p:cNvCxnSpPr>
            <a:cxnSpLocks noChangeShapeType="1"/>
            <a:stCxn id="25" idx="5"/>
            <a:endCxn id="26" idx="2"/>
          </p:cNvCxnSpPr>
          <p:nvPr/>
        </p:nvCxnSpPr>
        <p:spPr bwMode="auto">
          <a:xfrm>
            <a:off x="6566395" y="5897546"/>
            <a:ext cx="1222847" cy="57685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 name="Oval 20"/>
          <p:cNvSpPr>
            <a:spLocks noChangeAspect="1" noChangeArrowheads="1"/>
          </p:cNvSpPr>
          <p:nvPr/>
        </p:nvSpPr>
        <p:spPr bwMode="auto">
          <a:xfrm>
            <a:off x="7752618" y="2930121"/>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2</a:t>
            </a:r>
          </a:p>
        </p:txBody>
      </p:sp>
      <p:sp>
        <p:nvSpPr>
          <p:cNvPr id="19" name="Oval 20"/>
          <p:cNvSpPr>
            <a:spLocks noChangeAspect="1" noChangeArrowheads="1"/>
          </p:cNvSpPr>
          <p:nvPr/>
        </p:nvSpPr>
        <p:spPr bwMode="auto">
          <a:xfrm>
            <a:off x="6264188" y="2924944"/>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1</a:t>
            </a:r>
          </a:p>
        </p:txBody>
      </p:sp>
      <p:sp>
        <p:nvSpPr>
          <p:cNvPr id="20" name="Oval 20"/>
          <p:cNvSpPr>
            <a:spLocks noChangeAspect="1" noChangeArrowheads="1"/>
          </p:cNvSpPr>
          <p:nvPr/>
        </p:nvSpPr>
        <p:spPr bwMode="auto">
          <a:xfrm>
            <a:off x="7752618" y="3615142"/>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4</a:t>
            </a:r>
          </a:p>
        </p:txBody>
      </p:sp>
      <p:sp>
        <p:nvSpPr>
          <p:cNvPr id="21" name="Oval 20"/>
          <p:cNvSpPr>
            <a:spLocks noChangeAspect="1" noChangeArrowheads="1"/>
          </p:cNvSpPr>
          <p:nvPr/>
        </p:nvSpPr>
        <p:spPr bwMode="auto">
          <a:xfrm>
            <a:off x="6264188" y="3609965"/>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3</a:t>
            </a:r>
          </a:p>
        </p:txBody>
      </p:sp>
      <p:sp>
        <p:nvSpPr>
          <p:cNvPr id="22" name="Oval 20"/>
          <p:cNvSpPr>
            <a:spLocks noChangeAspect="1" noChangeArrowheads="1"/>
          </p:cNvSpPr>
          <p:nvPr/>
        </p:nvSpPr>
        <p:spPr bwMode="auto">
          <a:xfrm>
            <a:off x="7752618" y="4263214"/>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6</a:t>
            </a:r>
          </a:p>
        </p:txBody>
      </p:sp>
      <p:sp>
        <p:nvSpPr>
          <p:cNvPr id="23" name="Oval 22"/>
          <p:cNvSpPr>
            <a:spLocks noChangeAspect="1" noChangeArrowheads="1"/>
          </p:cNvSpPr>
          <p:nvPr/>
        </p:nvSpPr>
        <p:spPr bwMode="auto">
          <a:xfrm>
            <a:off x="6264188" y="4258037"/>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5</a:t>
            </a:r>
          </a:p>
        </p:txBody>
      </p:sp>
      <p:sp>
        <p:nvSpPr>
          <p:cNvPr id="24" name="Oval 20"/>
          <p:cNvSpPr>
            <a:spLocks noChangeAspect="1" noChangeArrowheads="1"/>
          </p:cNvSpPr>
          <p:nvPr/>
        </p:nvSpPr>
        <p:spPr bwMode="auto">
          <a:xfrm>
            <a:off x="7789242" y="5631366"/>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9</a:t>
            </a:r>
          </a:p>
        </p:txBody>
      </p:sp>
      <p:sp>
        <p:nvSpPr>
          <p:cNvPr id="25" name="Oval 24"/>
          <p:cNvSpPr>
            <a:spLocks noChangeAspect="1" noChangeArrowheads="1"/>
          </p:cNvSpPr>
          <p:nvPr/>
        </p:nvSpPr>
        <p:spPr bwMode="auto">
          <a:xfrm>
            <a:off x="6300812" y="5626189"/>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8</a:t>
            </a:r>
          </a:p>
        </p:txBody>
      </p:sp>
      <p:sp>
        <p:nvSpPr>
          <p:cNvPr id="26" name="Oval 20"/>
          <p:cNvSpPr>
            <a:spLocks noChangeAspect="1" noChangeArrowheads="1"/>
          </p:cNvSpPr>
          <p:nvPr/>
        </p:nvSpPr>
        <p:spPr bwMode="auto">
          <a:xfrm>
            <a:off x="7789242" y="6315442"/>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11</a:t>
            </a:r>
          </a:p>
        </p:txBody>
      </p:sp>
      <p:sp>
        <p:nvSpPr>
          <p:cNvPr id="27" name="Oval 26"/>
          <p:cNvSpPr>
            <a:spLocks noChangeAspect="1" noChangeArrowheads="1"/>
          </p:cNvSpPr>
          <p:nvPr/>
        </p:nvSpPr>
        <p:spPr bwMode="auto">
          <a:xfrm>
            <a:off x="6300812" y="6310265"/>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10</a:t>
            </a:r>
          </a:p>
        </p:txBody>
      </p:sp>
      <p:cxnSp>
        <p:nvCxnSpPr>
          <p:cNvPr id="28" name="AutoShape 21"/>
          <p:cNvCxnSpPr>
            <a:cxnSpLocks noChangeShapeType="1"/>
          </p:cNvCxnSpPr>
          <p:nvPr/>
        </p:nvCxnSpPr>
        <p:spPr bwMode="auto">
          <a:xfrm flipV="1">
            <a:off x="7920372" y="3248980"/>
            <a:ext cx="0" cy="36710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AutoShape 21"/>
          <p:cNvCxnSpPr>
            <a:cxnSpLocks noChangeShapeType="1"/>
            <a:stCxn id="22" idx="0"/>
          </p:cNvCxnSpPr>
          <p:nvPr/>
        </p:nvCxnSpPr>
        <p:spPr bwMode="auto">
          <a:xfrm flipV="1">
            <a:off x="7908193" y="3925990"/>
            <a:ext cx="12179" cy="337224"/>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 name="AutoShape 21"/>
          <p:cNvCxnSpPr>
            <a:cxnSpLocks noChangeShapeType="1"/>
          </p:cNvCxnSpPr>
          <p:nvPr/>
        </p:nvCxnSpPr>
        <p:spPr bwMode="auto">
          <a:xfrm flipV="1">
            <a:off x="7956376" y="5949280"/>
            <a:ext cx="0" cy="36710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 name="AutoShape 24"/>
          <p:cNvCxnSpPr>
            <a:cxnSpLocks noChangeShapeType="1"/>
            <a:endCxn id="7" idx="1"/>
          </p:cNvCxnSpPr>
          <p:nvPr/>
        </p:nvCxnSpPr>
        <p:spPr bwMode="auto">
          <a:xfrm>
            <a:off x="6529771" y="4530908"/>
            <a:ext cx="536068" cy="4380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 name="AutoShape 24"/>
          <p:cNvCxnSpPr>
            <a:cxnSpLocks noChangeShapeType="1"/>
          </p:cNvCxnSpPr>
          <p:nvPr/>
        </p:nvCxnSpPr>
        <p:spPr bwMode="auto">
          <a:xfrm>
            <a:off x="7308304" y="5229200"/>
            <a:ext cx="536068" cy="4380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 name="AutoShape 24"/>
          <p:cNvCxnSpPr>
            <a:cxnSpLocks noChangeShapeType="1"/>
            <a:stCxn id="22" idx="3"/>
            <a:endCxn id="7" idx="7"/>
          </p:cNvCxnSpPr>
          <p:nvPr/>
        </p:nvCxnSpPr>
        <p:spPr bwMode="auto">
          <a:xfrm flipH="1">
            <a:off x="7285855" y="4534571"/>
            <a:ext cx="512330" cy="43436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 name="AutoShape 24"/>
          <p:cNvCxnSpPr>
            <a:cxnSpLocks noChangeShapeType="1"/>
          </p:cNvCxnSpPr>
          <p:nvPr/>
        </p:nvCxnSpPr>
        <p:spPr bwMode="auto">
          <a:xfrm flipH="1">
            <a:off x="6552220" y="5193196"/>
            <a:ext cx="512330" cy="43436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 name="AutoShape 24"/>
          <p:cNvCxnSpPr>
            <a:cxnSpLocks noChangeShapeType="1"/>
            <a:stCxn id="27" idx="6"/>
            <a:endCxn id="26" idx="2"/>
          </p:cNvCxnSpPr>
          <p:nvPr/>
        </p:nvCxnSpPr>
        <p:spPr bwMode="auto">
          <a:xfrm>
            <a:off x="6611962" y="6469222"/>
            <a:ext cx="1177280" cy="517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24"/>
          <p:cNvCxnSpPr>
            <a:cxnSpLocks noChangeShapeType="1"/>
          </p:cNvCxnSpPr>
          <p:nvPr/>
        </p:nvCxnSpPr>
        <p:spPr bwMode="auto">
          <a:xfrm>
            <a:off x="6588224" y="3104964"/>
            <a:ext cx="1177280" cy="517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24"/>
          <p:cNvCxnSpPr>
            <a:cxnSpLocks noChangeShapeType="1"/>
            <a:stCxn id="21" idx="6"/>
            <a:endCxn id="14" idx="3"/>
          </p:cNvCxnSpPr>
          <p:nvPr/>
        </p:nvCxnSpPr>
        <p:spPr bwMode="auto">
          <a:xfrm flipV="1">
            <a:off x="6575338" y="3201478"/>
            <a:ext cx="1222847" cy="567444"/>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24"/>
          <p:cNvCxnSpPr>
            <a:cxnSpLocks noChangeShapeType="1"/>
            <a:stCxn id="23" idx="6"/>
          </p:cNvCxnSpPr>
          <p:nvPr/>
        </p:nvCxnSpPr>
        <p:spPr bwMode="auto">
          <a:xfrm flipV="1">
            <a:off x="6575338" y="3833664"/>
            <a:ext cx="1199729" cy="5833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24"/>
          <p:cNvCxnSpPr>
            <a:cxnSpLocks noChangeShapeType="1"/>
          </p:cNvCxnSpPr>
          <p:nvPr/>
        </p:nvCxnSpPr>
        <p:spPr bwMode="auto">
          <a:xfrm>
            <a:off x="6563072" y="3783863"/>
            <a:ext cx="1177280" cy="517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0" name="Rectangle 49"/>
          <p:cNvSpPr>
            <a:spLocks noChangeArrowheads="1"/>
          </p:cNvSpPr>
          <p:nvPr/>
        </p:nvSpPr>
        <p:spPr bwMode="auto">
          <a:xfrm>
            <a:off x="143508" y="3267561"/>
            <a:ext cx="5256584"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rgbClr val="4F81BD"/>
              </a:buClr>
              <a:buSzPct val="90000"/>
              <a:buFont typeface="Wingdings 3" pitchFamily="18" charset="2"/>
              <a:buChar char="}"/>
            </a:pPr>
            <a:r>
              <a:rPr lang="en-US" sz="2000" dirty="0">
                <a:solidFill>
                  <a:srgbClr val="0000CC"/>
                </a:solidFill>
                <a:latin typeface="Garamond" pitchFamily="18" charset="0"/>
              </a:rPr>
              <a:t> </a:t>
            </a:r>
            <a:r>
              <a:rPr lang="en-US" sz="2000" dirty="0">
                <a:latin typeface="Garamond" pitchFamily="18" charset="0"/>
              </a:rPr>
              <a:t>Is there a vertex cover of size 4?</a:t>
            </a:r>
          </a:p>
          <a:p>
            <a:pPr lvl="1">
              <a:spcBef>
                <a:spcPts val="600"/>
              </a:spcBef>
              <a:buClr>
                <a:srgbClr val="4F81BD"/>
              </a:buClr>
              <a:buSzPct val="90000"/>
              <a:buFont typeface="Wingdings 3" pitchFamily="18" charset="2"/>
              <a:buChar char="}"/>
            </a:pPr>
            <a:r>
              <a:rPr lang="en-US" sz="2000" dirty="0">
                <a:latin typeface="Garamond" pitchFamily="18" charset="0"/>
              </a:rPr>
              <a:t> </a:t>
            </a:r>
            <a:r>
              <a:rPr lang="en-US" sz="2000" b="1" dirty="0">
                <a:solidFill>
                  <a:srgbClr val="0000CC"/>
                </a:solidFill>
                <a:latin typeface="Garamond" pitchFamily="18" charset="0"/>
              </a:rPr>
              <a:t>Yes</a:t>
            </a:r>
          </a:p>
          <a:p>
            <a:pPr>
              <a:spcBef>
                <a:spcPts val="600"/>
              </a:spcBef>
              <a:buClr>
                <a:srgbClr val="4F81BD"/>
              </a:buClr>
              <a:buSzPct val="90000"/>
              <a:buFont typeface="Wingdings 3" pitchFamily="18" charset="2"/>
              <a:buChar char="}"/>
            </a:pPr>
            <a:endParaRPr lang="en-US" sz="2000" dirty="0">
              <a:latin typeface="Garamond" pitchFamily="18" charset="0"/>
            </a:endParaRPr>
          </a:p>
        </p:txBody>
      </p:sp>
    </p:spTree>
    <p:extLst>
      <p:ext uri="{BB962C8B-B14F-4D97-AF65-F5344CB8AC3E}">
        <p14:creationId xmlns:p14="http://schemas.microsoft.com/office/powerpoint/2010/main" val="1720019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47092"/>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Vertex Cover</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1" name="AutoShape 5"/>
          <p:cNvSpPr>
            <a:spLocks noChangeArrowheads="1"/>
          </p:cNvSpPr>
          <p:nvPr/>
        </p:nvSpPr>
        <p:spPr bwMode="auto">
          <a:xfrm>
            <a:off x="323528" y="1210399"/>
            <a:ext cx="8518412" cy="110247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Given a graph G and a number k, does G contain a vertex cover</a:t>
            </a:r>
          </a:p>
          <a:p>
            <a:pPr algn="ctr"/>
            <a:r>
              <a:rPr lang="en-US" sz="2200" dirty="0">
                <a:latin typeface="Book Antiqua" pitchFamily="18" charset="0"/>
              </a:rPr>
              <a:t>of size at most k.</a:t>
            </a:r>
            <a:endParaRPr lang="en-US" sz="2200" dirty="0">
              <a:latin typeface="Garamond"/>
            </a:endParaRPr>
          </a:p>
        </p:txBody>
      </p:sp>
      <p:sp>
        <p:nvSpPr>
          <p:cNvPr id="12" name="TextBox 11"/>
          <p:cNvSpPr txBox="1"/>
          <p:nvPr/>
        </p:nvSpPr>
        <p:spPr>
          <a:xfrm>
            <a:off x="777044" y="909881"/>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Vertex Cover</a:t>
            </a:r>
            <a:endParaRPr lang="en-US" sz="1500" b="1" dirty="0">
              <a:solidFill>
                <a:schemeClr val="bg1"/>
              </a:solidFill>
              <a:latin typeface="Book Antiqua" pitchFamily="18" charset="0"/>
            </a:endParaRPr>
          </a:p>
        </p:txBody>
      </p:sp>
      <p:sp>
        <p:nvSpPr>
          <p:cNvPr id="7" name="Oval 20"/>
          <p:cNvSpPr>
            <a:spLocks noChangeAspect="1" noChangeArrowheads="1"/>
          </p:cNvSpPr>
          <p:nvPr/>
        </p:nvSpPr>
        <p:spPr bwMode="auto">
          <a:xfrm>
            <a:off x="7020272" y="4922381"/>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7</a:t>
            </a:r>
          </a:p>
        </p:txBody>
      </p:sp>
      <p:cxnSp>
        <p:nvCxnSpPr>
          <p:cNvPr id="9" name="AutoShape 24"/>
          <p:cNvCxnSpPr>
            <a:cxnSpLocks noChangeShapeType="1"/>
            <a:stCxn id="25" idx="5"/>
            <a:endCxn id="26" idx="2"/>
          </p:cNvCxnSpPr>
          <p:nvPr/>
        </p:nvCxnSpPr>
        <p:spPr bwMode="auto">
          <a:xfrm>
            <a:off x="6566395" y="5897546"/>
            <a:ext cx="1222847" cy="57685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 name="Oval 20"/>
          <p:cNvSpPr>
            <a:spLocks noChangeAspect="1" noChangeArrowheads="1"/>
          </p:cNvSpPr>
          <p:nvPr/>
        </p:nvSpPr>
        <p:spPr bwMode="auto">
          <a:xfrm>
            <a:off x="7752618" y="2930121"/>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2</a:t>
            </a:r>
          </a:p>
        </p:txBody>
      </p:sp>
      <p:sp>
        <p:nvSpPr>
          <p:cNvPr id="19" name="Oval 20"/>
          <p:cNvSpPr>
            <a:spLocks noChangeAspect="1" noChangeArrowheads="1"/>
          </p:cNvSpPr>
          <p:nvPr/>
        </p:nvSpPr>
        <p:spPr bwMode="auto">
          <a:xfrm>
            <a:off x="6264188" y="2924944"/>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1</a:t>
            </a:r>
          </a:p>
        </p:txBody>
      </p:sp>
      <p:sp>
        <p:nvSpPr>
          <p:cNvPr id="20" name="Oval 20"/>
          <p:cNvSpPr>
            <a:spLocks noChangeAspect="1" noChangeArrowheads="1"/>
          </p:cNvSpPr>
          <p:nvPr/>
        </p:nvSpPr>
        <p:spPr bwMode="auto">
          <a:xfrm>
            <a:off x="7752618" y="3615142"/>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4</a:t>
            </a:r>
          </a:p>
        </p:txBody>
      </p:sp>
      <p:sp>
        <p:nvSpPr>
          <p:cNvPr id="21" name="Oval 20"/>
          <p:cNvSpPr>
            <a:spLocks noChangeAspect="1" noChangeArrowheads="1"/>
          </p:cNvSpPr>
          <p:nvPr/>
        </p:nvSpPr>
        <p:spPr bwMode="auto">
          <a:xfrm>
            <a:off x="6264188" y="3609965"/>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3</a:t>
            </a:r>
          </a:p>
        </p:txBody>
      </p:sp>
      <p:sp>
        <p:nvSpPr>
          <p:cNvPr id="22" name="Oval 20"/>
          <p:cNvSpPr>
            <a:spLocks noChangeAspect="1" noChangeArrowheads="1"/>
          </p:cNvSpPr>
          <p:nvPr/>
        </p:nvSpPr>
        <p:spPr bwMode="auto">
          <a:xfrm>
            <a:off x="7752618" y="4263214"/>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6</a:t>
            </a:r>
          </a:p>
        </p:txBody>
      </p:sp>
      <p:sp>
        <p:nvSpPr>
          <p:cNvPr id="23" name="Oval 22"/>
          <p:cNvSpPr>
            <a:spLocks noChangeAspect="1" noChangeArrowheads="1"/>
          </p:cNvSpPr>
          <p:nvPr/>
        </p:nvSpPr>
        <p:spPr bwMode="auto">
          <a:xfrm>
            <a:off x="6264188" y="4258037"/>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5</a:t>
            </a:r>
          </a:p>
        </p:txBody>
      </p:sp>
      <p:sp>
        <p:nvSpPr>
          <p:cNvPr id="24" name="Oval 20"/>
          <p:cNvSpPr>
            <a:spLocks noChangeAspect="1" noChangeArrowheads="1"/>
          </p:cNvSpPr>
          <p:nvPr/>
        </p:nvSpPr>
        <p:spPr bwMode="auto">
          <a:xfrm>
            <a:off x="7789242" y="5631366"/>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9</a:t>
            </a:r>
          </a:p>
        </p:txBody>
      </p:sp>
      <p:sp>
        <p:nvSpPr>
          <p:cNvPr id="25" name="Oval 24"/>
          <p:cNvSpPr>
            <a:spLocks noChangeAspect="1" noChangeArrowheads="1"/>
          </p:cNvSpPr>
          <p:nvPr/>
        </p:nvSpPr>
        <p:spPr bwMode="auto">
          <a:xfrm>
            <a:off x="6300812" y="5626189"/>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8</a:t>
            </a:r>
          </a:p>
        </p:txBody>
      </p:sp>
      <p:sp>
        <p:nvSpPr>
          <p:cNvPr id="26" name="Oval 20"/>
          <p:cNvSpPr>
            <a:spLocks noChangeAspect="1" noChangeArrowheads="1"/>
          </p:cNvSpPr>
          <p:nvPr/>
        </p:nvSpPr>
        <p:spPr bwMode="auto">
          <a:xfrm>
            <a:off x="7789242" y="6315442"/>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11</a:t>
            </a:r>
          </a:p>
        </p:txBody>
      </p:sp>
      <p:sp>
        <p:nvSpPr>
          <p:cNvPr id="27" name="Oval 26"/>
          <p:cNvSpPr>
            <a:spLocks noChangeAspect="1" noChangeArrowheads="1"/>
          </p:cNvSpPr>
          <p:nvPr/>
        </p:nvSpPr>
        <p:spPr bwMode="auto">
          <a:xfrm>
            <a:off x="6300812" y="6310265"/>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10</a:t>
            </a:r>
          </a:p>
        </p:txBody>
      </p:sp>
      <p:cxnSp>
        <p:nvCxnSpPr>
          <p:cNvPr id="28" name="AutoShape 21"/>
          <p:cNvCxnSpPr>
            <a:cxnSpLocks noChangeShapeType="1"/>
          </p:cNvCxnSpPr>
          <p:nvPr/>
        </p:nvCxnSpPr>
        <p:spPr bwMode="auto">
          <a:xfrm flipV="1">
            <a:off x="7920372" y="3248980"/>
            <a:ext cx="0" cy="36710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AutoShape 21"/>
          <p:cNvCxnSpPr>
            <a:cxnSpLocks noChangeShapeType="1"/>
            <a:stCxn id="22" idx="0"/>
          </p:cNvCxnSpPr>
          <p:nvPr/>
        </p:nvCxnSpPr>
        <p:spPr bwMode="auto">
          <a:xfrm flipV="1">
            <a:off x="7908193" y="3925990"/>
            <a:ext cx="12179" cy="337224"/>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 name="AutoShape 21"/>
          <p:cNvCxnSpPr>
            <a:cxnSpLocks noChangeShapeType="1"/>
          </p:cNvCxnSpPr>
          <p:nvPr/>
        </p:nvCxnSpPr>
        <p:spPr bwMode="auto">
          <a:xfrm flipV="1">
            <a:off x="7956376" y="5949280"/>
            <a:ext cx="0" cy="36710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 name="AutoShape 24"/>
          <p:cNvCxnSpPr>
            <a:cxnSpLocks noChangeShapeType="1"/>
            <a:endCxn id="7" idx="1"/>
          </p:cNvCxnSpPr>
          <p:nvPr/>
        </p:nvCxnSpPr>
        <p:spPr bwMode="auto">
          <a:xfrm>
            <a:off x="6529771" y="4530908"/>
            <a:ext cx="536068" cy="4380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 name="AutoShape 24"/>
          <p:cNvCxnSpPr>
            <a:cxnSpLocks noChangeShapeType="1"/>
          </p:cNvCxnSpPr>
          <p:nvPr/>
        </p:nvCxnSpPr>
        <p:spPr bwMode="auto">
          <a:xfrm>
            <a:off x="7308304" y="5229200"/>
            <a:ext cx="536068" cy="4380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 name="AutoShape 24"/>
          <p:cNvCxnSpPr>
            <a:cxnSpLocks noChangeShapeType="1"/>
            <a:stCxn id="22" idx="3"/>
            <a:endCxn id="7" idx="7"/>
          </p:cNvCxnSpPr>
          <p:nvPr/>
        </p:nvCxnSpPr>
        <p:spPr bwMode="auto">
          <a:xfrm flipH="1">
            <a:off x="7285855" y="4534571"/>
            <a:ext cx="512330" cy="43436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 name="AutoShape 24"/>
          <p:cNvCxnSpPr>
            <a:cxnSpLocks noChangeShapeType="1"/>
          </p:cNvCxnSpPr>
          <p:nvPr/>
        </p:nvCxnSpPr>
        <p:spPr bwMode="auto">
          <a:xfrm flipH="1">
            <a:off x="6552220" y="5193196"/>
            <a:ext cx="512330" cy="43436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 name="AutoShape 24"/>
          <p:cNvCxnSpPr>
            <a:cxnSpLocks noChangeShapeType="1"/>
            <a:stCxn id="27" idx="6"/>
            <a:endCxn id="26" idx="2"/>
          </p:cNvCxnSpPr>
          <p:nvPr/>
        </p:nvCxnSpPr>
        <p:spPr bwMode="auto">
          <a:xfrm>
            <a:off x="6611962" y="6469222"/>
            <a:ext cx="1177280" cy="517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24"/>
          <p:cNvCxnSpPr>
            <a:cxnSpLocks noChangeShapeType="1"/>
          </p:cNvCxnSpPr>
          <p:nvPr/>
        </p:nvCxnSpPr>
        <p:spPr bwMode="auto">
          <a:xfrm>
            <a:off x="6588224" y="3104964"/>
            <a:ext cx="1177280" cy="517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24"/>
          <p:cNvCxnSpPr>
            <a:cxnSpLocks noChangeShapeType="1"/>
            <a:stCxn id="21" idx="6"/>
            <a:endCxn id="14" idx="3"/>
          </p:cNvCxnSpPr>
          <p:nvPr/>
        </p:nvCxnSpPr>
        <p:spPr bwMode="auto">
          <a:xfrm flipV="1">
            <a:off x="6575338" y="3201478"/>
            <a:ext cx="1222847" cy="567444"/>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24"/>
          <p:cNvCxnSpPr>
            <a:cxnSpLocks noChangeShapeType="1"/>
            <a:stCxn id="23" idx="6"/>
          </p:cNvCxnSpPr>
          <p:nvPr/>
        </p:nvCxnSpPr>
        <p:spPr bwMode="auto">
          <a:xfrm flipV="1">
            <a:off x="6575338" y="3833664"/>
            <a:ext cx="1199729" cy="5833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24"/>
          <p:cNvCxnSpPr>
            <a:cxnSpLocks noChangeShapeType="1"/>
          </p:cNvCxnSpPr>
          <p:nvPr/>
        </p:nvCxnSpPr>
        <p:spPr bwMode="auto">
          <a:xfrm>
            <a:off x="6563072" y="3783863"/>
            <a:ext cx="1177280" cy="517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0" name="Rectangle 49"/>
          <p:cNvSpPr>
            <a:spLocks noChangeArrowheads="1"/>
          </p:cNvSpPr>
          <p:nvPr/>
        </p:nvSpPr>
        <p:spPr bwMode="auto">
          <a:xfrm>
            <a:off x="143508" y="3025189"/>
            <a:ext cx="5256584" cy="1554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rgbClr val="4F81BD"/>
              </a:buClr>
              <a:buSzPct val="90000"/>
              <a:buFont typeface="Wingdings 3" pitchFamily="18" charset="2"/>
              <a:buChar char="}"/>
            </a:pPr>
            <a:r>
              <a:rPr lang="en-US" sz="2000" dirty="0">
                <a:solidFill>
                  <a:srgbClr val="0000CC"/>
                </a:solidFill>
                <a:latin typeface="Garamond" pitchFamily="18" charset="0"/>
              </a:rPr>
              <a:t> </a:t>
            </a:r>
            <a:r>
              <a:rPr lang="en-US" sz="2000" dirty="0">
                <a:latin typeface="Garamond" pitchFamily="18" charset="0"/>
              </a:rPr>
              <a:t>Is there a vertex cover of size 4?</a:t>
            </a:r>
          </a:p>
          <a:p>
            <a:pPr lvl="1">
              <a:spcBef>
                <a:spcPts val="600"/>
              </a:spcBef>
              <a:buClr>
                <a:srgbClr val="4F81BD"/>
              </a:buClr>
              <a:buSzPct val="90000"/>
              <a:buFont typeface="Wingdings 3" pitchFamily="18" charset="2"/>
              <a:buChar char="}"/>
            </a:pPr>
            <a:r>
              <a:rPr lang="en-US" sz="2000" dirty="0">
                <a:latin typeface="Garamond" pitchFamily="18" charset="0"/>
              </a:rPr>
              <a:t> </a:t>
            </a:r>
            <a:r>
              <a:rPr lang="en-US" sz="2000" b="1" dirty="0">
                <a:solidFill>
                  <a:srgbClr val="0000CC"/>
                </a:solidFill>
                <a:latin typeface="Garamond" pitchFamily="18" charset="0"/>
              </a:rPr>
              <a:t>Yes</a:t>
            </a:r>
          </a:p>
          <a:p>
            <a:pPr>
              <a:spcBef>
                <a:spcPts val="600"/>
              </a:spcBef>
              <a:buClr>
                <a:srgbClr val="4F81BD"/>
              </a:buClr>
              <a:buSzPct val="90000"/>
              <a:buFont typeface="Wingdings 3" pitchFamily="18" charset="2"/>
              <a:buChar char="}"/>
            </a:pPr>
            <a:r>
              <a:rPr lang="en-US" sz="2000" dirty="0">
                <a:latin typeface="Garamond" pitchFamily="18" charset="0"/>
              </a:rPr>
              <a:t> Is there a vertex cover of size 3?</a:t>
            </a:r>
          </a:p>
          <a:p>
            <a:pPr lvl="1">
              <a:spcBef>
                <a:spcPts val="600"/>
              </a:spcBef>
              <a:buClr>
                <a:srgbClr val="4F81BD"/>
              </a:buClr>
              <a:buSzPct val="90000"/>
              <a:buFont typeface="Wingdings 3" pitchFamily="18" charset="2"/>
              <a:buChar char="}"/>
            </a:pPr>
            <a:r>
              <a:rPr lang="en-US" sz="2000" dirty="0">
                <a:latin typeface="Garamond" pitchFamily="18" charset="0"/>
              </a:rPr>
              <a:t> </a:t>
            </a:r>
            <a:r>
              <a:rPr lang="en-US" sz="2000" b="1" dirty="0">
                <a:solidFill>
                  <a:srgbClr val="FF0000"/>
                </a:solidFill>
                <a:latin typeface="Garamond" pitchFamily="18" charset="0"/>
              </a:rPr>
              <a:t>No</a:t>
            </a:r>
          </a:p>
        </p:txBody>
      </p:sp>
    </p:spTree>
    <p:extLst>
      <p:ext uri="{BB962C8B-B14F-4D97-AF65-F5344CB8AC3E}">
        <p14:creationId xmlns:p14="http://schemas.microsoft.com/office/powerpoint/2010/main" val="657128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Independent Set</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1" name="AutoShape 5"/>
          <p:cNvSpPr>
            <a:spLocks noChangeArrowheads="1"/>
          </p:cNvSpPr>
          <p:nvPr/>
        </p:nvSpPr>
        <p:spPr bwMode="auto">
          <a:xfrm>
            <a:off x="323528" y="4413594"/>
            <a:ext cx="8518412" cy="110247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Given graph G and a number k, does G contain a set of at least k</a:t>
            </a:r>
          </a:p>
          <a:p>
            <a:pPr algn="ctr"/>
            <a:r>
              <a:rPr lang="en-US" sz="2200" dirty="0">
                <a:latin typeface="Book Antiqua" pitchFamily="18" charset="0"/>
              </a:rPr>
              <a:t>independent vertices?</a:t>
            </a:r>
            <a:endParaRPr lang="en-US" sz="2200" dirty="0">
              <a:latin typeface="Garamond"/>
            </a:endParaRPr>
          </a:p>
        </p:txBody>
      </p:sp>
      <p:sp>
        <p:nvSpPr>
          <p:cNvPr id="12" name="TextBox 11"/>
          <p:cNvSpPr txBox="1"/>
          <p:nvPr/>
        </p:nvSpPr>
        <p:spPr>
          <a:xfrm>
            <a:off x="755576" y="4114237"/>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Independent Set</a:t>
            </a:r>
            <a:endParaRPr lang="en-US" sz="1500" b="1" dirty="0">
              <a:solidFill>
                <a:schemeClr val="bg1"/>
              </a:solidFill>
              <a:latin typeface="Book Antiqua" pitchFamily="18" charset="0"/>
            </a:endParaRPr>
          </a:p>
        </p:txBody>
      </p:sp>
      <p:sp>
        <p:nvSpPr>
          <p:cNvPr id="13" name="AutoShape 5"/>
          <p:cNvSpPr>
            <a:spLocks noChangeArrowheads="1"/>
          </p:cNvSpPr>
          <p:nvPr/>
        </p:nvSpPr>
        <p:spPr bwMode="auto">
          <a:xfrm>
            <a:off x="323528" y="1556792"/>
            <a:ext cx="8518412" cy="1188132"/>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An independent set of a graph is a set I of nodes such that </a:t>
            </a:r>
          </a:p>
          <a:p>
            <a:pPr algn="ctr"/>
            <a:r>
              <a:rPr lang="en-US" sz="2200" dirty="0">
                <a:latin typeface="Book Antiqua" pitchFamily="18" charset="0"/>
              </a:rPr>
              <a:t>they are pairwise non-adjacent.</a:t>
            </a:r>
          </a:p>
          <a:p>
            <a:pPr algn="ctr"/>
            <a:endParaRPr lang="en-US" sz="2200" dirty="0">
              <a:latin typeface="Book Antiqua" pitchFamily="18" charset="0"/>
            </a:endParaRPr>
          </a:p>
        </p:txBody>
      </p:sp>
    </p:spTree>
    <p:extLst>
      <p:ext uri="{BB962C8B-B14F-4D97-AF65-F5344CB8AC3E}">
        <p14:creationId xmlns:p14="http://schemas.microsoft.com/office/powerpoint/2010/main" val="2307248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Independent Set</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1" name="AutoShape 5"/>
          <p:cNvSpPr>
            <a:spLocks noChangeArrowheads="1"/>
          </p:cNvSpPr>
          <p:nvPr/>
        </p:nvSpPr>
        <p:spPr bwMode="auto">
          <a:xfrm>
            <a:off x="323528" y="1100065"/>
            <a:ext cx="8518412" cy="110247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Given graph G and a number k, does G contain a set of at least k</a:t>
            </a:r>
          </a:p>
          <a:p>
            <a:pPr algn="ctr"/>
            <a:r>
              <a:rPr lang="en-US" sz="2200" dirty="0">
                <a:latin typeface="Book Antiqua" pitchFamily="18" charset="0"/>
              </a:rPr>
              <a:t>independent vertices?</a:t>
            </a:r>
            <a:endParaRPr lang="en-US" sz="2200" dirty="0">
              <a:latin typeface="Garamond"/>
            </a:endParaRPr>
          </a:p>
        </p:txBody>
      </p:sp>
      <p:sp>
        <p:nvSpPr>
          <p:cNvPr id="12" name="TextBox 11"/>
          <p:cNvSpPr txBox="1"/>
          <p:nvPr/>
        </p:nvSpPr>
        <p:spPr>
          <a:xfrm>
            <a:off x="755576" y="800708"/>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Independent Set</a:t>
            </a:r>
            <a:endParaRPr lang="en-US" sz="1500" b="1" dirty="0">
              <a:solidFill>
                <a:schemeClr val="bg1"/>
              </a:solidFill>
              <a:latin typeface="Book Antiqua" pitchFamily="18" charset="0"/>
            </a:endParaRPr>
          </a:p>
        </p:txBody>
      </p:sp>
      <p:sp>
        <p:nvSpPr>
          <p:cNvPr id="34" name="Rectangle 33"/>
          <p:cNvSpPr>
            <a:spLocks noChangeArrowheads="1"/>
          </p:cNvSpPr>
          <p:nvPr/>
        </p:nvSpPr>
        <p:spPr bwMode="auto">
          <a:xfrm>
            <a:off x="143508" y="3025189"/>
            <a:ext cx="5256584" cy="1554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rgbClr val="4F81BD"/>
              </a:buClr>
              <a:buSzPct val="90000"/>
              <a:buFont typeface="Wingdings 3" pitchFamily="18" charset="2"/>
              <a:buChar char="}"/>
            </a:pPr>
            <a:r>
              <a:rPr lang="en-US" sz="2000" dirty="0">
                <a:solidFill>
                  <a:srgbClr val="0000CC"/>
                </a:solidFill>
                <a:latin typeface="Garamond" pitchFamily="18" charset="0"/>
              </a:rPr>
              <a:t> </a:t>
            </a:r>
            <a:r>
              <a:rPr lang="en-US" sz="2000" dirty="0">
                <a:latin typeface="Garamond" pitchFamily="18" charset="0"/>
              </a:rPr>
              <a:t>Is there a vertex cover of size 4?</a:t>
            </a:r>
          </a:p>
          <a:p>
            <a:pPr lvl="1">
              <a:spcBef>
                <a:spcPts val="600"/>
              </a:spcBef>
              <a:buClr>
                <a:srgbClr val="4F81BD"/>
              </a:buClr>
              <a:buSzPct val="90000"/>
              <a:buFont typeface="Wingdings 3" pitchFamily="18" charset="2"/>
              <a:buChar char="}"/>
            </a:pPr>
            <a:r>
              <a:rPr lang="en-US" sz="2000" dirty="0">
                <a:latin typeface="Garamond" pitchFamily="18" charset="0"/>
              </a:rPr>
              <a:t> </a:t>
            </a:r>
            <a:r>
              <a:rPr lang="en-US" sz="2000" b="1" dirty="0">
                <a:solidFill>
                  <a:srgbClr val="0000CC"/>
                </a:solidFill>
                <a:latin typeface="Garamond" pitchFamily="18" charset="0"/>
              </a:rPr>
              <a:t>Yes</a:t>
            </a:r>
          </a:p>
          <a:p>
            <a:pPr>
              <a:spcBef>
                <a:spcPts val="600"/>
              </a:spcBef>
              <a:buClr>
                <a:srgbClr val="4F81BD"/>
              </a:buClr>
              <a:buSzPct val="90000"/>
              <a:buFont typeface="Wingdings 3" pitchFamily="18" charset="2"/>
              <a:buChar char="}"/>
            </a:pPr>
            <a:r>
              <a:rPr lang="en-US" sz="2000" dirty="0">
                <a:latin typeface="Garamond" pitchFamily="18" charset="0"/>
              </a:rPr>
              <a:t> Is there a vertex cover of size 3?</a:t>
            </a:r>
          </a:p>
          <a:p>
            <a:pPr lvl="1">
              <a:spcBef>
                <a:spcPts val="600"/>
              </a:spcBef>
              <a:buClr>
                <a:srgbClr val="4F81BD"/>
              </a:buClr>
              <a:buSzPct val="90000"/>
              <a:buFont typeface="Wingdings 3" pitchFamily="18" charset="2"/>
              <a:buChar char="}"/>
            </a:pPr>
            <a:r>
              <a:rPr lang="en-US" sz="2000" dirty="0">
                <a:latin typeface="Garamond" pitchFamily="18" charset="0"/>
              </a:rPr>
              <a:t> </a:t>
            </a:r>
            <a:r>
              <a:rPr lang="en-US" sz="2000" b="1" dirty="0">
                <a:solidFill>
                  <a:srgbClr val="FF0000"/>
                </a:solidFill>
                <a:latin typeface="Garamond" pitchFamily="18" charset="0"/>
              </a:rPr>
              <a:t>No</a:t>
            </a:r>
          </a:p>
        </p:txBody>
      </p:sp>
      <p:sp>
        <p:nvSpPr>
          <p:cNvPr id="35" name="Oval 20"/>
          <p:cNvSpPr>
            <a:spLocks noChangeAspect="1" noChangeArrowheads="1"/>
          </p:cNvSpPr>
          <p:nvPr/>
        </p:nvSpPr>
        <p:spPr bwMode="auto">
          <a:xfrm>
            <a:off x="7020272" y="4922381"/>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7</a:t>
            </a:r>
          </a:p>
        </p:txBody>
      </p:sp>
      <p:cxnSp>
        <p:nvCxnSpPr>
          <p:cNvPr id="36" name="AutoShape 24"/>
          <p:cNvCxnSpPr>
            <a:cxnSpLocks noChangeShapeType="1"/>
            <a:stCxn id="44" idx="5"/>
            <a:endCxn id="45" idx="2"/>
          </p:cNvCxnSpPr>
          <p:nvPr/>
        </p:nvCxnSpPr>
        <p:spPr bwMode="auto">
          <a:xfrm>
            <a:off x="6566395" y="5897546"/>
            <a:ext cx="1222847" cy="57685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7" name="Oval 20"/>
          <p:cNvSpPr>
            <a:spLocks noChangeAspect="1" noChangeArrowheads="1"/>
          </p:cNvSpPr>
          <p:nvPr/>
        </p:nvSpPr>
        <p:spPr bwMode="auto">
          <a:xfrm>
            <a:off x="7752618" y="2930121"/>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2</a:t>
            </a:r>
          </a:p>
        </p:txBody>
      </p:sp>
      <p:sp>
        <p:nvSpPr>
          <p:cNvPr id="38" name="Oval 20"/>
          <p:cNvSpPr>
            <a:spLocks noChangeAspect="1" noChangeArrowheads="1"/>
          </p:cNvSpPr>
          <p:nvPr/>
        </p:nvSpPr>
        <p:spPr bwMode="auto">
          <a:xfrm>
            <a:off x="6264188" y="2924944"/>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1</a:t>
            </a:r>
          </a:p>
        </p:txBody>
      </p:sp>
      <p:sp>
        <p:nvSpPr>
          <p:cNvPr id="39" name="Oval 20"/>
          <p:cNvSpPr>
            <a:spLocks noChangeAspect="1" noChangeArrowheads="1"/>
          </p:cNvSpPr>
          <p:nvPr/>
        </p:nvSpPr>
        <p:spPr bwMode="auto">
          <a:xfrm>
            <a:off x="7752618" y="3615142"/>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4</a:t>
            </a:r>
          </a:p>
        </p:txBody>
      </p:sp>
      <p:sp>
        <p:nvSpPr>
          <p:cNvPr id="40" name="Oval 39"/>
          <p:cNvSpPr>
            <a:spLocks noChangeAspect="1" noChangeArrowheads="1"/>
          </p:cNvSpPr>
          <p:nvPr/>
        </p:nvSpPr>
        <p:spPr bwMode="auto">
          <a:xfrm>
            <a:off x="6264188" y="3609965"/>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3</a:t>
            </a:r>
          </a:p>
        </p:txBody>
      </p:sp>
      <p:sp>
        <p:nvSpPr>
          <p:cNvPr id="41" name="Oval 20"/>
          <p:cNvSpPr>
            <a:spLocks noChangeAspect="1" noChangeArrowheads="1"/>
          </p:cNvSpPr>
          <p:nvPr/>
        </p:nvSpPr>
        <p:spPr bwMode="auto">
          <a:xfrm>
            <a:off x="7752618" y="4263214"/>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6</a:t>
            </a:r>
          </a:p>
        </p:txBody>
      </p:sp>
      <p:sp>
        <p:nvSpPr>
          <p:cNvPr id="42" name="Oval 41"/>
          <p:cNvSpPr>
            <a:spLocks noChangeAspect="1" noChangeArrowheads="1"/>
          </p:cNvSpPr>
          <p:nvPr/>
        </p:nvSpPr>
        <p:spPr bwMode="auto">
          <a:xfrm>
            <a:off x="6264188" y="4258037"/>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5</a:t>
            </a:r>
          </a:p>
        </p:txBody>
      </p:sp>
      <p:sp>
        <p:nvSpPr>
          <p:cNvPr id="43" name="Oval 20"/>
          <p:cNvSpPr>
            <a:spLocks noChangeAspect="1" noChangeArrowheads="1"/>
          </p:cNvSpPr>
          <p:nvPr/>
        </p:nvSpPr>
        <p:spPr bwMode="auto">
          <a:xfrm>
            <a:off x="7789242" y="5631366"/>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9</a:t>
            </a:r>
          </a:p>
        </p:txBody>
      </p:sp>
      <p:sp>
        <p:nvSpPr>
          <p:cNvPr id="44" name="Oval 43"/>
          <p:cNvSpPr>
            <a:spLocks noChangeAspect="1" noChangeArrowheads="1"/>
          </p:cNvSpPr>
          <p:nvPr/>
        </p:nvSpPr>
        <p:spPr bwMode="auto">
          <a:xfrm>
            <a:off x="6300812" y="5626189"/>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8</a:t>
            </a:r>
          </a:p>
        </p:txBody>
      </p:sp>
      <p:sp>
        <p:nvSpPr>
          <p:cNvPr id="45" name="Oval 20"/>
          <p:cNvSpPr>
            <a:spLocks noChangeAspect="1" noChangeArrowheads="1"/>
          </p:cNvSpPr>
          <p:nvPr/>
        </p:nvSpPr>
        <p:spPr bwMode="auto">
          <a:xfrm>
            <a:off x="7789242" y="6315442"/>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11</a:t>
            </a:r>
          </a:p>
        </p:txBody>
      </p:sp>
      <p:sp>
        <p:nvSpPr>
          <p:cNvPr id="46" name="Oval 45"/>
          <p:cNvSpPr>
            <a:spLocks noChangeAspect="1" noChangeArrowheads="1"/>
          </p:cNvSpPr>
          <p:nvPr/>
        </p:nvSpPr>
        <p:spPr bwMode="auto">
          <a:xfrm>
            <a:off x="6300812" y="6310265"/>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10</a:t>
            </a:r>
          </a:p>
        </p:txBody>
      </p:sp>
      <p:cxnSp>
        <p:nvCxnSpPr>
          <p:cNvPr id="47" name="AutoShape 21"/>
          <p:cNvCxnSpPr>
            <a:cxnSpLocks noChangeShapeType="1"/>
          </p:cNvCxnSpPr>
          <p:nvPr/>
        </p:nvCxnSpPr>
        <p:spPr bwMode="auto">
          <a:xfrm flipV="1">
            <a:off x="7920372" y="3248980"/>
            <a:ext cx="0" cy="36710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21"/>
          <p:cNvCxnSpPr>
            <a:cxnSpLocks noChangeShapeType="1"/>
            <a:stCxn id="41" idx="0"/>
          </p:cNvCxnSpPr>
          <p:nvPr/>
        </p:nvCxnSpPr>
        <p:spPr bwMode="auto">
          <a:xfrm flipV="1">
            <a:off x="7908193" y="3925990"/>
            <a:ext cx="12179" cy="337224"/>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21"/>
          <p:cNvCxnSpPr>
            <a:cxnSpLocks noChangeShapeType="1"/>
          </p:cNvCxnSpPr>
          <p:nvPr/>
        </p:nvCxnSpPr>
        <p:spPr bwMode="auto">
          <a:xfrm flipV="1">
            <a:off x="7956376" y="5949280"/>
            <a:ext cx="0" cy="36710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24"/>
          <p:cNvCxnSpPr>
            <a:cxnSpLocks noChangeShapeType="1"/>
            <a:endCxn id="35" idx="1"/>
          </p:cNvCxnSpPr>
          <p:nvPr/>
        </p:nvCxnSpPr>
        <p:spPr bwMode="auto">
          <a:xfrm>
            <a:off x="6529771" y="4530908"/>
            <a:ext cx="536068" cy="4380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 name="AutoShape 24"/>
          <p:cNvCxnSpPr>
            <a:cxnSpLocks noChangeShapeType="1"/>
          </p:cNvCxnSpPr>
          <p:nvPr/>
        </p:nvCxnSpPr>
        <p:spPr bwMode="auto">
          <a:xfrm>
            <a:off x="7308304" y="5229200"/>
            <a:ext cx="536068" cy="4380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 name="AutoShape 24"/>
          <p:cNvCxnSpPr>
            <a:cxnSpLocks noChangeShapeType="1"/>
            <a:stCxn id="41" idx="3"/>
            <a:endCxn id="35" idx="7"/>
          </p:cNvCxnSpPr>
          <p:nvPr/>
        </p:nvCxnSpPr>
        <p:spPr bwMode="auto">
          <a:xfrm flipH="1">
            <a:off x="7285855" y="4534571"/>
            <a:ext cx="512330" cy="43436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 name="AutoShape 24"/>
          <p:cNvCxnSpPr>
            <a:cxnSpLocks noChangeShapeType="1"/>
          </p:cNvCxnSpPr>
          <p:nvPr/>
        </p:nvCxnSpPr>
        <p:spPr bwMode="auto">
          <a:xfrm flipH="1">
            <a:off x="6552220" y="5193196"/>
            <a:ext cx="512330" cy="43436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 name="AutoShape 24"/>
          <p:cNvCxnSpPr>
            <a:cxnSpLocks noChangeShapeType="1"/>
            <a:stCxn id="46" idx="6"/>
            <a:endCxn id="45" idx="2"/>
          </p:cNvCxnSpPr>
          <p:nvPr/>
        </p:nvCxnSpPr>
        <p:spPr bwMode="auto">
          <a:xfrm>
            <a:off x="6611962" y="6469222"/>
            <a:ext cx="1177280" cy="517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5" name="AutoShape 24"/>
          <p:cNvCxnSpPr>
            <a:cxnSpLocks noChangeShapeType="1"/>
          </p:cNvCxnSpPr>
          <p:nvPr/>
        </p:nvCxnSpPr>
        <p:spPr bwMode="auto">
          <a:xfrm>
            <a:off x="6588224" y="3104964"/>
            <a:ext cx="1177280" cy="517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 name="AutoShape 24"/>
          <p:cNvCxnSpPr>
            <a:cxnSpLocks noChangeShapeType="1"/>
            <a:stCxn id="40" idx="6"/>
            <a:endCxn id="37" idx="3"/>
          </p:cNvCxnSpPr>
          <p:nvPr/>
        </p:nvCxnSpPr>
        <p:spPr bwMode="auto">
          <a:xfrm flipV="1">
            <a:off x="6575338" y="3201478"/>
            <a:ext cx="1222847" cy="567444"/>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7" name="AutoShape 24"/>
          <p:cNvCxnSpPr>
            <a:cxnSpLocks noChangeShapeType="1"/>
            <a:stCxn id="42" idx="6"/>
          </p:cNvCxnSpPr>
          <p:nvPr/>
        </p:nvCxnSpPr>
        <p:spPr bwMode="auto">
          <a:xfrm flipV="1">
            <a:off x="6575338" y="3833664"/>
            <a:ext cx="1199729" cy="5833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 name="AutoShape 24"/>
          <p:cNvCxnSpPr>
            <a:cxnSpLocks noChangeShapeType="1"/>
          </p:cNvCxnSpPr>
          <p:nvPr/>
        </p:nvCxnSpPr>
        <p:spPr bwMode="auto">
          <a:xfrm>
            <a:off x="6563072" y="3783863"/>
            <a:ext cx="1177280" cy="517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88790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Independent Set</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1" name="AutoShape 5"/>
          <p:cNvSpPr>
            <a:spLocks noChangeArrowheads="1"/>
          </p:cNvSpPr>
          <p:nvPr/>
        </p:nvSpPr>
        <p:spPr bwMode="auto">
          <a:xfrm>
            <a:off x="323528" y="1100065"/>
            <a:ext cx="8518412" cy="110247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Given graph G and a number k, does G contain a set of at least k</a:t>
            </a:r>
          </a:p>
          <a:p>
            <a:pPr algn="ctr"/>
            <a:r>
              <a:rPr lang="en-US" sz="2200" dirty="0">
                <a:latin typeface="Book Antiqua" pitchFamily="18" charset="0"/>
              </a:rPr>
              <a:t>independent vertices?</a:t>
            </a:r>
            <a:endParaRPr lang="en-US" sz="2200" dirty="0">
              <a:latin typeface="Garamond"/>
            </a:endParaRPr>
          </a:p>
        </p:txBody>
      </p:sp>
      <p:sp>
        <p:nvSpPr>
          <p:cNvPr id="12" name="TextBox 11"/>
          <p:cNvSpPr txBox="1"/>
          <p:nvPr/>
        </p:nvSpPr>
        <p:spPr>
          <a:xfrm>
            <a:off x="755576" y="800708"/>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Independent Set</a:t>
            </a:r>
            <a:endParaRPr lang="en-US" sz="1500" b="1" dirty="0">
              <a:solidFill>
                <a:schemeClr val="bg1"/>
              </a:solidFill>
              <a:latin typeface="Book Antiqua" pitchFamily="18" charset="0"/>
            </a:endParaRPr>
          </a:p>
        </p:txBody>
      </p:sp>
      <p:sp>
        <p:nvSpPr>
          <p:cNvPr id="34" name="Rectangle 33"/>
          <p:cNvSpPr>
            <a:spLocks noChangeArrowheads="1"/>
          </p:cNvSpPr>
          <p:nvPr/>
        </p:nvSpPr>
        <p:spPr bwMode="auto">
          <a:xfrm>
            <a:off x="143508" y="3025189"/>
            <a:ext cx="5256584"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rgbClr val="4F81BD"/>
              </a:buClr>
              <a:buSzPct val="90000"/>
              <a:buFont typeface="Wingdings 3" pitchFamily="18" charset="2"/>
              <a:buChar char="}"/>
            </a:pPr>
            <a:r>
              <a:rPr lang="en-US" sz="2000" dirty="0">
                <a:solidFill>
                  <a:srgbClr val="0000CC"/>
                </a:solidFill>
                <a:latin typeface="Garamond" pitchFamily="18" charset="0"/>
              </a:rPr>
              <a:t> </a:t>
            </a:r>
            <a:r>
              <a:rPr lang="en-US" sz="2000" dirty="0">
                <a:latin typeface="Garamond" pitchFamily="18" charset="0"/>
              </a:rPr>
              <a:t>Is there an independent set of size 4?</a:t>
            </a:r>
          </a:p>
          <a:p>
            <a:pPr lvl="1">
              <a:spcBef>
                <a:spcPts val="600"/>
              </a:spcBef>
              <a:buClr>
                <a:srgbClr val="4F81BD"/>
              </a:buClr>
              <a:buSzPct val="90000"/>
              <a:buFont typeface="Wingdings 3" pitchFamily="18" charset="2"/>
              <a:buChar char="}"/>
            </a:pPr>
            <a:r>
              <a:rPr lang="en-US" sz="2000" dirty="0">
                <a:latin typeface="Garamond" pitchFamily="18" charset="0"/>
              </a:rPr>
              <a:t> </a:t>
            </a:r>
            <a:r>
              <a:rPr lang="en-US" sz="2000" b="1" dirty="0">
                <a:solidFill>
                  <a:srgbClr val="0000CC"/>
                </a:solidFill>
                <a:latin typeface="Garamond" pitchFamily="18" charset="0"/>
              </a:rPr>
              <a:t>Yes</a:t>
            </a:r>
          </a:p>
        </p:txBody>
      </p:sp>
      <p:sp>
        <p:nvSpPr>
          <p:cNvPr id="35" name="Oval 20"/>
          <p:cNvSpPr>
            <a:spLocks noChangeAspect="1" noChangeArrowheads="1"/>
          </p:cNvSpPr>
          <p:nvPr/>
        </p:nvSpPr>
        <p:spPr bwMode="auto">
          <a:xfrm>
            <a:off x="7020272" y="4922381"/>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7</a:t>
            </a:r>
          </a:p>
        </p:txBody>
      </p:sp>
      <p:cxnSp>
        <p:nvCxnSpPr>
          <p:cNvPr id="36" name="AutoShape 24"/>
          <p:cNvCxnSpPr>
            <a:cxnSpLocks noChangeShapeType="1"/>
            <a:stCxn id="44" idx="5"/>
            <a:endCxn id="45" idx="2"/>
          </p:cNvCxnSpPr>
          <p:nvPr/>
        </p:nvCxnSpPr>
        <p:spPr bwMode="auto">
          <a:xfrm>
            <a:off x="6566395" y="5897546"/>
            <a:ext cx="1222847" cy="576853"/>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7" name="Oval 20"/>
          <p:cNvSpPr>
            <a:spLocks noChangeAspect="1" noChangeArrowheads="1"/>
          </p:cNvSpPr>
          <p:nvPr/>
        </p:nvSpPr>
        <p:spPr bwMode="auto">
          <a:xfrm>
            <a:off x="7752618" y="2930121"/>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2</a:t>
            </a:r>
          </a:p>
        </p:txBody>
      </p:sp>
      <p:sp>
        <p:nvSpPr>
          <p:cNvPr id="38" name="Oval 20"/>
          <p:cNvSpPr>
            <a:spLocks noChangeAspect="1" noChangeArrowheads="1"/>
          </p:cNvSpPr>
          <p:nvPr/>
        </p:nvSpPr>
        <p:spPr bwMode="auto">
          <a:xfrm>
            <a:off x="6264188" y="2924944"/>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1</a:t>
            </a:r>
          </a:p>
        </p:txBody>
      </p:sp>
      <p:sp>
        <p:nvSpPr>
          <p:cNvPr id="39" name="Oval 20"/>
          <p:cNvSpPr>
            <a:spLocks noChangeAspect="1" noChangeArrowheads="1"/>
          </p:cNvSpPr>
          <p:nvPr/>
        </p:nvSpPr>
        <p:spPr bwMode="auto">
          <a:xfrm>
            <a:off x="7752618" y="3615142"/>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4</a:t>
            </a:r>
          </a:p>
        </p:txBody>
      </p:sp>
      <p:sp>
        <p:nvSpPr>
          <p:cNvPr id="40" name="Oval 39"/>
          <p:cNvSpPr>
            <a:spLocks noChangeAspect="1" noChangeArrowheads="1"/>
          </p:cNvSpPr>
          <p:nvPr/>
        </p:nvSpPr>
        <p:spPr bwMode="auto">
          <a:xfrm>
            <a:off x="6264188" y="3609965"/>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3</a:t>
            </a:r>
          </a:p>
        </p:txBody>
      </p:sp>
      <p:sp>
        <p:nvSpPr>
          <p:cNvPr id="41" name="Oval 20"/>
          <p:cNvSpPr>
            <a:spLocks noChangeAspect="1" noChangeArrowheads="1"/>
          </p:cNvSpPr>
          <p:nvPr/>
        </p:nvSpPr>
        <p:spPr bwMode="auto">
          <a:xfrm>
            <a:off x="7752618" y="4263214"/>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6</a:t>
            </a:r>
          </a:p>
        </p:txBody>
      </p:sp>
      <p:sp>
        <p:nvSpPr>
          <p:cNvPr id="42" name="Oval 41"/>
          <p:cNvSpPr>
            <a:spLocks noChangeAspect="1" noChangeArrowheads="1"/>
          </p:cNvSpPr>
          <p:nvPr/>
        </p:nvSpPr>
        <p:spPr bwMode="auto">
          <a:xfrm>
            <a:off x="6264188" y="4258037"/>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5</a:t>
            </a:r>
          </a:p>
        </p:txBody>
      </p:sp>
      <p:sp>
        <p:nvSpPr>
          <p:cNvPr id="43" name="Oval 20"/>
          <p:cNvSpPr>
            <a:spLocks noChangeAspect="1" noChangeArrowheads="1"/>
          </p:cNvSpPr>
          <p:nvPr/>
        </p:nvSpPr>
        <p:spPr bwMode="auto">
          <a:xfrm>
            <a:off x="7789242" y="5631366"/>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9</a:t>
            </a:r>
          </a:p>
        </p:txBody>
      </p:sp>
      <p:sp>
        <p:nvSpPr>
          <p:cNvPr id="44" name="Oval 43"/>
          <p:cNvSpPr>
            <a:spLocks noChangeAspect="1" noChangeArrowheads="1"/>
          </p:cNvSpPr>
          <p:nvPr/>
        </p:nvSpPr>
        <p:spPr bwMode="auto">
          <a:xfrm>
            <a:off x="6300812" y="5626189"/>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8</a:t>
            </a:r>
          </a:p>
        </p:txBody>
      </p:sp>
      <p:sp>
        <p:nvSpPr>
          <p:cNvPr id="45" name="Oval 20"/>
          <p:cNvSpPr>
            <a:spLocks noChangeAspect="1" noChangeArrowheads="1"/>
          </p:cNvSpPr>
          <p:nvPr/>
        </p:nvSpPr>
        <p:spPr bwMode="auto">
          <a:xfrm>
            <a:off x="7789242" y="6315442"/>
            <a:ext cx="311150" cy="317914"/>
          </a:xfrm>
          <a:prstGeom prst="ellipse">
            <a:avLst/>
          </a:prstGeom>
          <a:solidFill>
            <a:schemeClr val="tx1">
              <a:lumMod val="50000"/>
              <a:lumOff val="5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11</a:t>
            </a:r>
          </a:p>
        </p:txBody>
      </p:sp>
      <p:sp>
        <p:nvSpPr>
          <p:cNvPr id="46" name="Oval 45"/>
          <p:cNvSpPr>
            <a:spLocks noChangeAspect="1" noChangeArrowheads="1"/>
          </p:cNvSpPr>
          <p:nvPr/>
        </p:nvSpPr>
        <p:spPr bwMode="auto">
          <a:xfrm>
            <a:off x="6300812" y="6310265"/>
            <a:ext cx="311150" cy="317914"/>
          </a:xfrm>
          <a:prstGeom prst="ellipse">
            <a:avLst/>
          </a:prstGeom>
          <a:solidFill>
            <a:schemeClr val="tx2">
              <a:lumMod val="40000"/>
              <a:lumOff val="60000"/>
            </a:schemeClr>
          </a:solidFill>
          <a:ln w="15875">
            <a:solidFill>
              <a:schemeClr val="tx1"/>
            </a:solidFill>
            <a:round/>
            <a:headEnd/>
            <a:tailEnd/>
          </a:ln>
          <a:effectLst/>
        </p:spPr>
        <p:txBody>
          <a:bodyPr wrap="none" lIns="92075" tIns="46038" rIns="92075" bIns="46038" anchor="ctr"/>
          <a:lstStyle/>
          <a:p>
            <a:pPr algn="ctr"/>
            <a:r>
              <a:rPr lang="en-US" sz="1600" b="1" dirty="0">
                <a:solidFill>
                  <a:schemeClr val="bg1"/>
                </a:solidFill>
              </a:rPr>
              <a:t>10</a:t>
            </a:r>
          </a:p>
        </p:txBody>
      </p:sp>
      <p:cxnSp>
        <p:nvCxnSpPr>
          <p:cNvPr id="47" name="AutoShape 21"/>
          <p:cNvCxnSpPr>
            <a:cxnSpLocks noChangeShapeType="1"/>
          </p:cNvCxnSpPr>
          <p:nvPr/>
        </p:nvCxnSpPr>
        <p:spPr bwMode="auto">
          <a:xfrm flipV="1">
            <a:off x="7920372" y="3248980"/>
            <a:ext cx="0" cy="36710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21"/>
          <p:cNvCxnSpPr>
            <a:cxnSpLocks noChangeShapeType="1"/>
            <a:stCxn id="41" idx="0"/>
          </p:cNvCxnSpPr>
          <p:nvPr/>
        </p:nvCxnSpPr>
        <p:spPr bwMode="auto">
          <a:xfrm flipV="1">
            <a:off x="7908193" y="3925990"/>
            <a:ext cx="12179" cy="337224"/>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21"/>
          <p:cNvCxnSpPr>
            <a:cxnSpLocks noChangeShapeType="1"/>
          </p:cNvCxnSpPr>
          <p:nvPr/>
        </p:nvCxnSpPr>
        <p:spPr bwMode="auto">
          <a:xfrm flipV="1">
            <a:off x="7956376" y="5949280"/>
            <a:ext cx="0" cy="36710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24"/>
          <p:cNvCxnSpPr>
            <a:cxnSpLocks noChangeShapeType="1"/>
            <a:endCxn id="35" idx="1"/>
          </p:cNvCxnSpPr>
          <p:nvPr/>
        </p:nvCxnSpPr>
        <p:spPr bwMode="auto">
          <a:xfrm>
            <a:off x="6529771" y="4530908"/>
            <a:ext cx="536068" cy="4380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 name="AutoShape 24"/>
          <p:cNvCxnSpPr>
            <a:cxnSpLocks noChangeShapeType="1"/>
          </p:cNvCxnSpPr>
          <p:nvPr/>
        </p:nvCxnSpPr>
        <p:spPr bwMode="auto">
          <a:xfrm>
            <a:off x="7308304" y="5229200"/>
            <a:ext cx="536068" cy="4380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 name="AutoShape 24"/>
          <p:cNvCxnSpPr>
            <a:cxnSpLocks noChangeShapeType="1"/>
            <a:stCxn id="41" idx="3"/>
            <a:endCxn id="35" idx="7"/>
          </p:cNvCxnSpPr>
          <p:nvPr/>
        </p:nvCxnSpPr>
        <p:spPr bwMode="auto">
          <a:xfrm flipH="1">
            <a:off x="7285855" y="4534571"/>
            <a:ext cx="512330" cy="43436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 name="AutoShape 24"/>
          <p:cNvCxnSpPr>
            <a:cxnSpLocks noChangeShapeType="1"/>
          </p:cNvCxnSpPr>
          <p:nvPr/>
        </p:nvCxnSpPr>
        <p:spPr bwMode="auto">
          <a:xfrm flipH="1">
            <a:off x="6552220" y="5193196"/>
            <a:ext cx="512330" cy="43436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 name="AutoShape 24"/>
          <p:cNvCxnSpPr>
            <a:cxnSpLocks noChangeShapeType="1"/>
            <a:stCxn id="46" idx="6"/>
            <a:endCxn id="45" idx="2"/>
          </p:cNvCxnSpPr>
          <p:nvPr/>
        </p:nvCxnSpPr>
        <p:spPr bwMode="auto">
          <a:xfrm>
            <a:off x="6611962" y="6469222"/>
            <a:ext cx="1177280" cy="517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5" name="AutoShape 24"/>
          <p:cNvCxnSpPr>
            <a:cxnSpLocks noChangeShapeType="1"/>
          </p:cNvCxnSpPr>
          <p:nvPr/>
        </p:nvCxnSpPr>
        <p:spPr bwMode="auto">
          <a:xfrm>
            <a:off x="6588224" y="3104964"/>
            <a:ext cx="1177280" cy="517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 name="AutoShape 24"/>
          <p:cNvCxnSpPr>
            <a:cxnSpLocks noChangeShapeType="1"/>
            <a:stCxn id="40" idx="6"/>
            <a:endCxn id="37" idx="3"/>
          </p:cNvCxnSpPr>
          <p:nvPr/>
        </p:nvCxnSpPr>
        <p:spPr bwMode="auto">
          <a:xfrm flipV="1">
            <a:off x="6575338" y="3201478"/>
            <a:ext cx="1222847" cy="567444"/>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7" name="AutoShape 24"/>
          <p:cNvCxnSpPr>
            <a:cxnSpLocks noChangeShapeType="1"/>
            <a:stCxn id="42" idx="6"/>
          </p:cNvCxnSpPr>
          <p:nvPr/>
        </p:nvCxnSpPr>
        <p:spPr bwMode="auto">
          <a:xfrm flipV="1">
            <a:off x="6575338" y="3833664"/>
            <a:ext cx="1199729" cy="583330"/>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8" name="AutoShape 24"/>
          <p:cNvCxnSpPr>
            <a:cxnSpLocks noChangeShapeType="1"/>
          </p:cNvCxnSpPr>
          <p:nvPr/>
        </p:nvCxnSpPr>
        <p:spPr bwMode="auto">
          <a:xfrm>
            <a:off x="6563072" y="3783863"/>
            <a:ext cx="1177280" cy="5177"/>
          </a:xfrm>
          <a:prstGeom prst="straightConnector1">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39763826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Independent Set to Vertex Cover</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1" name="AutoShape 5"/>
          <p:cNvSpPr>
            <a:spLocks noChangeArrowheads="1"/>
          </p:cNvSpPr>
          <p:nvPr/>
        </p:nvSpPr>
        <p:spPr bwMode="auto">
          <a:xfrm>
            <a:off x="323528" y="1462427"/>
            <a:ext cx="8518412" cy="110247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Given graph G and a number k, does G contain a set of at least k</a:t>
            </a:r>
          </a:p>
          <a:p>
            <a:pPr algn="ctr"/>
            <a:r>
              <a:rPr lang="en-US" sz="2200" dirty="0">
                <a:latin typeface="Book Antiqua" pitchFamily="18" charset="0"/>
              </a:rPr>
              <a:t>independent vertices?</a:t>
            </a:r>
            <a:endParaRPr lang="en-US" sz="2200" dirty="0">
              <a:latin typeface="Garamond"/>
            </a:endParaRPr>
          </a:p>
        </p:txBody>
      </p:sp>
      <p:sp>
        <p:nvSpPr>
          <p:cNvPr id="12" name="TextBox 11"/>
          <p:cNvSpPr txBox="1"/>
          <p:nvPr/>
        </p:nvSpPr>
        <p:spPr>
          <a:xfrm>
            <a:off x="755576" y="1163070"/>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Independent Set</a:t>
            </a:r>
            <a:endParaRPr lang="en-US" sz="1500" b="1" dirty="0">
              <a:solidFill>
                <a:schemeClr val="bg1"/>
              </a:solidFill>
              <a:latin typeface="Book Antiqua" pitchFamily="18" charset="0"/>
            </a:endParaRPr>
          </a:p>
        </p:txBody>
      </p:sp>
      <p:sp>
        <p:nvSpPr>
          <p:cNvPr id="7" name="AutoShape 5"/>
          <p:cNvSpPr>
            <a:spLocks noChangeArrowheads="1"/>
          </p:cNvSpPr>
          <p:nvPr/>
        </p:nvSpPr>
        <p:spPr bwMode="auto">
          <a:xfrm>
            <a:off x="323528" y="4593614"/>
            <a:ext cx="8518412" cy="110247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Given a graph G and a number k, does G contain a vertex cover</a:t>
            </a:r>
          </a:p>
          <a:p>
            <a:pPr algn="ctr"/>
            <a:r>
              <a:rPr lang="en-US" sz="2200" dirty="0">
                <a:latin typeface="Book Antiqua" pitchFamily="18" charset="0"/>
              </a:rPr>
              <a:t>of size at most k.</a:t>
            </a:r>
            <a:endParaRPr lang="en-US" sz="2200" dirty="0">
              <a:latin typeface="Garamond"/>
            </a:endParaRPr>
          </a:p>
        </p:txBody>
      </p:sp>
      <p:sp>
        <p:nvSpPr>
          <p:cNvPr id="8" name="TextBox 7"/>
          <p:cNvSpPr txBox="1"/>
          <p:nvPr/>
        </p:nvSpPr>
        <p:spPr>
          <a:xfrm>
            <a:off x="777044" y="4293096"/>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Vertex Cover</a:t>
            </a:r>
            <a:endParaRPr lang="en-US" sz="1500" b="1" dirty="0">
              <a:solidFill>
                <a:schemeClr val="bg1"/>
              </a:solidFill>
              <a:latin typeface="Book Antiqua" pitchFamily="18" charset="0"/>
            </a:endParaRPr>
          </a:p>
        </p:txBody>
      </p:sp>
      <p:sp>
        <p:nvSpPr>
          <p:cNvPr id="2" name="Down Arrow 1"/>
          <p:cNvSpPr/>
          <p:nvPr/>
        </p:nvSpPr>
        <p:spPr>
          <a:xfrm>
            <a:off x="4427984" y="3032956"/>
            <a:ext cx="468052" cy="864096"/>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73344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Independent Set to Vertex Cover</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1" name="AutoShape 5"/>
          <p:cNvSpPr>
            <a:spLocks noChangeArrowheads="1"/>
          </p:cNvSpPr>
          <p:nvPr/>
        </p:nvSpPr>
        <p:spPr bwMode="auto">
          <a:xfrm>
            <a:off x="323528" y="1462427"/>
            <a:ext cx="8518412" cy="110247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If G = (V,E) is a graph, then S is an independent set if and only if</a:t>
            </a:r>
          </a:p>
          <a:p>
            <a:pPr algn="ctr"/>
            <a:r>
              <a:rPr lang="en-US" sz="2200" dirty="0">
                <a:latin typeface="Book Antiqua" pitchFamily="18" charset="0"/>
              </a:rPr>
              <a:t>V-S is a vertex cover.</a:t>
            </a:r>
            <a:endParaRPr lang="en-US" sz="2200" dirty="0">
              <a:latin typeface="Garamond"/>
            </a:endParaRPr>
          </a:p>
        </p:txBody>
      </p:sp>
      <p:sp>
        <p:nvSpPr>
          <p:cNvPr id="12" name="TextBox 11"/>
          <p:cNvSpPr txBox="1"/>
          <p:nvPr/>
        </p:nvSpPr>
        <p:spPr>
          <a:xfrm>
            <a:off x="755576" y="1163070"/>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Theorem</a:t>
            </a:r>
            <a:endParaRPr lang="en-US" sz="1500" b="1" dirty="0">
              <a:solidFill>
                <a:schemeClr val="bg1"/>
              </a:solidFill>
              <a:latin typeface="Book Antiqua" pitchFamily="18" charset="0"/>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206" y="3193013"/>
            <a:ext cx="7805238" cy="3055312"/>
          </a:xfrm>
          <a:prstGeom prst="rect">
            <a:avLst/>
          </a:prstGeom>
        </p:spPr>
      </p:pic>
      <p:sp>
        <p:nvSpPr>
          <p:cNvPr id="7" name="TextBox 6"/>
          <p:cNvSpPr txBox="1"/>
          <p:nvPr/>
        </p:nvSpPr>
        <p:spPr>
          <a:xfrm>
            <a:off x="359532" y="6567155"/>
            <a:ext cx="5616624" cy="246221"/>
          </a:xfrm>
          <a:prstGeom prst="rect">
            <a:avLst/>
          </a:prstGeom>
          <a:noFill/>
        </p:spPr>
        <p:txBody>
          <a:bodyPr wrap="square" rtlCol="0">
            <a:spAutoFit/>
          </a:bodyPr>
          <a:lstStyle/>
          <a:p>
            <a:r>
              <a:rPr lang="en-US" sz="1000" dirty="0">
                <a:latin typeface="Garamond" pitchFamily="18" charset="0"/>
              </a:rPr>
              <a:t>Carl Kingsford, Carnegie Mellon University</a:t>
            </a:r>
          </a:p>
        </p:txBody>
      </p:sp>
    </p:spTree>
    <p:extLst>
      <p:ext uri="{BB962C8B-B14F-4D97-AF65-F5344CB8AC3E}">
        <p14:creationId xmlns:p14="http://schemas.microsoft.com/office/powerpoint/2010/main" val="297839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3-SAT to Independent Set</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1" name="AutoShape 5"/>
          <p:cNvSpPr>
            <a:spLocks noChangeArrowheads="1"/>
          </p:cNvSpPr>
          <p:nvPr/>
        </p:nvSpPr>
        <p:spPr bwMode="auto">
          <a:xfrm>
            <a:off x="323528" y="1208077"/>
            <a:ext cx="8518412" cy="1068795"/>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An instance of 3-SAT with X = {x</a:t>
            </a:r>
            <a:r>
              <a:rPr lang="en-US" sz="2200" baseline="-25000" dirty="0">
                <a:latin typeface="Book Antiqua" pitchFamily="18" charset="0"/>
              </a:rPr>
              <a:t>1</a:t>
            </a:r>
            <a:r>
              <a:rPr lang="en-US" sz="2200" dirty="0">
                <a:latin typeface="Book Antiqua" pitchFamily="18" charset="0"/>
              </a:rPr>
              <a:t>, x</a:t>
            </a:r>
            <a:r>
              <a:rPr lang="en-US" sz="2200" baseline="-25000" dirty="0">
                <a:latin typeface="Book Antiqua" pitchFamily="18" charset="0"/>
              </a:rPr>
              <a:t>2</a:t>
            </a:r>
            <a:r>
              <a:rPr lang="en-US" sz="2200" dirty="0">
                <a:latin typeface="Book Antiqua" pitchFamily="18" charset="0"/>
              </a:rPr>
              <a:t>, …, </a:t>
            </a:r>
            <a:r>
              <a:rPr lang="en-US" sz="2200" dirty="0" err="1">
                <a:latin typeface="Book Antiqua" pitchFamily="18" charset="0"/>
              </a:rPr>
              <a:t>x</a:t>
            </a:r>
            <a:r>
              <a:rPr lang="en-US" sz="2200" baseline="-25000" dirty="0" err="1">
                <a:latin typeface="Book Antiqua" pitchFamily="18" charset="0"/>
              </a:rPr>
              <a:t>n</a:t>
            </a:r>
            <a:r>
              <a:rPr lang="en-US" sz="2200" dirty="0">
                <a:latin typeface="Book Antiqua" pitchFamily="18" charset="0"/>
              </a:rPr>
              <a:t>} variables </a:t>
            </a:r>
          </a:p>
          <a:p>
            <a:pPr algn="ctr"/>
            <a:r>
              <a:rPr lang="en-US" sz="2200" dirty="0">
                <a:latin typeface="Book Antiqua" pitchFamily="18" charset="0"/>
              </a:rPr>
              <a:t>and </a:t>
            </a:r>
            <a:r>
              <a:rPr lang="en-US" sz="2200" i="1" dirty="0">
                <a:latin typeface="Book Antiqua" pitchFamily="18" charset="0"/>
              </a:rPr>
              <a:t>k</a:t>
            </a:r>
            <a:r>
              <a:rPr lang="en-US" sz="2200" dirty="0">
                <a:latin typeface="Book Antiqua" pitchFamily="18" charset="0"/>
              </a:rPr>
              <a:t> clauses C</a:t>
            </a:r>
            <a:r>
              <a:rPr lang="en-US" sz="2200" baseline="-25000" dirty="0">
                <a:latin typeface="Book Antiqua" pitchFamily="18" charset="0"/>
              </a:rPr>
              <a:t>1</a:t>
            </a:r>
            <a:r>
              <a:rPr lang="en-US" sz="2200" dirty="0">
                <a:latin typeface="Book Antiqua" pitchFamily="18" charset="0"/>
              </a:rPr>
              <a:t>, C</a:t>
            </a:r>
            <a:r>
              <a:rPr lang="en-US" sz="2200" baseline="-25000" dirty="0">
                <a:latin typeface="Book Antiqua" pitchFamily="18" charset="0"/>
              </a:rPr>
              <a:t>2</a:t>
            </a:r>
            <a:r>
              <a:rPr lang="en-US" sz="2200" dirty="0">
                <a:latin typeface="Book Antiqua" pitchFamily="18" charset="0"/>
              </a:rPr>
              <a:t>, …,C</a:t>
            </a:r>
            <a:r>
              <a:rPr lang="en-US" sz="2200" baseline="-25000" dirty="0">
                <a:latin typeface="Book Antiqua" pitchFamily="18" charset="0"/>
              </a:rPr>
              <a:t>k</a:t>
            </a:r>
            <a:endParaRPr lang="en-US" sz="2200" baseline="-25000" dirty="0">
              <a:latin typeface="Garamond"/>
            </a:endParaRPr>
          </a:p>
        </p:txBody>
      </p:sp>
      <p:sp>
        <p:nvSpPr>
          <p:cNvPr id="12" name="TextBox 11"/>
          <p:cNvSpPr txBox="1"/>
          <p:nvPr/>
        </p:nvSpPr>
        <p:spPr>
          <a:xfrm>
            <a:off x="755576" y="908720"/>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Input</a:t>
            </a:r>
            <a:endParaRPr lang="en-US" sz="1500" b="1" dirty="0">
              <a:solidFill>
                <a:schemeClr val="bg1"/>
              </a:solidFill>
              <a:latin typeface="Book Antiqua" pitchFamily="18" charset="0"/>
            </a:endParaRPr>
          </a:p>
        </p:txBody>
      </p:sp>
      <p:sp>
        <p:nvSpPr>
          <p:cNvPr id="13" name="AutoShape 5"/>
          <p:cNvSpPr>
            <a:spLocks noChangeArrowheads="1"/>
          </p:cNvSpPr>
          <p:nvPr/>
        </p:nvSpPr>
        <p:spPr bwMode="auto">
          <a:xfrm>
            <a:off x="302060" y="2864261"/>
            <a:ext cx="8518412" cy="1068795"/>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sym typeface="Symbol"/>
              </a:rPr>
              <a:t>(x  y  z)  (x’  y’  p)  (y  z’  p’)</a:t>
            </a:r>
            <a:r>
              <a:rPr lang="en-US" sz="2200" dirty="0">
                <a:latin typeface="Garamond"/>
                <a:sym typeface="Symbol"/>
              </a:rPr>
              <a:t> </a:t>
            </a:r>
            <a:endParaRPr lang="en-US" sz="2200" baseline="-25000" dirty="0">
              <a:latin typeface="Garamond"/>
            </a:endParaRPr>
          </a:p>
        </p:txBody>
      </p:sp>
    </p:spTree>
    <p:extLst>
      <p:ext uri="{BB962C8B-B14F-4D97-AF65-F5344CB8AC3E}">
        <p14:creationId xmlns:p14="http://schemas.microsoft.com/office/powerpoint/2010/main" val="389112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41"/>
          <p:cNvSpPr/>
          <p:nvPr/>
        </p:nvSpPr>
        <p:spPr>
          <a:xfrm>
            <a:off x="1839433" y="3806425"/>
            <a:ext cx="2743200" cy="606087"/>
          </a:xfrm>
          <a:custGeom>
            <a:avLst/>
            <a:gdLst>
              <a:gd name="connsiteX0" fmla="*/ 0 w 2743200"/>
              <a:gd name="connsiteY0" fmla="*/ 584822 h 606087"/>
              <a:gd name="connsiteX1" fmla="*/ 1350334 w 2743200"/>
              <a:gd name="connsiteY1" fmla="*/ 31 h 606087"/>
              <a:gd name="connsiteX2" fmla="*/ 2743200 w 2743200"/>
              <a:gd name="connsiteY2" fmla="*/ 606087 h 606087"/>
            </a:gdLst>
            <a:ahLst/>
            <a:cxnLst>
              <a:cxn ang="0">
                <a:pos x="connsiteX0" y="connsiteY0"/>
              </a:cxn>
              <a:cxn ang="0">
                <a:pos x="connsiteX1" y="connsiteY1"/>
              </a:cxn>
              <a:cxn ang="0">
                <a:pos x="connsiteX2" y="connsiteY2"/>
              </a:cxn>
            </a:cxnLst>
            <a:rect l="l" t="t" r="r" b="b"/>
            <a:pathLst>
              <a:path w="2743200" h="606087">
                <a:moveTo>
                  <a:pt x="0" y="584822"/>
                </a:moveTo>
                <a:cubicBezTo>
                  <a:pt x="446567" y="290654"/>
                  <a:pt x="893134" y="-3513"/>
                  <a:pt x="1350334" y="31"/>
                </a:cubicBezTo>
                <a:cubicBezTo>
                  <a:pt x="1807534" y="3575"/>
                  <a:pt x="2275367" y="304831"/>
                  <a:pt x="2743200" y="606087"/>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Freeform 43"/>
          <p:cNvSpPr/>
          <p:nvPr/>
        </p:nvSpPr>
        <p:spPr>
          <a:xfrm>
            <a:off x="1020726" y="5433237"/>
            <a:ext cx="2870790" cy="659592"/>
          </a:xfrm>
          <a:custGeom>
            <a:avLst/>
            <a:gdLst>
              <a:gd name="connsiteX0" fmla="*/ 0 w 2870790"/>
              <a:gd name="connsiteY0" fmla="*/ 0 h 659592"/>
              <a:gd name="connsiteX1" fmla="*/ 1467293 w 2870790"/>
              <a:gd name="connsiteY1" fmla="*/ 659219 h 659592"/>
              <a:gd name="connsiteX2" fmla="*/ 2870790 w 2870790"/>
              <a:gd name="connsiteY2" fmla="*/ 74428 h 659592"/>
            </a:gdLst>
            <a:ahLst/>
            <a:cxnLst>
              <a:cxn ang="0">
                <a:pos x="connsiteX0" y="connsiteY0"/>
              </a:cxn>
              <a:cxn ang="0">
                <a:pos x="connsiteX1" y="connsiteY1"/>
              </a:cxn>
              <a:cxn ang="0">
                <a:pos x="connsiteX2" y="connsiteY2"/>
              </a:cxn>
            </a:cxnLst>
            <a:rect l="l" t="t" r="r" b="b"/>
            <a:pathLst>
              <a:path w="2870790" h="659592">
                <a:moveTo>
                  <a:pt x="0" y="0"/>
                </a:moveTo>
                <a:cubicBezTo>
                  <a:pt x="494414" y="323407"/>
                  <a:pt x="988828" y="646814"/>
                  <a:pt x="1467293" y="659219"/>
                </a:cubicBezTo>
                <a:cubicBezTo>
                  <a:pt x="1945758" y="671624"/>
                  <a:pt x="2408274" y="373026"/>
                  <a:pt x="2870790" y="74428"/>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2466753" y="5411972"/>
            <a:ext cx="4338084" cy="967563"/>
          </a:xfrm>
          <a:custGeom>
            <a:avLst/>
            <a:gdLst>
              <a:gd name="connsiteX0" fmla="*/ 0 w 4338084"/>
              <a:gd name="connsiteY0" fmla="*/ 0 h 967563"/>
              <a:gd name="connsiteX1" fmla="*/ 2200940 w 4338084"/>
              <a:gd name="connsiteY1" fmla="*/ 967563 h 967563"/>
              <a:gd name="connsiteX2" fmla="*/ 4338084 w 4338084"/>
              <a:gd name="connsiteY2" fmla="*/ 0 h 967563"/>
            </a:gdLst>
            <a:ahLst/>
            <a:cxnLst>
              <a:cxn ang="0">
                <a:pos x="connsiteX0" y="connsiteY0"/>
              </a:cxn>
              <a:cxn ang="0">
                <a:pos x="connsiteX1" y="connsiteY1"/>
              </a:cxn>
              <a:cxn ang="0">
                <a:pos x="connsiteX2" y="connsiteY2"/>
              </a:cxn>
            </a:cxnLst>
            <a:rect l="l" t="t" r="r" b="b"/>
            <a:pathLst>
              <a:path w="4338084" h="967563">
                <a:moveTo>
                  <a:pt x="0" y="0"/>
                </a:moveTo>
                <a:cubicBezTo>
                  <a:pt x="738963" y="483781"/>
                  <a:pt x="1477926" y="967563"/>
                  <a:pt x="2200940" y="967563"/>
                </a:cubicBezTo>
                <a:cubicBezTo>
                  <a:pt x="2923954" y="967563"/>
                  <a:pt x="3631019" y="483781"/>
                  <a:pt x="4338084" y="0"/>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5390707" y="5390707"/>
            <a:ext cx="2870791" cy="776232"/>
          </a:xfrm>
          <a:custGeom>
            <a:avLst/>
            <a:gdLst>
              <a:gd name="connsiteX0" fmla="*/ 0 w 2870791"/>
              <a:gd name="connsiteY0" fmla="*/ 31898 h 776232"/>
              <a:gd name="connsiteX1" fmla="*/ 1456660 w 2870791"/>
              <a:gd name="connsiteY1" fmla="*/ 776177 h 776232"/>
              <a:gd name="connsiteX2" fmla="*/ 2870791 w 2870791"/>
              <a:gd name="connsiteY2" fmla="*/ 0 h 776232"/>
            </a:gdLst>
            <a:ahLst/>
            <a:cxnLst>
              <a:cxn ang="0">
                <a:pos x="connsiteX0" y="connsiteY0"/>
              </a:cxn>
              <a:cxn ang="0">
                <a:pos x="connsiteX1" y="connsiteY1"/>
              </a:cxn>
              <a:cxn ang="0">
                <a:pos x="connsiteX2" y="connsiteY2"/>
              </a:cxn>
            </a:cxnLst>
            <a:rect l="l" t="t" r="r" b="b"/>
            <a:pathLst>
              <a:path w="2870791" h="776232">
                <a:moveTo>
                  <a:pt x="0" y="31898"/>
                </a:moveTo>
                <a:cubicBezTo>
                  <a:pt x="489097" y="406695"/>
                  <a:pt x="978195" y="781493"/>
                  <a:pt x="1456660" y="776177"/>
                </a:cubicBezTo>
                <a:cubicBezTo>
                  <a:pt x="1935125" y="770861"/>
                  <a:pt x="2402958" y="385430"/>
                  <a:pt x="2870791" y="0"/>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p:nvPr/>
        </p:nvCxnSpPr>
        <p:spPr>
          <a:xfrm flipV="1">
            <a:off x="1032752" y="4477284"/>
            <a:ext cx="734372" cy="93537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1767124" y="4477284"/>
            <a:ext cx="705788" cy="92108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047139" y="5412656"/>
            <a:ext cx="1364621" cy="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3-SAT to Independent Set</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0" name="Oval 9"/>
          <p:cNvSpPr>
            <a:spLocks noChangeArrowheads="1"/>
          </p:cNvSpPr>
          <p:nvPr/>
        </p:nvSpPr>
        <p:spPr bwMode="auto">
          <a:xfrm>
            <a:off x="1597960" y="4329100"/>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x</a:t>
            </a:r>
          </a:p>
        </p:txBody>
      </p:sp>
      <p:sp>
        <p:nvSpPr>
          <p:cNvPr id="13" name="AutoShape 5"/>
          <p:cNvSpPr>
            <a:spLocks noChangeArrowheads="1"/>
          </p:cNvSpPr>
          <p:nvPr/>
        </p:nvSpPr>
        <p:spPr bwMode="auto">
          <a:xfrm>
            <a:off x="287524" y="2564904"/>
            <a:ext cx="8518412" cy="600743"/>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sym typeface="Symbol"/>
              </a:rPr>
              <a:t>(x  y  z)  (x’  y’  p)  (y  z’  p’)</a:t>
            </a:r>
            <a:r>
              <a:rPr lang="en-US" sz="2200" dirty="0">
                <a:latin typeface="Garamond"/>
                <a:sym typeface="Symbol"/>
              </a:rPr>
              <a:t> </a:t>
            </a:r>
            <a:endParaRPr lang="en-US" sz="2200" baseline="-25000" dirty="0">
              <a:latin typeface="Garamond"/>
            </a:endParaRPr>
          </a:p>
        </p:txBody>
      </p:sp>
      <p:grpSp>
        <p:nvGrpSpPr>
          <p:cNvPr id="9" name="Group 8"/>
          <p:cNvGrpSpPr/>
          <p:nvPr/>
        </p:nvGrpSpPr>
        <p:grpSpPr>
          <a:xfrm>
            <a:off x="395536" y="980728"/>
            <a:ext cx="8568952" cy="400110"/>
            <a:chOff x="3290836" y="1158618"/>
            <a:chExt cx="6428887" cy="312286"/>
          </a:xfrm>
        </p:grpSpPr>
        <p:sp>
          <p:nvSpPr>
            <p:cNvPr id="14" name="Oval 13"/>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15" name="TextBox 14"/>
            <p:cNvSpPr txBox="1"/>
            <p:nvPr/>
          </p:nvSpPr>
          <p:spPr>
            <a:xfrm>
              <a:off x="3442248" y="1158618"/>
              <a:ext cx="6277475" cy="312286"/>
            </a:xfrm>
            <a:prstGeom prst="rect">
              <a:avLst/>
            </a:prstGeom>
            <a:noFill/>
          </p:spPr>
          <p:txBody>
            <a:bodyPr wrap="square" rtlCol="0">
              <a:spAutoFit/>
            </a:bodyPr>
            <a:lstStyle/>
            <a:p>
              <a:r>
                <a:rPr lang="en-US" sz="2000" dirty="0">
                  <a:solidFill>
                    <a:srgbClr val="FF0000"/>
                  </a:solidFill>
                  <a:latin typeface="Book Antiqua" pitchFamily="18" charset="0"/>
                </a:rPr>
                <a:t>Non-trivial reduction</a:t>
              </a:r>
              <a:r>
                <a:rPr lang="en-US" sz="2000" dirty="0">
                  <a:latin typeface="Book Antiqua" pitchFamily="18" charset="0"/>
                </a:rPr>
                <a:t> as the problems are quite different in nature</a:t>
              </a:r>
              <a:endParaRPr lang="en-US" sz="2000" dirty="0">
                <a:latin typeface="Georgia" pitchFamily="18" charset="0"/>
              </a:endParaRPr>
            </a:p>
          </p:txBody>
        </p:sp>
      </p:grpSp>
      <p:grpSp>
        <p:nvGrpSpPr>
          <p:cNvPr id="16" name="Group 15"/>
          <p:cNvGrpSpPr/>
          <p:nvPr/>
        </p:nvGrpSpPr>
        <p:grpSpPr>
          <a:xfrm>
            <a:off x="395536" y="1480719"/>
            <a:ext cx="8568952" cy="400110"/>
            <a:chOff x="3290836" y="1158618"/>
            <a:chExt cx="6428887" cy="312286"/>
          </a:xfrm>
        </p:grpSpPr>
        <p:sp>
          <p:nvSpPr>
            <p:cNvPr id="17" name="Oval 16"/>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18" name="TextBox 17"/>
            <p:cNvSpPr txBox="1"/>
            <p:nvPr/>
          </p:nvSpPr>
          <p:spPr>
            <a:xfrm>
              <a:off x="3442248" y="1158618"/>
              <a:ext cx="6277475" cy="312286"/>
            </a:xfrm>
            <a:prstGeom prst="rect">
              <a:avLst/>
            </a:prstGeom>
            <a:noFill/>
          </p:spPr>
          <p:txBody>
            <a:bodyPr wrap="square" rtlCol="0">
              <a:spAutoFit/>
            </a:bodyPr>
            <a:lstStyle/>
            <a:p>
              <a:r>
                <a:rPr lang="en-US" sz="2000" dirty="0">
                  <a:latin typeface="Book Antiqua" pitchFamily="18" charset="0"/>
                </a:rPr>
                <a:t>A </a:t>
              </a:r>
              <a:r>
                <a:rPr lang="en-US" sz="2000" dirty="0">
                  <a:solidFill>
                    <a:srgbClr val="0000CC"/>
                  </a:solidFill>
                  <a:latin typeface="Book Antiqua" pitchFamily="18" charset="0"/>
                </a:rPr>
                <a:t>clique</a:t>
              </a:r>
              <a:r>
                <a:rPr lang="en-US" sz="2000" dirty="0">
                  <a:latin typeface="Book Antiqua" pitchFamily="18" charset="0"/>
                </a:rPr>
                <a:t> (triangle for a clause with three variables) for every clause </a:t>
              </a:r>
              <a:endParaRPr lang="en-US" sz="2000" dirty="0">
                <a:latin typeface="Georgia" pitchFamily="18" charset="0"/>
              </a:endParaRPr>
            </a:p>
          </p:txBody>
        </p:sp>
      </p:grpSp>
      <p:grpSp>
        <p:nvGrpSpPr>
          <p:cNvPr id="19" name="Group 18"/>
          <p:cNvGrpSpPr/>
          <p:nvPr/>
        </p:nvGrpSpPr>
        <p:grpSpPr>
          <a:xfrm>
            <a:off x="395536" y="1948771"/>
            <a:ext cx="8568952" cy="400110"/>
            <a:chOff x="3290836" y="1158618"/>
            <a:chExt cx="6428887" cy="312286"/>
          </a:xfrm>
        </p:grpSpPr>
        <p:sp>
          <p:nvSpPr>
            <p:cNvPr id="20" name="Oval 19"/>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21" name="TextBox 20"/>
            <p:cNvSpPr txBox="1"/>
            <p:nvPr/>
          </p:nvSpPr>
          <p:spPr>
            <a:xfrm>
              <a:off x="3442248" y="1158618"/>
              <a:ext cx="6277475" cy="312286"/>
            </a:xfrm>
            <a:prstGeom prst="rect">
              <a:avLst/>
            </a:prstGeom>
            <a:noFill/>
          </p:spPr>
          <p:txBody>
            <a:bodyPr wrap="square" rtlCol="0">
              <a:spAutoFit/>
            </a:bodyPr>
            <a:lstStyle/>
            <a:p>
              <a:r>
                <a:rPr lang="en-US" sz="2000" dirty="0">
                  <a:latin typeface="Book Antiqua" pitchFamily="18" charset="0"/>
                </a:rPr>
                <a:t>An </a:t>
              </a:r>
              <a:r>
                <a:rPr lang="en-US" sz="2000" dirty="0">
                  <a:solidFill>
                    <a:srgbClr val="0000CC"/>
                  </a:solidFill>
                  <a:latin typeface="Book Antiqua" pitchFamily="18" charset="0"/>
                </a:rPr>
                <a:t>edge</a:t>
              </a:r>
              <a:r>
                <a:rPr lang="en-US" sz="2000" dirty="0">
                  <a:latin typeface="Book Antiqua" pitchFamily="18" charset="0"/>
                </a:rPr>
                <a:t> between </a:t>
              </a:r>
              <a:r>
                <a:rPr lang="en-US" sz="2000" dirty="0">
                  <a:solidFill>
                    <a:srgbClr val="0000CC"/>
                  </a:solidFill>
                  <a:latin typeface="Book Antiqua" pitchFamily="18" charset="0"/>
                </a:rPr>
                <a:t>x and x’ in two different clauses</a:t>
              </a:r>
              <a:endParaRPr lang="en-US" sz="2000" dirty="0">
                <a:solidFill>
                  <a:srgbClr val="0000CC"/>
                </a:solidFill>
                <a:latin typeface="Georgia" pitchFamily="18" charset="0"/>
              </a:endParaRPr>
            </a:p>
          </p:txBody>
        </p:sp>
      </p:grpSp>
      <p:sp>
        <p:nvSpPr>
          <p:cNvPr id="22" name="Oval 21"/>
          <p:cNvSpPr>
            <a:spLocks noChangeArrowheads="1"/>
          </p:cNvSpPr>
          <p:nvPr/>
        </p:nvSpPr>
        <p:spPr bwMode="auto">
          <a:xfrm>
            <a:off x="863588" y="5229200"/>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y</a:t>
            </a:r>
          </a:p>
        </p:txBody>
      </p:sp>
      <p:sp>
        <p:nvSpPr>
          <p:cNvPr id="23" name="Oval 22"/>
          <p:cNvSpPr>
            <a:spLocks noChangeArrowheads="1"/>
          </p:cNvSpPr>
          <p:nvPr/>
        </p:nvSpPr>
        <p:spPr bwMode="auto">
          <a:xfrm>
            <a:off x="2303748" y="524349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z</a:t>
            </a:r>
          </a:p>
        </p:txBody>
      </p:sp>
      <p:cxnSp>
        <p:nvCxnSpPr>
          <p:cNvPr id="29" name="Straight Connector 28"/>
          <p:cNvCxnSpPr/>
          <p:nvPr/>
        </p:nvCxnSpPr>
        <p:spPr>
          <a:xfrm flipV="1">
            <a:off x="3934784" y="4491576"/>
            <a:ext cx="734372" cy="93537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4669156" y="4491576"/>
            <a:ext cx="705788" cy="92108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3949171" y="5426948"/>
            <a:ext cx="1364621" cy="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a:spLocks noChangeArrowheads="1"/>
          </p:cNvSpPr>
          <p:nvPr/>
        </p:nvSpPr>
        <p:spPr bwMode="auto">
          <a:xfrm>
            <a:off x="4499992" y="434339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x’</a:t>
            </a:r>
          </a:p>
        </p:txBody>
      </p:sp>
      <p:sp>
        <p:nvSpPr>
          <p:cNvPr id="33" name="Oval 32"/>
          <p:cNvSpPr>
            <a:spLocks noChangeArrowheads="1"/>
          </p:cNvSpPr>
          <p:nvPr/>
        </p:nvSpPr>
        <p:spPr bwMode="auto">
          <a:xfrm>
            <a:off x="3765620" y="524349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y’</a:t>
            </a:r>
          </a:p>
        </p:txBody>
      </p:sp>
      <p:sp>
        <p:nvSpPr>
          <p:cNvPr id="34" name="Oval 33"/>
          <p:cNvSpPr>
            <a:spLocks noChangeArrowheads="1"/>
          </p:cNvSpPr>
          <p:nvPr/>
        </p:nvSpPr>
        <p:spPr bwMode="auto">
          <a:xfrm>
            <a:off x="5205780" y="525778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p</a:t>
            </a:r>
          </a:p>
        </p:txBody>
      </p:sp>
      <p:cxnSp>
        <p:nvCxnSpPr>
          <p:cNvPr id="35" name="Straight Connector 34"/>
          <p:cNvCxnSpPr/>
          <p:nvPr/>
        </p:nvCxnSpPr>
        <p:spPr>
          <a:xfrm flipV="1">
            <a:off x="6815104" y="4491576"/>
            <a:ext cx="734372" cy="93537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7549476" y="4491576"/>
            <a:ext cx="705788" cy="92108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6829491" y="5426948"/>
            <a:ext cx="1364621" cy="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8" name="Oval 37"/>
          <p:cNvSpPr>
            <a:spLocks noChangeArrowheads="1"/>
          </p:cNvSpPr>
          <p:nvPr/>
        </p:nvSpPr>
        <p:spPr bwMode="auto">
          <a:xfrm>
            <a:off x="7380312" y="434339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y</a:t>
            </a:r>
          </a:p>
        </p:txBody>
      </p:sp>
      <p:sp>
        <p:nvSpPr>
          <p:cNvPr id="39" name="Oval 38"/>
          <p:cNvSpPr>
            <a:spLocks noChangeArrowheads="1"/>
          </p:cNvSpPr>
          <p:nvPr/>
        </p:nvSpPr>
        <p:spPr bwMode="auto">
          <a:xfrm>
            <a:off x="6645940" y="524349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z’</a:t>
            </a:r>
          </a:p>
        </p:txBody>
      </p:sp>
      <p:sp>
        <p:nvSpPr>
          <p:cNvPr id="40" name="Oval 39"/>
          <p:cNvSpPr>
            <a:spLocks noChangeArrowheads="1"/>
          </p:cNvSpPr>
          <p:nvPr/>
        </p:nvSpPr>
        <p:spPr bwMode="auto">
          <a:xfrm>
            <a:off x="8086100" y="525778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p’</a:t>
            </a:r>
          </a:p>
        </p:txBody>
      </p:sp>
    </p:spTree>
    <p:extLst>
      <p:ext uri="{BB962C8B-B14F-4D97-AF65-F5344CB8AC3E}">
        <p14:creationId xmlns:p14="http://schemas.microsoft.com/office/powerpoint/2010/main" val="340232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53" presetClass="entr" presetSubtype="16"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transition="in" filter="fade">
                                      <p:cBhvr>
                                        <p:cTn id="19" dur="500"/>
                                        <p:tgtEl>
                                          <p:spTgt spid="2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p:cTn id="32" dur="500" fill="hold"/>
                                        <p:tgtEl>
                                          <p:spTgt spid="23"/>
                                        </p:tgtEl>
                                        <p:attrNameLst>
                                          <p:attrName>ppt_w</p:attrName>
                                        </p:attrNameLst>
                                      </p:cBhvr>
                                      <p:tavLst>
                                        <p:tav tm="0">
                                          <p:val>
                                            <p:fltVal val="0"/>
                                          </p:val>
                                        </p:tav>
                                        <p:tav tm="100000">
                                          <p:val>
                                            <p:strVal val="#ppt_w"/>
                                          </p:val>
                                        </p:tav>
                                      </p:tavLst>
                                    </p:anim>
                                    <p:anim calcmode="lin" valueType="num">
                                      <p:cBhvr>
                                        <p:cTn id="33" dur="500" fill="hold"/>
                                        <p:tgtEl>
                                          <p:spTgt spid="23"/>
                                        </p:tgtEl>
                                        <p:attrNameLst>
                                          <p:attrName>ppt_h</p:attrName>
                                        </p:attrNameLst>
                                      </p:cBhvr>
                                      <p:tavLst>
                                        <p:tav tm="0">
                                          <p:val>
                                            <p:fltVal val="0"/>
                                          </p:val>
                                        </p:tav>
                                        <p:tav tm="100000">
                                          <p:val>
                                            <p:strVal val="#ppt_h"/>
                                          </p:val>
                                        </p:tav>
                                      </p:tavLst>
                                    </p:anim>
                                    <p:animEffect transition="in" filter="fade">
                                      <p:cBhvr>
                                        <p:cTn id="34" dur="500"/>
                                        <p:tgtEl>
                                          <p:spTgt spid="23"/>
                                        </p:tgtEl>
                                      </p:cBhvr>
                                    </p:animEffect>
                                  </p:childTnLst>
                                </p:cTn>
                              </p:par>
                              <p:par>
                                <p:cTn id="35" presetID="53" presetClass="entr" presetSubtype="16"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p:cTn id="37" dur="500" fill="hold"/>
                                        <p:tgtEl>
                                          <p:spTgt spid="29"/>
                                        </p:tgtEl>
                                        <p:attrNameLst>
                                          <p:attrName>ppt_w</p:attrName>
                                        </p:attrNameLst>
                                      </p:cBhvr>
                                      <p:tavLst>
                                        <p:tav tm="0">
                                          <p:val>
                                            <p:fltVal val="0"/>
                                          </p:val>
                                        </p:tav>
                                        <p:tav tm="100000">
                                          <p:val>
                                            <p:strVal val="#ppt_w"/>
                                          </p:val>
                                        </p:tav>
                                      </p:tavLst>
                                    </p:anim>
                                    <p:anim calcmode="lin" valueType="num">
                                      <p:cBhvr>
                                        <p:cTn id="38" dur="500" fill="hold"/>
                                        <p:tgtEl>
                                          <p:spTgt spid="29"/>
                                        </p:tgtEl>
                                        <p:attrNameLst>
                                          <p:attrName>ppt_h</p:attrName>
                                        </p:attrNameLst>
                                      </p:cBhvr>
                                      <p:tavLst>
                                        <p:tav tm="0">
                                          <p:val>
                                            <p:fltVal val="0"/>
                                          </p:val>
                                        </p:tav>
                                        <p:tav tm="100000">
                                          <p:val>
                                            <p:strVal val="#ppt_h"/>
                                          </p:val>
                                        </p:tav>
                                      </p:tavLst>
                                    </p:anim>
                                    <p:animEffect transition="in" filter="fade">
                                      <p:cBhvr>
                                        <p:cTn id="39" dur="500"/>
                                        <p:tgtEl>
                                          <p:spTgt spid="29"/>
                                        </p:tgtEl>
                                      </p:cBhvr>
                                    </p:animEffect>
                                  </p:childTnLst>
                                </p:cTn>
                              </p:par>
                              <p:par>
                                <p:cTn id="40" presetID="53" presetClass="entr" presetSubtype="16"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p:cTn id="42" dur="500" fill="hold"/>
                                        <p:tgtEl>
                                          <p:spTgt spid="30"/>
                                        </p:tgtEl>
                                        <p:attrNameLst>
                                          <p:attrName>ppt_w</p:attrName>
                                        </p:attrNameLst>
                                      </p:cBhvr>
                                      <p:tavLst>
                                        <p:tav tm="0">
                                          <p:val>
                                            <p:fltVal val="0"/>
                                          </p:val>
                                        </p:tav>
                                        <p:tav tm="100000">
                                          <p:val>
                                            <p:strVal val="#ppt_w"/>
                                          </p:val>
                                        </p:tav>
                                      </p:tavLst>
                                    </p:anim>
                                    <p:anim calcmode="lin" valueType="num">
                                      <p:cBhvr>
                                        <p:cTn id="43" dur="500" fill="hold"/>
                                        <p:tgtEl>
                                          <p:spTgt spid="30"/>
                                        </p:tgtEl>
                                        <p:attrNameLst>
                                          <p:attrName>ppt_h</p:attrName>
                                        </p:attrNameLst>
                                      </p:cBhvr>
                                      <p:tavLst>
                                        <p:tav tm="0">
                                          <p:val>
                                            <p:fltVal val="0"/>
                                          </p:val>
                                        </p:tav>
                                        <p:tav tm="100000">
                                          <p:val>
                                            <p:strVal val="#ppt_h"/>
                                          </p:val>
                                        </p:tav>
                                      </p:tavLst>
                                    </p:anim>
                                    <p:animEffect transition="in" filter="fade">
                                      <p:cBhvr>
                                        <p:cTn id="44" dur="500"/>
                                        <p:tgtEl>
                                          <p:spTgt spid="30"/>
                                        </p:tgtEl>
                                      </p:cBhvr>
                                    </p:animEffect>
                                  </p:childTnLst>
                                </p:cTn>
                              </p:par>
                              <p:par>
                                <p:cTn id="45" presetID="53" presetClass="entr" presetSubtype="16"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p:cTn id="47" dur="500" fill="hold"/>
                                        <p:tgtEl>
                                          <p:spTgt spid="31"/>
                                        </p:tgtEl>
                                        <p:attrNameLst>
                                          <p:attrName>ppt_w</p:attrName>
                                        </p:attrNameLst>
                                      </p:cBhvr>
                                      <p:tavLst>
                                        <p:tav tm="0">
                                          <p:val>
                                            <p:fltVal val="0"/>
                                          </p:val>
                                        </p:tav>
                                        <p:tav tm="100000">
                                          <p:val>
                                            <p:strVal val="#ppt_w"/>
                                          </p:val>
                                        </p:tav>
                                      </p:tavLst>
                                    </p:anim>
                                    <p:anim calcmode="lin" valueType="num">
                                      <p:cBhvr>
                                        <p:cTn id="48" dur="500" fill="hold"/>
                                        <p:tgtEl>
                                          <p:spTgt spid="31"/>
                                        </p:tgtEl>
                                        <p:attrNameLst>
                                          <p:attrName>ppt_h</p:attrName>
                                        </p:attrNameLst>
                                      </p:cBhvr>
                                      <p:tavLst>
                                        <p:tav tm="0">
                                          <p:val>
                                            <p:fltVal val="0"/>
                                          </p:val>
                                        </p:tav>
                                        <p:tav tm="100000">
                                          <p:val>
                                            <p:strVal val="#ppt_h"/>
                                          </p:val>
                                        </p:tav>
                                      </p:tavLst>
                                    </p:anim>
                                    <p:animEffect transition="in" filter="fade">
                                      <p:cBhvr>
                                        <p:cTn id="49" dur="500"/>
                                        <p:tgtEl>
                                          <p:spTgt spid="31"/>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p:cTn id="52" dur="500" fill="hold"/>
                                        <p:tgtEl>
                                          <p:spTgt spid="32"/>
                                        </p:tgtEl>
                                        <p:attrNameLst>
                                          <p:attrName>ppt_w</p:attrName>
                                        </p:attrNameLst>
                                      </p:cBhvr>
                                      <p:tavLst>
                                        <p:tav tm="0">
                                          <p:val>
                                            <p:fltVal val="0"/>
                                          </p:val>
                                        </p:tav>
                                        <p:tav tm="100000">
                                          <p:val>
                                            <p:strVal val="#ppt_w"/>
                                          </p:val>
                                        </p:tav>
                                      </p:tavLst>
                                    </p:anim>
                                    <p:anim calcmode="lin" valueType="num">
                                      <p:cBhvr>
                                        <p:cTn id="53" dur="500" fill="hold"/>
                                        <p:tgtEl>
                                          <p:spTgt spid="32"/>
                                        </p:tgtEl>
                                        <p:attrNameLst>
                                          <p:attrName>ppt_h</p:attrName>
                                        </p:attrNameLst>
                                      </p:cBhvr>
                                      <p:tavLst>
                                        <p:tav tm="0">
                                          <p:val>
                                            <p:fltVal val="0"/>
                                          </p:val>
                                        </p:tav>
                                        <p:tav tm="100000">
                                          <p:val>
                                            <p:strVal val="#ppt_h"/>
                                          </p:val>
                                        </p:tav>
                                      </p:tavLst>
                                    </p:anim>
                                    <p:animEffect transition="in" filter="fade">
                                      <p:cBhvr>
                                        <p:cTn id="54" dur="500"/>
                                        <p:tgtEl>
                                          <p:spTgt spid="3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ppt_w</p:attrName>
                                        </p:attrNameLst>
                                      </p:cBhvr>
                                      <p:tavLst>
                                        <p:tav tm="0">
                                          <p:val>
                                            <p:fltVal val="0"/>
                                          </p:val>
                                        </p:tav>
                                        <p:tav tm="100000">
                                          <p:val>
                                            <p:strVal val="#ppt_w"/>
                                          </p:val>
                                        </p:tav>
                                      </p:tavLst>
                                    </p:anim>
                                    <p:anim calcmode="lin" valueType="num">
                                      <p:cBhvr>
                                        <p:cTn id="58" dur="500" fill="hold"/>
                                        <p:tgtEl>
                                          <p:spTgt spid="33"/>
                                        </p:tgtEl>
                                        <p:attrNameLst>
                                          <p:attrName>ppt_h</p:attrName>
                                        </p:attrNameLst>
                                      </p:cBhvr>
                                      <p:tavLst>
                                        <p:tav tm="0">
                                          <p:val>
                                            <p:fltVal val="0"/>
                                          </p:val>
                                        </p:tav>
                                        <p:tav tm="100000">
                                          <p:val>
                                            <p:strVal val="#ppt_h"/>
                                          </p:val>
                                        </p:tav>
                                      </p:tavLst>
                                    </p:anim>
                                    <p:animEffect transition="in" filter="fade">
                                      <p:cBhvr>
                                        <p:cTn id="59" dur="500"/>
                                        <p:tgtEl>
                                          <p:spTgt spid="3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 calcmode="lin" valueType="num">
                                      <p:cBhvr>
                                        <p:cTn id="62" dur="500" fill="hold"/>
                                        <p:tgtEl>
                                          <p:spTgt spid="34"/>
                                        </p:tgtEl>
                                        <p:attrNameLst>
                                          <p:attrName>ppt_w</p:attrName>
                                        </p:attrNameLst>
                                      </p:cBhvr>
                                      <p:tavLst>
                                        <p:tav tm="0">
                                          <p:val>
                                            <p:fltVal val="0"/>
                                          </p:val>
                                        </p:tav>
                                        <p:tav tm="100000">
                                          <p:val>
                                            <p:strVal val="#ppt_w"/>
                                          </p:val>
                                        </p:tav>
                                      </p:tavLst>
                                    </p:anim>
                                    <p:anim calcmode="lin" valueType="num">
                                      <p:cBhvr>
                                        <p:cTn id="63" dur="500" fill="hold"/>
                                        <p:tgtEl>
                                          <p:spTgt spid="34"/>
                                        </p:tgtEl>
                                        <p:attrNameLst>
                                          <p:attrName>ppt_h</p:attrName>
                                        </p:attrNameLst>
                                      </p:cBhvr>
                                      <p:tavLst>
                                        <p:tav tm="0">
                                          <p:val>
                                            <p:fltVal val="0"/>
                                          </p:val>
                                        </p:tav>
                                        <p:tav tm="100000">
                                          <p:val>
                                            <p:strVal val="#ppt_h"/>
                                          </p:val>
                                        </p:tav>
                                      </p:tavLst>
                                    </p:anim>
                                    <p:animEffect transition="in" filter="fade">
                                      <p:cBhvr>
                                        <p:cTn id="64" dur="500"/>
                                        <p:tgtEl>
                                          <p:spTgt spid="34"/>
                                        </p:tgtEl>
                                      </p:cBhvr>
                                    </p:animEffect>
                                  </p:childTnLst>
                                </p:cTn>
                              </p:par>
                              <p:par>
                                <p:cTn id="65" presetID="53" presetClass="entr" presetSubtype="16"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p:cTn id="67" dur="500" fill="hold"/>
                                        <p:tgtEl>
                                          <p:spTgt spid="35"/>
                                        </p:tgtEl>
                                        <p:attrNameLst>
                                          <p:attrName>ppt_w</p:attrName>
                                        </p:attrNameLst>
                                      </p:cBhvr>
                                      <p:tavLst>
                                        <p:tav tm="0">
                                          <p:val>
                                            <p:fltVal val="0"/>
                                          </p:val>
                                        </p:tav>
                                        <p:tav tm="100000">
                                          <p:val>
                                            <p:strVal val="#ppt_w"/>
                                          </p:val>
                                        </p:tav>
                                      </p:tavLst>
                                    </p:anim>
                                    <p:anim calcmode="lin" valueType="num">
                                      <p:cBhvr>
                                        <p:cTn id="68" dur="500" fill="hold"/>
                                        <p:tgtEl>
                                          <p:spTgt spid="35"/>
                                        </p:tgtEl>
                                        <p:attrNameLst>
                                          <p:attrName>ppt_h</p:attrName>
                                        </p:attrNameLst>
                                      </p:cBhvr>
                                      <p:tavLst>
                                        <p:tav tm="0">
                                          <p:val>
                                            <p:fltVal val="0"/>
                                          </p:val>
                                        </p:tav>
                                        <p:tav tm="100000">
                                          <p:val>
                                            <p:strVal val="#ppt_h"/>
                                          </p:val>
                                        </p:tav>
                                      </p:tavLst>
                                    </p:anim>
                                    <p:animEffect transition="in" filter="fade">
                                      <p:cBhvr>
                                        <p:cTn id="69" dur="500"/>
                                        <p:tgtEl>
                                          <p:spTgt spid="35"/>
                                        </p:tgtEl>
                                      </p:cBhvr>
                                    </p:animEffect>
                                  </p:childTnLst>
                                </p:cTn>
                              </p:par>
                              <p:par>
                                <p:cTn id="70" presetID="53" presetClass="entr" presetSubtype="16" fill="hold" nodeType="withEffect">
                                  <p:stCondLst>
                                    <p:cond delay="0"/>
                                  </p:stCondLst>
                                  <p:childTnLst>
                                    <p:set>
                                      <p:cBhvr>
                                        <p:cTn id="71" dur="1" fill="hold">
                                          <p:stCondLst>
                                            <p:cond delay="0"/>
                                          </p:stCondLst>
                                        </p:cTn>
                                        <p:tgtEl>
                                          <p:spTgt spid="36"/>
                                        </p:tgtEl>
                                        <p:attrNameLst>
                                          <p:attrName>style.visibility</p:attrName>
                                        </p:attrNameLst>
                                      </p:cBhvr>
                                      <p:to>
                                        <p:strVal val="visible"/>
                                      </p:to>
                                    </p:set>
                                    <p:anim calcmode="lin" valueType="num">
                                      <p:cBhvr>
                                        <p:cTn id="72" dur="500" fill="hold"/>
                                        <p:tgtEl>
                                          <p:spTgt spid="36"/>
                                        </p:tgtEl>
                                        <p:attrNameLst>
                                          <p:attrName>ppt_w</p:attrName>
                                        </p:attrNameLst>
                                      </p:cBhvr>
                                      <p:tavLst>
                                        <p:tav tm="0">
                                          <p:val>
                                            <p:fltVal val="0"/>
                                          </p:val>
                                        </p:tav>
                                        <p:tav tm="100000">
                                          <p:val>
                                            <p:strVal val="#ppt_w"/>
                                          </p:val>
                                        </p:tav>
                                      </p:tavLst>
                                    </p:anim>
                                    <p:anim calcmode="lin" valueType="num">
                                      <p:cBhvr>
                                        <p:cTn id="73" dur="500" fill="hold"/>
                                        <p:tgtEl>
                                          <p:spTgt spid="36"/>
                                        </p:tgtEl>
                                        <p:attrNameLst>
                                          <p:attrName>ppt_h</p:attrName>
                                        </p:attrNameLst>
                                      </p:cBhvr>
                                      <p:tavLst>
                                        <p:tav tm="0">
                                          <p:val>
                                            <p:fltVal val="0"/>
                                          </p:val>
                                        </p:tav>
                                        <p:tav tm="100000">
                                          <p:val>
                                            <p:strVal val="#ppt_h"/>
                                          </p:val>
                                        </p:tav>
                                      </p:tavLst>
                                    </p:anim>
                                    <p:animEffect transition="in" filter="fade">
                                      <p:cBhvr>
                                        <p:cTn id="74" dur="500"/>
                                        <p:tgtEl>
                                          <p:spTgt spid="36"/>
                                        </p:tgtEl>
                                      </p:cBhvr>
                                    </p:animEffect>
                                  </p:childTnLst>
                                </p:cTn>
                              </p:par>
                              <p:par>
                                <p:cTn id="75" presetID="53" presetClass="entr" presetSubtype="16"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p:cTn id="77" dur="500" fill="hold"/>
                                        <p:tgtEl>
                                          <p:spTgt spid="37"/>
                                        </p:tgtEl>
                                        <p:attrNameLst>
                                          <p:attrName>ppt_w</p:attrName>
                                        </p:attrNameLst>
                                      </p:cBhvr>
                                      <p:tavLst>
                                        <p:tav tm="0">
                                          <p:val>
                                            <p:fltVal val="0"/>
                                          </p:val>
                                        </p:tav>
                                        <p:tav tm="100000">
                                          <p:val>
                                            <p:strVal val="#ppt_w"/>
                                          </p:val>
                                        </p:tav>
                                      </p:tavLst>
                                    </p:anim>
                                    <p:anim calcmode="lin" valueType="num">
                                      <p:cBhvr>
                                        <p:cTn id="78" dur="500" fill="hold"/>
                                        <p:tgtEl>
                                          <p:spTgt spid="37"/>
                                        </p:tgtEl>
                                        <p:attrNameLst>
                                          <p:attrName>ppt_h</p:attrName>
                                        </p:attrNameLst>
                                      </p:cBhvr>
                                      <p:tavLst>
                                        <p:tav tm="0">
                                          <p:val>
                                            <p:fltVal val="0"/>
                                          </p:val>
                                        </p:tav>
                                        <p:tav tm="100000">
                                          <p:val>
                                            <p:strVal val="#ppt_h"/>
                                          </p:val>
                                        </p:tav>
                                      </p:tavLst>
                                    </p:anim>
                                    <p:animEffect transition="in" filter="fade">
                                      <p:cBhvr>
                                        <p:cTn id="79" dur="500"/>
                                        <p:tgtEl>
                                          <p:spTgt spid="37"/>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 calcmode="lin" valueType="num">
                                      <p:cBhvr>
                                        <p:cTn id="82" dur="500" fill="hold"/>
                                        <p:tgtEl>
                                          <p:spTgt spid="38"/>
                                        </p:tgtEl>
                                        <p:attrNameLst>
                                          <p:attrName>ppt_w</p:attrName>
                                        </p:attrNameLst>
                                      </p:cBhvr>
                                      <p:tavLst>
                                        <p:tav tm="0">
                                          <p:val>
                                            <p:fltVal val="0"/>
                                          </p:val>
                                        </p:tav>
                                        <p:tav tm="100000">
                                          <p:val>
                                            <p:strVal val="#ppt_w"/>
                                          </p:val>
                                        </p:tav>
                                      </p:tavLst>
                                    </p:anim>
                                    <p:anim calcmode="lin" valueType="num">
                                      <p:cBhvr>
                                        <p:cTn id="83" dur="500" fill="hold"/>
                                        <p:tgtEl>
                                          <p:spTgt spid="38"/>
                                        </p:tgtEl>
                                        <p:attrNameLst>
                                          <p:attrName>ppt_h</p:attrName>
                                        </p:attrNameLst>
                                      </p:cBhvr>
                                      <p:tavLst>
                                        <p:tav tm="0">
                                          <p:val>
                                            <p:fltVal val="0"/>
                                          </p:val>
                                        </p:tav>
                                        <p:tav tm="100000">
                                          <p:val>
                                            <p:strVal val="#ppt_h"/>
                                          </p:val>
                                        </p:tav>
                                      </p:tavLst>
                                    </p:anim>
                                    <p:animEffect transition="in" filter="fade">
                                      <p:cBhvr>
                                        <p:cTn id="84" dur="500"/>
                                        <p:tgtEl>
                                          <p:spTgt spid="38"/>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 calcmode="lin" valueType="num">
                                      <p:cBhvr>
                                        <p:cTn id="87" dur="500" fill="hold"/>
                                        <p:tgtEl>
                                          <p:spTgt spid="39"/>
                                        </p:tgtEl>
                                        <p:attrNameLst>
                                          <p:attrName>ppt_w</p:attrName>
                                        </p:attrNameLst>
                                      </p:cBhvr>
                                      <p:tavLst>
                                        <p:tav tm="0">
                                          <p:val>
                                            <p:fltVal val="0"/>
                                          </p:val>
                                        </p:tav>
                                        <p:tav tm="100000">
                                          <p:val>
                                            <p:strVal val="#ppt_w"/>
                                          </p:val>
                                        </p:tav>
                                      </p:tavLst>
                                    </p:anim>
                                    <p:anim calcmode="lin" valueType="num">
                                      <p:cBhvr>
                                        <p:cTn id="88" dur="500" fill="hold"/>
                                        <p:tgtEl>
                                          <p:spTgt spid="39"/>
                                        </p:tgtEl>
                                        <p:attrNameLst>
                                          <p:attrName>ppt_h</p:attrName>
                                        </p:attrNameLst>
                                      </p:cBhvr>
                                      <p:tavLst>
                                        <p:tav tm="0">
                                          <p:val>
                                            <p:fltVal val="0"/>
                                          </p:val>
                                        </p:tav>
                                        <p:tav tm="100000">
                                          <p:val>
                                            <p:strVal val="#ppt_h"/>
                                          </p:val>
                                        </p:tav>
                                      </p:tavLst>
                                    </p:anim>
                                    <p:animEffect transition="in" filter="fade">
                                      <p:cBhvr>
                                        <p:cTn id="89" dur="500"/>
                                        <p:tgtEl>
                                          <p:spTgt spid="39"/>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p:cTn id="92" dur="500" fill="hold"/>
                                        <p:tgtEl>
                                          <p:spTgt spid="40"/>
                                        </p:tgtEl>
                                        <p:attrNameLst>
                                          <p:attrName>ppt_w</p:attrName>
                                        </p:attrNameLst>
                                      </p:cBhvr>
                                      <p:tavLst>
                                        <p:tav tm="0">
                                          <p:val>
                                            <p:fltVal val="0"/>
                                          </p:val>
                                        </p:tav>
                                        <p:tav tm="100000">
                                          <p:val>
                                            <p:strVal val="#ppt_w"/>
                                          </p:val>
                                        </p:tav>
                                      </p:tavLst>
                                    </p:anim>
                                    <p:anim calcmode="lin" valueType="num">
                                      <p:cBhvr>
                                        <p:cTn id="93" dur="500" fill="hold"/>
                                        <p:tgtEl>
                                          <p:spTgt spid="40"/>
                                        </p:tgtEl>
                                        <p:attrNameLst>
                                          <p:attrName>ppt_h</p:attrName>
                                        </p:attrNameLst>
                                      </p:cBhvr>
                                      <p:tavLst>
                                        <p:tav tm="0">
                                          <p:val>
                                            <p:fltVal val="0"/>
                                          </p:val>
                                        </p:tav>
                                        <p:tav tm="100000">
                                          <p:val>
                                            <p:strVal val="#ppt_h"/>
                                          </p:val>
                                        </p:tav>
                                      </p:tavLst>
                                    </p:anim>
                                    <p:animEffect transition="in" filter="fade">
                                      <p:cBhvr>
                                        <p:cTn id="94" dur="500"/>
                                        <p:tgtEl>
                                          <p:spTgt spid="40"/>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wipe(left)">
                                      <p:cBhvr>
                                        <p:cTn id="99" dur="500"/>
                                        <p:tgtEl>
                                          <p:spTgt spid="4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44"/>
                                        </p:tgtEl>
                                        <p:attrNameLst>
                                          <p:attrName>style.visibility</p:attrName>
                                        </p:attrNameLst>
                                      </p:cBhvr>
                                      <p:to>
                                        <p:strVal val="visible"/>
                                      </p:to>
                                    </p:set>
                                    <p:animEffect transition="in" filter="wipe(left)">
                                      <p:cBhvr>
                                        <p:cTn id="104" dur="500"/>
                                        <p:tgtEl>
                                          <p:spTgt spid="44"/>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wipe(left)">
                                      <p:cBhvr>
                                        <p:cTn id="107" dur="500"/>
                                        <p:tgtEl>
                                          <p:spTgt spid="45"/>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46"/>
                                        </p:tgtEl>
                                        <p:attrNameLst>
                                          <p:attrName>style.visibility</p:attrName>
                                        </p:attrNameLst>
                                      </p:cBhvr>
                                      <p:to>
                                        <p:strVal val="visible"/>
                                      </p:to>
                                    </p:set>
                                    <p:animEffect transition="in" filter="wipe(left)">
                                      <p:cBhvr>
                                        <p:cTn id="11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45" grpId="0" animBg="1"/>
      <p:bldP spid="46" grpId="0" animBg="1"/>
      <p:bldP spid="10" grpId="0" animBg="1"/>
      <p:bldP spid="22" grpId="0" animBg="1"/>
      <p:bldP spid="23" grpId="0" animBg="1"/>
      <p:bldP spid="32" grpId="0" animBg="1"/>
      <p:bldP spid="33" grpId="0" animBg="1"/>
      <p:bldP spid="34" grpId="0" animBg="1"/>
      <p:bldP spid="38" grpId="0" animBg="1"/>
      <p:bldP spid="39" grpId="0" animBg="1"/>
      <p:bldP spid="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Computational Complexity</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grpSp>
        <p:nvGrpSpPr>
          <p:cNvPr id="33" name="Group 32"/>
          <p:cNvGrpSpPr/>
          <p:nvPr/>
        </p:nvGrpSpPr>
        <p:grpSpPr>
          <a:xfrm>
            <a:off x="575556" y="1295651"/>
            <a:ext cx="8280920" cy="707886"/>
            <a:chOff x="3290836" y="1158621"/>
            <a:chExt cx="6212790" cy="552507"/>
          </a:xfrm>
        </p:grpSpPr>
        <p:sp>
          <p:nvSpPr>
            <p:cNvPr id="34" name="Oval 33"/>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35" name="TextBox 34"/>
            <p:cNvSpPr txBox="1"/>
            <p:nvPr/>
          </p:nvSpPr>
          <p:spPr>
            <a:xfrm>
              <a:off x="3468879" y="1158621"/>
              <a:ext cx="6034747" cy="552507"/>
            </a:xfrm>
            <a:prstGeom prst="rect">
              <a:avLst/>
            </a:prstGeom>
            <a:noFill/>
          </p:spPr>
          <p:txBody>
            <a:bodyPr wrap="square" rtlCol="0">
              <a:spAutoFit/>
            </a:bodyPr>
            <a:lstStyle/>
            <a:p>
              <a:r>
                <a:rPr lang="en-US" sz="2000" dirty="0">
                  <a:latin typeface="Book Antiqua" pitchFamily="18" charset="0"/>
                </a:rPr>
                <a:t>It is really </a:t>
              </a:r>
              <a:r>
                <a:rPr lang="en-US" sz="2000" dirty="0">
                  <a:solidFill>
                    <a:srgbClr val="FF0000"/>
                  </a:solidFill>
                  <a:latin typeface="Book Antiqua" pitchFamily="18" charset="0"/>
                </a:rPr>
                <a:t>hard</a:t>
              </a:r>
              <a:r>
                <a:rPr lang="en-US" sz="2000" dirty="0">
                  <a:latin typeface="Book Antiqua" pitchFamily="18" charset="0"/>
                </a:rPr>
                <a:t> to prove that there is </a:t>
              </a:r>
              <a:r>
                <a:rPr lang="en-US" sz="2000" dirty="0">
                  <a:solidFill>
                    <a:srgbClr val="FF0000"/>
                  </a:solidFill>
                  <a:latin typeface="Book Antiqua" pitchFamily="18" charset="0"/>
                </a:rPr>
                <a:t>no </a:t>
              </a:r>
              <a:r>
                <a:rPr lang="en-US" sz="2000" dirty="0">
                  <a:solidFill>
                    <a:srgbClr val="0000CC"/>
                  </a:solidFill>
                  <a:latin typeface="Book Antiqua" pitchFamily="18" charset="0"/>
                </a:rPr>
                <a:t>efficient</a:t>
              </a:r>
              <a:r>
                <a:rPr lang="en-US" sz="2000" dirty="0">
                  <a:latin typeface="Book Antiqua" pitchFamily="18" charset="0"/>
                </a:rPr>
                <a:t> algorithm for a particular problem.</a:t>
              </a:r>
              <a:endParaRPr lang="en-US" sz="2000" dirty="0">
                <a:latin typeface="Georgia" pitchFamily="18" charset="0"/>
              </a:endParaRPr>
            </a:p>
          </p:txBody>
        </p:sp>
      </p:grpSp>
      <p:grpSp>
        <p:nvGrpSpPr>
          <p:cNvPr id="36" name="Group 35"/>
          <p:cNvGrpSpPr/>
          <p:nvPr/>
        </p:nvGrpSpPr>
        <p:grpSpPr>
          <a:xfrm>
            <a:off x="1260140" y="2158368"/>
            <a:ext cx="6768244" cy="630943"/>
            <a:chOff x="3348245" y="1158453"/>
            <a:chExt cx="5077899" cy="492453"/>
          </a:xfrm>
        </p:grpSpPr>
        <p:sp>
          <p:nvSpPr>
            <p:cNvPr id="37" name="Oval 36"/>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8" name="TextBox 37"/>
            <p:cNvSpPr txBox="1"/>
            <p:nvPr/>
          </p:nvSpPr>
          <p:spPr>
            <a:xfrm>
              <a:off x="3457592" y="1158453"/>
              <a:ext cx="4968552" cy="492453"/>
            </a:xfrm>
            <a:prstGeom prst="rect">
              <a:avLst/>
            </a:prstGeom>
            <a:noFill/>
          </p:spPr>
          <p:txBody>
            <a:bodyPr wrap="square" rtlCol="0">
              <a:spAutoFit/>
            </a:bodyPr>
            <a:lstStyle/>
            <a:p>
              <a:r>
                <a:rPr lang="en-US" dirty="0">
                  <a:latin typeface="Georgia" pitchFamily="18" charset="0"/>
                </a:rPr>
                <a:t> </a:t>
              </a:r>
              <a:r>
                <a:rPr lang="en-US" sz="1700" dirty="0">
                  <a:latin typeface="Book Antiqua" pitchFamily="18" charset="0"/>
                </a:rPr>
                <a:t> How do you know there is no efficient solution (like the lower bound on comparison based sorting)?</a:t>
              </a:r>
            </a:p>
          </p:txBody>
        </p:sp>
      </p:grpSp>
      <p:grpSp>
        <p:nvGrpSpPr>
          <p:cNvPr id="15" name="Group 14"/>
          <p:cNvGrpSpPr/>
          <p:nvPr/>
        </p:nvGrpSpPr>
        <p:grpSpPr>
          <a:xfrm>
            <a:off x="575556" y="2970343"/>
            <a:ext cx="8280920" cy="400110"/>
            <a:chOff x="3290836" y="1158621"/>
            <a:chExt cx="6212790" cy="312287"/>
          </a:xfrm>
        </p:grpSpPr>
        <p:sp>
          <p:nvSpPr>
            <p:cNvPr id="16" name="Oval 15"/>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17" name="TextBox 16"/>
            <p:cNvSpPr txBox="1"/>
            <p:nvPr/>
          </p:nvSpPr>
          <p:spPr>
            <a:xfrm>
              <a:off x="3468879" y="1158621"/>
              <a:ext cx="6034747" cy="312287"/>
            </a:xfrm>
            <a:prstGeom prst="rect">
              <a:avLst/>
            </a:prstGeom>
            <a:noFill/>
          </p:spPr>
          <p:txBody>
            <a:bodyPr wrap="square" rtlCol="0">
              <a:spAutoFit/>
            </a:bodyPr>
            <a:lstStyle/>
            <a:p>
              <a:r>
                <a:rPr lang="en-US" sz="2000" dirty="0">
                  <a:latin typeface="Book Antiqua" pitchFamily="18" charset="0"/>
                </a:rPr>
                <a:t>What to do?</a:t>
              </a:r>
              <a:endParaRPr lang="en-US" sz="2000" dirty="0">
                <a:latin typeface="Georgia" pitchFamily="18" charset="0"/>
              </a:endParaRPr>
            </a:p>
          </p:txBody>
        </p:sp>
      </p:grpSp>
      <p:grpSp>
        <p:nvGrpSpPr>
          <p:cNvPr id="18" name="Group 17"/>
          <p:cNvGrpSpPr/>
          <p:nvPr/>
        </p:nvGrpSpPr>
        <p:grpSpPr>
          <a:xfrm>
            <a:off x="1260140" y="3463438"/>
            <a:ext cx="6768244" cy="892553"/>
            <a:chOff x="3348245" y="1158454"/>
            <a:chExt cx="5077899" cy="696640"/>
          </a:xfrm>
        </p:grpSpPr>
        <p:sp>
          <p:nvSpPr>
            <p:cNvPr id="19" name="Oval 18"/>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0" name="TextBox 19"/>
            <p:cNvSpPr txBox="1"/>
            <p:nvPr/>
          </p:nvSpPr>
          <p:spPr>
            <a:xfrm>
              <a:off x="3457592" y="1158454"/>
              <a:ext cx="4968552" cy="696640"/>
            </a:xfrm>
            <a:prstGeom prst="rect">
              <a:avLst/>
            </a:prstGeom>
            <a:noFill/>
          </p:spPr>
          <p:txBody>
            <a:bodyPr wrap="square" rtlCol="0">
              <a:spAutoFit/>
            </a:bodyPr>
            <a:lstStyle/>
            <a:p>
              <a:r>
                <a:rPr lang="en-US" dirty="0">
                  <a:latin typeface="Georgia" pitchFamily="18" charset="0"/>
                </a:rPr>
                <a:t> </a:t>
              </a:r>
              <a:r>
                <a:rPr lang="en-US" sz="1700" dirty="0">
                  <a:latin typeface="Book Antiqua" pitchFamily="18" charset="0"/>
                </a:rPr>
                <a:t> Show that the problem is </a:t>
              </a:r>
              <a:r>
                <a:rPr lang="en-US" sz="1700" dirty="0">
                  <a:solidFill>
                    <a:srgbClr val="FF0000"/>
                  </a:solidFill>
                  <a:latin typeface="Book Antiqua" pitchFamily="18" charset="0"/>
                </a:rPr>
                <a:t>as hard as</a:t>
              </a:r>
              <a:r>
                <a:rPr lang="en-US" sz="1700" dirty="0">
                  <a:latin typeface="Book Antiqua" pitchFamily="18" charset="0"/>
                </a:rPr>
                <a:t> </a:t>
              </a:r>
              <a:r>
                <a:rPr lang="en-US" sz="1700" dirty="0">
                  <a:solidFill>
                    <a:srgbClr val="0000CC"/>
                  </a:solidFill>
                  <a:latin typeface="Book Antiqua" pitchFamily="18" charset="0"/>
                </a:rPr>
                <a:t>many other problems</a:t>
              </a:r>
              <a:r>
                <a:rPr lang="en-US" sz="1700" dirty="0">
                  <a:latin typeface="Book Antiqua" pitchFamily="18" charset="0"/>
                </a:rPr>
                <a:t> that have been worked on by a host of </a:t>
              </a:r>
              <a:r>
                <a:rPr lang="en-US" sz="1700" dirty="0">
                  <a:solidFill>
                    <a:srgbClr val="0000CC"/>
                  </a:solidFill>
                  <a:latin typeface="Book Antiqua" pitchFamily="18" charset="0"/>
                </a:rPr>
                <a:t>brilliant scientists</a:t>
              </a:r>
              <a:r>
                <a:rPr lang="en-US" sz="1700" dirty="0">
                  <a:latin typeface="Book Antiqua" pitchFamily="18" charset="0"/>
                </a:rPr>
                <a:t> over a very long time, yet there is </a:t>
              </a:r>
              <a:r>
                <a:rPr lang="en-US" sz="1700" dirty="0">
                  <a:solidFill>
                    <a:srgbClr val="FF0000"/>
                  </a:solidFill>
                  <a:latin typeface="Book Antiqua" pitchFamily="18" charset="0"/>
                </a:rPr>
                <a:t>no efficient solutions</a:t>
              </a:r>
            </a:p>
          </p:txBody>
        </p:sp>
      </p:grpSp>
      <p:grpSp>
        <p:nvGrpSpPr>
          <p:cNvPr id="21" name="Group 20"/>
          <p:cNvGrpSpPr/>
          <p:nvPr/>
        </p:nvGrpSpPr>
        <p:grpSpPr>
          <a:xfrm>
            <a:off x="575556" y="4737338"/>
            <a:ext cx="8280920" cy="707886"/>
            <a:chOff x="3290836" y="1178424"/>
            <a:chExt cx="6212790" cy="552507"/>
          </a:xfrm>
        </p:grpSpPr>
        <p:sp>
          <p:nvSpPr>
            <p:cNvPr id="22" name="Oval 21"/>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23" name="TextBox 22"/>
            <p:cNvSpPr txBox="1"/>
            <p:nvPr/>
          </p:nvSpPr>
          <p:spPr>
            <a:xfrm>
              <a:off x="3468879" y="1178424"/>
              <a:ext cx="6034747" cy="552507"/>
            </a:xfrm>
            <a:prstGeom prst="rect">
              <a:avLst/>
            </a:prstGeom>
            <a:noFill/>
          </p:spPr>
          <p:txBody>
            <a:bodyPr wrap="square" rtlCol="0">
              <a:spAutoFit/>
            </a:bodyPr>
            <a:lstStyle/>
            <a:p>
              <a:r>
                <a:rPr lang="en-US" sz="2000" dirty="0">
                  <a:latin typeface="Book Antiqua" pitchFamily="18" charset="0"/>
                </a:rPr>
                <a:t>A fundamental aspect of complexity theory is </a:t>
              </a:r>
              <a:r>
                <a:rPr lang="en-US" sz="2000" dirty="0">
                  <a:solidFill>
                    <a:srgbClr val="0000CC"/>
                  </a:solidFill>
                  <a:latin typeface="Book Antiqua" pitchFamily="18" charset="0"/>
                </a:rPr>
                <a:t>categorizing</a:t>
              </a:r>
              <a:r>
                <a:rPr lang="en-US" sz="2000" dirty="0">
                  <a:latin typeface="Book Antiqua" pitchFamily="18" charset="0"/>
                </a:rPr>
                <a:t> problems into such </a:t>
              </a:r>
              <a:r>
                <a:rPr lang="en-US" sz="2000" i="1" dirty="0">
                  <a:solidFill>
                    <a:srgbClr val="0000CC"/>
                  </a:solidFill>
                  <a:latin typeface="Book Antiqua" pitchFamily="18" charset="0"/>
                </a:rPr>
                <a:t>equivalence</a:t>
              </a:r>
              <a:r>
                <a:rPr lang="en-US" sz="2000" dirty="0">
                  <a:solidFill>
                    <a:srgbClr val="0000CC"/>
                  </a:solidFill>
                  <a:latin typeface="Book Antiqua" pitchFamily="18" charset="0"/>
                </a:rPr>
                <a:t> </a:t>
              </a:r>
              <a:r>
                <a:rPr lang="en-US" sz="2000" dirty="0">
                  <a:latin typeface="Book Antiqua" pitchFamily="18" charset="0"/>
                </a:rPr>
                <a:t>classes</a:t>
              </a:r>
              <a:endParaRPr lang="en-US" sz="2000" dirty="0">
                <a:latin typeface="Georgia" pitchFamily="18" charset="0"/>
              </a:endParaRPr>
            </a:p>
          </p:txBody>
        </p:sp>
      </p:grpSp>
      <p:grpSp>
        <p:nvGrpSpPr>
          <p:cNvPr id="24" name="Group 23"/>
          <p:cNvGrpSpPr/>
          <p:nvPr/>
        </p:nvGrpSpPr>
        <p:grpSpPr>
          <a:xfrm>
            <a:off x="1259632" y="5570364"/>
            <a:ext cx="6768244" cy="369332"/>
            <a:chOff x="3348245" y="1158453"/>
            <a:chExt cx="5077899" cy="288265"/>
          </a:xfrm>
        </p:grpSpPr>
        <p:sp>
          <p:nvSpPr>
            <p:cNvPr id="25" name="Oval 24"/>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6" name="TextBox 25"/>
            <p:cNvSpPr txBox="1"/>
            <p:nvPr/>
          </p:nvSpPr>
          <p:spPr>
            <a:xfrm>
              <a:off x="3457592" y="1158453"/>
              <a:ext cx="4968552" cy="288265"/>
            </a:xfrm>
            <a:prstGeom prst="rect">
              <a:avLst/>
            </a:prstGeom>
            <a:noFill/>
          </p:spPr>
          <p:txBody>
            <a:bodyPr wrap="square" rtlCol="0">
              <a:spAutoFit/>
            </a:bodyPr>
            <a:lstStyle/>
            <a:p>
              <a:r>
                <a:rPr lang="en-US" dirty="0">
                  <a:latin typeface="Georgia" pitchFamily="18" charset="0"/>
                </a:rPr>
                <a:t> </a:t>
              </a:r>
              <a:r>
                <a:rPr lang="en-US" sz="1700" dirty="0">
                  <a:latin typeface="Book Antiqua" pitchFamily="18" charset="0"/>
                </a:rPr>
                <a:t> Comparing </a:t>
              </a:r>
              <a:r>
                <a:rPr lang="en-US" sz="1700" dirty="0">
                  <a:solidFill>
                    <a:srgbClr val="FF0000"/>
                  </a:solidFill>
                  <a:latin typeface="Book Antiqua" pitchFamily="18" charset="0"/>
                </a:rPr>
                <a:t>relative difficulty </a:t>
              </a:r>
              <a:r>
                <a:rPr lang="en-US" sz="1700" dirty="0">
                  <a:latin typeface="Book Antiqua" pitchFamily="18" charset="0"/>
                </a:rPr>
                <a:t>of different problems</a:t>
              </a:r>
            </a:p>
          </p:txBody>
        </p:sp>
      </p:grpSp>
    </p:spTree>
    <p:extLst>
      <p:ext uri="{BB962C8B-B14F-4D97-AF65-F5344CB8AC3E}">
        <p14:creationId xmlns:p14="http://schemas.microsoft.com/office/powerpoint/2010/main" val="30753008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41"/>
          <p:cNvSpPr/>
          <p:nvPr/>
        </p:nvSpPr>
        <p:spPr>
          <a:xfrm>
            <a:off x="1839433" y="728700"/>
            <a:ext cx="2743200" cy="606087"/>
          </a:xfrm>
          <a:custGeom>
            <a:avLst/>
            <a:gdLst>
              <a:gd name="connsiteX0" fmla="*/ 0 w 2743200"/>
              <a:gd name="connsiteY0" fmla="*/ 584822 h 606087"/>
              <a:gd name="connsiteX1" fmla="*/ 1350334 w 2743200"/>
              <a:gd name="connsiteY1" fmla="*/ 31 h 606087"/>
              <a:gd name="connsiteX2" fmla="*/ 2743200 w 2743200"/>
              <a:gd name="connsiteY2" fmla="*/ 606087 h 606087"/>
            </a:gdLst>
            <a:ahLst/>
            <a:cxnLst>
              <a:cxn ang="0">
                <a:pos x="connsiteX0" y="connsiteY0"/>
              </a:cxn>
              <a:cxn ang="0">
                <a:pos x="connsiteX1" y="connsiteY1"/>
              </a:cxn>
              <a:cxn ang="0">
                <a:pos x="connsiteX2" y="connsiteY2"/>
              </a:cxn>
            </a:cxnLst>
            <a:rect l="l" t="t" r="r" b="b"/>
            <a:pathLst>
              <a:path w="2743200" h="606087">
                <a:moveTo>
                  <a:pt x="0" y="584822"/>
                </a:moveTo>
                <a:cubicBezTo>
                  <a:pt x="446567" y="290654"/>
                  <a:pt x="893134" y="-3513"/>
                  <a:pt x="1350334" y="31"/>
                </a:cubicBezTo>
                <a:cubicBezTo>
                  <a:pt x="1807534" y="3575"/>
                  <a:pt x="2275367" y="304831"/>
                  <a:pt x="2743200" y="606087"/>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Freeform 43"/>
          <p:cNvSpPr/>
          <p:nvPr/>
        </p:nvSpPr>
        <p:spPr>
          <a:xfrm>
            <a:off x="1020726" y="2355512"/>
            <a:ext cx="2870790" cy="659592"/>
          </a:xfrm>
          <a:custGeom>
            <a:avLst/>
            <a:gdLst>
              <a:gd name="connsiteX0" fmla="*/ 0 w 2870790"/>
              <a:gd name="connsiteY0" fmla="*/ 0 h 659592"/>
              <a:gd name="connsiteX1" fmla="*/ 1467293 w 2870790"/>
              <a:gd name="connsiteY1" fmla="*/ 659219 h 659592"/>
              <a:gd name="connsiteX2" fmla="*/ 2870790 w 2870790"/>
              <a:gd name="connsiteY2" fmla="*/ 74428 h 659592"/>
            </a:gdLst>
            <a:ahLst/>
            <a:cxnLst>
              <a:cxn ang="0">
                <a:pos x="connsiteX0" y="connsiteY0"/>
              </a:cxn>
              <a:cxn ang="0">
                <a:pos x="connsiteX1" y="connsiteY1"/>
              </a:cxn>
              <a:cxn ang="0">
                <a:pos x="connsiteX2" y="connsiteY2"/>
              </a:cxn>
            </a:cxnLst>
            <a:rect l="l" t="t" r="r" b="b"/>
            <a:pathLst>
              <a:path w="2870790" h="659592">
                <a:moveTo>
                  <a:pt x="0" y="0"/>
                </a:moveTo>
                <a:cubicBezTo>
                  <a:pt x="494414" y="323407"/>
                  <a:pt x="988828" y="646814"/>
                  <a:pt x="1467293" y="659219"/>
                </a:cubicBezTo>
                <a:cubicBezTo>
                  <a:pt x="1945758" y="671624"/>
                  <a:pt x="2408274" y="373026"/>
                  <a:pt x="2870790" y="74428"/>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2466753" y="2334247"/>
            <a:ext cx="4338084" cy="967563"/>
          </a:xfrm>
          <a:custGeom>
            <a:avLst/>
            <a:gdLst>
              <a:gd name="connsiteX0" fmla="*/ 0 w 4338084"/>
              <a:gd name="connsiteY0" fmla="*/ 0 h 967563"/>
              <a:gd name="connsiteX1" fmla="*/ 2200940 w 4338084"/>
              <a:gd name="connsiteY1" fmla="*/ 967563 h 967563"/>
              <a:gd name="connsiteX2" fmla="*/ 4338084 w 4338084"/>
              <a:gd name="connsiteY2" fmla="*/ 0 h 967563"/>
            </a:gdLst>
            <a:ahLst/>
            <a:cxnLst>
              <a:cxn ang="0">
                <a:pos x="connsiteX0" y="connsiteY0"/>
              </a:cxn>
              <a:cxn ang="0">
                <a:pos x="connsiteX1" y="connsiteY1"/>
              </a:cxn>
              <a:cxn ang="0">
                <a:pos x="connsiteX2" y="connsiteY2"/>
              </a:cxn>
            </a:cxnLst>
            <a:rect l="l" t="t" r="r" b="b"/>
            <a:pathLst>
              <a:path w="4338084" h="967563">
                <a:moveTo>
                  <a:pt x="0" y="0"/>
                </a:moveTo>
                <a:cubicBezTo>
                  <a:pt x="738963" y="483781"/>
                  <a:pt x="1477926" y="967563"/>
                  <a:pt x="2200940" y="967563"/>
                </a:cubicBezTo>
                <a:cubicBezTo>
                  <a:pt x="2923954" y="967563"/>
                  <a:pt x="3631019" y="483781"/>
                  <a:pt x="4338084" y="0"/>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5390707" y="2312982"/>
            <a:ext cx="2870791" cy="776232"/>
          </a:xfrm>
          <a:custGeom>
            <a:avLst/>
            <a:gdLst>
              <a:gd name="connsiteX0" fmla="*/ 0 w 2870791"/>
              <a:gd name="connsiteY0" fmla="*/ 31898 h 776232"/>
              <a:gd name="connsiteX1" fmla="*/ 1456660 w 2870791"/>
              <a:gd name="connsiteY1" fmla="*/ 776177 h 776232"/>
              <a:gd name="connsiteX2" fmla="*/ 2870791 w 2870791"/>
              <a:gd name="connsiteY2" fmla="*/ 0 h 776232"/>
            </a:gdLst>
            <a:ahLst/>
            <a:cxnLst>
              <a:cxn ang="0">
                <a:pos x="connsiteX0" y="connsiteY0"/>
              </a:cxn>
              <a:cxn ang="0">
                <a:pos x="connsiteX1" y="connsiteY1"/>
              </a:cxn>
              <a:cxn ang="0">
                <a:pos x="connsiteX2" y="connsiteY2"/>
              </a:cxn>
            </a:cxnLst>
            <a:rect l="l" t="t" r="r" b="b"/>
            <a:pathLst>
              <a:path w="2870791" h="776232">
                <a:moveTo>
                  <a:pt x="0" y="31898"/>
                </a:moveTo>
                <a:cubicBezTo>
                  <a:pt x="489097" y="406695"/>
                  <a:pt x="978195" y="781493"/>
                  <a:pt x="1456660" y="776177"/>
                </a:cubicBezTo>
                <a:cubicBezTo>
                  <a:pt x="1935125" y="770861"/>
                  <a:pt x="2402958" y="385430"/>
                  <a:pt x="2870791" y="0"/>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p:nvPr/>
        </p:nvCxnSpPr>
        <p:spPr>
          <a:xfrm flipV="1">
            <a:off x="1032752" y="1399559"/>
            <a:ext cx="734372" cy="93537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1767124" y="1399559"/>
            <a:ext cx="705788" cy="92108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047139" y="2334931"/>
            <a:ext cx="1364621" cy="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3-SAT to Independent Set</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0" name="Oval 9"/>
          <p:cNvSpPr>
            <a:spLocks noChangeArrowheads="1"/>
          </p:cNvSpPr>
          <p:nvPr/>
        </p:nvSpPr>
        <p:spPr bwMode="auto">
          <a:xfrm>
            <a:off x="1597960" y="1251375"/>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x</a:t>
            </a:r>
          </a:p>
        </p:txBody>
      </p:sp>
      <p:sp>
        <p:nvSpPr>
          <p:cNvPr id="13" name="AutoShape 5"/>
          <p:cNvSpPr>
            <a:spLocks noChangeArrowheads="1"/>
          </p:cNvSpPr>
          <p:nvPr/>
        </p:nvSpPr>
        <p:spPr bwMode="auto">
          <a:xfrm>
            <a:off x="287524" y="3465004"/>
            <a:ext cx="8518412" cy="600743"/>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solidFill>
                  <a:srgbClr val="0000CC"/>
                </a:solidFill>
                <a:latin typeface="Book Antiqua" pitchFamily="18" charset="0"/>
                <a:sym typeface="Symbol"/>
              </a:rPr>
              <a:t>Satisfiable </a:t>
            </a:r>
            <a:r>
              <a:rPr lang="en-US" sz="2200" dirty="0">
                <a:latin typeface="Book Antiqua" pitchFamily="18" charset="0"/>
                <a:sym typeface="Symbol"/>
              </a:rPr>
              <a:t>  an </a:t>
            </a:r>
            <a:r>
              <a:rPr lang="en-US" sz="2200" dirty="0">
                <a:solidFill>
                  <a:srgbClr val="0000CC"/>
                </a:solidFill>
                <a:latin typeface="Book Antiqua" pitchFamily="18" charset="0"/>
                <a:sym typeface="Symbol"/>
              </a:rPr>
              <a:t>independent set</a:t>
            </a:r>
            <a:endParaRPr lang="en-US" sz="2200" baseline="-25000" dirty="0">
              <a:solidFill>
                <a:srgbClr val="0000CC"/>
              </a:solidFill>
              <a:latin typeface="Garamond"/>
            </a:endParaRPr>
          </a:p>
        </p:txBody>
      </p:sp>
      <p:sp>
        <p:nvSpPr>
          <p:cNvPr id="22" name="Oval 21"/>
          <p:cNvSpPr>
            <a:spLocks noChangeArrowheads="1"/>
          </p:cNvSpPr>
          <p:nvPr/>
        </p:nvSpPr>
        <p:spPr bwMode="auto">
          <a:xfrm>
            <a:off x="863588" y="2151475"/>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y</a:t>
            </a:r>
          </a:p>
        </p:txBody>
      </p:sp>
      <p:sp>
        <p:nvSpPr>
          <p:cNvPr id="23" name="Oval 22"/>
          <p:cNvSpPr>
            <a:spLocks noChangeArrowheads="1"/>
          </p:cNvSpPr>
          <p:nvPr/>
        </p:nvSpPr>
        <p:spPr bwMode="auto">
          <a:xfrm>
            <a:off x="2303748" y="216576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z</a:t>
            </a:r>
          </a:p>
        </p:txBody>
      </p:sp>
      <p:cxnSp>
        <p:nvCxnSpPr>
          <p:cNvPr id="29" name="Straight Connector 28"/>
          <p:cNvCxnSpPr/>
          <p:nvPr/>
        </p:nvCxnSpPr>
        <p:spPr>
          <a:xfrm flipV="1">
            <a:off x="3934784" y="1413851"/>
            <a:ext cx="734372" cy="93537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4669156" y="1413851"/>
            <a:ext cx="705788" cy="92108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3949171" y="2349223"/>
            <a:ext cx="1364621" cy="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a:spLocks noChangeArrowheads="1"/>
          </p:cNvSpPr>
          <p:nvPr/>
        </p:nvSpPr>
        <p:spPr bwMode="auto">
          <a:xfrm>
            <a:off x="4499992" y="126566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x’</a:t>
            </a:r>
          </a:p>
        </p:txBody>
      </p:sp>
      <p:sp>
        <p:nvSpPr>
          <p:cNvPr id="33" name="Oval 32"/>
          <p:cNvSpPr>
            <a:spLocks noChangeArrowheads="1"/>
          </p:cNvSpPr>
          <p:nvPr/>
        </p:nvSpPr>
        <p:spPr bwMode="auto">
          <a:xfrm>
            <a:off x="3765620" y="216576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y’</a:t>
            </a:r>
          </a:p>
        </p:txBody>
      </p:sp>
      <p:sp>
        <p:nvSpPr>
          <p:cNvPr id="34" name="Oval 33"/>
          <p:cNvSpPr>
            <a:spLocks noChangeArrowheads="1"/>
          </p:cNvSpPr>
          <p:nvPr/>
        </p:nvSpPr>
        <p:spPr bwMode="auto">
          <a:xfrm>
            <a:off x="5205780" y="2180059"/>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p</a:t>
            </a:r>
          </a:p>
        </p:txBody>
      </p:sp>
      <p:cxnSp>
        <p:nvCxnSpPr>
          <p:cNvPr id="35" name="Straight Connector 34"/>
          <p:cNvCxnSpPr/>
          <p:nvPr/>
        </p:nvCxnSpPr>
        <p:spPr>
          <a:xfrm flipV="1">
            <a:off x="6815104" y="1413851"/>
            <a:ext cx="734372" cy="93537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7549476" y="1413851"/>
            <a:ext cx="705788" cy="92108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6829491" y="2349223"/>
            <a:ext cx="1364621" cy="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8" name="Oval 37"/>
          <p:cNvSpPr>
            <a:spLocks noChangeArrowheads="1"/>
          </p:cNvSpPr>
          <p:nvPr/>
        </p:nvSpPr>
        <p:spPr bwMode="auto">
          <a:xfrm>
            <a:off x="7380312" y="126566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y</a:t>
            </a:r>
          </a:p>
        </p:txBody>
      </p:sp>
      <p:sp>
        <p:nvSpPr>
          <p:cNvPr id="39" name="Oval 38"/>
          <p:cNvSpPr>
            <a:spLocks noChangeArrowheads="1"/>
          </p:cNvSpPr>
          <p:nvPr/>
        </p:nvSpPr>
        <p:spPr bwMode="auto">
          <a:xfrm>
            <a:off x="6645940" y="216576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z’</a:t>
            </a:r>
          </a:p>
        </p:txBody>
      </p:sp>
      <p:sp>
        <p:nvSpPr>
          <p:cNvPr id="40" name="Oval 39"/>
          <p:cNvSpPr>
            <a:spLocks noChangeArrowheads="1"/>
          </p:cNvSpPr>
          <p:nvPr/>
        </p:nvSpPr>
        <p:spPr bwMode="auto">
          <a:xfrm>
            <a:off x="8086100" y="2180059"/>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p’</a:t>
            </a:r>
          </a:p>
        </p:txBody>
      </p:sp>
      <p:grpSp>
        <p:nvGrpSpPr>
          <p:cNvPr id="41" name="Group 40"/>
          <p:cNvGrpSpPr/>
          <p:nvPr/>
        </p:nvGrpSpPr>
        <p:grpSpPr>
          <a:xfrm>
            <a:off x="794863" y="4581128"/>
            <a:ext cx="7557557" cy="630943"/>
            <a:chOff x="3348245" y="1158451"/>
            <a:chExt cx="5670084" cy="492453"/>
          </a:xfrm>
        </p:grpSpPr>
        <p:sp>
          <p:nvSpPr>
            <p:cNvPr id="43" name="Oval 42"/>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47" name="TextBox 46"/>
            <p:cNvSpPr txBox="1"/>
            <p:nvPr/>
          </p:nvSpPr>
          <p:spPr>
            <a:xfrm>
              <a:off x="3457592" y="1158451"/>
              <a:ext cx="5560737" cy="492453"/>
            </a:xfrm>
            <a:prstGeom prst="rect">
              <a:avLst/>
            </a:prstGeom>
            <a:noFill/>
          </p:spPr>
          <p:txBody>
            <a:bodyPr wrap="square" rtlCol="0">
              <a:spAutoFit/>
            </a:bodyPr>
            <a:lstStyle/>
            <a:p>
              <a:r>
                <a:rPr lang="en-US" dirty="0">
                  <a:latin typeface="Georgia" pitchFamily="18" charset="0"/>
                </a:rPr>
                <a:t> </a:t>
              </a:r>
              <a:r>
                <a:rPr lang="en-US" sz="1700" dirty="0">
                  <a:latin typeface="Book Antiqua" pitchFamily="18" charset="0"/>
                </a:rPr>
                <a:t>If the instance of 3-SAT is </a:t>
              </a:r>
              <a:r>
                <a:rPr lang="en-US" sz="1700" dirty="0">
                  <a:solidFill>
                    <a:srgbClr val="0000CC"/>
                  </a:solidFill>
                  <a:latin typeface="Book Antiqua" pitchFamily="18" charset="0"/>
                </a:rPr>
                <a:t>satisfiable </a:t>
              </a:r>
              <a:r>
                <a:rPr lang="en-US" sz="1700" dirty="0">
                  <a:latin typeface="Book Antiqua" pitchFamily="18" charset="0"/>
                </a:rPr>
                <a:t>, then </a:t>
              </a:r>
              <a:r>
                <a:rPr lang="en-US" sz="1700" dirty="0">
                  <a:solidFill>
                    <a:srgbClr val="0000CC"/>
                  </a:solidFill>
                  <a:latin typeface="Book Antiqua" pitchFamily="18" charset="0"/>
                </a:rPr>
                <a:t>each triangle </a:t>
              </a:r>
              <a:r>
                <a:rPr lang="en-US" sz="1700" dirty="0">
                  <a:latin typeface="Book Antiqua" pitchFamily="18" charset="0"/>
                </a:rPr>
                <a:t>in our graph </a:t>
              </a:r>
              <a:r>
                <a:rPr lang="en-US" sz="1700" dirty="0">
                  <a:solidFill>
                    <a:srgbClr val="0000CC"/>
                  </a:solidFill>
                  <a:latin typeface="Book Antiqua" pitchFamily="18" charset="0"/>
                </a:rPr>
                <a:t>contains</a:t>
              </a:r>
              <a:r>
                <a:rPr lang="en-US" sz="1700" dirty="0">
                  <a:latin typeface="Book Antiqua" pitchFamily="18" charset="0"/>
                </a:rPr>
                <a:t> </a:t>
              </a:r>
              <a:r>
                <a:rPr lang="en-US" sz="1700" dirty="0">
                  <a:solidFill>
                    <a:srgbClr val="FF0000"/>
                  </a:solidFill>
                  <a:latin typeface="Book Antiqua" pitchFamily="18" charset="0"/>
                </a:rPr>
                <a:t>at least one node </a:t>
              </a:r>
              <a:r>
                <a:rPr lang="en-US" sz="1700" dirty="0">
                  <a:latin typeface="Book Antiqua" pitchFamily="18" charset="0"/>
                </a:rPr>
                <a:t>which </a:t>
              </a:r>
              <a:r>
                <a:rPr lang="en-US" sz="1700" dirty="0">
                  <a:solidFill>
                    <a:srgbClr val="0000CC"/>
                  </a:solidFill>
                  <a:latin typeface="Book Antiqua" pitchFamily="18" charset="0"/>
                </a:rPr>
                <a:t>evaluates to 1</a:t>
              </a:r>
            </a:p>
          </p:txBody>
        </p:sp>
      </p:grpSp>
      <p:grpSp>
        <p:nvGrpSpPr>
          <p:cNvPr id="48" name="Group 47"/>
          <p:cNvGrpSpPr/>
          <p:nvPr/>
        </p:nvGrpSpPr>
        <p:grpSpPr>
          <a:xfrm>
            <a:off x="820488" y="5409221"/>
            <a:ext cx="7531931" cy="877164"/>
            <a:chOff x="3348245" y="1158451"/>
            <a:chExt cx="5650858" cy="684629"/>
          </a:xfrm>
        </p:grpSpPr>
        <p:sp>
          <p:nvSpPr>
            <p:cNvPr id="49" name="Oval 48"/>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50" name="TextBox 49"/>
            <p:cNvSpPr txBox="1"/>
            <p:nvPr/>
          </p:nvSpPr>
          <p:spPr>
            <a:xfrm>
              <a:off x="3457592" y="1158451"/>
              <a:ext cx="5541511" cy="684629"/>
            </a:xfrm>
            <a:prstGeom prst="rect">
              <a:avLst/>
            </a:prstGeom>
            <a:noFill/>
          </p:spPr>
          <p:txBody>
            <a:bodyPr wrap="square" rtlCol="0">
              <a:spAutoFit/>
            </a:bodyPr>
            <a:lstStyle/>
            <a:p>
              <a:r>
                <a:rPr lang="en-US" sz="1700" dirty="0">
                  <a:latin typeface="Book Antiqua" pitchFamily="18" charset="0"/>
                </a:rPr>
                <a:t>Let </a:t>
              </a:r>
              <a:r>
                <a:rPr lang="en-US" sz="1700" i="1" dirty="0">
                  <a:latin typeface="Book Antiqua" pitchFamily="18" charset="0"/>
                </a:rPr>
                <a:t>S</a:t>
              </a:r>
              <a:r>
                <a:rPr lang="en-US" sz="1700" dirty="0">
                  <a:latin typeface="Book Antiqua" pitchFamily="18" charset="0"/>
                </a:rPr>
                <a:t> be a set consisting of </a:t>
              </a:r>
              <a:r>
                <a:rPr lang="en-US" sz="1700" dirty="0">
                  <a:solidFill>
                    <a:srgbClr val="FF0000"/>
                  </a:solidFill>
                  <a:latin typeface="Book Antiqua" pitchFamily="18" charset="0"/>
                </a:rPr>
                <a:t>one such node from each triangle</a:t>
              </a:r>
              <a:r>
                <a:rPr lang="en-US" sz="1700" dirty="0">
                  <a:latin typeface="Book Antiqua" pitchFamily="18" charset="0"/>
                </a:rPr>
                <a:t>. Then S is an </a:t>
              </a:r>
              <a:r>
                <a:rPr lang="en-US" sz="1700" dirty="0">
                  <a:solidFill>
                    <a:srgbClr val="0000CC"/>
                  </a:solidFill>
                  <a:latin typeface="Book Antiqua" pitchFamily="18" charset="0"/>
                </a:rPr>
                <a:t>independent set</a:t>
              </a:r>
              <a:r>
                <a:rPr lang="en-US" sz="1700" dirty="0">
                  <a:latin typeface="Book Antiqua" pitchFamily="18" charset="0"/>
                </a:rPr>
                <a:t>. Because, if </a:t>
              </a:r>
              <a:r>
                <a:rPr lang="en-US" sz="1700" i="1" dirty="0">
                  <a:latin typeface="Book Antiqua" pitchFamily="18" charset="0"/>
                </a:rPr>
                <a:t>S</a:t>
              </a:r>
              <a:r>
                <a:rPr lang="en-US" sz="1700" dirty="0">
                  <a:latin typeface="Book Antiqua" pitchFamily="18" charset="0"/>
                </a:rPr>
                <a:t> contains two adjacent vertices then both of them cannot be 1. So </a:t>
              </a:r>
              <a:r>
                <a:rPr lang="en-US" sz="1700" dirty="0">
                  <a:solidFill>
                    <a:srgbClr val="FF0000"/>
                  </a:solidFill>
                  <a:latin typeface="Book Antiqua" pitchFamily="18" charset="0"/>
                </a:rPr>
                <a:t>there is no pair of vertices with edge </a:t>
              </a:r>
              <a:r>
                <a:rPr lang="en-US" sz="1700" dirty="0">
                  <a:latin typeface="Book Antiqua" pitchFamily="18" charset="0"/>
                </a:rPr>
                <a:t>in </a:t>
              </a:r>
              <a:r>
                <a:rPr lang="en-US" sz="1700" i="1" dirty="0">
                  <a:latin typeface="Book Antiqua" pitchFamily="18" charset="0"/>
                </a:rPr>
                <a:t>S.</a:t>
              </a:r>
            </a:p>
          </p:txBody>
        </p:sp>
      </p:grpSp>
    </p:spTree>
    <p:extLst>
      <p:ext uri="{BB962C8B-B14F-4D97-AF65-F5344CB8AC3E}">
        <p14:creationId xmlns:p14="http://schemas.microsoft.com/office/powerpoint/2010/main" val="276975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p:tgtEl>
                                          <p:spTgt spid="41"/>
                                        </p:tgtEl>
                                        <p:attrNameLst>
                                          <p:attrName>ppt_y</p:attrName>
                                        </p:attrNameLst>
                                      </p:cBhvr>
                                      <p:tavLst>
                                        <p:tav tm="0">
                                          <p:val>
                                            <p:strVal val="#ppt_y+#ppt_h*1.125000"/>
                                          </p:val>
                                        </p:tav>
                                        <p:tav tm="100000">
                                          <p:val>
                                            <p:strVal val="#ppt_y"/>
                                          </p:val>
                                        </p:tav>
                                      </p:tavLst>
                                    </p:anim>
                                    <p:animEffect transition="in" filter="wipe(up)">
                                      <p:cBhvr>
                                        <p:cTn id="8" dur="500"/>
                                        <p:tgtEl>
                                          <p:spTgt spid="41"/>
                                        </p:tgtEl>
                                      </p:cBhvr>
                                    </p:animEffect>
                                  </p:childTnLst>
                                </p:cTn>
                              </p:par>
                              <p:par>
                                <p:cTn id="9" presetID="12" presetClass="entr" presetSubtype="4"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p:tgtEl>
                                          <p:spTgt spid="48"/>
                                        </p:tgtEl>
                                        <p:attrNameLst>
                                          <p:attrName>ppt_y</p:attrName>
                                        </p:attrNameLst>
                                      </p:cBhvr>
                                      <p:tavLst>
                                        <p:tav tm="0">
                                          <p:val>
                                            <p:strVal val="#ppt_y+#ppt_h*1.125000"/>
                                          </p:val>
                                        </p:tav>
                                        <p:tav tm="100000">
                                          <p:val>
                                            <p:strVal val="#ppt_y"/>
                                          </p:val>
                                        </p:tav>
                                      </p:tavLst>
                                    </p:anim>
                                    <p:animEffect transition="in" filter="wipe(up)">
                                      <p:cBhvr>
                                        <p:cTn id="1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41"/>
          <p:cNvSpPr/>
          <p:nvPr/>
        </p:nvSpPr>
        <p:spPr>
          <a:xfrm>
            <a:off x="1839433" y="728700"/>
            <a:ext cx="2743200" cy="606087"/>
          </a:xfrm>
          <a:custGeom>
            <a:avLst/>
            <a:gdLst>
              <a:gd name="connsiteX0" fmla="*/ 0 w 2743200"/>
              <a:gd name="connsiteY0" fmla="*/ 584822 h 606087"/>
              <a:gd name="connsiteX1" fmla="*/ 1350334 w 2743200"/>
              <a:gd name="connsiteY1" fmla="*/ 31 h 606087"/>
              <a:gd name="connsiteX2" fmla="*/ 2743200 w 2743200"/>
              <a:gd name="connsiteY2" fmla="*/ 606087 h 606087"/>
            </a:gdLst>
            <a:ahLst/>
            <a:cxnLst>
              <a:cxn ang="0">
                <a:pos x="connsiteX0" y="connsiteY0"/>
              </a:cxn>
              <a:cxn ang="0">
                <a:pos x="connsiteX1" y="connsiteY1"/>
              </a:cxn>
              <a:cxn ang="0">
                <a:pos x="connsiteX2" y="connsiteY2"/>
              </a:cxn>
            </a:cxnLst>
            <a:rect l="l" t="t" r="r" b="b"/>
            <a:pathLst>
              <a:path w="2743200" h="606087">
                <a:moveTo>
                  <a:pt x="0" y="584822"/>
                </a:moveTo>
                <a:cubicBezTo>
                  <a:pt x="446567" y="290654"/>
                  <a:pt x="893134" y="-3513"/>
                  <a:pt x="1350334" y="31"/>
                </a:cubicBezTo>
                <a:cubicBezTo>
                  <a:pt x="1807534" y="3575"/>
                  <a:pt x="2275367" y="304831"/>
                  <a:pt x="2743200" y="606087"/>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Freeform 43"/>
          <p:cNvSpPr/>
          <p:nvPr/>
        </p:nvSpPr>
        <p:spPr>
          <a:xfrm>
            <a:off x="1020726" y="2355512"/>
            <a:ext cx="2870790" cy="659592"/>
          </a:xfrm>
          <a:custGeom>
            <a:avLst/>
            <a:gdLst>
              <a:gd name="connsiteX0" fmla="*/ 0 w 2870790"/>
              <a:gd name="connsiteY0" fmla="*/ 0 h 659592"/>
              <a:gd name="connsiteX1" fmla="*/ 1467293 w 2870790"/>
              <a:gd name="connsiteY1" fmla="*/ 659219 h 659592"/>
              <a:gd name="connsiteX2" fmla="*/ 2870790 w 2870790"/>
              <a:gd name="connsiteY2" fmla="*/ 74428 h 659592"/>
            </a:gdLst>
            <a:ahLst/>
            <a:cxnLst>
              <a:cxn ang="0">
                <a:pos x="connsiteX0" y="connsiteY0"/>
              </a:cxn>
              <a:cxn ang="0">
                <a:pos x="connsiteX1" y="connsiteY1"/>
              </a:cxn>
              <a:cxn ang="0">
                <a:pos x="connsiteX2" y="connsiteY2"/>
              </a:cxn>
            </a:cxnLst>
            <a:rect l="l" t="t" r="r" b="b"/>
            <a:pathLst>
              <a:path w="2870790" h="659592">
                <a:moveTo>
                  <a:pt x="0" y="0"/>
                </a:moveTo>
                <a:cubicBezTo>
                  <a:pt x="494414" y="323407"/>
                  <a:pt x="988828" y="646814"/>
                  <a:pt x="1467293" y="659219"/>
                </a:cubicBezTo>
                <a:cubicBezTo>
                  <a:pt x="1945758" y="671624"/>
                  <a:pt x="2408274" y="373026"/>
                  <a:pt x="2870790" y="74428"/>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2466753" y="2334247"/>
            <a:ext cx="4338084" cy="967563"/>
          </a:xfrm>
          <a:custGeom>
            <a:avLst/>
            <a:gdLst>
              <a:gd name="connsiteX0" fmla="*/ 0 w 4338084"/>
              <a:gd name="connsiteY0" fmla="*/ 0 h 967563"/>
              <a:gd name="connsiteX1" fmla="*/ 2200940 w 4338084"/>
              <a:gd name="connsiteY1" fmla="*/ 967563 h 967563"/>
              <a:gd name="connsiteX2" fmla="*/ 4338084 w 4338084"/>
              <a:gd name="connsiteY2" fmla="*/ 0 h 967563"/>
            </a:gdLst>
            <a:ahLst/>
            <a:cxnLst>
              <a:cxn ang="0">
                <a:pos x="connsiteX0" y="connsiteY0"/>
              </a:cxn>
              <a:cxn ang="0">
                <a:pos x="connsiteX1" y="connsiteY1"/>
              </a:cxn>
              <a:cxn ang="0">
                <a:pos x="connsiteX2" y="connsiteY2"/>
              </a:cxn>
            </a:cxnLst>
            <a:rect l="l" t="t" r="r" b="b"/>
            <a:pathLst>
              <a:path w="4338084" h="967563">
                <a:moveTo>
                  <a:pt x="0" y="0"/>
                </a:moveTo>
                <a:cubicBezTo>
                  <a:pt x="738963" y="483781"/>
                  <a:pt x="1477926" y="967563"/>
                  <a:pt x="2200940" y="967563"/>
                </a:cubicBezTo>
                <a:cubicBezTo>
                  <a:pt x="2923954" y="967563"/>
                  <a:pt x="3631019" y="483781"/>
                  <a:pt x="4338084" y="0"/>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5390707" y="2312982"/>
            <a:ext cx="2870791" cy="776232"/>
          </a:xfrm>
          <a:custGeom>
            <a:avLst/>
            <a:gdLst>
              <a:gd name="connsiteX0" fmla="*/ 0 w 2870791"/>
              <a:gd name="connsiteY0" fmla="*/ 31898 h 776232"/>
              <a:gd name="connsiteX1" fmla="*/ 1456660 w 2870791"/>
              <a:gd name="connsiteY1" fmla="*/ 776177 h 776232"/>
              <a:gd name="connsiteX2" fmla="*/ 2870791 w 2870791"/>
              <a:gd name="connsiteY2" fmla="*/ 0 h 776232"/>
            </a:gdLst>
            <a:ahLst/>
            <a:cxnLst>
              <a:cxn ang="0">
                <a:pos x="connsiteX0" y="connsiteY0"/>
              </a:cxn>
              <a:cxn ang="0">
                <a:pos x="connsiteX1" y="connsiteY1"/>
              </a:cxn>
              <a:cxn ang="0">
                <a:pos x="connsiteX2" y="connsiteY2"/>
              </a:cxn>
            </a:cxnLst>
            <a:rect l="l" t="t" r="r" b="b"/>
            <a:pathLst>
              <a:path w="2870791" h="776232">
                <a:moveTo>
                  <a:pt x="0" y="31898"/>
                </a:moveTo>
                <a:cubicBezTo>
                  <a:pt x="489097" y="406695"/>
                  <a:pt x="978195" y="781493"/>
                  <a:pt x="1456660" y="776177"/>
                </a:cubicBezTo>
                <a:cubicBezTo>
                  <a:pt x="1935125" y="770861"/>
                  <a:pt x="2402958" y="385430"/>
                  <a:pt x="2870791" y="0"/>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p:nvPr/>
        </p:nvCxnSpPr>
        <p:spPr>
          <a:xfrm flipV="1">
            <a:off x="1032752" y="1399559"/>
            <a:ext cx="734372" cy="93537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1767124" y="1399559"/>
            <a:ext cx="705788" cy="92108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047139" y="2334931"/>
            <a:ext cx="1364621" cy="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3-SAT to Independent Set</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0" name="Oval 9"/>
          <p:cNvSpPr>
            <a:spLocks noChangeArrowheads="1"/>
          </p:cNvSpPr>
          <p:nvPr/>
        </p:nvSpPr>
        <p:spPr bwMode="auto">
          <a:xfrm>
            <a:off x="1597960" y="1251375"/>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x</a:t>
            </a:r>
          </a:p>
        </p:txBody>
      </p:sp>
      <p:sp>
        <p:nvSpPr>
          <p:cNvPr id="13" name="AutoShape 5"/>
          <p:cNvSpPr>
            <a:spLocks noChangeArrowheads="1"/>
          </p:cNvSpPr>
          <p:nvPr/>
        </p:nvSpPr>
        <p:spPr bwMode="auto">
          <a:xfrm>
            <a:off x="287524" y="3465004"/>
            <a:ext cx="8518412" cy="600743"/>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sym typeface="Symbol"/>
              </a:rPr>
              <a:t> an </a:t>
            </a:r>
            <a:r>
              <a:rPr lang="en-US" sz="2200" dirty="0">
                <a:solidFill>
                  <a:srgbClr val="0000CC"/>
                </a:solidFill>
                <a:latin typeface="Book Antiqua" pitchFamily="18" charset="0"/>
                <a:sym typeface="Symbol"/>
              </a:rPr>
              <a:t>independent set</a:t>
            </a:r>
            <a:r>
              <a:rPr lang="en-US" sz="2200" dirty="0">
                <a:latin typeface="Book Antiqua" pitchFamily="18" charset="0"/>
                <a:sym typeface="Symbol"/>
              </a:rPr>
              <a:t> of size </a:t>
            </a:r>
            <a:r>
              <a:rPr lang="en-US" sz="2200" i="1" dirty="0">
                <a:latin typeface="Book Antiqua" pitchFamily="18" charset="0"/>
                <a:sym typeface="Symbol"/>
              </a:rPr>
              <a:t>k</a:t>
            </a:r>
            <a:r>
              <a:rPr lang="en-US" sz="2200" dirty="0">
                <a:latin typeface="Book Antiqua" pitchFamily="18" charset="0"/>
                <a:sym typeface="Symbol"/>
              </a:rPr>
              <a:t>  </a:t>
            </a:r>
            <a:r>
              <a:rPr lang="en-US" sz="2200" dirty="0">
                <a:solidFill>
                  <a:srgbClr val="0000CC"/>
                </a:solidFill>
                <a:latin typeface="Book Antiqua" pitchFamily="18" charset="0"/>
                <a:sym typeface="Symbol"/>
              </a:rPr>
              <a:t>Satisfiable</a:t>
            </a:r>
            <a:endParaRPr lang="en-US" sz="2200" baseline="-25000" dirty="0">
              <a:solidFill>
                <a:srgbClr val="0000CC"/>
              </a:solidFill>
              <a:latin typeface="Garamond"/>
            </a:endParaRPr>
          </a:p>
        </p:txBody>
      </p:sp>
      <p:sp>
        <p:nvSpPr>
          <p:cNvPr id="22" name="Oval 21"/>
          <p:cNvSpPr>
            <a:spLocks noChangeArrowheads="1"/>
          </p:cNvSpPr>
          <p:nvPr/>
        </p:nvSpPr>
        <p:spPr bwMode="auto">
          <a:xfrm>
            <a:off x="863588" y="2151475"/>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y</a:t>
            </a:r>
          </a:p>
        </p:txBody>
      </p:sp>
      <p:sp>
        <p:nvSpPr>
          <p:cNvPr id="23" name="Oval 22"/>
          <p:cNvSpPr>
            <a:spLocks noChangeArrowheads="1"/>
          </p:cNvSpPr>
          <p:nvPr/>
        </p:nvSpPr>
        <p:spPr bwMode="auto">
          <a:xfrm>
            <a:off x="2303748" y="216576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z</a:t>
            </a:r>
          </a:p>
        </p:txBody>
      </p:sp>
      <p:cxnSp>
        <p:nvCxnSpPr>
          <p:cNvPr id="29" name="Straight Connector 28"/>
          <p:cNvCxnSpPr/>
          <p:nvPr/>
        </p:nvCxnSpPr>
        <p:spPr>
          <a:xfrm flipV="1">
            <a:off x="3934784" y="1413851"/>
            <a:ext cx="734372" cy="93537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4669156" y="1413851"/>
            <a:ext cx="705788" cy="92108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3949171" y="2349223"/>
            <a:ext cx="1364621" cy="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a:spLocks noChangeArrowheads="1"/>
          </p:cNvSpPr>
          <p:nvPr/>
        </p:nvSpPr>
        <p:spPr bwMode="auto">
          <a:xfrm>
            <a:off x="4499992" y="126566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x’</a:t>
            </a:r>
          </a:p>
        </p:txBody>
      </p:sp>
      <p:sp>
        <p:nvSpPr>
          <p:cNvPr id="33" name="Oval 32"/>
          <p:cNvSpPr>
            <a:spLocks noChangeArrowheads="1"/>
          </p:cNvSpPr>
          <p:nvPr/>
        </p:nvSpPr>
        <p:spPr bwMode="auto">
          <a:xfrm>
            <a:off x="3765620" y="216576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y’</a:t>
            </a:r>
          </a:p>
        </p:txBody>
      </p:sp>
      <p:sp>
        <p:nvSpPr>
          <p:cNvPr id="34" name="Oval 33"/>
          <p:cNvSpPr>
            <a:spLocks noChangeArrowheads="1"/>
          </p:cNvSpPr>
          <p:nvPr/>
        </p:nvSpPr>
        <p:spPr bwMode="auto">
          <a:xfrm>
            <a:off x="5205780" y="2180059"/>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p</a:t>
            </a:r>
          </a:p>
        </p:txBody>
      </p:sp>
      <p:cxnSp>
        <p:nvCxnSpPr>
          <p:cNvPr id="35" name="Straight Connector 34"/>
          <p:cNvCxnSpPr/>
          <p:nvPr/>
        </p:nvCxnSpPr>
        <p:spPr>
          <a:xfrm flipV="1">
            <a:off x="6815104" y="1413851"/>
            <a:ext cx="734372" cy="93537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7549476" y="1413851"/>
            <a:ext cx="705788" cy="92108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6829491" y="2349223"/>
            <a:ext cx="1364621" cy="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8" name="Oval 37"/>
          <p:cNvSpPr>
            <a:spLocks noChangeArrowheads="1"/>
          </p:cNvSpPr>
          <p:nvPr/>
        </p:nvSpPr>
        <p:spPr bwMode="auto">
          <a:xfrm>
            <a:off x="7380312" y="126566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y</a:t>
            </a:r>
          </a:p>
        </p:txBody>
      </p:sp>
      <p:sp>
        <p:nvSpPr>
          <p:cNvPr id="39" name="Oval 38"/>
          <p:cNvSpPr>
            <a:spLocks noChangeArrowheads="1"/>
          </p:cNvSpPr>
          <p:nvPr/>
        </p:nvSpPr>
        <p:spPr bwMode="auto">
          <a:xfrm>
            <a:off x="6645940" y="216576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z’</a:t>
            </a:r>
          </a:p>
        </p:txBody>
      </p:sp>
      <p:sp>
        <p:nvSpPr>
          <p:cNvPr id="40" name="Oval 39"/>
          <p:cNvSpPr>
            <a:spLocks noChangeArrowheads="1"/>
          </p:cNvSpPr>
          <p:nvPr/>
        </p:nvSpPr>
        <p:spPr bwMode="auto">
          <a:xfrm>
            <a:off x="8086100" y="2180059"/>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p’</a:t>
            </a:r>
          </a:p>
        </p:txBody>
      </p:sp>
      <p:grpSp>
        <p:nvGrpSpPr>
          <p:cNvPr id="41" name="Group 40"/>
          <p:cNvGrpSpPr/>
          <p:nvPr/>
        </p:nvGrpSpPr>
        <p:grpSpPr>
          <a:xfrm>
            <a:off x="794863" y="4365104"/>
            <a:ext cx="7557557" cy="892552"/>
            <a:chOff x="3348245" y="1158451"/>
            <a:chExt cx="5670084" cy="696640"/>
          </a:xfrm>
        </p:grpSpPr>
        <p:sp>
          <p:nvSpPr>
            <p:cNvPr id="43" name="Oval 42"/>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47" name="TextBox 46"/>
            <p:cNvSpPr txBox="1"/>
            <p:nvPr/>
          </p:nvSpPr>
          <p:spPr>
            <a:xfrm>
              <a:off x="3457592" y="1158451"/>
              <a:ext cx="5560737" cy="696640"/>
            </a:xfrm>
            <a:prstGeom prst="rect">
              <a:avLst/>
            </a:prstGeom>
            <a:noFill/>
          </p:spPr>
          <p:txBody>
            <a:bodyPr wrap="square" rtlCol="0">
              <a:spAutoFit/>
            </a:bodyPr>
            <a:lstStyle/>
            <a:p>
              <a:r>
                <a:rPr lang="en-US" dirty="0">
                  <a:latin typeface="Georgia" pitchFamily="18" charset="0"/>
                </a:rPr>
                <a:t> </a:t>
              </a:r>
              <a:r>
                <a:rPr lang="en-US" sz="1700" dirty="0">
                  <a:latin typeface="Book Antiqua" pitchFamily="18" charset="0"/>
                </a:rPr>
                <a:t> First, we claim that |S| = </a:t>
              </a:r>
              <a:r>
                <a:rPr lang="en-US" sz="1700" i="1" dirty="0">
                  <a:latin typeface="Book Antiqua" pitchFamily="18" charset="0"/>
                </a:rPr>
                <a:t>k </a:t>
              </a:r>
              <a:r>
                <a:rPr lang="en-US" sz="1700" dirty="0">
                  <a:latin typeface="Book Antiqua" pitchFamily="18" charset="0"/>
                </a:rPr>
                <a:t>(</a:t>
              </a:r>
              <a:r>
                <a:rPr lang="en-US" sz="1700" dirty="0">
                  <a:solidFill>
                    <a:srgbClr val="FF0000"/>
                  </a:solidFill>
                  <a:latin typeface="Book Antiqua" pitchFamily="18" charset="0"/>
                </a:rPr>
                <a:t>exactly</a:t>
              </a:r>
              <a:r>
                <a:rPr lang="en-US" sz="1700" dirty="0">
                  <a:solidFill>
                    <a:srgbClr val="0000CC"/>
                  </a:solidFill>
                  <a:latin typeface="Book Antiqua" pitchFamily="18" charset="0"/>
                </a:rPr>
                <a:t> k and it contains </a:t>
              </a:r>
              <a:r>
                <a:rPr lang="en-US" sz="1700" dirty="0">
                  <a:solidFill>
                    <a:srgbClr val="FF0000"/>
                  </a:solidFill>
                  <a:latin typeface="Book Antiqua" pitchFamily="18" charset="0"/>
                </a:rPr>
                <a:t>exactly one node </a:t>
              </a:r>
              <a:r>
                <a:rPr lang="en-US" sz="1700" dirty="0">
                  <a:solidFill>
                    <a:srgbClr val="0000CC"/>
                  </a:solidFill>
                  <a:latin typeface="Book Antiqua" pitchFamily="18" charset="0"/>
                </a:rPr>
                <a:t>from each clause</a:t>
              </a:r>
              <a:r>
                <a:rPr lang="en-US" sz="1700" dirty="0">
                  <a:latin typeface="Book Antiqua" pitchFamily="18" charset="0"/>
                </a:rPr>
                <a:t>). This is true because if you pick </a:t>
              </a:r>
              <a:r>
                <a:rPr lang="en-US" sz="1700" dirty="0">
                  <a:solidFill>
                    <a:srgbClr val="0000CC"/>
                  </a:solidFill>
                  <a:latin typeface="Book Antiqua" pitchFamily="18" charset="0"/>
                </a:rPr>
                <a:t>more than a two nodes</a:t>
              </a:r>
              <a:r>
                <a:rPr lang="en-US" sz="1700" dirty="0">
                  <a:latin typeface="Book Antiqua" pitchFamily="18" charset="0"/>
                </a:rPr>
                <a:t> from a triangle, it will </a:t>
              </a:r>
              <a:r>
                <a:rPr lang="en-US" sz="1700" dirty="0">
                  <a:solidFill>
                    <a:srgbClr val="FF0000"/>
                  </a:solidFill>
                  <a:latin typeface="Book Antiqua" pitchFamily="18" charset="0"/>
                </a:rPr>
                <a:t>not be an independent set.</a:t>
              </a:r>
              <a:endParaRPr lang="en-US" sz="1700" i="1" dirty="0">
                <a:solidFill>
                  <a:srgbClr val="FF0000"/>
                </a:solidFill>
                <a:latin typeface="Book Antiqua" pitchFamily="18" charset="0"/>
              </a:endParaRPr>
            </a:p>
          </p:txBody>
        </p:sp>
      </p:grpSp>
      <p:grpSp>
        <p:nvGrpSpPr>
          <p:cNvPr id="48" name="Group 47"/>
          <p:cNvGrpSpPr/>
          <p:nvPr/>
        </p:nvGrpSpPr>
        <p:grpSpPr>
          <a:xfrm>
            <a:off x="820488" y="5409221"/>
            <a:ext cx="7531931" cy="615553"/>
            <a:chOff x="3348245" y="1158451"/>
            <a:chExt cx="5650858" cy="480441"/>
          </a:xfrm>
        </p:grpSpPr>
        <p:sp>
          <p:nvSpPr>
            <p:cNvPr id="49" name="Oval 48"/>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50" name="TextBox 49"/>
            <p:cNvSpPr txBox="1"/>
            <p:nvPr/>
          </p:nvSpPr>
          <p:spPr>
            <a:xfrm>
              <a:off x="3457592" y="1158451"/>
              <a:ext cx="5541511" cy="480441"/>
            </a:xfrm>
            <a:prstGeom prst="rect">
              <a:avLst/>
            </a:prstGeom>
            <a:noFill/>
          </p:spPr>
          <p:txBody>
            <a:bodyPr wrap="square" rtlCol="0">
              <a:spAutoFit/>
            </a:bodyPr>
            <a:lstStyle/>
            <a:p>
              <a:r>
                <a:rPr lang="en-US" sz="1700" dirty="0">
                  <a:latin typeface="Book Antiqua" pitchFamily="18" charset="0"/>
                </a:rPr>
                <a:t>Next, we prove that </a:t>
              </a:r>
              <a:r>
                <a:rPr lang="en-US" sz="1700" dirty="0">
                  <a:solidFill>
                    <a:srgbClr val="0000CC"/>
                  </a:solidFill>
                  <a:latin typeface="Book Antiqua" pitchFamily="18" charset="0"/>
                </a:rPr>
                <a:t>we can assign values (0/1) </a:t>
              </a:r>
              <a:r>
                <a:rPr lang="en-US" sz="1700" dirty="0">
                  <a:latin typeface="Book Antiqua" pitchFamily="18" charset="0"/>
                </a:rPr>
                <a:t>to the variables in the instance of 3-SAT problem </a:t>
              </a:r>
              <a:r>
                <a:rPr lang="en-US" sz="1700" dirty="0">
                  <a:solidFill>
                    <a:srgbClr val="0000CC"/>
                  </a:solidFill>
                  <a:latin typeface="Book Antiqua" pitchFamily="18" charset="0"/>
                </a:rPr>
                <a:t>so that it evaluates to 1</a:t>
              </a:r>
              <a:endParaRPr lang="en-US" sz="1700" i="1" dirty="0">
                <a:solidFill>
                  <a:srgbClr val="0000CC"/>
                </a:solidFill>
                <a:latin typeface="Book Antiqua" pitchFamily="18" charset="0"/>
              </a:endParaRPr>
            </a:p>
          </p:txBody>
        </p:sp>
      </p:grpSp>
    </p:spTree>
    <p:extLst>
      <p:ext uri="{BB962C8B-B14F-4D97-AF65-F5344CB8AC3E}">
        <p14:creationId xmlns:p14="http://schemas.microsoft.com/office/powerpoint/2010/main" val="343543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p:tgtEl>
                                          <p:spTgt spid="41"/>
                                        </p:tgtEl>
                                        <p:attrNameLst>
                                          <p:attrName>ppt_y</p:attrName>
                                        </p:attrNameLst>
                                      </p:cBhvr>
                                      <p:tavLst>
                                        <p:tav tm="0">
                                          <p:val>
                                            <p:strVal val="#ppt_y+#ppt_h*1.125000"/>
                                          </p:val>
                                        </p:tav>
                                        <p:tav tm="100000">
                                          <p:val>
                                            <p:strVal val="#ppt_y"/>
                                          </p:val>
                                        </p:tav>
                                      </p:tavLst>
                                    </p:anim>
                                    <p:animEffect transition="in" filter="wipe(up)">
                                      <p:cBhvr>
                                        <p:cTn id="8" dur="500"/>
                                        <p:tgtEl>
                                          <p:spTgt spid="41"/>
                                        </p:tgtEl>
                                      </p:cBhvr>
                                    </p:animEffect>
                                  </p:childTnLst>
                                </p:cTn>
                              </p:par>
                              <p:par>
                                <p:cTn id="9" presetID="12" presetClass="entr" presetSubtype="4"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p:tgtEl>
                                          <p:spTgt spid="48"/>
                                        </p:tgtEl>
                                        <p:attrNameLst>
                                          <p:attrName>ppt_y</p:attrName>
                                        </p:attrNameLst>
                                      </p:cBhvr>
                                      <p:tavLst>
                                        <p:tav tm="0">
                                          <p:val>
                                            <p:strVal val="#ppt_y+#ppt_h*1.125000"/>
                                          </p:val>
                                        </p:tav>
                                        <p:tav tm="100000">
                                          <p:val>
                                            <p:strVal val="#ppt_y"/>
                                          </p:val>
                                        </p:tav>
                                      </p:tavLst>
                                    </p:anim>
                                    <p:animEffect transition="in" filter="wipe(up)">
                                      <p:cBhvr>
                                        <p:cTn id="1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41"/>
          <p:cNvSpPr/>
          <p:nvPr/>
        </p:nvSpPr>
        <p:spPr>
          <a:xfrm>
            <a:off x="1839433" y="728700"/>
            <a:ext cx="2743200" cy="606087"/>
          </a:xfrm>
          <a:custGeom>
            <a:avLst/>
            <a:gdLst>
              <a:gd name="connsiteX0" fmla="*/ 0 w 2743200"/>
              <a:gd name="connsiteY0" fmla="*/ 584822 h 606087"/>
              <a:gd name="connsiteX1" fmla="*/ 1350334 w 2743200"/>
              <a:gd name="connsiteY1" fmla="*/ 31 h 606087"/>
              <a:gd name="connsiteX2" fmla="*/ 2743200 w 2743200"/>
              <a:gd name="connsiteY2" fmla="*/ 606087 h 606087"/>
            </a:gdLst>
            <a:ahLst/>
            <a:cxnLst>
              <a:cxn ang="0">
                <a:pos x="connsiteX0" y="connsiteY0"/>
              </a:cxn>
              <a:cxn ang="0">
                <a:pos x="connsiteX1" y="connsiteY1"/>
              </a:cxn>
              <a:cxn ang="0">
                <a:pos x="connsiteX2" y="connsiteY2"/>
              </a:cxn>
            </a:cxnLst>
            <a:rect l="l" t="t" r="r" b="b"/>
            <a:pathLst>
              <a:path w="2743200" h="606087">
                <a:moveTo>
                  <a:pt x="0" y="584822"/>
                </a:moveTo>
                <a:cubicBezTo>
                  <a:pt x="446567" y="290654"/>
                  <a:pt x="893134" y="-3513"/>
                  <a:pt x="1350334" y="31"/>
                </a:cubicBezTo>
                <a:cubicBezTo>
                  <a:pt x="1807534" y="3575"/>
                  <a:pt x="2275367" y="304831"/>
                  <a:pt x="2743200" y="606087"/>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Freeform 43"/>
          <p:cNvSpPr/>
          <p:nvPr/>
        </p:nvSpPr>
        <p:spPr>
          <a:xfrm>
            <a:off x="1020726" y="2355512"/>
            <a:ext cx="2870790" cy="659592"/>
          </a:xfrm>
          <a:custGeom>
            <a:avLst/>
            <a:gdLst>
              <a:gd name="connsiteX0" fmla="*/ 0 w 2870790"/>
              <a:gd name="connsiteY0" fmla="*/ 0 h 659592"/>
              <a:gd name="connsiteX1" fmla="*/ 1467293 w 2870790"/>
              <a:gd name="connsiteY1" fmla="*/ 659219 h 659592"/>
              <a:gd name="connsiteX2" fmla="*/ 2870790 w 2870790"/>
              <a:gd name="connsiteY2" fmla="*/ 74428 h 659592"/>
            </a:gdLst>
            <a:ahLst/>
            <a:cxnLst>
              <a:cxn ang="0">
                <a:pos x="connsiteX0" y="connsiteY0"/>
              </a:cxn>
              <a:cxn ang="0">
                <a:pos x="connsiteX1" y="connsiteY1"/>
              </a:cxn>
              <a:cxn ang="0">
                <a:pos x="connsiteX2" y="connsiteY2"/>
              </a:cxn>
            </a:cxnLst>
            <a:rect l="l" t="t" r="r" b="b"/>
            <a:pathLst>
              <a:path w="2870790" h="659592">
                <a:moveTo>
                  <a:pt x="0" y="0"/>
                </a:moveTo>
                <a:cubicBezTo>
                  <a:pt x="494414" y="323407"/>
                  <a:pt x="988828" y="646814"/>
                  <a:pt x="1467293" y="659219"/>
                </a:cubicBezTo>
                <a:cubicBezTo>
                  <a:pt x="1945758" y="671624"/>
                  <a:pt x="2408274" y="373026"/>
                  <a:pt x="2870790" y="74428"/>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2466753" y="2334247"/>
            <a:ext cx="4338084" cy="967563"/>
          </a:xfrm>
          <a:custGeom>
            <a:avLst/>
            <a:gdLst>
              <a:gd name="connsiteX0" fmla="*/ 0 w 4338084"/>
              <a:gd name="connsiteY0" fmla="*/ 0 h 967563"/>
              <a:gd name="connsiteX1" fmla="*/ 2200940 w 4338084"/>
              <a:gd name="connsiteY1" fmla="*/ 967563 h 967563"/>
              <a:gd name="connsiteX2" fmla="*/ 4338084 w 4338084"/>
              <a:gd name="connsiteY2" fmla="*/ 0 h 967563"/>
            </a:gdLst>
            <a:ahLst/>
            <a:cxnLst>
              <a:cxn ang="0">
                <a:pos x="connsiteX0" y="connsiteY0"/>
              </a:cxn>
              <a:cxn ang="0">
                <a:pos x="connsiteX1" y="connsiteY1"/>
              </a:cxn>
              <a:cxn ang="0">
                <a:pos x="connsiteX2" y="connsiteY2"/>
              </a:cxn>
            </a:cxnLst>
            <a:rect l="l" t="t" r="r" b="b"/>
            <a:pathLst>
              <a:path w="4338084" h="967563">
                <a:moveTo>
                  <a:pt x="0" y="0"/>
                </a:moveTo>
                <a:cubicBezTo>
                  <a:pt x="738963" y="483781"/>
                  <a:pt x="1477926" y="967563"/>
                  <a:pt x="2200940" y="967563"/>
                </a:cubicBezTo>
                <a:cubicBezTo>
                  <a:pt x="2923954" y="967563"/>
                  <a:pt x="3631019" y="483781"/>
                  <a:pt x="4338084" y="0"/>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5390707" y="2312982"/>
            <a:ext cx="2870791" cy="776232"/>
          </a:xfrm>
          <a:custGeom>
            <a:avLst/>
            <a:gdLst>
              <a:gd name="connsiteX0" fmla="*/ 0 w 2870791"/>
              <a:gd name="connsiteY0" fmla="*/ 31898 h 776232"/>
              <a:gd name="connsiteX1" fmla="*/ 1456660 w 2870791"/>
              <a:gd name="connsiteY1" fmla="*/ 776177 h 776232"/>
              <a:gd name="connsiteX2" fmla="*/ 2870791 w 2870791"/>
              <a:gd name="connsiteY2" fmla="*/ 0 h 776232"/>
            </a:gdLst>
            <a:ahLst/>
            <a:cxnLst>
              <a:cxn ang="0">
                <a:pos x="connsiteX0" y="connsiteY0"/>
              </a:cxn>
              <a:cxn ang="0">
                <a:pos x="connsiteX1" y="connsiteY1"/>
              </a:cxn>
              <a:cxn ang="0">
                <a:pos x="connsiteX2" y="connsiteY2"/>
              </a:cxn>
            </a:cxnLst>
            <a:rect l="l" t="t" r="r" b="b"/>
            <a:pathLst>
              <a:path w="2870791" h="776232">
                <a:moveTo>
                  <a:pt x="0" y="31898"/>
                </a:moveTo>
                <a:cubicBezTo>
                  <a:pt x="489097" y="406695"/>
                  <a:pt x="978195" y="781493"/>
                  <a:pt x="1456660" y="776177"/>
                </a:cubicBezTo>
                <a:cubicBezTo>
                  <a:pt x="1935125" y="770861"/>
                  <a:pt x="2402958" y="385430"/>
                  <a:pt x="2870791" y="0"/>
                </a:cubicBezTo>
              </a:path>
            </a:pathLst>
          </a:cu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p:nvPr/>
        </p:nvCxnSpPr>
        <p:spPr>
          <a:xfrm flipV="1">
            <a:off x="1032752" y="1399559"/>
            <a:ext cx="734372" cy="93537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1767124" y="1399559"/>
            <a:ext cx="705788" cy="92108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047139" y="2334931"/>
            <a:ext cx="1364621" cy="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3-SAT to Independent Set</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0" name="Oval 9"/>
          <p:cNvSpPr>
            <a:spLocks noChangeArrowheads="1"/>
          </p:cNvSpPr>
          <p:nvPr/>
        </p:nvSpPr>
        <p:spPr bwMode="auto">
          <a:xfrm>
            <a:off x="1597960" y="1251375"/>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x</a:t>
            </a:r>
          </a:p>
        </p:txBody>
      </p:sp>
      <p:sp>
        <p:nvSpPr>
          <p:cNvPr id="13" name="AutoShape 5"/>
          <p:cNvSpPr>
            <a:spLocks noChangeArrowheads="1"/>
          </p:cNvSpPr>
          <p:nvPr/>
        </p:nvSpPr>
        <p:spPr bwMode="auto">
          <a:xfrm>
            <a:off x="287524" y="3465004"/>
            <a:ext cx="8518412" cy="600743"/>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sym typeface="Symbol"/>
              </a:rPr>
              <a:t> an independent set of size </a:t>
            </a:r>
            <a:r>
              <a:rPr lang="en-US" sz="2200" i="1" dirty="0">
                <a:latin typeface="Book Antiqua" pitchFamily="18" charset="0"/>
                <a:sym typeface="Symbol"/>
              </a:rPr>
              <a:t>k</a:t>
            </a:r>
            <a:r>
              <a:rPr lang="en-US" sz="2200" dirty="0">
                <a:latin typeface="Book Antiqua" pitchFamily="18" charset="0"/>
                <a:sym typeface="Symbol"/>
              </a:rPr>
              <a:t>  </a:t>
            </a:r>
            <a:r>
              <a:rPr lang="en-US" sz="2200" dirty="0">
                <a:solidFill>
                  <a:srgbClr val="0000CC"/>
                </a:solidFill>
                <a:latin typeface="Book Antiqua" pitchFamily="18" charset="0"/>
                <a:sym typeface="Symbol"/>
              </a:rPr>
              <a:t>Satisfiable</a:t>
            </a:r>
            <a:endParaRPr lang="en-US" sz="2200" baseline="-25000" dirty="0">
              <a:latin typeface="Garamond"/>
            </a:endParaRPr>
          </a:p>
        </p:txBody>
      </p:sp>
      <p:sp>
        <p:nvSpPr>
          <p:cNvPr id="22" name="Oval 21"/>
          <p:cNvSpPr>
            <a:spLocks noChangeArrowheads="1"/>
          </p:cNvSpPr>
          <p:nvPr/>
        </p:nvSpPr>
        <p:spPr bwMode="auto">
          <a:xfrm>
            <a:off x="863588" y="2151475"/>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y</a:t>
            </a:r>
          </a:p>
        </p:txBody>
      </p:sp>
      <p:sp>
        <p:nvSpPr>
          <p:cNvPr id="23" name="Oval 22"/>
          <p:cNvSpPr>
            <a:spLocks noChangeArrowheads="1"/>
          </p:cNvSpPr>
          <p:nvPr/>
        </p:nvSpPr>
        <p:spPr bwMode="auto">
          <a:xfrm>
            <a:off x="2303748" y="216576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z</a:t>
            </a:r>
          </a:p>
        </p:txBody>
      </p:sp>
      <p:cxnSp>
        <p:nvCxnSpPr>
          <p:cNvPr id="29" name="Straight Connector 28"/>
          <p:cNvCxnSpPr/>
          <p:nvPr/>
        </p:nvCxnSpPr>
        <p:spPr>
          <a:xfrm flipV="1">
            <a:off x="3934784" y="1413851"/>
            <a:ext cx="734372" cy="93537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4669156" y="1413851"/>
            <a:ext cx="705788" cy="92108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3949171" y="2349223"/>
            <a:ext cx="1364621" cy="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a:spLocks noChangeArrowheads="1"/>
          </p:cNvSpPr>
          <p:nvPr/>
        </p:nvSpPr>
        <p:spPr bwMode="auto">
          <a:xfrm>
            <a:off x="4499992" y="126566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x’</a:t>
            </a:r>
          </a:p>
        </p:txBody>
      </p:sp>
      <p:sp>
        <p:nvSpPr>
          <p:cNvPr id="33" name="Oval 32"/>
          <p:cNvSpPr>
            <a:spLocks noChangeArrowheads="1"/>
          </p:cNvSpPr>
          <p:nvPr/>
        </p:nvSpPr>
        <p:spPr bwMode="auto">
          <a:xfrm>
            <a:off x="3765620" y="216576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y’</a:t>
            </a:r>
          </a:p>
        </p:txBody>
      </p:sp>
      <p:sp>
        <p:nvSpPr>
          <p:cNvPr id="34" name="Oval 33"/>
          <p:cNvSpPr>
            <a:spLocks noChangeArrowheads="1"/>
          </p:cNvSpPr>
          <p:nvPr/>
        </p:nvSpPr>
        <p:spPr bwMode="auto">
          <a:xfrm>
            <a:off x="5205780" y="2180059"/>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p</a:t>
            </a:r>
          </a:p>
        </p:txBody>
      </p:sp>
      <p:cxnSp>
        <p:nvCxnSpPr>
          <p:cNvPr id="35" name="Straight Connector 34"/>
          <p:cNvCxnSpPr/>
          <p:nvPr/>
        </p:nvCxnSpPr>
        <p:spPr>
          <a:xfrm flipV="1">
            <a:off x="6815104" y="1413851"/>
            <a:ext cx="734372" cy="93537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7549476" y="1413851"/>
            <a:ext cx="705788" cy="921080"/>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6829491" y="2349223"/>
            <a:ext cx="1364621" cy="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8" name="Oval 37"/>
          <p:cNvSpPr>
            <a:spLocks noChangeArrowheads="1"/>
          </p:cNvSpPr>
          <p:nvPr/>
        </p:nvSpPr>
        <p:spPr bwMode="auto">
          <a:xfrm>
            <a:off x="7380312" y="126566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y</a:t>
            </a:r>
          </a:p>
        </p:txBody>
      </p:sp>
      <p:sp>
        <p:nvSpPr>
          <p:cNvPr id="39" name="Oval 38"/>
          <p:cNvSpPr>
            <a:spLocks noChangeArrowheads="1"/>
          </p:cNvSpPr>
          <p:nvPr/>
        </p:nvSpPr>
        <p:spPr bwMode="auto">
          <a:xfrm>
            <a:off x="6645940" y="2165767"/>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z’</a:t>
            </a:r>
          </a:p>
        </p:txBody>
      </p:sp>
      <p:sp>
        <p:nvSpPr>
          <p:cNvPr id="40" name="Oval 39"/>
          <p:cNvSpPr>
            <a:spLocks noChangeArrowheads="1"/>
          </p:cNvSpPr>
          <p:nvPr/>
        </p:nvSpPr>
        <p:spPr bwMode="auto">
          <a:xfrm>
            <a:off x="8086100" y="2180059"/>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p’</a:t>
            </a:r>
          </a:p>
        </p:txBody>
      </p:sp>
      <p:grpSp>
        <p:nvGrpSpPr>
          <p:cNvPr id="41" name="Group 40"/>
          <p:cNvGrpSpPr/>
          <p:nvPr/>
        </p:nvGrpSpPr>
        <p:grpSpPr>
          <a:xfrm>
            <a:off x="794863" y="4365104"/>
            <a:ext cx="7557557" cy="369332"/>
            <a:chOff x="3348245" y="1158451"/>
            <a:chExt cx="5670084" cy="288265"/>
          </a:xfrm>
        </p:grpSpPr>
        <p:sp>
          <p:nvSpPr>
            <p:cNvPr id="43" name="Oval 42"/>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47" name="TextBox 46"/>
            <p:cNvSpPr txBox="1"/>
            <p:nvPr/>
          </p:nvSpPr>
          <p:spPr>
            <a:xfrm>
              <a:off x="3457592" y="1158451"/>
              <a:ext cx="5560737" cy="288265"/>
            </a:xfrm>
            <a:prstGeom prst="rect">
              <a:avLst/>
            </a:prstGeom>
            <a:noFill/>
          </p:spPr>
          <p:txBody>
            <a:bodyPr wrap="square" rtlCol="0">
              <a:spAutoFit/>
            </a:bodyPr>
            <a:lstStyle/>
            <a:p>
              <a:r>
                <a:rPr lang="en-US" dirty="0">
                  <a:latin typeface="Georgia" pitchFamily="18" charset="0"/>
                </a:rPr>
                <a:t> </a:t>
              </a:r>
              <a:r>
                <a:rPr lang="en-US" sz="1700" dirty="0">
                  <a:latin typeface="Book Antiqua" pitchFamily="18" charset="0"/>
                </a:rPr>
                <a:t> If x</a:t>
              </a:r>
              <a:r>
                <a:rPr lang="en-US" sz="1700" baseline="-25000" dirty="0">
                  <a:latin typeface="Book Antiqua" pitchFamily="18" charset="0"/>
                </a:rPr>
                <a:t>i</a:t>
              </a:r>
              <a:r>
                <a:rPr lang="en-US" sz="1700" dirty="0">
                  <a:latin typeface="Book Antiqua" pitchFamily="18" charset="0"/>
                </a:rPr>
                <a:t> is present in the independent set (IS), x</a:t>
              </a:r>
              <a:r>
                <a:rPr lang="en-US" sz="1700" baseline="-25000" dirty="0">
                  <a:latin typeface="Book Antiqua" pitchFamily="18" charset="0"/>
                </a:rPr>
                <a:t>i</a:t>
              </a:r>
              <a:r>
                <a:rPr lang="en-US" sz="1700" dirty="0">
                  <a:latin typeface="Book Antiqua" pitchFamily="18" charset="0"/>
                </a:rPr>
                <a:t> = 1</a:t>
              </a:r>
              <a:endParaRPr lang="en-US" sz="1700" i="1" dirty="0">
                <a:solidFill>
                  <a:srgbClr val="0000CC"/>
                </a:solidFill>
                <a:latin typeface="Book Antiqua" pitchFamily="18" charset="0"/>
              </a:endParaRPr>
            </a:p>
          </p:txBody>
        </p:sp>
      </p:grpSp>
      <p:grpSp>
        <p:nvGrpSpPr>
          <p:cNvPr id="48" name="Group 47"/>
          <p:cNvGrpSpPr/>
          <p:nvPr/>
        </p:nvGrpSpPr>
        <p:grpSpPr>
          <a:xfrm>
            <a:off x="791580" y="5121188"/>
            <a:ext cx="7531931" cy="353944"/>
            <a:chOff x="3348245" y="1158451"/>
            <a:chExt cx="5650858" cy="276254"/>
          </a:xfrm>
        </p:grpSpPr>
        <p:sp>
          <p:nvSpPr>
            <p:cNvPr id="49" name="Oval 48"/>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50" name="TextBox 49"/>
            <p:cNvSpPr txBox="1"/>
            <p:nvPr/>
          </p:nvSpPr>
          <p:spPr>
            <a:xfrm>
              <a:off x="3457592" y="1158451"/>
              <a:ext cx="5541511" cy="276254"/>
            </a:xfrm>
            <a:prstGeom prst="rect">
              <a:avLst/>
            </a:prstGeom>
            <a:noFill/>
          </p:spPr>
          <p:txBody>
            <a:bodyPr wrap="square" rtlCol="0">
              <a:spAutoFit/>
            </a:bodyPr>
            <a:lstStyle/>
            <a:p>
              <a:r>
                <a:rPr lang="en-US" sz="1700" dirty="0">
                  <a:latin typeface="Book Antiqua" pitchFamily="18" charset="0"/>
                </a:rPr>
                <a:t>  If both </a:t>
              </a:r>
              <a:r>
                <a:rPr lang="en-US" sz="1700" dirty="0" err="1">
                  <a:latin typeface="Book Antiqua" pitchFamily="18" charset="0"/>
                </a:rPr>
                <a:t>x’</a:t>
              </a:r>
              <a:r>
                <a:rPr lang="en-US" sz="1700" baseline="-25000" dirty="0" err="1">
                  <a:latin typeface="Book Antiqua" pitchFamily="18" charset="0"/>
                </a:rPr>
                <a:t>i</a:t>
              </a:r>
              <a:r>
                <a:rPr lang="en-US" sz="1700" dirty="0">
                  <a:latin typeface="Book Antiqua" pitchFamily="18" charset="0"/>
                </a:rPr>
                <a:t> and x</a:t>
              </a:r>
              <a:r>
                <a:rPr lang="en-US" sz="1700" baseline="-25000" dirty="0">
                  <a:latin typeface="Book Antiqua" pitchFamily="18" charset="0"/>
                </a:rPr>
                <a:t>i</a:t>
              </a:r>
              <a:r>
                <a:rPr lang="en-US" sz="1700" dirty="0">
                  <a:latin typeface="Book Antiqua" pitchFamily="18" charset="0"/>
                </a:rPr>
                <a:t> are absent, assign any value to x</a:t>
              </a:r>
              <a:r>
                <a:rPr lang="en-US" sz="1700" baseline="-25000" dirty="0">
                  <a:latin typeface="Book Antiqua" pitchFamily="18" charset="0"/>
                </a:rPr>
                <a:t>i </a:t>
              </a:r>
              <a:r>
                <a:rPr lang="en-US" sz="1700" dirty="0">
                  <a:latin typeface="Book Antiqua" pitchFamily="18" charset="0"/>
                </a:rPr>
                <a:t>(doesn’t matter)</a:t>
              </a:r>
              <a:endParaRPr lang="en-US" sz="1700" i="1" dirty="0">
                <a:latin typeface="Book Antiqua" pitchFamily="18" charset="0"/>
              </a:endParaRPr>
            </a:p>
          </p:txBody>
        </p:sp>
      </p:grpSp>
      <p:grpSp>
        <p:nvGrpSpPr>
          <p:cNvPr id="51" name="Group 50"/>
          <p:cNvGrpSpPr/>
          <p:nvPr/>
        </p:nvGrpSpPr>
        <p:grpSpPr>
          <a:xfrm>
            <a:off x="791580" y="4751856"/>
            <a:ext cx="7557557" cy="369332"/>
            <a:chOff x="3348245" y="1158451"/>
            <a:chExt cx="5670084" cy="288265"/>
          </a:xfrm>
        </p:grpSpPr>
        <p:sp>
          <p:nvSpPr>
            <p:cNvPr id="52" name="Oval 51"/>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53" name="TextBox 52"/>
            <p:cNvSpPr txBox="1"/>
            <p:nvPr/>
          </p:nvSpPr>
          <p:spPr>
            <a:xfrm>
              <a:off x="3457592" y="1158451"/>
              <a:ext cx="5560737" cy="288265"/>
            </a:xfrm>
            <a:prstGeom prst="rect">
              <a:avLst/>
            </a:prstGeom>
            <a:noFill/>
          </p:spPr>
          <p:txBody>
            <a:bodyPr wrap="square" rtlCol="0">
              <a:spAutoFit/>
            </a:bodyPr>
            <a:lstStyle/>
            <a:p>
              <a:r>
                <a:rPr lang="en-US" dirty="0">
                  <a:latin typeface="Georgia" pitchFamily="18" charset="0"/>
                </a:rPr>
                <a:t> </a:t>
              </a:r>
              <a:r>
                <a:rPr lang="en-US" sz="1700" dirty="0">
                  <a:latin typeface="Book Antiqua" pitchFamily="18" charset="0"/>
                </a:rPr>
                <a:t> If </a:t>
              </a:r>
              <a:r>
                <a:rPr lang="en-US" sz="1700" dirty="0" err="1">
                  <a:latin typeface="Book Antiqua" pitchFamily="18" charset="0"/>
                </a:rPr>
                <a:t>x’</a:t>
              </a:r>
              <a:r>
                <a:rPr lang="en-US" sz="1700" baseline="-25000" dirty="0" err="1">
                  <a:latin typeface="Book Antiqua" pitchFamily="18" charset="0"/>
                </a:rPr>
                <a:t>i</a:t>
              </a:r>
              <a:r>
                <a:rPr lang="en-US" sz="1700" dirty="0">
                  <a:latin typeface="Book Antiqua" pitchFamily="18" charset="0"/>
                </a:rPr>
                <a:t> is present in the independent set (IS), x</a:t>
              </a:r>
              <a:r>
                <a:rPr lang="en-US" sz="1700" baseline="-25000" dirty="0">
                  <a:latin typeface="Book Antiqua" pitchFamily="18" charset="0"/>
                </a:rPr>
                <a:t>i</a:t>
              </a:r>
              <a:r>
                <a:rPr lang="en-US" sz="1700" dirty="0">
                  <a:latin typeface="Book Antiqua" pitchFamily="18" charset="0"/>
                </a:rPr>
                <a:t> = 0</a:t>
              </a:r>
              <a:endParaRPr lang="en-US" sz="1700" i="1" dirty="0">
                <a:solidFill>
                  <a:srgbClr val="0000CC"/>
                </a:solidFill>
                <a:latin typeface="Book Antiqua" pitchFamily="18" charset="0"/>
              </a:endParaRPr>
            </a:p>
          </p:txBody>
        </p:sp>
      </p:grpSp>
      <p:grpSp>
        <p:nvGrpSpPr>
          <p:cNvPr id="54" name="Group 53"/>
          <p:cNvGrpSpPr/>
          <p:nvPr/>
        </p:nvGrpSpPr>
        <p:grpSpPr>
          <a:xfrm>
            <a:off x="791580" y="5739353"/>
            <a:ext cx="7531931" cy="615553"/>
            <a:chOff x="3348245" y="1158451"/>
            <a:chExt cx="5650858" cy="480440"/>
          </a:xfrm>
        </p:grpSpPr>
        <p:sp>
          <p:nvSpPr>
            <p:cNvPr id="55" name="Oval 54"/>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56" name="TextBox 55"/>
            <p:cNvSpPr txBox="1"/>
            <p:nvPr/>
          </p:nvSpPr>
          <p:spPr>
            <a:xfrm>
              <a:off x="3457592" y="1158451"/>
              <a:ext cx="5541511" cy="480440"/>
            </a:xfrm>
            <a:prstGeom prst="rect">
              <a:avLst/>
            </a:prstGeom>
            <a:noFill/>
          </p:spPr>
          <p:txBody>
            <a:bodyPr wrap="square" rtlCol="0">
              <a:spAutoFit/>
            </a:bodyPr>
            <a:lstStyle/>
            <a:p>
              <a:r>
                <a:rPr lang="en-US" sz="1700" dirty="0">
                  <a:latin typeface="Book Antiqua" pitchFamily="18" charset="0"/>
                </a:rPr>
                <a:t>In this example, {x, p, z’} is an IS.</a:t>
              </a:r>
            </a:p>
            <a:p>
              <a:r>
                <a:rPr lang="en-US" sz="1700" dirty="0">
                  <a:latin typeface="Book Antiqua" pitchFamily="18" charset="0"/>
                </a:rPr>
                <a:t>x = 1, p = 1, z = 0 will satisfy the formula</a:t>
              </a:r>
            </a:p>
          </p:txBody>
        </p:sp>
      </p:grpSp>
      <p:sp>
        <p:nvSpPr>
          <p:cNvPr id="2" name="Oval 1"/>
          <p:cNvSpPr/>
          <p:nvPr/>
        </p:nvSpPr>
        <p:spPr>
          <a:xfrm>
            <a:off x="1506095" y="1161748"/>
            <a:ext cx="522058" cy="51758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5112060" y="2083327"/>
            <a:ext cx="522058" cy="51758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552220" y="2083327"/>
            <a:ext cx="522058" cy="51758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549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p:tgtEl>
                                          <p:spTgt spid="54"/>
                                        </p:tgtEl>
                                        <p:attrNameLst>
                                          <p:attrName>ppt_y</p:attrName>
                                        </p:attrNameLst>
                                      </p:cBhvr>
                                      <p:tavLst>
                                        <p:tav tm="0">
                                          <p:val>
                                            <p:strVal val="#ppt_y+#ppt_h*1.125000"/>
                                          </p:val>
                                        </p:tav>
                                        <p:tav tm="100000">
                                          <p:val>
                                            <p:strVal val="#ppt_y"/>
                                          </p:val>
                                        </p:tav>
                                      </p:tavLst>
                                    </p:anim>
                                    <p:animEffect transition="in" filter="wipe(up)">
                                      <p:cBhvr>
                                        <p:cTn id="8" dur="500"/>
                                        <p:tgtEl>
                                          <p:spTgt spid="54"/>
                                        </p:tgtEl>
                                      </p:cBhvr>
                                    </p:animEffect>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par>
                                <p:cTn id="20" presetID="53" presetClass="entr" presetSubtype="16"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p:cTn id="22" dur="500" fill="hold"/>
                                        <p:tgtEl>
                                          <p:spTgt spid="35"/>
                                        </p:tgtEl>
                                        <p:attrNameLst>
                                          <p:attrName>ppt_w</p:attrName>
                                        </p:attrNameLst>
                                      </p:cBhvr>
                                      <p:tavLst>
                                        <p:tav tm="0">
                                          <p:val>
                                            <p:fltVal val="0"/>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animEffect transition="in" filter="fade">
                                      <p:cBhvr>
                                        <p:cTn id="24" dur="500"/>
                                        <p:tgtEl>
                                          <p:spTgt spid="3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p:cTn id="27" dur="500" fill="hold"/>
                                        <p:tgtEl>
                                          <p:spTgt spid="58"/>
                                        </p:tgtEl>
                                        <p:attrNameLst>
                                          <p:attrName>ppt_w</p:attrName>
                                        </p:attrNameLst>
                                      </p:cBhvr>
                                      <p:tavLst>
                                        <p:tav tm="0">
                                          <p:val>
                                            <p:fltVal val="0"/>
                                          </p:val>
                                        </p:tav>
                                        <p:tav tm="100000">
                                          <p:val>
                                            <p:strVal val="#ppt_w"/>
                                          </p:val>
                                        </p:tav>
                                      </p:tavLst>
                                    </p:anim>
                                    <p:anim calcmode="lin" valueType="num">
                                      <p:cBhvr>
                                        <p:cTn id="28" dur="500" fill="hold"/>
                                        <p:tgtEl>
                                          <p:spTgt spid="58"/>
                                        </p:tgtEl>
                                        <p:attrNameLst>
                                          <p:attrName>ppt_h</p:attrName>
                                        </p:attrNameLst>
                                      </p:cBhvr>
                                      <p:tavLst>
                                        <p:tav tm="0">
                                          <p:val>
                                            <p:fltVal val="0"/>
                                          </p:val>
                                        </p:tav>
                                        <p:tav tm="100000">
                                          <p:val>
                                            <p:strVal val="#ppt_h"/>
                                          </p:val>
                                        </p:tav>
                                      </p:tavLst>
                                    </p:anim>
                                    <p:animEffect transition="in" filter="fade">
                                      <p:cBhvr>
                                        <p:cTn id="2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7" grpId="0" animBg="1"/>
      <p:bldP spid="5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Vertex Cover to Set Cover</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1" name="AutoShape 5"/>
          <p:cNvSpPr>
            <a:spLocks noChangeArrowheads="1"/>
          </p:cNvSpPr>
          <p:nvPr/>
        </p:nvSpPr>
        <p:spPr bwMode="auto">
          <a:xfrm>
            <a:off x="323528" y="4628457"/>
            <a:ext cx="8518412" cy="135682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Given a set U of n elements, a collection of S</a:t>
            </a:r>
            <a:r>
              <a:rPr lang="en-US" sz="2200" baseline="-25000" dirty="0">
                <a:latin typeface="Book Antiqua" pitchFamily="18" charset="0"/>
              </a:rPr>
              <a:t>1</a:t>
            </a:r>
            <a:r>
              <a:rPr lang="en-US" sz="2200" dirty="0">
                <a:latin typeface="Book Antiqua" pitchFamily="18" charset="0"/>
              </a:rPr>
              <a:t>, S</a:t>
            </a:r>
            <a:r>
              <a:rPr lang="en-US" sz="2200" baseline="-25000" dirty="0">
                <a:latin typeface="Book Antiqua" pitchFamily="18" charset="0"/>
              </a:rPr>
              <a:t>2</a:t>
            </a:r>
            <a:r>
              <a:rPr lang="en-US" sz="2200" dirty="0">
                <a:latin typeface="Book Antiqua" pitchFamily="18" charset="0"/>
              </a:rPr>
              <a:t>, …, </a:t>
            </a:r>
            <a:r>
              <a:rPr lang="en-US" sz="2200" dirty="0" err="1">
                <a:latin typeface="Book Antiqua" pitchFamily="18" charset="0"/>
              </a:rPr>
              <a:t>S</a:t>
            </a:r>
            <a:r>
              <a:rPr lang="en-US" sz="2200" baseline="-25000" dirty="0" err="1">
                <a:latin typeface="Book Antiqua" pitchFamily="18" charset="0"/>
              </a:rPr>
              <a:t>m</a:t>
            </a:r>
            <a:r>
              <a:rPr lang="en-US" sz="2200" dirty="0">
                <a:latin typeface="Book Antiqua" pitchFamily="18" charset="0"/>
              </a:rPr>
              <a:t> </a:t>
            </a:r>
          </a:p>
          <a:p>
            <a:pPr algn="ctr"/>
            <a:r>
              <a:rPr lang="en-US" sz="2200" dirty="0">
                <a:latin typeface="Book Antiqua" pitchFamily="18" charset="0"/>
              </a:rPr>
              <a:t>of subsets of U,  is there a collection of </a:t>
            </a:r>
          </a:p>
          <a:p>
            <a:pPr algn="ctr"/>
            <a:r>
              <a:rPr lang="en-US" sz="2200" dirty="0">
                <a:latin typeface="Book Antiqua" pitchFamily="18" charset="0"/>
              </a:rPr>
              <a:t>at most k of these subsets whose union equals U?</a:t>
            </a:r>
            <a:endParaRPr lang="en-US" sz="2200" dirty="0">
              <a:latin typeface="Garamond"/>
            </a:endParaRPr>
          </a:p>
        </p:txBody>
      </p:sp>
      <p:sp>
        <p:nvSpPr>
          <p:cNvPr id="12" name="TextBox 11"/>
          <p:cNvSpPr txBox="1"/>
          <p:nvPr/>
        </p:nvSpPr>
        <p:spPr>
          <a:xfrm>
            <a:off x="755576" y="4329100"/>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Set Cover</a:t>
            </a:r>
            <a:endParaRPr lang="en-US" sz="1500" b="1" dirty="0">
              <a:solidFill>
                <a:schemeClr val="bg1"/>
              </a:solidFill>
              <a:latin typeface="Book Antiqua" pitchFamily="18" charset="0"/>
            </a:endParaRPr>
          </a:p>
        </p:txBody>
      </p:sp>
      <p:sp>
        <p:nvSpPr>
          <p:cNvPr id="7" name="AutoShape 5"/>
          <p:cNvSpPr>
            <a:spLocks noChangeArrowheads="1"/>
          </p:cNvSpPr>
          <p:nvPr/>
        </p:nvSpPr>
        <p:spPr bwMode="auto">
          <a:xfrm>
            <a:off x="323528" y="1318411"/>
            <a:ext cx="8518412" cy="1102477"/>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rPr>
              <a:t>Given a graph G and a number k, does G contain a vertex cover</a:t>
            </a:r>
          </a:p>
          <a:p>
            <a:pPr algn="ctr"/>
            <a:r>
              <a:rPr lang="en-US" sz="2200" dirty="0">
                <a:latin typeface="Book Antiqua" pitchFamily="18" charset="0"/>
              </a:rPr>
              <a:t>of size at most k.</a:t>
            </a:r>
            <a:endParaRPr lang="en-US" sz="2200" dirty="0">
              <a:latin typeface="Garamond"/>
            </a:endParaRPr>
          </a:p>
        </p:txBody>
      </p:sp>
      <p:sp>
        <p:nvSpPr>
          <p:cNvPr id="8" name="TextBox 7"/>
          <p:cNvSpPr txBox="1"/>
          <p:nvPr/>
        </p:nvSpPr>
        <p:spPr>
          <a:xfrm>
            <a:off x="777044" y="1017893"/>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Vertex Cover</a:t>
            </a:r>
            <a:endParaRPr lang="en-US" sz="1500" b="1" dirty="0">
              <a:solidFill>
                <a:schemeClr val="bg1"/>
              </a:solidFill>
              <a:latin typeface="Book Antiqua" pitchFamily="18" charset="0"/>
            </a:endParaRPr>
          </a:p>
        </p:txBody>
      </p:sp>
      <p:sp>
        <p:nvSpPr>
          <p:cNvPr id="2" name="Down Arrow 1"/>
          <p:cNvSpPr/>
          <p:nvPr/>
        </p:nvSpPr>
        <p:spPr>
          <a:xfrm>
            <a:off x="4427984" y="3034117"/>
            <a:ext cx="468052" cy="864096"/>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73431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Vertex Cover to Set Cover</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grpSp>
        <p:nvGrpSpPr>
          <p:cNvPr id="35" name="Group 34"/>
          <p:cNvGrpSpPr/>
          <p:nvPr/>
        </p:nvGrpSpPr>
        <p:grpSpPr>
          <a:xfrm>
            <a:off x="395536" y="4125269"/>
            <a:ext cx="8568952" cy="400110"/>
            <a:chOff x="3290836" y="1158618"/>
            <a:chExt cx="6428887" cy="312286"/>
          </a:xfrm>
        </p:grpSpPr>
        <p:sp>
          <p:nvSpPr>
            <p:cNvPr id="36" name="Oval 35"/>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37" name="TextBox 36"/>
            <p:cNvSpPr txBox="1"/>
            <p:nvPr/>
          </p:nvSpPr>
          <p:spPr>
            <a:xfrm>
              <a:off x="3442248" y="1158618"/>
              <a:ext cx="6277475" cy="312286"/>
            </a:xfrm>
            <a:prstGeom prst="rect">
              <a:avLst/>
            </a:prstGeom>
            <a:noFill/>
          </p:spPr>
          <p:txBody>
            <a:bodyPr wrap="square" rtlCol="0">
              <a:spAutoFit/>
            </a:bodyPr>
            <a:lstStyle/>
            <a:p>
              <a:r>
                <a:rPr lang="en-US" sz="2000" dirty="0">
                  <a:latin typeface="Book Antiqua" pitchFamily="18" charset="0"/>
                </a:rPr>
                <a:t>U = E (the set of edges)</a:t>
              </a:r>
              <a:endParaRPr lang="en-US" sz="2000" dirty="0">
                <a:latin typeface="Georgia" pitchFamily="18" charset="0"/>
              </a:endParaRPr>
            </a:p>
          </p:txBody>
        </p:sp>
      </p:grpSp>
      <p:grpSp>
        <p:nvGrpSpPr>
          <p:cNvPr id="38" name="Group 37"/>
          <p:cNvGrpSpPr/>
          <p:nvPr/>
        </p:nvGrpSpPr>
        <p:grpSpPr>
          <a:xfrm>
            <a:off x="395536" y="4593322"/>
            <a:ext cx="8568952" cy="707886"/>
            <a:chOff x="3290836" y="1158618"/>
            <a:chExt cx="6428887" cy="552505"/>
          </a:xfrm>
        </p:grpSpPr>
        <p:sp>
          <p:nvSpPr>
            <p:cNvPr id="39" name="Oval 38"/>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40" name="TextBox 39"/>
            <p:cNvSpPr txBox="1"/>
            <p:nvPr/>
          </p:nvSpPr>
          <p:spPr>
            <a:xfrm>
              <a:off x="3442248" y="1158618"/>
              <a:ext cx="6277475" cy="552505"/>
            </a:xfrm>
            <a:prstGeom prst="rect">
              <a:avLst/>
            </a:prstGeom>
            <a:noFill/>
          </p:spPr>
          <p:txBody>
            <a:bodyPr wrap="square" rtlCol="0">
              <a:spAutoFit/>
            </a:bodyPr>
            <a:lstStyle/>
            <a:p>
              <a:r>
                <a:rPr lang="en-US" sz="2000" dirty="0">
                  <a:latin typeface="Book Antiqua" pitchFamily="18" charset="0"/>
                </a:rPr>
                <a:t>For each vertex </a:t>
              </a:r>
              <a:r>
                <a:rPr lang="en-US" sz="2000" dirty="0" err="1">
                  <a:latin typeface="Book Antiqua" pitchFamily="18" charset="0"/>
                </a:rPr>
                <a:t>u</a:t>
              </a:r>
              <a:r>
                <a:rPr lang="en-US" sz="2000" baseline="-25000" dirty="0" err="1">
                  <a:latin typeface="Book Antiqua" pitchFamily="18" charset="0"/>
                </a:rPr>
                <a:t>i</a:t>
              </a:r>
              <a:r>
                <a:rPr lang="en-US" sz="2000" dirty="0">
                  <a:latin typeface="Book Antiqua" pitchFamily="18" charset="0"/>
                </a:rPr>
                <a:t>, create a subset S</a:t>
              </a:r>
              <a:r>
                <a:rPr lang="en-US" sz="2000" baseline="-25000" dirty="0">
                  <a:latin typeface="Book Antiqua" pitchFamily="18" charset="0"/>
                </a:rPr>
                <a:t>i</a:t>
              </a:r>
              <a:r>
                <a:rPr lang="en-US" sz="2000" dirty="0">
                  <a:latin typeface="Book Antiqua" pitchFamily="18" charset="0"/>
                </a:rPr>
                <a:t> such that S</a:t>
              </a:r>
              <a:r>
                <a:rPr lang="en-US" sz="2000" baseline="-25000" dirty="0">
                  <a:latin typeface="Book Antiqua" pitchFamily="18" charset="0"/>
                </a:rPr>
                <a:t>i</a:t>
              </a:r>
              <a:r>
                <a:rPr lang="en-US" sz="2000" dirty="0">
                  <a:latin typeface="Book Antiqua" pitchFamily="18" charset="0"/>
                </a:rPr>
                <a:t> contains all the edges incident to </a:t>
              </a:r>
              <a:r>
                <a:rPr lang="en-US" sz="2000" dirty="0" err="1">
                  <a:latin typeface="Book Antiqua" pitchFamily="18" charset="0"/>
                </a:rPr>
                <a:t>u</a:t>
              </a:r>
              <a:r>
                <a:rPr lang="en-US" sz="2000" baseline="-25000" dirty="0" err="1">
                  <a:latin typeface="Book Antiqua" pitchFamily="18" charset="0"/>
                </a:rPr>
                <a:t>i</a:t>
              </a:r>
              <a:endParaRPr lang="en-US" sz="2000" baseline="-25000" dirty="0">
                <a:solidFill>
                  <a:srgbClr val="0000CC"/>
                </a:solidFill>
                <a:latin typeface="Georgia" pitchFamily="18" charset="0"/>
              </a:endParaRPr>
            </a:p>
          </p:txBody>
        </p:sp>
      </p:grpSp>
      <p:sp>
        <p:nvSpPr>
          <p:cNvPr id="42" name="TextBox 41"/>
          <p:cNvSpPr txBox="1"/>
          <p:nvPr/>
        </p:nvSpPr>
        <p:spPr>
          <a:xfrm>
            <a:off x="5436096" y="796640"/>
            <a:ext cx="2926045" cy="2308324"/>
          </a:xfrm>
          <a:prstGeom prst="rect">
            <a:avLst/>
          </a:prstGeom>
          <a:solidFill>
            <a:schemeClr val="accent1">
              <a:lumMod val="50000"/>
            </a:schemeClr>
          </a:solidFill>
          <a:effectLst>
            <a:outerShdw blurRad="50800" dist="38100" dir="2700000" sx="102000" sy="102000" algn="tl" rotWithShape="0">
              <a:prstClr val="black">
                <a:alpha val="40000"/>
              </a:prstClr>
            </a:outerShdw>
          </a:effectLst>
        </p:spPr>
        <p:txBody>
          <a:bodyPr wrap="square" rtlCol="0">
            <a:spAutoFit/>
          </a:bodyPr>
          <a:lstStyle/>
          <a:p>
            <a:r>
              <a:rPr lang="en-US" b="1" dirty="0">
                <a:solidFill>
                  <a:srgbClr val="FF0000"/>
                </a:solidFill>
                <a:latin typeface="Garamond" pitchFamily="18" charset="0"/>
              </a:rPr>
              <a:t>U = {1, 2, 3, 4, 5, 6, 7,8}</a:t>
            </a:r>
          </a:p>
          <a:p>
            <a:r>
              <a:rPr lang="en-US" dirty="0">
                <a:solidFill>
                  <a:schemeClr val="bg1"/>
                </a:solidFill>
                <a:latin typeface="Garamond" pitchFamily="18" charset="0"/>
              </a:rPr>
              <a:t>S</a:t>
            </a:r>
            <a:r>
              <a:rPr lang="en-US" baseline="-25000" dirty="0">
                <a:solidFill>
                  <a:schemeClr val="bg1"/>
                </a:solidFill>
                <a:latin typeface="Garamond" pitchFamily="18" charset="0"/>
              </a:rPr>
              <a:t>1</a:t>
            </a:r>
            <a:r>
              <a:rPr lang="en-US" dirty="0">
                <a:solidFill>
                  <a:schemeClr val="bg1"/>
                </a:solidFill>
                <a:latin typeface="Garamond" pitchFamily="18" charset="0"/>
              </a:rPr>
              <a:t> = {1, 2, 3}</a:t>
            </a:r>
          </a:p>
          <a:p>
            <a:r>
              <a:rPr lang="en-US" dirty="0">
                <a:solidFill>
                  <a:schemeClr val="bg1"/>
                </a:solidFill>
                <a:latin typeface="Garamond" pitchFamily="18" charset="0"/>
              </a:rPr>
              <a:t>S</a:t>
            </a:r>
            <a:r>
              <a:rPr lang="en-US" baseline="-25000" dirty="0">
                <a:solidFill>
                  <a:schemeClr val="bg1"/>
                </a:solidFill>
                <a:latin typeface="Garamond" pitchFamily="18" charset="0"/>
              </a:rPr>
              <a:t>2</a:t>
            </a:r>
            <a:r>
              <a:rPr lang="en-US" dirty="0">
                <a:solidFill>
                  <a:schemeClr val="bg1"/>
                </a:solidFill>
                <a:latin typeface="Garamond" pitchFamily="18" charset="0"/>
              </a:rPr>
              <a:t> = {1, 4}</a:t>
            </a:r>
          </a:p>
          <a:p>
            <a:r>
              <a:rPr lang="en-US" dirty="0">
                <a:solidFill>
                  <a:schemeClr val="bg1"/>
                </a:solidFill>
                <a:latin typeface="Garamond" pitchFamily="18" charset="0"/>
              </a:rPr>
              <a:t>S</a:t>
            </a:r>
            <a:r>
              <a:rPr lang="en-US" baseline="-25000" dirty="0">
                <a:solidFill>
                  <a:schemeClr val="bg1"/>
                </a:solidFill>
                <a:latin typeface="Garamond" pitchFamily="18" charset="0"/>
              </a:rPr>
              <a:t>3</a:t>
            </a:r>
            <a:r>
              <a:rPr lang="en-US" dirty="0">
                <a:solidFill>
                  <a:schemeClr val="bg1"/>
                </a:solidFill>
                <a:latin typeface="Garamond" pitchFamily="18" charset="0"/>
              </a:rPr>
              <a:t> = {3, 6}</a:t>
            </a:r>
          </a:p>
          <a:p>
            <a:r>
              <a:rPr lang="en-US" dirty="0">
                <a:solidFill>
                  <a:schemeClr val="bg1"/>
                </a:solidFill>
                <a:latin typeface="Garamond" pitchFamily="18" charset="0"/>
              </a:rPr>
              <a:t>S</a:t>
            </a:r>
            <a:r>
              <a:rPr lang="en-US" baseline="-25000" dirty="0">
                <a:solidFill>
                  <a:schemeClr val="bg1"/>
                </a:solidFill>
                <a:latin typeface="Garamond" pitchFamily="18" charset="0"/>
              </a:rPr>
              <a:t>4</a:t>
            </a:r>
            <a:r>
              <a:rPr lang="en-US" dirty="0">
                <a:solidFill>
                  <a:schemeClr val="bg1"/>
                </a:solidFill>
                <a:latin typeface="Garamond" pitchFamily="18" charset="0"/>
              </a:rPr>
              <a:t> = {4, 5, 6,7}</a:t>
            </a:r>
          </a:p>
          <a:p>
            <a:r>
              <a:rPr lang="en-US" dirty="0">
                <a:solidFill>
                  <a:schemeClr val="bg1"/>
                </a:solidFill>
                <a:latin typeface="Garamond" pitchFamily="18" charset="0"/>
              </a:rPr>
              <a:t>S</a:t>
            </a:r>
            <a:r>
              <a:rPr lang="en-US" baseline="-25000" dirty="0">
                <a:solidFill>
                  <a:schemeClr val="bg1"/>
                </a:solidFill>
                <a:latin typeface="Garamond" pitchFamily="18" charset="0"/>
              </a:rPr>
              <a:t>5</a:t>
            </a:r>
            <a:r>
              <a:rPr lang="en-US" dirty="0">
                <a:solidFill>
                  <a:schemeClr val="bg1"/>
                </a:solidFill>
                <a:latin typeface="Garamond" pitchFamily="18" charset="0"/>
              </a:rPr>
              <a:t> = {2, 5}</a:t>
            </a:r>
          </a:p>
          <a:p>
            <a:r>
              <a:rPr lang="en-US" dirty="0">
                <a:solidFill>
                  <a:schemeClr val="bg1"/>
                </a:solidFill>
                <a:latin typeface="Garamond" pitchFamily="18" charset="0"/>
              </a:rPr>
              <a:t>S</a:t>
            </a:r>
            <a:r>
              <a:rPr lang="en-US" baseline="-25000" dirty="0">
                <a:solidFill>
                  <a:schemeClr val="bg1"/>
                </a:solidFill>
                <a:latin typeface="Garamond" pitchFamily="18" charset="0"/>
              </a:rPr>
              <a:t>6</a:t>
            </a:r>
            <a:r>
              <a:rPr lang="en-US" dirty="0">
                <a:solidFill>
                  <a:schemeClr val="bg1"/>
                </a:solidFill>
                <a:latin typeface="Garamond" pitchFamily="18" charset="0"/>
              </a:rPr>
              <a:t> = {7, 8}</a:t>
            </a:r>
          </a:p>
          <a:p>
            <a:r>
              <a:rPr lang="en-US" dirty="0">
                <a:solidFill>
                  <a:schemeClr val="bg1"/>
                </a:solidFill>
                <a:latin typeface="Garamond" pitchFamily="18" charset="0"/>
              </a:rPr>
              <a:t>S</a:t>
            </a:r>
            <a:r>
              <a:rPr lang="en-US" baseline="-25000" dirty="0">
                <a:solidFill>
                  <a:schemeClr val="bg1"/>
                </a:solidFill>
                <a:latin typeface="Garamond" pitchFamily="18" charset="0"/>
              </a:rPr>
              <a:t>7</a:t>
            </a:r>
            <a:r>
              <a:rPr lang="en-US" dirty="0">
                <a:solidFill>
                  <a:schemeClr val="bg1"/>
                </a:solidFill>
                <a:latin typeface="Garamond" pitchFamily="18" charset="0"/>
              </a:rPr>
              <a:t> = {8}</a:t>
            </a:r>
          </a:p>
        </p:txBody>
      </p:sp>
      <p:cxnSp>
        <p:nvCxnSpPr>
          <p:cNvPr id="26" name="Straight Connector 25"/>
          <p:cNvCxnSpPr>
            <a:endCxn id="51" idx="3"/>
          </p:cNvCxnSpPr>
          <p:nvPr/>
        </p:nvCxnSpPr>
        <p:spPr>
          <a:xfrm flipV="1">
            <a:off x="2616928" y="1152591"/>
            <a:ext cx="578751" cy="629047"/>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45" idx="3"/>
          </p:cNvCxnSpPr>
          <p:nvPr/>
        </p:nvCxnSpPr>
        <p:spPr>
          <a:xfrm flipV="1">
            <a:off x="456688" y="1166883"/>
            <a:ext cx="924499" cy="614755"/>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40860" y="1756490"/>
            <a:ext cx="1095948" cy="78123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1489949" y="1792494"/>
            <a:ext cx="1033259" cy="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1504240" y="1036412"/>
            <a:ext cx="1112688" cy="720078"/>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1536808" y="1792495"/>
            <a:ext cx="1080120" cy="67321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471077" y="1756490"/>
            <a:ext cx="1065731" cy="1800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5" name="Oval 44"/>
          <p:cNvSpPr>
            <a:spLocks noChangeArrowheads="1"/>
          </p:cNvSpPr>
          <p:nvPr/>
        </p:nvSpPr>
        <p:spPr bwMode="auto">
          <a:xfrm>
            <a:off x="1331640" y="87810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2</a:t>
            </a:r>
          </a:p>
        </p:txBody>
      </p:sp>
      <p:sp>
        <p:nvSpPr>
          <p:cNvPr id="46" name="Oval 45"/>
          <p:cNvSpPr>
            <a:spLocks noChangeArrowheads="1"/>
          </p:cNvSpPr>
          <p:nvPr/>
        </p:nvSpPr>
        <p:spPr bwMode="auto">
          <a:xfrm>
            <a:off x="287524" y="1595089"/>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1</a:t>
            </a:r>
          </a:p>
        </p:txBody>
      </p:sp>
      <p:sp>
        <p:nvSpPr>
          <p:cNvPr id="47" name="Oval 46"/>
          <p:cNvSpPr>
            <a:spLocks noChangeArrowheads="1"/>
          </p:cNvSpPr>
          <p:nvPr/>
        </p:nvSpPr>
        <p:spPr bwMode="auto">
          <a:xfrm>
            <a:off x="1367644" y="1609381"/>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5</a:t>
            </a:r>
          </a:p>
        </p:txBody>
      </p:sp>
      <p:sp>
        <p:nvSpPr>
          <p:cNvPr id="48" name="Oval 47"/>
          <p:cNvSpPr>
            <a:spLocks noChangeArrowheads="1"/>
          </p:cNvSpPr>
          <p:nvPr/>
        </p:nvSpPr>
        <p:spPr bwMode="auto">
          <a:xfrm>
            <a:off x="1345932" y="2296550"/>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3</a:t>
            </a:r>
          </a:p>
        </p:txBody>
      </p:sp>
      <p:sp>
        <p:nvSpPr>
          <p:cNvPr id="49" name="Oval 48"/>
          <p:cNvSpPr>
            <a:spLocks noChangeArrowheads="1"/>
          </p:cNvSpPr>
          <p:nvPr/>
        </p:nvSpPr>
        <p:spPr bwMode="auto">
          <a:xfrm>
            <a:off x="2447764" y="161247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4</a:t>
            </a:r>
          </a:p>
        </p:txBody>
      </p:sp>
      <p:cxnSp>
        <p:nvCxnSpPr>
          <p:cNvPr id="50" name="Straight Connector 49"/>
          <p:cNvCxnSpPr/>
          <p:nvPr/>
        </p:nvCxnSpPr>
        <p:spPr>
          <a:xfrm flipH="1" flipV="1">
            <a:off x="3329588" y="1072414"/>
            <a:ext cx="705788" cy="684076"/>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1" name="Oval 50"/>
          <p:cNvSpPr>
            <a:spLocks noChangeArrowheads="1"/>
          </p:cNvSpPr>
          <p:nvPr/>
        </p:nvSpPr>
        <p:spPr bwMode="auto">
          <a:xfrm>
            <a:off x="3146132" y="863810"/>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6</a:t>
            </a:r>
          </a:p>
        </p:txBody>
      </p:sp>
      <p:sp>
        <p:nvSpPr>
          <p:cNvPr id="52" name="Oval 51"/>
          <p:cNvSpPr>
            <a:spLocks noChangeArrowheads="1"/>
          </p:cNvSpPr>
          <p:nvPr/>
        </p:nvSpPr>
        <p:spPr bwMode="auto">
          <a:xfrm>
            <a:off x="3866212" y="159818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7</a:t>
            </a:r>
          </a:p>
        </p:txBody>
      </p:sp>
      <p:sp>
        <p:nvSpPr>
          <p:cNvPr id="2" name="TextBox 1"/>
          <p:cNvSpPr txBox="1"/>
          <p:nvPr/>
        </p:nvSpPr>
        <p:spPr>
          <a:xfrm>
            <a:off x="781032" y="1110226"/>
            <a:ext cx="406592" cy="338554"/>
          </a:xfrm>
          <a:prstGeom prst="rect">
            <a:avLst/>
          </a:prstGeom>
          <a:noFill/>
        </p:spPr>
        <p:txBody>
          <a:bodyPr wrap="square" rtlCol="0">
            <a:spAutoFit/>
          </a:bodyPr>
          <a:lstStyle/>
          <a:p>
            <a:r>
              <a:rPr lang="en-US" sz="1600" b="1" dirty="0"/>
              <a:t>1</a:t>
            </a:r>
          </a:p>
        </p:txBody>
      </p:sp>
      <p:sp>
        <p:nvSpPr>
          <p:cNvPr id="30" name="TextBox 29"/>
          <p:cNvSpPr txBox="1"/>
          <p:nvPr/>
        </p:nvSpPr>
        <p:spPr>
          <a:xfrm>
            <a:off x="961052" y="1758298"/>
            <a:ext cx="406592" cy="338554"/>
          </a:xfrm>
          <a:prstGeom prst="rect">
            <a:avLst/>
          </a:prstGeom>
          <a:noFill/>
        </p:spPr>
        <p:txBody>
          <a:bodyPr wrap="square" rtlCol="0">
            <a:spAutoFit/>
          </a:bodyPr>
          <a:lstStyle/>
          <a:p>
            <a:r>
              <a:rPr lang="en-US" sz="1600" b="1" dirty="0"/>
              <a:t>2</a:t>
            </a:r>
          </a:p>
        </p:txBody>
      </p:sp>
      <p:sp>
        <p:nvSpPr>
          <p:cNvPr id="32" name="TextBox 31"/>
          <p:cNvSpPr txBox="1"/>
          <p:nvPr/>
        </p:nvSpPr>
        <p:spPr>
          <a:xfrm>
            <a:off x="745028" y="2118338"/>
            <a:ext cx="406592" cy="338554"/>
          </a:xfrm>
          <a:prstGeom prst="rect">
            <a:avLst/>
          </a:prstGeom>
          <a:noFill/>
        </p:spPr>
        <p:txBody>
          <a:bodyPr wrap="square" rtlCol="0">
            <a:spAutoFit/>
          </a:bodyPr>
          <a:lstStyle/>
          <a:p>
            <a:r>
              <a:rPr lang="en-US" sz="1600" b="1" dirty="0"/>
              <a:t>3</a:t>
            </a:r>
          </a:p>
        </p:txBody>
      </p:sp>
      <p:sp>
        <p:nvSpPr>
          <p:cNvPr id="33" name="TextBox 32"/>
          <p:cNvSpPr txBox="1"/>
          <p:nvPr/>
        </p:nvSpPr>
        <p:spPr>
          <a:xfrm>
            <a:off x="1799692" y="1326250"/>
            <a:ext cx="406592" cy="338554"/>
          </a:xfrm>
          <a:prstGeom prst="rect">
            <a:avLst/>
          </a:prstGeom>
          <a:noFill/>
        </p:spPr>
        <p:txBody>
          <a:bodyPr wrap="square" rtlCol="0">
            <a:spAutoFit/>
          </a:bodyPr>
          <a:lstStyle/>
          <a:p>
            <a:r>
              <a:rPr lang="en-US" sz="1600" b="1" dirty="0"/>
              <a:t>4</a:t>
            </a:r>
          </a:p>
        </p:txBody>
      </p:sp>
      <p:sp>
        <p:nvSpPr>
          <p:cNvPr id="34" name="TextBox 33"/>
          <p:cNvSpPr txBox="1"/>
          <p:nvPr/>
        </p:nvSpPr>
        <p:spPr>
          <a:xfrm>
            <a:off x="1799692" y="1794302"/>
            <a:ext cx="406592" cy="338554"/>
          </a:xfrm>
          <a:prstGeom prst="rect">
            <a:avLst/>
          </a:prstGeom>
          <a:noFill/>
        </p:spPr>
        <p:txBody>
          <a:bodyPr wrap="square" rtlCol="0">
            <a:spAutoFit/>
          </a:bodyPr>
          <a:lstStyle/>
          <a:p>
            <a:r>
              <a:rPr lang="en-US" sz="1600" b="1" dirty="0"/>
              <a:t>5</a:t>
            </a:r>
          </a:p>
        </p:txBody>
      </p:sp>
      <p:sp>
        <p:nvSpPr>
          <p:cNvPr id="53" name="TextBox 52"/>
          <p:cNvSpPr txBox="1"/>
          <p:nvPr/>
        </p:nvSpPr>
        <p:spPr>
          <a:xfrm>
            <a:off x="1897156" y="2154342"/>
            <a:ext cx="406592" cy="338554"/>
          </a:xfrm>
          <a:prstGeom prst="rect">
            <a:avLst/>
          </a:prstGeom>
          <a:noFill/>
        </p:spPr>
        <p:txBody>
          <a:bodyPr wrap="square" rtlCol="0">
            <a:spAutoFit/>
          </a:bodyPr>
          <a:lstStyle/>
          <a:p>
            <a:r>
              <a:rPr lang="en-US" sz="1600" b="1" dirty="0"/>
              <a:t>6</a:t>
            </a:r>
          </a:p>
        </p:txBody>
      </p:sp>
      <p:sp>
        <p:nvSpPr>
          <p:cNvPr id="54" name="TextBox 53"/>
          <p:cNvSpPr txBox="1"/>
          <p:nvPr/>
        </p:nvSpPr>
        <p:spPr>
          <a:xfrm>
            <a:off x="2689244" y="1124744"/>
            <a:ext cx="406592" cy="338554"/>
          </a:xfrm>
          <a:prstGeom prst="rect">
            <a:avLst/>
          </a:prstGeom>
          <a:noFill/>
        </p:spPr>
        <p:txBody>
          <a:bodyPr wrap="square" rtlCol="0">
            <a:spAutoFit/>
          </a:bodyPr>
          <a:lstStyle/>
          <a:p>
            <a:r>
              <a:rPr lang="en-US" sz="1600" b="1" dirty="0"/>
              <a:t>7</a:t>
            </a:r>
          </a:p>
        </p:txBody>
      </p:sp>
      <p:sp>
        <p:nvSpPr>
          <p:cNvPr id="55" name="TextBox 54"/>
          <p:cNvSpPr txBox="1"/>
          <p:nvPr/>
        </p:nvSpPr>
        <p:spPr>
          <a:xfrm>
            <a:off x="3707904" y="1124744"/>
            <a:ext cx="406592" cy="338554"/>
          </a:xfrm>
          <a:prstGeom prst="rect">
            <a:avLst/>
          </a:prstGeom>
          <a:noFill/>
        </p:spPr>
        <p:txBody>
          <a:bodyPr wrap="square" rtlCol="0">
            <a:spAutoFit/>
          </a:bodyPr>
          <a:lstStyle/>
          <a:p>
            <a:r>
              <a:rPr lang="en-US" sz="1600" b="1" dirty="0"/>
              <a:t>8</a:t>
            </a:r>
          </a:p>
        </p:txBody>
      </p:sp>
    </p:spTree>
    <p:extLst>
      <p:ext uri="{BB962C8B-B14F-4D97-AF65-F5344CB8AC3E}">
        <p14:creationId xmlns:p14="http://schemas.microsoft.com/office/powerpoint/2010/main" val="63174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ppt_x</p:attrName>
                                        </p:attrNameLst>
                                      </p:cBhvr>
                                      <p:tavLst>
                                        <p:tav tm="0">
                                          <p:val>
                                            <p:strVal val="#ppt_x-#ppt_w*1.125000"/>
                                          </p:val>
                                        </p:tav>
                                        <p:tav tm="100000">
                                          <p:val>
                                            <p:strVal val="#ppt_x"/>
                                          </p:val>
                                        </p:tav>
                                      </p:tavLst>
                                    </p:anim>
                                    <p:animEffect transition="in" filter="wipe(right)">
                                      <p:cBhvr>
                                        <p:cTn id="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Vertex Cover to Set Cover</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27" name="AutoShape 5"/>
          <p:cNvSpPr>
            <a:spLocks noChangeArrowheads="1"/>
          </p:cNvSpPr>
          <p:nvPr/>
        </p:nvSpPr>
        <p:spPr bwMode="auto">
          <a:xfrm>
            <a:off x="287524" y="3284984"/>
            <a:ext cx="8518412" cy="600743"/>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sym typeface="Symbol"/>
              </a:rPr>
              <a:t> a </a:t>
            </a:r>
            <a:r>
              <a:rPr lang="en-US" sz="2200" dirty="0">
                <a:solidFill>
                  <a:srgbClr val="0000CC"/>
                </a:solidFill>
                <a:latin typeface="Book Antiqua" pitchFamily="18" charset="0"/>
                <a:sym typeface="Symbol"/>
              </a:rPr>
              <a:t>set cover</a:t>
            </a:r>
            <a:r>
              <a:rPr lang="en-US" sz="2200" dirty="0">
                <a:latin typeface="Book Antiqua" pitchFamily="18" charset="0"/>
                <a:sym typeface="Symbol"/>
              </a:rPr>
              <a:t> of size at most </a:t>
            </a:r>
            <a:r>
              <a:rPr lang="en-US" sz="2200" i="1" dirty="0">
                <a:latin typeface="Book Antiqua" pitchFamily="18" charset="0"/>
                <a:sym typeface="Symbol"/>
              </a:rPr>
              <a:t>k</a:t>
            </a:r>
            <a:r>
              <a:rPr lang="en-US" sz="2200" dirty="0">
                <a:latin typeface="Book Antiqua" pitchFamily="18" charset="0"/>
                <a:sym typeface="Symbol"/>
              </a:rPr>
              <a:t>   a </a:t>
            </a:r>
            <a:r>
              <a:rPr lang="en-US" sz="2200" dirty="0">
                <a:solidFill>
                  <a:srgbClr val="0000CC"/>
                </a:solidFill>
                <a:latin typeface="Book Antiqua" pitchFamily="18" charset="0"/>
                <a:sym typeface="Symbol"/>
              </a:rPr>
              <a:t>vertex cover</a:t>
            </a:r>
            <a:r>
              <a:rPr lang="en-US" sz="2200" dirty="0">
                <a:latin typeface="Book Antiqua" pitchFamily="18" charset="0"/>
                <a:sym typeface="Symbol"/>
              </a:rPr>
              <a:t> of size at most </a:t>
            </a:r>
            <a:r>
              <a:rPr lang="en-US" sz="2200" i="1" dirty="0">
                <a:latin typeface="Book Antiqua" pitchFamily="18" charset="0"/>
                <a:sym typeface="Symbol"/>
              </a:rPr>
              <a:t>k</a:t>
            </a:r>
            <a:endParaRPr lang="en-US" sz="2200" baseline="-25000" dirty="0">
              <a:solidFill>
                <a:srgbClr val="0000CC"/>
              </a:solidFill>
              <a:latin typeface="Garamond"/>
            </a:endParaRPr>
          </a:p>
        </p:txBody>
      </p:sp>
      <p:grpSp>
        <p:nvGrpSpPr>
          <p:cNvPr id="30" name="Group 29"/>
          <p:cNvGrpSpPr/>
          <p:nvPr/>
        </p:nvGrpSpPr>
        <p:grpSpPr>
          <a:xfrm>
            <a:off x="794863" y="4293098"/>
            <a:ext cx="7557557" cy="861774"/>
            <a:chOff x="3348245" y="1158451"/>
            <a:chExt cx="5670084" cy="672617"/>
          </a:xfrm>
        </p:grpSpPr>
        <p:sp>
          <p:nvSpPr>
            <p:cNvPr id="32" name="Oval 31"/>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3" name="TextBox 32"/>
            <p:cNvSpPr txBox="1"/>
            <p:nvPr/>
          </p:nvSpPr>
          <p:spPr>
            <a:xfrm>
              <a:off x="3457592" y="1158451"/>
              <a:ext cx="5560737" cy="672617"/>
            </a:xfrm>
            <a:prstGeom prst="rect">
              <a:avLst/>
            </a:prstGeom>
            <a:noFill/>
          </p:spPr>
          <p:txBody>
            <a:bodyPr wrap="square" rtlCol="0">
              <a:spAutoFit/>
            </a:bodyPr>
            <a:lstStyle/>
            <a:p>
              <a:r>
                <a:rPr lang="en-US" dirty="0">
                  <a:latin typeface="Georgia" pitchFamily="18" charset="0"/>
                </a:rPr>
                <a:t> </a:t>
              </a:r>
              <a:r>
                <a:rPr lang="en-US" sz="1700" dirty="0">
                  <a:latin typeface="Book Antiqua" pitchFamily="18" charset="0"/>
                </a:rPr>
                <a:t> If </a:t>
              </a:r>
              <a:r>
                <a:rPr lang="en-US" sz="1600" dirty="0">
                  <a:latin typeface="Book Antiqua" pitchFamily="18" charset="0"/>
                </a:rPr>
                <a:t>S</a:t>
              </a:r>
              <a:r>
                <a:rPr lang="en-US" sz="1600" baseline="-25000" dirty="0">
                  <a:latin typeface="Book Antiqua" pitchFamily="18" charset="0"/>
                </a:rPr>
                <a:t>1</a:t>
              </a:r>
              <a:r>
                <a:rPr lang="en-US" sz="1600" dirty="0">
                  <a:latin typeface="Book Antiqua" pitchFamily="18" charset="0"/>
                </a:rPr>
                <a:t>, S</a:t>
              </a:r>
              <a:r>
                <a:rPr lang="en-US" sz="1600" baseline="-25000" dirty="0">
                  <a:latin typeface="Book Antiqua" pitchFamily="18" charset="0"/>
                </a:rPr>
                <a:t>2</a:t>
              </a:r>
              <a:r>
                <a:rPr lang="en-US" sz="1600" dirty="0">
                  <a:latin typeface="Book Antiqua" pitchFamily="18" charset="0"/>
                </a:rPr>
                <a:t>, …, </a:t>
              </a:r>
              <a:r>
                <a:rPr lang="en-US" sz="1600" dirty="0" err="1">
                  <a:latin typeface="Book Antiqua" pitchFamily="18" charset="0"/>
                </a:rPr>
                <a:t>S</a:t>
              </a:r>
              <a:r>
                <a:rPr lang="en-US" sz="1600" baseline="-25000" dirty="0" err="1">
                  <a:latin typeface="Book Antiqua" pitchFamily="18" charset="0"/>
                </a:rPr>
                <a:t>l</a:t>
              </a:r>
              <a:r>
                <a:rPr lang="en-US" sz="1600" baseline="-25000" dirty="0">
                  <a:latin typeface="Book Antiqua" pitchFamily="18" charset="0"/>
                </a:rPr>
                <a:t> </a:t>
              </a:r>
              <a:r>
                <a:rPr lang="en-US" sz="1600" dirty="0">
                  <a:latin typeface="Book Antiqua" pitchFamily="18" charset="0"/>
                </a:rPr>
                <a:t>;  l &lt;= k  is a set cover of U, then every edge in G is a incident to one of the vertices in corresponding to the subsets S</a:t>
              </a:r>
              <a:r>
                <a:rPr lang="en-US" sz="1600" baseline="-25000" dirty="0">
                  <a:latin typeface="Book Antiqua" pitchFamily="18" charset="0"/>
                </a:rPr>
                <a:t>1</a:t>
              </a:r>
              <a:r>
                <a:rPr lang="en-US" sz="1600" dirty="0">
                  <a:latin typeface="Book Antiqua" pitchFamily="18" charset="0"/>
                </a:rPr>
                <a:t>, S</a:t>
              </a:r>
              <a:r>
                <a:rPr lang="en-US" sz="1600" baseline="-25000" dirty="0">
                  <a:latin typeface="Book Antiqua" pitchFamily="18" charset="0"/>
                </a:rPr>
                <a:t>2</a:t>
              </a:r>
              <a:r>
                <a:rPr lang="en-US" sz="1600" dirty="0">
                  <a:latin typeface="Book Antiqua" pitchFamily="18" charset="0"/>
                </a:rPr>
                <a:t>, …, S</a:t>
              </a:r>
              <a:r>
                <a:rPr lang="en-US" sz="1600" baseline="-25000" dirty="0">
                  <a:latin typeface="Book Antiqua" pitchFamily="18" charset="0"/>
                </a:rPr>
                <a:t>l</a:t>
              </a:r>
              <a:r>
                <a:rPr lang="en-US" sz="1600" dirty="0">
                  <a:latin typeface="Book Antiqua" pitchFamily="18" charset="0"/>
                </a:rPr>
                <a:t>. Therefore, there is a vertex cover of size l &lt;= k.</a:t>
              </a:r>
              <a:endParaRPr lang="en-US" sz="1700" i="1" dirty="0">
                <a:solidFill>
                  <a:srgbClr val="0000CC"/>
                </a:solidFill>
                <a:latin typeface="Book Antiqua" pitchFamily="18" charset="0"/>
              </a:endParaRPr>
            </a:p>
          </p:txBody>
        </p:sp>
      </p:grpSp>
      <p:cxnSp>
        <p:nvCxnSpPr>
          <p:cNvPr id="24" name="Straight Connector 23"/>
          <p:cNvCxnSpPr>
            <a:endCxn id="57" idx="3"/>
          </p:cNvCxnSpPr>
          <p:nvPr/>
        </p:nvCxnSpPr>
        <p:spPr>
          <a:xfrm flipV="1">
            <a:off x="2616928" y="1152591"/>
            <a:ext cx="578751" cy="629047"/>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40" idx="3"/>
          </p:cNvCxnSpPr>
          <p:nvPr/>
        </p:nvCxnSpPr>
        <p:spPr>
          <a:xfrm flipV="1">
            <a:off x="456688" y="1166883"/>
            <a:ext cx="924499" cy="614755"/>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40860" y="1756490"/>
            <a:ext cx="1095948" cy="78123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1489949" y="1792494"/>
            <a:ext cx="1033259" cy="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1504240" y="1036412"/>
            <a:ext cx="1112688" cy="720078"/>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1536808" y="1792495"/>
            <a:ext cx="1080120" cy="67321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471077" y="1756490"/>
            <a:ext cx="1065731" cy="1800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0" name="Oval 39"/>
          <p:cNvSpPr>
            <a:spLocks noChangeArrowheads="1"/>
          </p:cNvSpPr>
          <p:nvPr/>
        </p:nvSpPr>
        <p:spPr bwMode="auto">
          <a:xfrm>
            <a:off x="1331640" y="87810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2</a:t>
            </a:r>
          </a:p>
        </p:txBody>
      </p:sp>
      <p:sp>
        <p:nvSpPr>
          <p:cNvPr id="42" name="Oval 41"/>
          <p:cNvSpPr>
            <a:spLocks noChangeArrowheads="1"/>
          </p:cNvSpPr>
          <p:nvPr/>
        </p:nvSpPr>
        <p:spPr bwMode="auto">
          <a:xfrm>
            <a:off x="287524" y="1595089"/>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1</a:t>
            </a:r>
          </a:p>
        </p:txBody>
      </p:sp>
      <p:sp>
        <p:nvSpPr>
          <p:cNvPr id="50" name="Oval 49"/>
          <p:cNvSpPr>
            <a:spLocks noChangeArrowheads="1"/>
          </p:cNvSpPr>
          <p:nvPr/>
        </p:nvSpPr>
        <p:spPr bwMode="auto">
          <a:xfrm>
            <a:off x="1367644" y="1609381"/>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5</a:t>
            </a:r>
          </a:p>
        </p:txBody>
      </p:sp>
      <p:sp>
        <p:nvSpPr>
          <p:cNvPr id="52" name="Oval 51"/>
          <p:cNvSpPr>
            <a:spLocks noChangeArrowheads="1"/>
          </p:cNvSpPr>
          <p:nvPr/>
        </p:nvSpPr>
        <p:spPr bwMode="auto">
          <a:xfrm>
            <a:off x="1345932" y="2296550"/>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3</a:t>
            </a:r>
          </a:p>
        </p:txBody>
      </p:sp>
      <p:sp>
        <p:nvSpPr>
          <p:cNvPr id="55" name="Oval 54"/>
          <p:cNvSpPr>
            <a:spLocks noChangeArrowheads="1"/>
          </p:cNvSpPr>
          <p:nvPr/>
        </p:nvSpPr>
        <p:spPr bwMode="auto">
          <a:xfrm>
            <a:off x="2447764" y="161247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4</a:t>
            </a:r>
          </a:p>
        </p:txBody>
      </p:sp>
      <p:cxnSp>
        <p:nvCxnSpPr>
          <p:cNvPr id="56" name="Straight Connector 55"/>
          <p:cNvCxnSpPr/>
          <p:nvPr/>
        </p:nvCxnSpPr>
        <p:spPr>
          <a:xfrm flipH="1" flipV="1">
            <a:off x="3329588" y="1072414"/>
            <a:ext cx="705788" cy="684076"/>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a:spLocks noChangeArrowheads="1"/>
          </p:cNvSpPr>
          <p:nvPr/>
        </p:nvSpPr>
        <p:spPr bwMode="auto">
          <a:xfrm>
            <a:off x="3146132" y="863810"/>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6</a:t>
            </a:r>
          </a:p>
        </p:txBody>
      </p:sp>
      <p:sp>
        <p:nvSpPr>
          <p:cNvPr id="58" name="Oval 57"/>
          <p:cNvSpPr>
            <a:spLocks noChangeArrowheads="1"/>
          </p:cNvSpPr>
          <p:nvPr/>
        </p:nvSpPr>
        <p:spPr bwMode="auto">
          <a:xfrm>
            <a:off x="3866212" y="159818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7</a:t>
            </a:r>
          </a:p>
        </p:txBody>
      </p:sp>
      <p:sp>
        <p:nvSpPr>
          <p:cNvPr id="59" name="TextBox 58"/>
          <p:cNvSpPr txBox="1"/>
          <p:nvPr/>
        </p:nvSpPr>
        <p:spPr>
          <a:xfrm>
            <a:off x="781032" y="1110226"/>
            <a:ext cx="406592" cy="338554"/>
          </a:xfrm>
          <a:prstGeom prst="rect">
            <a:avLst/>
          </a:prstGeom>
          <a:noFill/>
        </p:spPr>
        <p:txBody>
          <a:bodyPr wrap="square" rtlCol="0">
            <a:spAutoFit/>
          </a:bodyPr>
          <a:lstStyle/>
          <a:p>
            <a:r>
              <a:rPr lang="en-US" sz="1600" b="1" dirty="0"/>
              <a:t>1</a:t>
            </a:r>
          </a:p>
        </p:txBody>
      </p:sp>
      <p:sp>
        <p:nvSpPr>
          <p:cNvPr id="60" name="TextBox 59"/>
          <p:cNvSpPr txBox="1"/>
          <p:nvPr/>
        </p:nvSpPr>
        <p:spPr>
          <a:xfrm>
            <a:off x="961052" y="1758298"/>
            <a:ext cx="406592" cy="338554"/>
          </a:xfrm>
          <a:prstGeom prst="rect">
            <a:avLst/>
          </a:prstGeom>
          <a:noFill/>
        </p:spPr>
        <p:txBody>
          <a:bodyPr wrap="square" rtlCol="0">
            <a:spAutoFit/>
          </a:bodyPr>
          <a:lstStyle/>
          <a:p>
            <a:r>
              <a:rPr lang="en-US" sz="1600" b="1" dirty="0"/>
              <a:t>2</a:t>
            </a:r>
          </a:p>
        </p:txBody>
      </p:sp>
      <p:sp>
        <p:nvSpPr>
          <p:cNvPr id="61" name="TextBox 60"/>
          <p:cNvSpPr txBox="1"/>
          <p:nvPr/>
        </p:nvSpPr>
        <p:spPr>
          <a:xfrm>
            <a:off x="745028" y="2118338"/>
            <a:ext cx="406592" cy="338554"/>
          </a:xfrm>
          <a:prstGeom prst="rect">
            <a:avLst/>
          </a:prstGeom>
          <a:noFill/>
        </p:spPr>
        <p:txBody>
          <a:bodyPr wrap="square" rtlCol="0">
            <a:spAutoFit/>
          </a:bodyPr>
          <a:lstStyle/>
          <a:p>
            <a:r>
              <a:rPr lang="en-US" sz="1600" b="1" dirty="0"/>
              <a:t>3</a:t>
            </a:r>
          </a:p>
        </p:txBody>
      </p:sp>
      <p:sp>
        <p:nvSpPr>
          <p:cNvPr id="62" name="TextBox 61"/>
          <p:cNvSpPr txBox="1"/>
          <p:nvPr/>
        </p:nvSpPr>
        <p:spPr>
          <a:xfrm>
            <a:off x="1799692" y="1326250"/>
            <a:ext cx="406592" cy="338554"/>
          </a:xfrm>
          <a:prstGeom prst="rect">
            <a:avLst/>
          </a:prstGeom>
          <a:noFill/>
        </p:spPr>
        <p:txBody>
          <a:bodyPr wrap="square" rtlCol="0">
            <a:spAutoFit/>
          </a:bodyPr>
          <a:lstStyle/>
          <a:p>
            <a:r>
              <a:rPr lang="en-US" sz="1600" b="1" dirty="0"/>
              <a:t>4</a:t>
            </a:r>
          </a:p>
        </p:txBody>
      </p:sp>
      <p:sp>
        <p:nvSpPr>
          <p:cNvPr id="63" name="TextBox 62"/>
          <p:cNvSpPr txBox="1"/>
          <p:nvPr/>
        </p:nvSpPr>
        <p:spPr>
          <a:xfrm>
            <a:off x="1799692" y="1794302"/>
            <a:ext cx="406592" cy="338554"/>
          </a:xfrm>
          <a:prstGeom prst="rect">
            <a:avLst/>
          </a:prstGeom>
          <a:noFill/>
        </p:spPr>
        <p:txBody>
          <a:bodyPr wrap="square" rtlCol="0">
            <a:spAutoFit/>
          </a:bodyPr>
          <a:lstStyle/>
          <a:p>
            <a:r>
              <a:rPr lang="en-US" sz="1600" b="1" dirty="0"/>
              <a:t>5</a:t>
            </a:r>
          </a:p>
        </p:txBody>
      </p:sp>
      <p:sp>
        <p:nvSpPr>
          <p:cNvPr id="64" name="TextBox 63"/>
          <p:cNvSpPr txBox="1"/>
          <p:nvPr/>
        </p:nvSpPr>
        <p:spPr>
          <a:xfrm>
            <a:off x="1897156" y="2154342"/>
            <a:ext cx="406592" cy="338554"/>
          </a:xfrm>
          <a:prstGeom prst="rect">
            <a:avLst/>
          </a:prstGeom>
          <a:noFill/>
        </p:spPr>
        <p:txBody>
          <a:bodyPr wrap="square" rtlCol="0">
            <a:spAutoFit/>
          </a:bodyPr>
          <a:lstStyle/>
          <a:p>
            <a:r>
              <a:rPr lang="en-US" sz="1600" b="1" dirty="0"/>
              <a:t>6</a:t>
            </a:r>
          </a:p>
        </p:txBody>
      </p:sp>
      <p:sp>
        <p:nvSpPr>
          <p:cNvPr id="65" name="TextBox 64"/>
          <p:cNvSpPr txBox="1"/>
          <p:nvPr/>
        </p:nvSpPr>
        <p:spPr>
          <a:xfrm>
            <a:off x="2689244" y="1124744"/>
            <a:ext cx="406592" cy="338554"/>
          </a:xfrm>
          <a:prstGeom prst="rect">
            <a:avLst/>
          </a:prstGeom>
          <a:noFill/>
        </p:spPr>
        <p:txBody>
          <a:bodyPr wrap="square" rtlCol="0">
            <a:spAutoFit/>
          </a:bodyPr>
          <a:lstStyle/>
          <a:p>
            <a:r>
              <a:rPr lang="en-US" sz="1600" b="1" dirty="0"/>
              <a:t>7</a:t>
            </a:r>
          </a:p>
        </p:txBody>
      </p:sp>
      <p:sp>
        <p:nvSpPr>
          <p:cNvPr id="66" name="TextBox 65"/>
          <p:cNvSpPr txBox="1"/>
          <p:nvPr/>
        </p:nvSpPr>
        <p:spPr>
          <a:xfrm>
            <a:off x="3707904" y="1124744"/>
            <a:ext cx="406592" cy="338554"/>
          </a:xfrm>
          <a:prstGeom prst="rect">
            <a:avLst/>
          </a:prstGeom>
          <a:noFill/>
        </p:spPr>
        <p:txBody>
          <a:bodyPr wrap="square" rtlCol="0">
            <a:spAutoFit/>
          </a:bodyPr>
          <a:lstStyle/>
          <a:p>
            <a:r>
              <a:rPr lang="en-US" sz="1600" b="1" dirty="0"/>
              <a:t>8</a:t>
            </a:r>
          </a:p>
        </p:txBody>
      </p:sp>
      <p:sp>
        <p:nvSpPr>
          <p:cNvPr id="67" name="TextBox 66"/>
          <p:cNvSpPr txBox="1"/>
          <p:nvPr/>
        </p:nvSpPr>
        <p:spPr>
          <a:xfrm>
            <a:off x="5436096" y="796640"/>
            <a:ext cx="2926045" cy="2308324"/>
          </a:xfrm>
          <a:prstGeom prst="rect">
            <a:avLst/>
          </a:prstGeom>
          <a:solidFill>
            <a:schemeClr val="accent1">
              <a:lumMod val="50000"/>
            </a:schemeClr>
          </a:solidFill>
          <a:effectLst>
            <a:outerShdw blurRad="50800" dist="38100" dir="2700000" sx="102000" sy="102000" algn="tl" rotWithShape="0">
              <a:prstClr val="black">
                <a:alpha val="40000"/>
              </a:prstClr>
            </a:outerShdw>
          </a:effectLst>
        </p:spPr>
        <p:txBody>
          <a:bodyPr wrap="square" rtlCol="0">
            <a:spAutoFit/>
          </a:bodyPr>
          <a:lstStyle/>
          <a:p>
            <a:r>
              <a:rPr lang="en-US" b="1" dirty="0">
                <a:solidFill>
                  <a:srgbClr val="FF0000"/>
                </a:solidFill>
                <a:latin typeface="Garamond" pitchFamily="18" charset="0"/>
              </a:rPr>
              <a:t>U = {1, 2, 3, 4, 5, 6, 7,8}</a:t>
            </a:r>
          </a:p>
          <a:p>
            <a:r>
              <a:rPr lang="en-US" dirty="0">
                <a:solidFill>
                  <a:schemeClr val="bg1"/>
                </a:solidFill>
                <a:latin typeface="Garamond" pitchFamily="18" charset="0"/>
              </a:rPr>
              <a:t>S</a:t>
            </a:r>
            <a:r>
              <a:rPr lang="en-US" baseline="-25000" dirty="0">
                <a:solidFill>
                  <a:schemeClr val="bg1"/>
                </a:solidFill>
                <a:latin typeface="Garamond" pitchFamily="18" charset="0"/>
              </a:rPr>
              <a:t>1</a:t>
            </a:r>
            <a:r>
              <a:rPr lang="en-US" dirty="0">
                <a:solidFill>
                  <a:schemeClr val="bg1"/>
                </a:solidFill>
                <a:latin typeface="Garamond" pitchFamily="18" charset="0"/>
              </a:rPr>
              <a:t> = {1, 2, 3}</a:t>
            </a:r>
          </a:p>
          <a:p>
            <a:r>
              <a:rPr lang="en-US" dirty="0">
                <a:solidFill>
                  <a:schemeClr val="bg1"/>
                </a:solidFill>
                <a:latin typeface="Garamond" pitchFamily="18" charset="0"/>
              </a:rPr>
              <a:t>S</a:t>
            </a:r>
            <a:r>
              <a:rPr lang="en-US" baseline="-25000" dirty="0">
                <a:solidFill>
                  <a:schemeClr val="bg1"/>
                </a:solidFill>
                <a:latin typeface="Garamond" pitchFamily="18" charset="0"/>
              </a:rPr>
              <a:t>2</a:t>
            </a:r>
            <a:r>
              <a:rPr lang="en-US" dirty="0">
                <a:solidFill>
                  <a:schemeClr val="bg1"/>
                </a:solidFill>
                <a:latin typeface="Garamond" pitchFamily="18" charset="0"/>
              </a:rPr>
              <a:t> = {1, 4}</a:t>
            </a:r>
          </a:p>
          <a:p>
            <a:r>
              <a:rPr lang="en-US" dirty="0">
                <a:solidFill>
                  <a:schemeClr val="bg1"/>
                </a:solidFill>
                <a:latin typeface="Garamond" pitchFamily="18" charset="0"/>
              </a:rPr>
              <a:t>S</a:t>
            </a:r>
            <a:r>
              <a:rPr lang="en-US" baseline="-25000" dirty="0">
                <a:solidFill>
                  <a:schemeClr val="bg1"/>
                </a:solidFill>
                <a:latin typeface="Garamond" pitchFamily="18" charset="0"/>
              </a:rPr>
              <a:t>3</a:t>
            </a:r>
            <a:r>
              <a:rPr lang="en-US" dirty="0">
                <a:solidFill>
                  <a:schemeClr val="bg1"/>
                </a:solidFill>
                <a:latin typeface="Garamond" pitchFamily="18" charset="0"/>
              </a:rPr>
              <a:t> = {3, 6}</a:t>
            </a:r>
          </a:p>
          <a:p>
            <a:r>
              <a:rPr lang="en-US" dirty="0">
                <a:solidFill>
                  <a:schemeClr val="bg1"/>
                </a:solidFill>
                <a:latin typeface="Garamond" pitchFamily="18" charset="0"/>
              </a:rPr>
              <a:t>S</a:t>
            </a:r>
            <a:r>
              <a:rPr lang="en-US" baseline="-25000" dirty="0">
                <a:solidFill>
                  <a:schemeClr val="bg1"/>
                </a:solidFill>
                <a:latin typeface="Garamond" pitchFamily="18" charset="0"/>
              </a:rPr>
              <a:t>4</a:t>
            </a:r>
            <a:r>
              <a:rPr lang="en-US" dirty="0">
                <a:solidFill>
                  <a:schemeClr val="bg1"/>
                </a:solidFill>
                <a:latin typeface="Garamond" pitchFamily="18" charset="0"/>
              </a:rPr>
              <a:t> = {4, 5, 6,7}</a:t>
            </a:r>
          </a:p>
          <a:p>
            <a:r>
              <a:rPr lang="en-US" dirty="0">
                <a:solidFill>
                  <a:schemeClr val="bg1"/>
                </a:solidFill>
                <a:latin typeface="Garamond" pitchFamily="18" charset="0"/>
              </a:rPr>
              <a:t>S</a:t>
            </a:r>
            <a:r>
              <a:rPr lang="en-US" baseline="-25000" dirty="0">
                <a:solidFill>
                  <a:schemeClr val="bg1"/>
                </a:solidFill>
                <a:latin typeface="Garamond" pitchFamily="18" charset="0"/>
              </a:rPr>
              <a:t>5</a:t>
            </a:r>
            <a:r>
              <a:rPr lang="en-US" dirty="0">
                <a:solidFill>
                  <a:schemeClr val="bg1"/>
                </a:solidFill>
                <a:latin typeface="Garamond" pitchFamily="18" charset="0"/>
              </a:rPr>
              <a:t> = {2, 5}</a:t>
            </a:r>
          </a:p>
          <a:p>
            <a:r>
              <a:rPr lang="en-US" dirty="0">
                <a:solidFill>
                  <a:schemeClr val="bg1"/>
                </a:solidFill>
                <a:latin typeface="Garamond" pitchFamily="18" charset="0"/>
              </a:rPr>
              <a:t>S</a:t>
            </a:r>
            <a:r>
              <a:rPr lang="en-US" baseline="-25000" dirty="0">
                <a:solidFill>
                  <a:schemeClr val="bg1"/>
                </a:solidFill>
                <a:latin typeface="Garamond" pitchFamily="18" charset="0"/>
              </a:rPr>
              <a:t>6</a:t>
            </a:r>
            <a:r>
              <a:rPr lang="en-US" dirty="0">
                <a:solidFill>
                  <a:schemeClr val="bg1"/>
                </a:solidFill>
                <a:latin typeface="Garamond" pitchFamily="18" charset="0"/>
              </a:rPr>
              <a:t> = {7, 8}</a:t>
            </a:r>
          </a:p>
          <a:p>
            <a:r>
              <a:rPr lang="en-US" dirty="0">
                <a:solidFill>
                  <a:schemeClr val="bg1"/>
                </a:solidFill>
                <a:latin typeface="Garamond" pitchFamily="18" charset="0"/>
              </a:rPr>
              <a:t>S</a:t>
            </a:r>
            <a:r>
              <a:rPr lang="en-US" baseline="-25000" dirty="0">
                <a:solidFill>
                  <a:schemeClr val="bg1"/>
                </a:solidFill>
                <a:latin typeface="Garamond" pitchFamily="18" charset="0"/>
              </a:rPr>
              <a:t>7</a:t>
            </a:r>
            <a:r>
              <a:rPr lang="en-US" dirty="0">
                <a:solidFill>
                  <a:schemeClr val="bg1"/>
                </a:solidFill>
                <a:latin typeface="Garamond" pitchFamily="18" charset="0"/>
              </a:rPr>
              <a:t> = {8}</a:t>
            </a:r>
          </a:p>
        </p:txBody>
      </p:sp>
    </p:spTree>
    <p:extLst>
      <p:ext uri="{BB962C8B-B14F-4D97-AF65-F5344CB8AC3E}">
        <p14:creationId xmlns:p14="http://schemas.microsoft.com/office/powerpoint/2010/main" val="2709264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p:tgtEl>
                                          <p:spTgt spid="30"/>
                                        </p:tgtEl>
                                        <p:attrNameLst>
                                          <p:attrName>ppt_y</p:attrName>
                                        </p:attrNameLst>
                                      </p:cBhvr>
                                      <p:tavLst>
                                        <p:tav tm="0">
                                          <p:val>
                                            <p:strVal val="#ppt_y+#ppt_h*1.125000"/>
                                          </p:val>
                                        </p:tav>
                                        <p:tav tm="100000">
                                          <p:val>
                                            <p:strVal val="#ppt_y"/>
                                          </p:val>
                                        </p:tav>
                                      </p:tavLst>
                                    </p:anim>
                                    <p:animEffect transition="in" filter="wipe(up)">
                                      <p:cBhvr>
                                        <p:cTn id="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Vertex Cover to Set Cover</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42" name="TextBox 41"/>
          <p:cNvSpPr txBox="1"/>
          <p:nvPr/>
        </p:nvSpPr>
        <p:spPr>
          <a:xfrm>
            <a:off x="5436096" y="796640"/>
            <a:ext cx="2926045" cy="2308324"/>
          </a:xfrm>
          <a:prstGeom prst="rect">
            <a:avLst/>
          </a:prstGeom>
          <a:solidFill>
            <a:schemeClr val="accent1">
              <a:lumMod val="50000"/>
            </a:schemeClr>
          </a:solidFill>
          <a:effectLst>
            <a:outerShdw blurRad="50800" dist="38100" dir="2700000" sx="102000" sy="102000" algn="tl" rotWithShape="0">
              <a:prstClr val="black">
                <a:alpha val="40000"/>
              </a:prstClr>
            </a:outerShdw>
          </a:effectLst>
        </p:spPr>
        <p:txBody>
          <a:bodyPr wrap="square" rtlCol="0">
            <a:spAutoFit/>
          </a:bodyPr>
          <a:lstStyle/>
          <a:p>
            <a:r>
              <a:rPr lang="en-US" b="1" dirty="0">
                <a:solidFill>
                  <a:srgbClr val="FF0000"/>
                </a:solidFill>
                <a:latin typeface="Garamond" pitchFamily="18" charset="0"/>
              </a:rPr>
              <a:t>U = {1, 2, 3, 4, 5, 6, 7,8}</a:t>
            </a:r>
          </a:p>
          <a:p>
            <a:r>
              <a:rPr lang="en-US" dirty="0">
                <a:solidFill>
                  <a:schemeClr val="bg1"/>
                </a:solidFill>
                <a:latin typeface="Garamond" pitchFamily="18" charset="0"/>
              </a:rPr>
              <a:t>S</a:t>
            </a:r>
            <a:r>
              <a:rPr lang="en-US" baseline="-25000" dirty="0">
                <a:solidFill>
                  <a:schemeClr val="bg1"/>
                </a:solidFill>
                <a:latin typeface="Garamond" pitchFamily="18" charset="0"/>
              </a:rPr>
              <a:t>1</a:t>
            </a:r>
            <a:r>
              <a:rPr lang="en-US" dirty="0">
                <a:solidFill>
                  <a:schemeClr val="bg1"/>
                </a:solidFill>
                <a:latin typeface="Garamond" pitchFamily="18" charset="0"/>
              </a:rPr>
              <a:t> = {1, 2, 3}</a:t>
            </a:r>
          </a:p>
          <a:p>
            <a:r>
              <a:rPr lang="en-US" dirty="0">
                <a:solidFill>
                  <a:schemeClr val="bg1"/>
                </a:solidFill>
                <a:latin typeface="Garamond" pitchFamily="18" charset="0"/>
              </a:rPr>
              <a:t>S</a:t>
            </a:r>
            <a:r>
              <a:rPr lang="en-US" baseline="-25000" dirty="0">
                <a:solidFill>
                  <a:schemeClr val="bg1"/>
                </a:solidFill>
                <a:latin typeface="Garamond" pitchFamily="18" charset="0"/>
              </a:rPr>
              <a:t>2</a:t>
            </a:r>
            <a:r>
              <a:rPr lang="en-US" dirty="0">
                <a:solidFill>
                  <a:schemeClr val="bg1"/>
                </a:solidFill>
                <a:latin typeface="Garamond" pitchFamily="18" charset="0"/>
              </a:rPr>
              <a:t> = {1, 4}</a:t>
            </a:r>
          </a:p>
          <a:p>
            <a:r>
              <a:rPr lang="en-US" dirty="0">
                <a:solidFill>
                  <a:schemeClr val="bg1"/>
                </a:solidFill>
                <a:latin typeface="Garamond" pitchFamily="18" charset="0"/>
              </a:rPr>
              <a:t>S</a:t>
            </a:r>
            <a:r>
              <a:rPr lang="en-US" baseline="-25000" dirty="0">
                <a:solidFill>
                  <a:schemeClr val="bg1"/>
                </a:solidFill>
                <a:latin typeface="Garamond" pitchFamily="18" charset="0"/>
              </a:rPr>
              <a:t>3</a:t>
            </a:r>
            <a:r>
              <a:rPr lang="en-US" dirty="0">
                <a:solidFill>
                  <a:schemeClr val="bg1"/>
                </a:solidFill>
                <a:latin typeface="Garamond" pitchFamily="18" charset="0"/>
              </a:rPr>
              <a:t> = {3, 6}</a:t>
            </a:r>
          </a:p>
          <a:p>
            <a:r>
              <a:rPr lang="en-US" dirty="0">
                <a:solidFill>
                  <a:schemeClr val="bg1"/>
                </a:solidFill>
                <a:latin typeface="Garamond" pitchFamily="18" charset="0"/>
              </a:rPr>
              <a:t>S</a:t>
            </a:r>
            <a:r>
              <a:rPr lang="en-US" baseline="-25000" dirty="0">
                <a:solidFill>
                  <a:schemeClr val="bg1"/>
                </a:solidFill>
                <a:latin typeface="Garamond" pitchFamily="18" charset="0"/>
              </a:rPr>
              <a:t>4</a:t>
            </a:r>
            <a:r>
              <a:rPr lang="en-US" dirty="0">
                <a:solidFill>
                  <a:schemeClr val="bg1"/>
                </a:solidFill>
                <a:latin typeface="Garamond" pitchFamily="18" charset="0"/>
              </a:rPr>
              <a:t> = {4, 5, 6,7}</a:t>
            </a:r>
          </a:p>
          <a:p>
            <a:r>
              <a:rPr lang="en-US" dirty="0">
                <a:solidFill>
                  <a:schemeClr val="bg1"/>
                </a:solidFill>
                <a:latin typeface="Garamond" pitchFamily="18" charset="0"/>
              </a:rPr>
              <a:t>S</a:t>
            </a:r>
            <a:r>
              <a:rPr lang="en-US" baseline="-25000" dirty="0">
                <a:solidFill>
                  <a:schemeClr val="bg1"/>
                </a:solidFill>
                <a:latin typeface="Garamond" pitchFamily="18" charset="0"/>
              </a:rPr>
              <a:t>5</a:t>
            </a:r>
            <a:r>
              <a:rPr lang="en-US" dirty="0">
                <a:solidFill>
                  <a:schemeClr val="bg1"/>
                </a:solidFill>
                <a:latin typeface="Garamond" pitchFamily="18" charset="0"/>
              </a:rPr>
              <a:t> = {2, 5}</a:t>
            </a:r>
          </a:p>
          <a:p>
            <a:r>
              <a:rPr lang="en-US" dirty="0">
                <a:solidFill>
                  <a:schemeClr val="bg1"/>
                </a:solidFill>
                <a:latin typeface="Garamond" pitchFamily="18" charset="0"/>
              </a:rPr>
              <a:t>S</a:t>
            </a:r>
            <a:r>
              <a:rPr lang="en-US" baseline="-25000" dirty="0">
                <a:solidFill>
                  <a:schemeClr val="bg1"/>
                </a:solidFill>
                <a:latin typeface="Garamond" pitchFamily="18" charset="0"/>
              </a:rPr>
              <a:t>6</a:t>
            </a:r>
            <a:r>
              <a:rPr lang="en-US" dirty="0">
                <a:solidFill>
                  <a:schemeClr val="bg1"/>
                </a:solidFill>
                <a:latin typeface="Garamond" pitchFamily="18" charset="0"/>
              </a:rPr>
              <a:t> = {7, 8}</a:t>
            </a:r>
          </a:p>
          <a:p>
            <a:r>
              <a:rPr lang="en-US" dirty="0">
                <a:solidFill>
                  <a:schemeClr val="bg1"/>
                </a:solidFill>
                <a:latin typeface="Garamond" pitchFamily="18" charset="0"/>
              </a:rPr>
              <a:t>S</a:t>
            </a:r>
            <a:r>
              <a:rPr lang="en-US" baseline="-25000" dirty="0">
                <a:solidFill>
                  <a:schemeClr val="bg1"/>
                </a:solidFill>
                <a:latin typeface="Garamond" pitchFamily="18" charset="0"/>
              </a:rPr>
              <a:t>7</a:t>
            </a:r>
            <a:r>
              <a:rPr lang="en-US" dirty="0">
                <a:solidFill>
                  <a:schemeClr val="bg1"/>
                </a:solidFill>
                <a:latin typeface="Garamond" pitchFamily="18" charset="0"/>
              </a:rPr>
              <a:t> = {8}</a:t>
            </a:r>
          </a:p>
        </p:txBody>
      </p:sp>
      <p:sp>
        <p:nvSpPr>
          <p:cNvPr id="27" name="AutoShape 5"/>
          <p:cNvSpPr>
            <a:spLocks noChangeArrowheads="1"/>
          </p:cNvSpPr>
          <p:nvPr/>
        </p:nvSpPr>
        <p:spPr bwMode="auto">
          <a:xfrm>
            <a:off x="287524" y="3284984"/>
            <a:ext cx="8518412" cy="600743"/>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sym typeface="Symbol"/>
              </a:rPr>
              <a:t> a </a:t>
            </a:r>
            <a:r>
              <a:rPr lang="en-US" sz="2200" dirty="0">
                <a:solidFill>
                  <a:srgbClr val="0000CC"/>
                </a:solidFill>
                <a:latin typeface="Book Antiqua" pitchFamily="18" charset="0"/>
                <a:sym typeface="Symbol"/>
              </a:rPr>
              <a:t>vertex cover </a:t>
            </a:r>
            <a:r>
              <a:rPr lang="en-US" sz="2200" dirty="0">
                <a:latin typeface="Book Antiqua" pitchFamily="18" charset="0"/>
                <a:sym typeface="Symbol"/>
              </a:rPr>
              <a:t>of size </a:t>
            </a:r>
            <a:r>
              <a:rPr lang="en-US" sz="2200" i="1" dirty="0">
                <a:latin typeface="Book Antiqua" pitchFamily="18" charset="0"/>
                <a:sym typeface="Symbol"/>
              </a:rPr>
              <a:t>k</a:t>
            </a:r>
            <a:r>
              <a:rPr lang="en-US" sz="2200" dirty="0">
                <a:latin typeface="Book Antiqua" pitchFamily="18" charset="0"/>
                <a:sym typeface="Symbol"/>
              </a:rPr>
              <a:t>   a </a:t>
            </a:r>
            <a:r>
              <a:rPr lang="en-US" sz="2200" dirty="0">
                <a:solidFill>
                  <a:srgbClr val="0000CC"/>
                </a:solidFill>
                <a:latin typeface="Book Antiqua" pitchFamily="18" charset="0"/>
                <a:sym typeface="Symbol"/>
              </a:rPr>
              <a:t>set cover</a:t>
            </a:r>
            <a:r>
              <a:rPr lang="en-US" sz="2200" dirty="0">
                <a:latin typeface="Book Antiqua" pitchFamily="18" charset="0"/>
                <a:sym typeface="Symbol"/>
              </a:rPr>
              <a:t> of size </a:t>
            </a:r>
            <a:r>
              <a:rPr lang="en-US" sz="2200" i="1" dirty="0">
                <a:latin typeface="Book Antiqua" pitchFamily="18" charset="0"/>
                <a:sym typeface="Symbol"/>
              </a:rPr>
              <a:t>k</a:t>
            </a:r>
            <a:endParaRPr lang="en-US" sz="2200" baseline="-25000" dirty="0">
              <a:solidFill>
                <a:srgbClr val="0000CC"/>
              </a:solidFill>
              <a:latin typeface="Garamond"/>
            </a:endParaRPr>
          </a:p>
        </p:txBody>
      </p:sp>
      <p:grpSp>
        <p:nvGrpSpPr>
          <p:cNvPr id="34" name="Group 33"/>
          <p:cNvGrpSpPr/>
          <p:nvPr/>
        </p:nvGrpSpPr>
        <p:grpSpPr>
          <a:xfrm>
            <a:off x="794863" y="4329100"/>
            <a:ext cx="7557557" cy="615553"/>
            <a:chOff x="3348245" y="1158451"/>
            <a:chExt cx="5670084" cy="480441"/>
          </a:xfrm>
        </p:grpSpPr>
        <p:sp>
          <p:nvSpPr>
            <p:cNvPr id="53" name="Oval 52"/>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54" name="TextBox 53"/>
            <p:cNvSpPr txBox="1"/>
            <p:nvPr/>
          </p:nvSpPr>
          <p:spPr>
            <a:xfrm>
              <a:off x="3457592" y="1158451"/>
              <a:ext cx="5560737" cy="480441"/>
            </a:xfrm>
            <a:prstGeom prst="rect">
              <a:avLst/>
            </a:prstGeom>
            <a:noFill/>
          </p:spPr>
          <p:txBody>
            <a:bodyPr wrap="square" rtlCol="0">
              <a:spAutoFit/>
            </a:bodyPr>
            <a:lstStyle/>
            <a:p>
              <a:r>
                <a:rPr lang="en-US" dirty="0">
                  <a:latin typeface="Georgia" pitchFamily="18" charset="0"/>
                </a:rPr>
                <a:t> </a:t>
              </a:r>
              <a:r>
                <a:rPr lang="en-US" sz="1700" dirty="0">
                  <a:latin typeface="Book Antiqua" pitchFamily="18" charset="0"/>
                </a:rPr>
                <a:t> If {</a:t>
              </a:r>
              <a:r>
                <a:rPr lang="en-US" sz="1600" dirty="0">
                  <a:latin typeface="Book Antiqua" pitchFamily="18" charset="0"/>
                </a:rPr>
                <a:t>u</a:t>
              </a:r>
              <a:r>
                <a:rPr lang="en-US" sz="1600" baseline="-25000" dirty="0">
                  <a:latin typeface="Book Antiqua" pitchFamily="18" charset="0"/>
                </a:rPr>
                <a:t>1</a:t>
              </a:r>
              <a:r>
                <a:rPr lang="en-US" sz="1600" dirty="0">
                  <a:latin typeface="Book Antiqua" pitchFamily="18" charset="0"/>
                </a:rPr>
                <a:t>, u</a:t>
              </a:r>
              <a:r>
                <a:rPr lang="en-US" sz="1600" baseline="-25000" dirty="0">
                  <a:latin typeface="Book Antiqua" pitchFamily="18" charset="0"/>
                </a:rPr>
                <a:t>2</a:t>
              </a:r>
              <a:r>
                <a:rPr lang="en-US" sz="1600" dirty="0">
                  <a:latin typeface="Book Antiqua" pitchFamily="18" charset="0"/>
                </a:rPr>
                <a:t>, …, </a:t>
              </a:r>
              <a:r>
                <a:rPr lang="en-US" sz="1600" dirty="0" err="1">
                  <a:latin typeface="Book Antiqua" pitchFamily="18" charset="0"/>
                </a:rPr>
                <a:t>u</a:t>
              </a:r>
              <a:r>
                <a:rPr lang="en-US" sz="1600" baseline="-25000" dirty="0" err="1">
                  <a:latin typeface="Book Antiqua" pitchFamily="18" charset="0"/>
                </a:rPr>
                <a:t>k</a:t>
              </a:r>
              <a:r>
                <a:rPr lang="en-US" sz="1600" dirty="0">
                  <a:latin typeface="Book Antiqua" pitchFamily="18" charset="0"/>
                </a:rPr>
                <a:t>}</a:t>
              </a:r>
              <a:r>
                <a:rPr lang="en-US" sz="1600" baseline="-25000" dirty="0">
                  <a:latin typeface="Book Antiqua" pitchFamily="18" charset="0"/>
                </a:rPr>
                <a:t> </a:t>
              </a:r>
              <a:r>
                <a:rPr lang="en-US" sz="1600" dirty="0">
                  <a:latin typeface="Book Antiqua" pitchFamily="18" charset="0"/>
                </a:rPr>
                <a:t>is a vertex cover in G, then by construction, </a:t>
              </a:r>
            </a:p>
            <a:p>
              <a:r>
                <a:rPr lang="en-US" sz="1600" dirty="0">
                  <a:latin typeface="Book Antiqua" pitchFamily="18" charset="0"/>
                </a:rPr>
                <a:t>  S</a:t>
              </a:r>
              <a:r>
                <a:rPr lang="en-US" sz="1600" baseline="-25000" dirty="0">
                  <a:latin typeface="Book Antiqua" pitchFamily="18" charset="0"/>
                </a:rPr>
                <a:t>1 </a:t>
              </a:r>
              <a:r>
                <a:rPr lang="en-US" sz="1600" dirty="0">
                  <a:latin typeface="Book Antiqua" pitchFamily="18" charset="0"/>
                  <a:sym typeface="Symbol"/>
                </a:rPr>
                <a:t></a:t>
              </a:r>
              <a:r>
                <a:rPr lang="en-US" sz="1600" dirty="0">
                  <a:latin typeface="Book Antiqua" pitchFamily="18" charset="0"/>
                </a:rPr>
                <a:t> S</a:t>
              </a:r>
              <a:r>
                <a:rPr lang="en-US" sz="1600" baseline="-25000" dirty="0">
                  <a:latin typeface="Book Antiqua" pitchFamily="18" charset="0"/>
                </a:rPr>
                <a:t>2</a:t>
              </a:r>
              <a:r>
                <a:rPr lang="en-US" sz="1600" dirty="0">
                  <a:latin typeface="Book Antiqua" pitchFamily="18" charset="0"/>
                </a:rPr>
                <a:t> </a:t>
              </a:r>
              <a:r>
                <a:rPr lang="en-US" sz="1600" dirty="0">
                  <a:latin typeface="Book Antiqua" pitchFamily="18" charset="0"/>
                  <a:sym typeface="Symbol"/>
                </a:rPr>
                <a:t></a:t>
              </a:r>
              <a:r>
                <a:rPr lang="en-US" sz="1600" dirty="0">
                  <a:latin typeface="Book Antiqua" pitchFamily="18" charset="0"/>
                </a:rPr>
                <a:t> … </a:t>
              </a:r>
              <a:r>
                <a:rPr lang="en-US" sz="1600" dirty="0">
                  <a:latin typeface="Book Antiqua" pitchFamily="18" charset="0"/>
                  <a:sym typeface="Symbol"/>
                </a:rPr>
                <a:t> </a:t>
              </a:r>
              <a:r>
                <a:rPr lang="en-US" sz="1600" dirty="0" err="1">
                  <a:latin typeface="Book Antiqua" pitchFamily="18" charset="0"/>
                </a:rPr>
                <a:t>S</a:t>
              </a:r>
              <a:r>
                <a:rPr lang="en-US" sz="1600" baseline="-25000" dirty="0" err="1">
                  <a:latin typeface="Book Antiqua" pitchFamily="18" charset="0"/>
                </a:rPr>
                <a:t>k</a:t>
              </a:r>
              <a:r>
                <a:rPr lang="en-US" sz="1600" dirty="0">
                  <a:latin typeface="Book Antiqua" pitchFamily="18" charset="0"/>
                </a:rPr>
                <a:t> = U (since U is the set of all edges). </a:t>
              </a:r>
              <a:endParaRPr lang="en-US" sz="1700" i="1" dirty="0">
                <a:solidFill>
                  <a:srgbClr val="0000CC"/>
                </a:solidFill>
                <a:latin typeface="Book Antiqua" pitchFamily="18" charset="0"/>
              </a:endParaRPr>
            </a:p>
          </p:txBody>
        </p:sp>
      </p:grpSp>
      <p:cxnSp>
        <p:nvCxnSpPr>
          <p:cNvPr id="22" name="Straight Connector 21"/>
          <p:cNvCxnSpPr>
            <a:endCxn id="50" idx="3"/>
          </p:cNvCxnSpPr>
          <p:nvPr/>
        </p:nvCxnSpPr>
        <p:spPr>
          <a:xfrm flipV="1">
            <a:off x="2616928" y="1152591"/>
            <a:ext cx="578751" cy="629047"/>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35" idx="3"/>
          </p:cNvCxnSpPr>
          <p:nvPr/>
        </p:nvCxnSpPr>
        <p:spPr>
          <a:xfrm flipV="1">
            <a:off x="456688" y="1166883"/>
            <a:ext cx="924499" cy="614755"/>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40860" y="1756490"/>
            <a:ext cx="1095948" cy="78123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1489949" y="1792494"/>
            <a:ext cx="1033259" cy="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1504240" y="1036412"/>
            <a:ext cx="1112688" cy="720078"/>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1536808" y="1792495"/>
            <a:ext cx="1080120" cy="67321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471077" y="1756490"/>
            <a:ext cx="1065731" cy="1800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5" name="Oval 34"/>
          <p:cNvSpPr>
            <a:spLocks noChangeArrowheads="1"/>
          </p:cNvSpPr>
          <p:nvPr/>
        </p:nvSpPr>
        <p:spPr bwMode="auto">
          <a:xfrm>
            <a:off x="1331640" y="87810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2</a:t>
            </a:r>
          </a:p>
        </p:txBody>
      </p:sp>
      <p:sp>
        <p:nvSpPr>
          <p:cNvPr id="36" name="Oval 35"/>
          <p:cNvSpPr>
            <a:spLocks noChangeArrowheads="1"/>
          </p:cNvSpPr>
          <p:nvPr/>
        </p:nvSpPr>
        <p:spPr bwMode="auto">
          <a:xfrm>
            <a:off x="287524" y="1595089"/>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1</a:t>
            </a:r>
          </a:p>
        </p:txBody>
      </p:sp>
      <p:sp>
        <p:nvSpPr>
          <p:cNvPr id="37" name="Oval 36"/>
          <p:cNvSpPr>
            <a:spLocks noChangeArrowheads="1"/>
          </p:cNvSpPr>
          <p:nvPr/>
        </p:nvSpPr>
        <p:spPr bwMode="auto">
          <a:xfrm>
            <a:off x="1367644" y="1609381"/>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5</a:t>
            </a:r>
          </a:p>
        </p:txBody>
      </p:sp>
      <p:sp>
        <p:nvSpPr>
          <p:cNvPr id="38" name="Oval 37"/>
          <p:cNvSpPr>
            <a:spLocks noChangeArrowheads="1"/>
          </p:cNvSpPr>
          <p:nvPr/>
        </p:nvSpPr>
        <p:spPr bwMode="auto">
          <a:xfrm>
            <a:off x="1345932" y="2296550"/>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3</a:t>
            </a:r>
          </a:p>
        </p:txBody>
      </p:sp>
      <p:sp>
        <p:nvSpPr>
          <p:cNvPr id="39" name="Oval 38"/>
          <p:cNvSpPr>
            <a:spLocks noChangeArrowheads="1"/>
          </p:cNvSpPr>
          <p:nvPr/>
        </p:nvSpPr>
        <p:spPr bwMode="auto">
          <a:xfrm>
            <a:off x="2447764" y="1612474"/>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4</a:t>
            </a:r>
          </a:p>
        </p:txBody>
      </p:sp>
      <p:cxnSp>
        <p:nvCxnSpPr>
          <p:cNvPr id="40" name="Straight Connector 39"/>
          <p:cNvCxnSpPr/>
          <p:nvPr/>
        </p:nvCxnSpPr>
        <p:spPr>
          <a:xfrm flipH="1" flipV="1">
            <a:off x="3329588" y="1072414"/>
            <a:ext cx="705788" cy="684076"/>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0" name="Oval 49"/>
          <p:cNvSpPr>
            <a:spLocks noChangeArrowheads="1"/>
          </p:cNvSpPr>
          <p:nvPr/>
        </p:nvSpPr>
        <p:spPr bwMode="auto">
          <a:xfrm>
            <a:off x="3146132" y="863810"/>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6</a:t>
            </a:r>
          </a:p>
        </p:txBody>
      </p:sp>
      <p:sp>
        <p:nvSpPr>
          <p:cNvPr id="52" name="Oval 51"/>
          <p:cNvSpPr>
            <a:spLocks noChangeArrowheads="1"/>
          </p:cNvSpPr>
          <p:nvPr/>
        </p:nvSpPr>
        <p:spPr bwMode="auto">
          <a:xfrm>
            <a:off x="3866212" y="1598182"/>
            <a:ext cx="338328" cy="338328"/>
          </a:xfrm>
          <a:prstGeom prst="ellipse">
            <a:avLst/>
          </a:prstGeom>
          <a:gradFill>
            <a:gsLst>
              <a:gs pos="21082">
                <a:srgbClr val="0000CC"/>
              </a:gs>
              <a:gs pos="16400">
                <a:srgbClr val="0000AB"/>
              </a:gs>
              <a:gs pos="5830">
                <a:srgbClr val="0000C0"/>
              </a:gs>
              <a:gs pos="10300">
                <a:srgbClr val="0000B7"/>
              </a:gs>
              <a:gs pos="0">
                <a:srgbClr val="0000CC"/>
              </a:gs>
              <a:gs pos="0">
                <a:srgbClr val="002060">
                  <a:alpha val="25000"/>
                </a:srgbClr>
              </a:gs>
              <a:gs pos="100000">
                <a:srgbClr val="000000"/>
              </a:gs>
            </a:gsLst>
            <a:path path="shape">
              <a:fillToRect l="50000" t="50000" r="50000" b="50000"/>
            </a:path>
          </a:gradFill>
          <a:ln w="19050">
            <a:solidFill>
              <a:schemeClr val="bg1"/>
            </a:solidFill>
            <a:round/>
            <a:headEnd/>
            <a:tailEnd/>
          </a:ln>
        </p:spPr>
        <p:txBody>
          <a:bodyPr wrap="none" anchor="ctr"/>
          <a:lstStyle/>
          <a:p>
            <a:pPr algn="ctr"/>
            <a:r>
              <a:rPr lang="en-US" sz="1600" b="1" dirty="0">
                <a:solidFill>
                  <a:schemeClr val="bg1"/>
                </a:solidFill>
                <a:latin typeface="Book Antiqua" pitchFamily="18" charset="0"/>
              </a:rPr>
              <a:t>u</a:t>
            </a:r>
            <a:r>
              <a:rPr lang="en-US" sz="1600" b="1" baseline="-25000" dirty="0">
                <a:solidFill>
                  <a:schemeClr val="bg1"/>
                </a:solidFill>
                <a:latin typeface="Book Antiqua" pitchFamily="18" charset="0"/>
              </a:rPr>
              <a:t>7</a:t>
            </a:r>
          </a:p>
        </p:txBody>
      </p:sp>
      <p:sp>
        <p:nvSpPr>
          <p:cNvPr id="55" name="TextBox 54"/>
          <p:cNvSpPr txBox="1"/>
          <p:nvPr/>
        </p:nvSpPr>
        <p:spPr>
          <a:xfrm>
            <a:off x="781032" y="1110226"/>
            <a:ext cx="406592" cy="338554"/>
          </a:xfrm>
          <a:prstGeom prst="rect">
            <a:avLst/>
          </a:prstGeom>
          <a:noFill/>
        </p:spPr>
        <p:txBody>
          <a:bodyPr wrap="square" rtlCol="0">
            <a:spAutoFit/>
          </a:bodyPr>
          <a:lstStyle/>
          <a:p>
            <a:r>
              <a:rPr lang="en-US" sz="1600" b="1" dirty="0"/>
              <a:t>1</a:t>
            </a:r>
          </a:p>
        </p:txBody>
      </p:sp>
      <p:sp>
        <p:nvSpPr>
          <p:cNvPr id="56" name="TextBox 55"/>
          <p:cNvSpPr txBox="1"/>
          <p:nvPr/>
        </p:nvSpPr>
        <p:spPr>
          <a:xfrm>
            <a:off x="961052" y="1758298"/>
            <a:ext cx="406592" cy="338554"/>
          </a:xfrm>
          <a:prstGeom prst="rect">
            <a:avLst/>
          </a:prstGeom>
          <a:noFill/>
        </p:spPr>
        <p:txBody>
          <a:bodyPr wrap="square" rtlCol="0">
            <a:spAutoFit/>
          </a:bodyPr>
          <a:lstStyle/>
          <a:p>
            <a:r>
              <a:rPr lang="en-US" sz="1600" b="1" dirty="0"/>
              <a:t>2</a:t>
            </a:r>
          </a:p>
        </p:txBody>
      </p:sp>
      <p:sp>
        <p:nvSpPr>
          <p:cNvPr id="57" name="TextBox 56"/>
          <p:cNvSpPr txBox="1"/>
          <p:nvPr/>
        </p:nvSpPr>
        <p:spPr>
          <a:xfrm>
            <a:off x="745028" y="2118338"/>
            <a:ext cx="406592" cy="338554"/>
          </a:xfrm>
          <a:prstGeom prst="rect">
            <a:avLst/>
          </a:prstGeom>
          <a:noFill/>
        </p:spPr>
        <p:txBody>
          <a:bodyPr wrap="square" rtlCol="0">
            <a:spAutoFit/>
          </a:bodyPr>
          <a:lstStyle/>
          <a:p>
            <a:r>
              <a:rPr lang="en-US" sz="1600" b="1" dirty="0"/>
              <a:t>3</a:t>
            </a:r>
          </a:p>
        </p:txBody>
      </p:sp>
      <p:sp>
        <p:nvSpPr>
          <p:cNvPr id="58" name="TextBox 57"/>
          <p:cNvSpPr txBox="1"/>
          <p:nvPr/>
        </p:nvSpPr>
        <p:spPr>
          <a:xfrm>
            <a:off x="1799692" y="1326250"/>
            <a:ext cx="406592" cy="338554"/>
          </a:xfrm>
          <a:prstGeom prst="rect">
            <a:avLst/>
          </a:prstGeom>
          <a:noFill/>
        </p:spPr>
        <p:txBody>
          <a:bodyPr wrap="square" rtlCol="0">
            <a:spAutoFit/>
          </a:bodyPr>
          <a:lstStyle/>
          <a:p>
            <a:r>
              <a:rPr lang="en-US" sz="1600" b="1" dirty="0"/>
              <a:t>4</a:t>
            </a:r>
          </a:p>
        </p:txBody>
      </p:sp>
      <p:sp>
        <p:nvSpPr>
          <p:cNvPr id="59" name="TextBox 58"/>
          <p:cNvSpPr txBox="1"/>
          <p:nvPr/>
        </p:nvSpPr>
        <p:spPr>
          <a:xfrm>
            <a:off x="1799692" y="1794302"/>
            <a:ext cx="406592" cy="338554"/>
          </a:xfrm>
          <a:prstGeom prst="rect">
            <a:avLst/>
          </a:prstGeom>
          <a:noFill/>
        </p:spPr>
        <p:txBody>
          <a:bodyPr wrap="square" rtlCol="0">
            <a:spAutoFit/>
          </a:bodyPr>
          <a:lstStyle/>
          <a:p>
            <a:r>
              <a:rPr lang="en-US" sz="1600" b="1" dirty="0"/>
              <a:t>5</a:t>
            </a:r>
          </a:p>
        </p:txBody>
      </p:sp>
      <p:sp>
        <p:nvSpPr>
          <p:cNvPr id="60" name="TextBox 59"/>
          <p:cNvSpPr txBox="1"/>
          <p:nvPr/>
        </p:nvSpPr>
        <p:spPr>
          <a:xfrm>
            <a:off x="1897156" y="2154342"/>
            <a:ext cx="406592" cy="338554"/>
          </a:xfrm>
          <a:prstGeom prst="rect">
            <a:avLst/>
          </a:prstGeom>
          <a:noFill/>
        </p:spPr>
        <p:txBody>
          <a:bodyPr wrap="square" rtlCol="0">
            <a:spAutoFit/>
          </a:bodyPr>
          <a:lstStyle/>
          <a:p>
            <a:r>
              <a:rPr lang="en-US" sz="1600" b="1" dirty="0"/>
              <a:t>6</a:t>
            </a:r>
          </a:p>
        </p:txBody>
      </p:sp>
      <p:sp>
        <p:nvSpPr>
          <p:cNvPr id="61" name="TextBox 60"/>
          <p:cNvSpPr txBox="1"/>
          <p:nvPr/>
        </p:nvSpPr>
        <p:spPr>
          <a:xfrm>
            <a:off x="2689244" y="1124744"/>
            <a:ext cx="406592" cy="338554"/>
          </a:xfrm>
          <a:prstGeom prst="rect">
            <a:avLst/>
          </a:prstGeom>
          <a:noFill/>
        </p:spPr>
        <p:txBody>
          <a:bodyPr wrap="square" rtlCol="0">
            <a:spAutoFit/>
          </a:bodyPr>
          <a:lstStyle/>
          <a:p>
            <a:r>
              <a:rPr lang="en-US" sz="1600" b="1" dirty="0"/>
              <a:t>7</a:t>
            </a:r>
          </a:p>
        </p:txBody>
      </p:sp>
      <p:sp>
        <p:nvSpPr>
          <p:cNvPr id="62" name="TextBox 61"/>
          <p:cNvSpPr txBox="1"/>
          <p:nvPr/>
        </p:nvSpPr>
        <p:spPr>
          <a:xfrm>
            <a:off x="3707904" y="1124744"/>
            <a:ext cx="406592" cy="338554"/>
          </a:xfrm>
          <a:prstGeom prst="rect">
            <a:avLst/>
          </a:prstGeom>
          <a:noFill/>
        </p:spPr>
        <p:txBody>
          <a:bodyPr wrap="square" rtlCol="0">
            <a:spAutoFit/>
          </a:bodyPr>
          <a:lstStyle/>
          <a:p>
            <a:r>
              <a:rPr lang="en-US" sz="1600" b="1" dirty="0"/>
              <a:t>8</a:t>
            </a:r>
          </a:p>
        </p:txBody>
      </p:sp>
    </p:spTree>
    <p:extLst>
      <p:ext uri="{BB962C8B-B14F-4D97-AF65-F5344CB8AC3E}">
        <p14:creationId xmlns:p14="http://schemas.microsoft.com/office/powerpoint/2010/main" val="98079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p:tgtEl>
                                          <p:spTgt spid="34"/>
                                        </p:tgtEl>
                                        <p:attrNameLst>
                                          <p:attrName>ppt_y</p:attrName>
                                        </p:attrNameLst>
                                      </p:cBhvr>
                                      <p:tavLst>
                                        <p:tav tm="0">
                                          <p:val>
                                            <p:strVal val="#ppt_y+#ppt_h*1.125000"/>
                                          </p:val>
                                        </p:tav>
                                        <p:tav tm="100000">
                                          <p:val>
                                            <p:strVal val="#ppt_y"/>
                                          </p:val>
                                        </p:tav>
                                      </p:tavLst>
                                    </p:anim>
                                    <p:animEffect transition="in" filter="wipe(up)">
                                      <p:cBhvr>
                                        <p:cTn id="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6CE7C-053B-4367-B17B-8AE969264ED2}"/>
              </a:ext>
            </a:extLst>
          </p:cNvPr>
          <p:cNvSpPr>
            <a:spLocks noGrp="1"/>
          </p:cNvSpPr>
          <p:nvPr>
            <p:ph idx="1"/>
          </p:nvPr>
        </p:nvSpPr>
        <p:spPr>
          <a:xfrm>
            <a:off x="457200" y="548680"/>
            <a:ext cx="8229600" cy="5577483"/>
          </a:xfrm>
        </p:spPr>
        <p:txBody>
          <a:bodyPr>
            <a:normAutofit/>
          </a:bodyPr>
          <a:lstStyle/>
          <a:p>
            <a:pPr marL="0" indent="0">
              <a:buNone/>
            </a:pPr>
            <a:r>
              <a:rPr lang="en-US" sz="1800" b="1" dirty="0"/>
              <a:t>Hamiltonian Cycle Problem</a:t>
            </a:r>
            <a:r>
              <a:rPr lang="en-US" sz="1800" dirty="0"/>
              <a:t>: A Hamiltonian cycle is a cycle in a graph that visits each vertex exactly once. The Hamiltonian cycle problem is, given an undirected graph, is to answer whether the graph contains a Hamiltonian cycle. The Hamiltonian cycle problem is known to be NP-complete. </a:t>
            </a:r>
          </a:p>
          <a:p>
            <a:endParaRPr lang="en-US" sz="1800" dirty="0"/>
          </a:p>
          <a:p>
            <a:pPr marL="0" indent="0">
              <a:buNone/>
            </a:pPr>
            <a:r>
              <a:rPr lang="en-US" sz="1800" b="1" dirty="0"/>
              <a:t>Travelling Salesperson Problem </a:t>
            </a:r>
            <a:r>
              <a:rPr lang="en-US" sz="1800" dirty="0"/>
              <a:t>(TSP): Given a set of cities and distance between every pair of cities, the problem is to find the shortest possible route that visits every city exactly once and returns to the starting point.</a:t>
            </a:r>
          </a:p>
          <a:p>
            <a:pPr marL="0" indent="0">
              <a:buNone/>
            </a:pPr>
            <a:endParaRPr lang="en-US" sz="1800" dirty="0"/>
          </a:p>
          <a:p>
            <a:pPr marL="0" indent="0">
              <a:buNone/>
            </a:pPr>
            <a:endParaRPr lang="en-US" sz="1800" dirty="0"/>
          </a:p>
          <a:p>
            <a:pPr marL="0" indent="0">
              <a:buNone/>
            </a:pPr>
            <a:r>
              <a:rPr lang="en-US" sz="1800" b="1" dirty="0">
                <a:solidFill>
                  <a:schemeClr val="accent1"/>
                </a:solidFill>
              </a:rPr>
              <a:t>Prove that the travelling salesperson problem is NP-complete. You can model TSP using an undirected weighted graph.</a:t>
            </a:r>
          </a:p>
        </p:txBody>
      </p:sp>
    </p:spTree>
    <p:extLst>
      <p:ext uri="{BB962C8B-B14F-4D97-AF65-F5344CB8AC3E}">
        <p14:creationId xmlns:p14="http://schemas.microsoft.com/office/powerpoint/2010/main" val="41526702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Reduction</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27" name="AutoShape 5"/>
          <p:cNvSpPr>
            <a:spLocks noChangeArrowheads="1"/>
          </p:cNvSpPr>
          <p:nvPr/>
        </p:nvSpPr>
        <p:spPr bwMode="auto">
          <a:xfrm>
            <a:off x="302060" y="2996952"/>
            <a:ext cx="8518412" cy="1236743"/>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200" dirty="0">
                <a:latin typeface="Book Antiqua" pitchFamily="18" charset="0"/>
                <a:sym typeface="Symbol"/>
              </a:rPr>
              <a:t>You should reduce the known NP-complete problem </a:t>
            </a:r>
          </a:p>
          <a:p>
            <a:pPr algn="ctr"/>
            <a:r>
              <a:rPr lang="en-US" sz="2200" dirty="0">
                <a:latin typeface="Book Antiqua" pitchFamily="18" charset="0"/>
                <a:sym typeface="Symbol"/>
              </a:rPr>
              <a:t>to the problem you are trying to prove NP-complete. </a:t>
            </a:r>
          </a:p>
          <a:p>
            <a:pPr algn="ctr"/>
            <a:r>
              <a:rPr lang="en-US" sz="2200" dirty="0">
                <a:latin typeface="Book Antiqua" pitchFamily="18" charset="0"/>
                <a:sym typeface="Symbol"/>
              </a:rPr>
              <a:t>You will mistakenly do the opposite sometimes!</a:t>
            </a:r>
          </a:p>
        </p:txBody>
      </p:sp>
      <p:sp>
        <p:nvSpPr>
          <p:cNvPr id="22" name="TextBox 21"/>
          <p:cNvSpPr txBox="1"/>
          <p:nvPr/>
        </p:nvSpPr>
        <p:spPr>
          <a:xfrm>
            <a:off x="770112" y="2672916"/>
            <a:ext cx="2570820"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Warning</a:t>
            </a:r>
            <a:endParaRPr lang="en-US" sz="1500" b="1" dirty="0">
              <a:solidFill>
                <a:schemeClr val="bg1"/>
              </a:solidFill>
              <a:latin typeface="Book Antiqua" pitchFamily="18" charset="0"/>
            </a:endParaRPr>
          </a:p>
        </p:txBody>
      </p:sp>
    </p:spTree>
    <p:extLst>
      <p:ext uri="{BB962C8B-B14F-4D97-AF65-F5344CB8AC3E}">
        <p14:creationId xmlns:p14="http://schemas.microsoft.com/office/powerpoint/2010/main" val="780946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Computational Complexity</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grpSp>
        <p:nvGrpSpPr>
          <p:cNvPr id="33" name="Group 32"/>
          <p:cNvGrpSpPr/>
          <p:nvPr/>
        </p:nvGrpSpPr>
        <p:grpSpPr>
          <a:xfrm>
            <a:off x="575556" y="1052736"/>
            <a:ext cx="8280920" cy="400110"/>
            <a:chOff x="3290836" y="1158621"/>
            <a:chExt cx="6212790" cy="312287"/>
          </a:xfrm>
        </p:grpSpPr>
        <p:sp>
          <p:nvSpPr>
            <p:cNvPr id="34" name="Oval 33"/>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35" name="TextBox 34"/>
            <p:cNvSpPr txBox="1"/>
            <p:nvPr/>
          </p:nvSpPr>
          <p:spPr>
            <a:xfrm>
              <a:off x="3468879" y="1158621"/>
              <a:ext cx="6034747" cy="312287"/>
            </a:xfrm>
            <a:prstGeom prst="rect">
              <a:avLst/>
            </a:prstGeom>
            <a:noFill/>
          </p:spPr>
          <p:txBody>
            <a:bodyPr wrap="square" rtlCol="0">
              <a:spAutoFit/>
            </a:bodyPr>
            <a:lstStyle/>
            <a:p>
              <a:r>
                <a:rPr lang="en-US" sz="2000" dirty="0">
                  <a:solidFill>
                    <a:srgbClr val="0000CC"/>
                  </a:solidFill>
                  <a:latin typeface="Book Antiqua" pitchFamily="18" charset="0"/>
                </a:rPr>
                <a:t>Decision problems </a:t>
              </a:r>
              <a:r>
                <a:rPr lang="en-US" sz="2000" dirty="0">
                  <a:latin typeface="Book Antiqua" pitchFamily="18" charset="0"/>
                </a:rPr>
                <a:t>are suitable for this framework</a:t>
              </a:r>
              <a:endParaRPr lang="en-US" sz="2000" dirty="0">
                <a:latin typeface="Georgia" pitchFamily="18" charset="0"/>
              </a:endParaRPr>
            </a:p>
          </p:txBody>
        </p:sp>
      </p:grpSp>
      <p:grpSp>
        <p:nvGrpSpPr>
          <p:cNvPr id="15" name="Group 14"/>
          <p:cNvGrpSpPr/>
          <p:nvPr/>
        </p:nvGrpSpPr>
        <p:grpSpPr>
          <a:xfrm>
            <a:off x="575556" y="3637112"/>
            <a:ext cx="8280920" cy="400110"/>
            <a:chOff x="3290836" y="1158621"/>
            <a:chExt cx="6212790" cy="312287"/>
          </a:xfrm>
        </p:grpSpPr>
        <p:sp>
          <p:nvSpPr>
            <p:cNvPr id="16" name="Oval 15"/>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17" name="TextBox 16"/>
            <p:cNvSpPr txBox="1"/>
            <p:nvPr/>
          </p:nvSpPr>
          <p:spPr>
            <a:xfrm>
              <a:off x="3468879" y="1158621"/>
              <a:ext cx="6034747" cy="312287"/>
            </a:xfrm>
            <a:prstGeom prst="rect">
              <a:avLst/>
            </a:prstGeom>
            <a:noFill/>
          </p:spPr>
          <p:txBody>
            <a:bodyPr wrap="square" rtlCol="0">
              <a:spAutoFit/>
            </a:bodyPr>
            <a:lstStyle/>
            <a:p>
              <a:r>
                <a:rPr lang="en-US" sz="2000" dirty="0">
                  <a:latin typeface="Book Antiqua" pitchFamily="18" charset="0"/>
                </a:rPr>
                <a:t>Conversion:</a:t>
              </a:r>
              <a:endParaRPr lang="en-US" sz="2000" dirty="0">
                <a:latin typeface="Georgia" pitchFamily="18" charset="0"/>
              </a:endParaRPr>
            </a:p>
          </p:txBody>
        </p:sp>
      </p:grpSp>
      <p:grpSp>
        <p:nvGrpSpPr>
          <p:cNvPr id="18" name="Group 17"/>
          <p:cNvGrpSpPr/>
          <p:nvPr/>
        </p:nvGrpSpPr>
        <p:grpSpPr>
          <a:xfrm>
            <a:off x="1260140" y="4130206"/>
            <a:ext cx="6768244" cy="630943"/>
            <a:chOff x="3348245" y="1158454"/>
            <a:chExt cx="5077899" cy="492453"/>
          </a:xfrm>
        </p:grpSpPr>
        <p:sp>
          <p:nvSpPr>
            <p:cNvPr id="19" name="Oval 18"/>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0" name="TextBox 19"/>
            <p:cNvSpPr txBox="1"/>
            <p:nvPr/>
          </p:nvSpPr>
          <p:spPr>
            <a:xfrm>
              <a:off x="3457592" y="1158454"/>
              <a:ext cx="4968552" cy="492453"/>
            </a:xfrm>
            <a:prstGeom prst="rect">
              <a:avLst/>
            </a:prstGeom>
            <a:noFill/>
          </p:spPr>
          <p:txBody>
            <a:bodyPr wrap="square" rtlCol="0">
              <a:spAutoFit/>
            </a:bodyPr>
            <a:lstStyle/>
            <a:p>
              <a:r>
                <a:rPr lang="en-US" sz="1700" dirty="0">
                  <a:latin typeface="Georgia" pitchFamily="18" charset="0"/>
                </a:rPr>
                <a:t>Shortest path (</a:t>
              </a:r>
              <a:r>
                <a:rPr lang="en-US" sz="1700" dirty="0">
                  <a:solidFill>
                    <a:srgbClr val="0000CC"/>
                  </a:solidFill>
                  <a:latin typeface="Book Antiqua" pitchFamily="18" charset="0"/>
                </a:rPr>
                <a:t>Optimization</a:t>
              </a:r>
              <a:r>
                <a:rPr lang="en-US" sz="1700" dirty="0">
                  <a:latin typeface="Book Antiqua" pitchFamily="18" charset="0"/>
                </a:rPr>
                <a:t> problem):  Find the shortest path between two nodes </a:t>
              </a:r>
              <a:r>
                <a:rPr lang="en-US" sz="1700" i="1" dirty="0">
                  <a:latin typeface="Book Antiqua" pitchFamily="18" charset="0"/>
                </a:rPr>
                <a:t>s</a:t>
              </a:r>
              <a:r>
                <a:rPr lang="en-US" sz="1700" dirty="0">
                  <a:latin typeface="Book Antiqua" pitchFamily="18" charset="0"/>
                </a:rPr>
                <a:t> and </a:t>
              </a:r>
              <a:r>
                <a:rPr lang="en-US" sz="1700" i="1" dirty="0">
                  <a:latin typeface="Book Antiqua" pitchFamily="18" charset="0"/>
                </a:rPr>
                <a:t>t</a:t>
              </a:r>
              <a:r>
                <a:rPr lang="en-US" sz="1700" dirty="0">
                  <a:latin typeface="Book Antiqua" pitchFamily="18" charset="0"/>
                </a:rPr>
                <a:t> in a graph </a:t>
              </a:r>
              <a:r>
                <a:rPr lang="en-US" sz="1700" i="1" dirty="0">
                  <a:latin typeface="Book Antiqua" pitchFamily="18" charset="0"/>
                </a:rPr>
                <a:t>G</a:t>
              </a:r>
            </a:p>
          </p:txBody>
        </p:sp>
      </p:grpSp>
      <p:grpSp>
        <p:nvGrpSpPr>
          <p:cNvPr id="24" name="Group 23"/>
          <p:cNvGrpSpPr/>
          <p:nvPr/>
        </p:nvGrpSpPr>
        <p:grpSpPr>
          <a:xfrm>
            <a:off x="1259632" y="2492717"/>
            <a:ext cx="6768244" cy="369332"/>
            <a:chOff x="3348245" y="1158453"/>
            <a:chExt cx="5077899" cy="288265"/>
          </a:xfrm>
        </p:grpSpPr>
        <p:sp>
          <p:nvSpPr>
            <p:cNvPr id="25" name="Oval 24"/>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6" name="TextBox 25"/>
            <p:cNvSpPr txBox="1"/>
            <p:nvPr/>
          </p:nvSpPr>
          <p:spPr>
            <a:xfrm>
              <a:off x="3457592" y="1158453"/>
              <a:ext cx="4968552" cy="288265"/>
            </a:xfrm>
            <a:prstGeom prst="rect">
              <a:avLst/>
            </a:prstGeom>
            <a:noFill/>
          </p:spPr>
          <p:txBody>
            <a:bodyPr wrap="square" rtlCol="0">
              <a:spAutoFit/>
            </a:bodyPr>
            <a:lstStyle/>
            <a:p>
              <a:r>
                <a:rPr lang="en-US" dirty="0">
                  <a:latin typeface="Georgia" pitchFamily="18" charset="0"/>
                </a:rPr>
                <a:t> </a:t>
              </a:r>
              <a:r>
                <a:rPr lang="en-US" sz="1700" dirty="0">
                  <a:latin typeface="Book Antiqua" pitchFamily="18" charset="0"/>
                </a:rPr>
                <a:t> Given a CNF Boolean formula, </a:t>
              </a:r>
              <a:r>
                <a:rPr lang="en-US" sz="1700" dirty="0">
                  <a:solidFill>
                    <a:srgbClr val="FF0000"/>
                  </a:solidFill>
                  <a:latin typeface="Book Antiqua" pitchFamily="18" charset="0"/>
                </a:rPr>
                <a:t>is there any</a:t>
              </a:r>
              <a:r>
                <a:rPr lang="en-US" sz="1700" dirty="0">
                  <a:solidFill>
                    <a:srgbClr val="0000CC"/>
                  </a:solidFill>
                  <a:latin typeface="Book Antiqua" pitchFamily="18" charset="0"/>
                </a:rPr>
                <a:t> satisfying assignment</a:t>
              </a:r>
              <a:r>
                <a:rPr lang="en-US" sz="1700" dirty="0">
                  <a:latin typeface="Book Antiqua" pitchFamily="18" charset="0"/>
                </a:rPr>
                <a:t>?</a:t>
              </a:r>
            </a:p>
          </p:txBody>
        </p:sp>
      </p:grpSp>
      <p:grpSp>
        <p:nvGrpSpPr>
          <p:cNvPr id="27" name="Group 26"/>
          <p:cNvGrpSpPr/>
          <p:nvPr/>
        </p:nvGrpSpPr>
        <p:grpSpPr>
          <a:xfrm>
            <a:off x="575556" y="1669852"/>
            <a:ext cx="8280920" cy="707886"/>
            <a:chOff x="3290836" y="1158618"/>
            <a:chExt cx="6212790" cy="552505"/>
          </a:xfrm>
        </p:grpSpPr>
        <p:sp>
          <p:nvSpPr>
            <p:cNvPr id="28" name="Oval 27"/>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29" name="TextBox 28"/>
            <p:cNvSpPr txBox="1"/>
            <p:nvPr/>
          </p:nvSpPr>
          <p:spPr>
            <a:xfrm>
              <a:off x="3468879" y="1158618"/>
              <a:ext cx="6034747" cy="552505"/>
            </a:xfrm>
            <a:prstGeom prst="rect">
              <a:avLst/>
            </a:prstGeom>
            <a:noFill/>
          </p:spPr>
          <p:txBody>
            <a:bodyPr wrap="square" rtlCol="0">
              <a:spAutoFit/>
            </a:bodyPr>
            <a:lstStyle/>
            <a:p>
              <a:r>
                <a:rPr lang="en-US" sz="2000" dirty="0">
                  <a:latin typeface="Book Antiqua" pitchFamily="18" charset="0"/>
                </a:rPr>
                <a:t>A decision problem is a problem whose output is a </a:t>
              </a:r>
              <a:r>
                <a:rPr lang="en-US" sz="2000" dirty="0">
                  <a:solidFill>
                    <a:srgbClr val="0000CC"/>
                  </a:solidFill>
                  <a:latin typeface="Book Antiqua" pitchFamily="18" charset="0"/>
                </a:rPr>
                <a:t>single </a:t>
              </a:r>
              <a:r>
                <a:rPr lang="en-US" sz="2000" dirty="0" err="1">
                  <a:solidFill>
                    <a:srgbClr val="0000CC"/>
                  </a:solidFill>
                  <a:latin typeface="Book Antiqua" pitchFamily="18" charset="0"/>
                </a:rPr>
                <a:t>boolean</a:t>
              </a:r>
              <a:r>
                <a:rPr lang="en-US" sz="2000" dirty="0">
                  <a:solidFill>
                    <a:srgbClr val="0000CC"/>
                  </a:solidFill>
                  <a:latin typeface="Book Antiqua" pitchFamily="18" charset="0"/>
                </a:rPr>
                <a:t> </a:t>
              </a:r>
              <a:r>
                <a:rPr lang="en-US" sz="2000" dirty="0">
                  <a:latin typeface="Book Antiqua" pitchFamily="18" charset="0"/>
                </a:rPr>
                <a:t>value: </a:t>
              </a:r>
              <a:r>
                <a:rPr lang="en-US" sz="2000" dirty="0">
                  <a:solidFill>
                    <a:srgbClr val="0000CC"/>
                  </a:solidFill>
                  <a:latin typeface="Book Antiqua" pitchFamily="18" charset="0"/>
                </a:rPr>
                <a:t>YES</a:t>
              </a:r>
              <a:r>
                <a:rPr lang="en-US" sz="2000" dirty="0">
                  <a:latin typeface="Book Antiqua" pitchFamily="18" charset="0"/>
                </a:rPr>
                <a:t> or </a:t>
              </a:r>
              <a:r>
                <a:rPr lang="en-US" sz="2000" dirty="0">
                  <a:solidFill>
                    <a:srgbClr val="FF0000"/>
                  </a:solidFill>
                  <a:latin typeface="Book Antiqua" pitchFamily="18" charset="0"/>
                </a:rPr>
                <a:t>NO</a:t>
              </a:r>
              <a:r>
                <a:rPr lang="en-US" sz="2000" dirty="0">
                  <a:latin typeface="Book Antiqua" pitchFamily="18" charset="0"/>
                </a:rPr>
                <a:t>.</a:t>
              </a:r>
              <a:endParaRPr lang="en-US" sz="2000" dirty="0">
                <a:latin typeface="Georgia" pitchFamily="18" charset="0"/>
              </a:endParaRPr>
            </a:p>
          </p:txBody>
        </p:sp>
      </p:grpSp>
      <p:grpSp>
        <p:nvGrpSpPr>
          <p:cNvPr id="30" name="Group 29"/>
          <p:cNvGrpSpPr/>
          <p:nvPr/>
        </p:nvGrpSpPr>
        <p:grpSpPr>
          <a:xfrm>
            <a:off x="1259632" y="2924765"/>
            <a:ext cx="6768244" cy="369332"/>
            <a:chOff x="3348245" y="1158453"/>
            <a:chExt cx="5077899" cy="288265"/>
          </a:xfrm>
        </p:grpSpPr>
        <p:sp>
          <p:nvSpPr>
            <p:cNvPr id="31" name="Oval 30"/>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2" name="TextBox 31"/>
            <p:cNvSpPr txBox="1"/>
            <p:nvPr/>
          </p:nvSpPr>
          <p:spPr>
            <a:xfrm>
              <a:off x="3457592" y="1158453"/>
              <a:ext cx="4968552" cy="288265"/>
            </a:xfrm>
            <a:prstGeom prst="rect">
              <a:avLst/>
            </a:prstGeom>
            <a:noFill/>
          </p:spPr>
          <p:txBody>
            <a:bodyPr wrap="square" rtlCol="0">
              <a:spAutoFit/>
            </a:bodyPr>
            <a:lstStyle/>
            <a:p>
              <a:r>
                <a:rPr lang="en-US" dirty="0">
                  <a:latin typeface="Georgia" pitchFamily="18" charset="0"/>
                </a:rPr>
                <a:t> </a:t>
              </a:r>
              <a:r>
                <a:rPr lang="en-US" sz="1700" dirty="0">
                  <a:latin typeface="Book Antiqua" pitchFamily="18" charset="0"/>
                </a:rPr>
                <a:t> (X v Y v Z) ^ (X’ v Y’ v Z)</a:t>
              </a:r>
            </a:p>
          </p:txBody>
        </p:sp>
      </p:grpSp>
      <p:grpSp>
        <p:nvGrpSpPr>
          <p:cNvPr id="39" name="Group 38"/>
          <p:cNvGrpSpPr/>
          <p:nvPr/>
        </p:nvGrpSpPr>
        <p:grpSpPr>
          <a:xfrm>
            <a:off x="1259632" y="4823392"/>
            <a:ext cx="6768244" cy="630941"/>
            <a:chOff x="3348245" y="1158454"/>
            <a:chExt cx="5077899" cy="492452"/>
          </a:xfrm>
        </p:grpSpPr>
        <p:sp>
          <p:nvSpPr>
            <p:cNvPr id="40" name="Oval 39"/>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41" name="TextBox 40"/>
            <p:cNvSpPr txBox="1"/>
            <p:nvPr/>
          </p:nvSpPr>
          <p:spPr>
            <a:xfrm>
              <a:off x="3457592" y="1158454"/>
              <a:ext cx="4968552" cy="492452"/>
            </a:xfrm>
            <a:prstGeom prst="rect">
              <a:avLst/>
            </a:prstGeom>
            <a:noFill/>
          </p:spPr>
          <p:txBody>
            <a:bodyPr wrap="square" rtlCol="0">
              <a:spAutoFit/>
            </a:bodyPr>
            <a:lstStyle/>
            <a:p>
              <a:r>
                <a:rPr lang="en-US" sz="1700" dirty="0">
                  <a:latin typeface="Georgia" pitchFamily="18" charset="0"/>
                </a:rPr>
                <a:t>Shortest path (</a:t>
              </a:r>
              <a:r>
                <a:rPr lang="en-US" sz="1700" dirty="0">
                  <a:solidFill>
                    <a:srgbClr val="0000CC"/>
                  </a:solidFill>
                  <a:latin typeface="Book Antiqua" pitchFamily="18" charset="0"/>
                </a:rPr>
                <a:t>Decision</a:t>
              </a:r>
              <a:r>
                <a:rPr lang="en-US" sz="1700" dirty="0">
                  <a:latin typeface="Book Antiqua" pitchFamily="18" charset="0"/>
                </a:rPr>
                <a:t> problem):  Is there a path </a:t>
              </a:r>
              <a:r>
                <a:rPr lang="en-US" sz="1700" i="1" dirty="0">
                  <a:latin typeface="Book Antiqua" pitchFamily="18" charset="0"/>
                </a:rPr>
                <a:t>P</a:t>
              </a:r>
              <a:r>
                <a:rPr lang="en-US" sz="1700" dirty="0">
                  <a:latin typeface="Book Antiqua" pitchFamily="18" charset="0"/>
                </a:rPr>
                <a:t> between </a:t>
              </a:r>
              <a:r>
                <a:rPr lang="en-US" sz="1700" i="1" dirty="0">
                  <a:latin typeface="Book Antiqua" pitchFamily="18" charset="0"/>
                </a:rPr>
                <a:t>s</a:t>
              </a:r>
              <a:r>
                <a:rPr lang="en-US" sz="1700" dirty="0">
                  <a:latin typeface="Book Antiqua" pitchFamily="18" charset="0"/>
                </a:rPr>
                <a:t> and </a:t>
              </a:r>
              <a:r>
                <a:rPr lang="en-US" sz="1700" i="1" dirty="0">
                  <a:latin typeface="Book Antiqua" pitchFamily="18" charset="0"/>
                </a:rPr>
                <a:t>t</a:t>
              </a:r>
              <a:r>
                <a:rPr lang="en-US" sz="1700" dirty="0">
                  <a:latin typeface="Book Antiqua" pitchFamily="18" charset="0"/>
                </a:rPr>
                <a:t> in</a:t>
              </a:r>
              <a:r>
                <a:rPr lang="en-US" sz="1700" i="1" dirty="0">
                  <a:latin typeface="Book Antiqua" pitchFamily="18" charset="0"/>
                </a:rPr>
                <a:t> G </a:t>
              </a:r>
              <a:r>
                <a:rPr lang="en-US" sz="1700" dirty="0">
                  <a:latin typeface="Book Antiqua" pitchFamily="18" charset="0"/>
                </a:rPr>
                <a:t>such that p &lt;= x?</a:t>
              </a:r>
              <a:endParaRPr lang="en-US" sz="1700" i="1" dirty="0">
                <a:latin typeface="Book Antiqua" pitchFamily="18" charset="0"/>
              </a:endParaRPr>
            </a:p>
          </p:txBody>
        </p:sp>
      </p:grpSp>
      <p:grpSp>
        <p:nvGrpSpPr>
          <p:cNvPr id="36" name="Group 35"/>
          <p:cNvGrpSpPr/>
          <p:nvPr/>
        </p:nvGrpSpPr>
        <p:grpSpPr>
          <a:xfrm>
            <a:off x="1259632" y="5534363"/>
            <a:ext cx="6768244" cy="353943"/>
            <a:chOff x="3348245" y="1158454"/>
            <a:chExt cx="5077899" cy="276254"/>
          </a:xfrm>
        </p:grpSpPr>
        <p:sp>
          <p:nvSpPr>
            <p:cNvPr id="37" name="Oval 36"/>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8" name="TextBox 37"/>
            <p:cNvSpPr txBox="1"/>
            <p:nvPr/>
          </p:nvSpPr>
          <p:spPr>
            <a:xfrm>
              <a:off x="3457592" y="1158454"/>
              <a:ext cx="4968552" cy="276254"/>
            </a:xfrm>
            <a:prstGeom prst="rect">
              <a:avLst/>
            </a:prstGeom>
            <a:noFill/>
          </p:spPr>
          <p:txBody>
            <a:bodyPr wrap="square" rtlCol="0">
              <a:spAutoFit/>
            </a:bodyPr>
            <a:lstStyle/>
            <a:p>
              <a:r>
                <a:rPr lang="en-US" sz="1700" dirty="0">
                  <a:latin typeface="Georgia" pitchFamily="18" charset="0"/>
                </a:rPr>
                <a:t>Do you see why a bound (p &lt;=x) is required here?</a:t>
              </a:r>
              <a:endParaRPr lang="en-US" sz="1700" i="1" dirty="0">
                <a:latin typeface="Book Antiqua" pitchFamily="18" charset="0"/>
              </a:endParaRPr>
            </a:p>
          </p:txBody>
        </p:sp>
      </p:grpSp>
    </p:spTree>
    <p:extLst>
      <p:ext uri="{BB962C8B-B14F-4D97-AF65-F5344CB8AC3E}">
        <p14:creationId xmlns:p14="http://schemas.microsoft.com/office/powerpoint/2010/main" val="99241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ppt_y</p:attrName>
                                        </p:attrNameLst>
                                      </p:cBhvr>
                                      <p:tavLst>
                                        <p:tav tm="0">
                                          <p:val>
                                            <p:strVal val="#ppt_y+#ppt_h*1.125000"/>
                                          </p:val>
                                        </p:tav>
                                        <p:tav tm="100000">
                                          <p:val>
                                            <p:strVal val="#ppt_y"/>
                                          </p:val>
                                        </p:tav>
                                      </p:tavLst>
                                    </p:anim>
                                    <p:animEffect transition="in" filter="wipe(up)">
                                      <p:cBhvr>
                                        <p:cTn id="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P  and NP</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grpSp>
        <p:nvGrpSpPr>
          <p:cNvPr id="15" name="Group 14"/>
          <p:cNvGrpSpPr/>
          <p:nvPr/>
        </p:nvGrpSpPr>
        <p:grpSpPr>
          <a:xfrm>
            <a:off x="575556" y="2937138"/>
            <a:ext cx="8280920" cy="707886"/>
            <a:chOff x="3290836" y="1158621"/>
            <a:chExt cx="6212790" cy="552507"/>
          </a:xfrm>
        </p:grpSpPr>
        <p:sp>
          <p:nvSpPr>
            <p:cNvPr id="16" name="Oval 15"/>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17" name="TextBox 16"/>
            <p:cNvSpPr txBox="1"/>
            <p:nvPr/>
          </p:nvSpPr>
          <p:spPr>
            <a:xfrm>
              <a:off x="3468879" y="1158621"/>
              <a:ext cx="6034747" cy="552507"/>
            </a:xfrm>
            <a:prstGeom prst="rect">
              <a:avLst/>
            </a:prstGeom>
            <a:noFill/>
          </p:spPr>
          <p:txBody>
            <a:bodyPr wrap="square" rtlCol="0">
              <a:spAutoFit/>
            </a:bodyPr>
            <a:lstStyle/>
            <a:p>
              <a:r>
                <a:rPr lang="en-US" sz="2000" dirty="0">
                  <a:latin typeface="Book Antiqua" pitchFamily="18" charset="0"/>
                </a:rPr>
                <a:t>NP: Set of decision problems with a </a:t>
              </a:r>
              <a:r>
                <a:rPr lang="en-US" sz="2000" dirty="0">
                  <a:solidFill>
                    <a:srgbClr val="0000CC"/>
                  </a:solidFill>
                  <a:latin typeface="Book Antiqua" pitchFamily="18" charset="0"/>
                </a:rPr>
                <a:t>polynomial time </a:t>
              </a:r>
              <a:r>
                <a:rPr lang="en-US" sz="2000" dirty="0">
                  <a:solidFill>
                    <a:srgbClr val="FF0000"/>
                  </a:solidFill>
                  <a:latin typeface="Book Antiqua" pitchFamily="18" charset="0"/>
                </a:rPr>
                <a:t>verification</a:t>
              </a:r>
              <a:r>
                <a:rPr lang="en-US" sz="2000" dirty="0">
                  <a:latin typeface="Book Antiqua" pitchFamily="18" charset="0"/>
                </a:rPr>
                <a:t> for a “YES” answer</a:t>
              </a:r>
              <a:endParaRPr lang="en-US" sz="2000" dirty="0">
                <a:latin typeface="Georgia" pitchFamily="18" charset="0"/>
              </a:endParaRPr>
            </a:p>
          </p:txBody>
        </p:sp>
      </p:grpSp>
      <p:grpSp>
        <p:nvGrpSpPr>
          <p:cNvPr id="18" name="Group 17"/>
          <p:cNvGrpSpPr/>
          <p:nvPr/>
        </p:nvGrpSpPr>
        <p:grpSpPr>
          <a:xfrm>
            <a:off x="1260140" y="3681027"/>
            <a:ext cx="7164287" cy="369332"/>
            <a:chOff x="3348245" y="1158454"/>
            <a:chExt cx="5375032" cy="288265"/>
          </a:xfrm>
        </p:grpSpPr>
        <p:sp>
          <p:nvSpPr>
            <p:cNvPr id="19" name="Oval 18"/>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0" name="TextBox 19"/>
            <p:cNvSpPr txBox="1"/>
            <p:nvPr/>
          </p:nvSpPr>
          <p:spPr>
            <a:xfrm>
              <a:off x="3457592" y="1158454"/>
              <a:ext cx="5265685" cy="288265"/>
            </a:xfrm>
            <a:prstGeom prst="rect">
              <a:avLst/>
            </a:prstGeom>
            <a:noFill/>
          </p:spPr>
          <p:txBody>
            <a:bodyPr wrap="square" rtlCol="0">
              <a:spAutoFit/>
            </a:bodyPr>
            <a:lstStyle/>
            <a:p>
              <a:pPr algn="just"/>
              <a:r>
                <a:rPr lang="en-US" dirty="0">
                  <a:latin typeface="Georgia" pitchFamily="18" charset="0"/>
                </a:rPr>
                <a:t> </a:t>
              </a:r>
              <a:r>
                <a:rPr lang="en-US" sz="1700" dirty="0">
                  <a:latin typeface="Book Antiqua" pitchFamily="18" charset="0"/>
                </a:rPr>
                <a:t>We can </a:t>
              </a:r>
              <a:r>
                <a:rPr lang="en-US" sz="1700" dirty="0">
                  <a:solidFill>
                    <a:srgbClr val="FF0000"/>
                  </a:solidFill>
                  <a:latin typeface="Book Antiqua" pitchFamily="18" charset="0"/>
                </a:rPr>
                <a:t>verify</a:t>
              </a:r>
              <a:r>
                <a:rPr lang="en-US" sz="1700" dirty="0">
                  <a:latin typeface="Book Antiqua" pitchFamily="18" charset="0"/>
                </a:rPr>
                <a:t> a “YES” answer </a:t>
              </a:r>
              <a:r>
                <a:rPr lang="en-US" sz="1700" dirty="0">
                  <a:solidFill>
                    <a:srgbClr val="0000CC"/>
                  </a:solidFill>
                  <a:latin typeface="Book Antiqua" pitchFamily="18" charset="0"/>
                </a:rPr>
                <a:t>if we have the solution in front of us.</a:t>
              </a:r>
              <a:endParaRPr lang="en-US" sz="1700" i="1" dirty="0">
                <a:solidFill>
                  <a:srgbClr val="0000CC"/>
                </a:solidFill>
                <a:latin typeface="Book Antiqua" pitchFamily="18" charset="0"/>
              </a:endParaRPr>
            </a:p>
          </p:txBody>
        </p:sp>
      </p:grpSp>
      <p:grpSp>
        <p:nvGrpSpPr>
          <p:cNvPr id="24" name="Group 23"/>
          <p:cNvGrpSpPr/>
          <p:nvPr/>
        </p:nvGrpSpPr>
        <p:grpSpPr>
          <a:xfrm>
            <a:off x="1259632" y="1740878"/>
            <a:ext cx="6768244" cy="369332"/>
            <a:chOff x="3348245" y="1158453"/>
            <a:chExt cx="5077899" cy="288265"/>
          </a:xfrm>
        </p:grpSpPr>
        <p:sp>
          <p:nvSpPr>
            <p:cNvPr id="25" name="Oval 24"/>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6" name="TextBox 25"/>
            <p:cNvSpPr txBox="1"/>
            <p:nvPr/>
          </p:nvSpPr>
          <p:spPr>
            <a:xfrm>
              <a:off x="3457592" y="1158453"/>
              <a:ext cx="4968552" cy="288265"/>
            </a:xfrm>
            <a:prstGeom prst="rect">
              <a:avLst/>
            </a:prstGeom>
            <a:noFill/>
          </p:spPr>
          <p:txBody>
            <a:bodyPr wrap="square" rtlCol="0">
              <a:spAutoFit/>
            </a:bodyPr>
            <a:lstStyle/>
            <a:p>
              <a:r>
                <a:rPr lang="en-US" dirty="0">
                  <a:latin typeface="Georgia" pitchFamily="18" charset="0"/>
                </a:rPr>
                <a:t> </a:t>
              </a:r>
              <a:r>
                <a:rPr lang="en-US" sz="1700" dirty="0">
                  <a:latin typeface="Book Antiqua" pitchFamily="18" charset="0"/>
                </a:rPr>
                <a:t> Relatively easier problems that can be solved quickly!</a:t>
              </a:r>
            </a:p>
          </p:txBody>
        </p:sp>
      </p:grpSp>
      <p:grpSp>
        <p:nvGrpSpPr>
          <p:cNvPr id="27" name="Group 26"/>
          <p:cNvGrpSpPr/>
          <p:nvPr/>
        </p:nvGrpSpPr>
        <p:grpSpPr>
          <a:xfrm>
            <a:off x="575556" y="1196752"/>
            <a:ext cx="8280920" cy="400110"/>
            <a:chOff x="3290836" y="1158618"/>
            <a:chExt cx="6212790" cy="312286"/>
          </a:xfrm>
        </p:grpSpPr>
        <p:sp>
          <p:nvSpPr>
            <p:cNvPr id="28" name="Oval 27"/>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29" name="TextBox 28"/>
            <p:cNvSpPr txBox="1"/>
            <p:nvPr/>
          </p:nvSpPr>
          <p:spPr>
            <a:xfrm>
              <a:off x="3468879" y="1158618"/>
              <a:ext cx="6034747" cy="312286"/>
            </a:xfrm>
            <a:prstGeom prst="rect">
              <a:avLst/>
            </a:prstGeom>
            <a:noFill/>
          </p:spPr>
          <p:txBody>
            <a:bodyPr wrap="square" rtlCol="0">
              <a:spAutoFit/>
            </a:bodyPr>
            <a:lstStyle/>
            <a:p>
              <a:r>
                <a:rPr lang="en-US" sz="2000" dirty="0">
                  <a:latin typeface="Book Antiqua" pitchFamily="18" charset="0"/>
                </a:rPr>
                <a:t>P: Set of decision problems that </a:t>
              </a:r>
              <a:r>
                <a:rPr lang="en-US" sz="2000" dirty="0">
                  <a:solidFill>
                    <a:srgbClr val="0000CC"/>
                  </a:solidFill>
                  <a:latin typeface="Book Antiqua" pitchFamily="18" charset="0"/>
                </a:rPr>
                <a:t>can be solved in polynomial time</a:t>
              </a:r>
              <a:endParaRPr lang="en-US" sz="2000" dirty="0">
                <a:solidFill>
                  <a:srgbClr val="0000CC"/>
                </a:solidFill>
                <a:latin typeface="Georgia" pitchFamily="18" charset="0"/>
              </a:endParaRPr>
            </a:p>
          </p:txBody>
        </p:sp>
      </p:grpSp>
      <p:grpSp>
        <p:nvGrpSpPr>
          <p:cNvPr id="36" name="Group 35"/>
          <p:cNvGrpSpPr/>
          <p:nvPr/>
        </p:nvGrpSpPr>
        <p:grpSpPr>
          <a:xfrm>
            <a:off x="1264246" y="4166209"/>
            <a:ext cx="7164287" cy="630943"/>
            <a:chOff x="3348245" y="1158454"/>
            <a:chExt cx="5375032" cy="492453"/>
          </a:xfrm>
        </p:grpSpPr>
        <p:sp>
          <p:nvSpPr>
            <p:cNvPr id="37" name="Oval 36"/>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8" name="TextBox 37"/>
            <p:cNvSpPr txBox="1"/>
            <p:nvPr/>
          </p:nvSpPr>
          <p:spPr>
            <a:xfrm>
              <a:off x="3457592" y="1158454"/>
              <a:ext cx="5265685" cy="492453"/>
            </a:xfrm>
            <a:prstGeom prst="rect">
              <a:avLst/>
            </a:prstGeom>
            <a:noFill/>
          </p:spPr>
          <p:txBody>
            <a:bodyPr wrap="square" rtlCol="0">
              <a:spAutoFit/>
            </a:bodyPr>
            <a:lstStyle/>
            <a:p>
              <a:pPr algn="just"/>
              <a:r>
                <a:rPr lang="en-US" sz="1700" dirty="0">
                  <a:latin typeface="Book Antiqua" pitchFamily="18" charset="0"/>
                </a:rPr>
                <a:t> Formally, given an input (instance) I and a solution S, we can efficiently check whether S indeed corresponds to the “YES” answer.</a:t>
              </a:r>
              <a:endParaRPr lang="en-US" sz="1700" i="1" dirty="0">
                <a:latin typeface="Book Antiqua" pitchFamily="18" charset="0"/>
              </a:endParaRPr>
            </a:p>
          </p:txBody>
        </p:sp>
      </p:grpSp>
      <p:grpSp>
        <p:nvGrpSpPr>
          <p:cNvPr id="45" name="Group 44"/>
          <p:cNvGrpSpPr/>
          <p:nvPr/>
        </p:nvGrpSpPr>
        <p:grpSpPr>
          <a:xfrm>
            <a:off x="1270265" y="4905165"/>
            <a:ext cx="7164287" cy="353943"/>
            <a:chOff x="3348245" y="1158454"/>
            <a:chExt cx="5375032" cy="276254"/>
          </a:xfrm>
        </p:grpSpPr>
        <p:sp>
          <p:nvSpPr>
            <p:cNvPr id="46" name="Oval 45"/>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47" name="TextBox 46"/>
            <p:cNvSpPr txBox="1"/>
            <p:nvPr/>
          </p:nvSpPr>
          <p:spPr>
            <a:xfrm>
              <a:off x="3457592" y="1158454"/>
              <a:ext cx="5265685" cy="276254"/>
            </a:xfrm>
            <a:prstGeom prst="rect">
              <a:avLst/>
            </a:prstGeom>
            <a:noFill/>
          </p:spPr>
          <p:txBody>
            <a:bodyPr wrap="square" rtlCol="0">
              <a:spAutoFit/>
            </a:bodyPr>
            <a:lstStyle/>
            <a:p>
              <a:pPr algn="just"/>
              <a:r>
                <a:rPr lang="en-US" sz="1700" dirty="0">
                  <a:latin typeface="Book Antiqua" pitchFamily="18" charset="0"/>
                </a:rPr>
                <a:t> </a:t>
              </a:r>
              <a:r>
                <a:rPr lang="en-US" sz="1700" dirty="0">
                  <a:solidFill>
                    <a:srgbClr val="FF0000"/>
                  </a:solidFill>
                  <a:latin typeface="Book Antiqua" pitchFamily="18" charset="0"/>
                </a:rPr>
                <a:t>Hard</a:t>
              </a:r>
              <a:r>
                <a:rPr lang="en-US" sz="1700" dirty="0">
                  <a:latin typeface="Book Antiqua" pitchFamily="18" charset="0"/>
                </a:rPr>
                <a:t> to </a:t>
              </a:r>
              <a:r>
                <a:rPr lang="en-US" sz="1700" dirty="0">
                  <a:solidFill>
                    <a:srgbClr val="0000CC"/>
                  </a:solidFill>
                  <a:latin typeface="Book Antiqua" pitchFamily="18" charset="0"/>
                </a:rPr>
                <a:t>find</a:t>
              </a:r>
              <a:r>
                <a:rPr lang="en-US" sz="1700" dirty="0">
                  <a:latin typeface="Book Antiqua" pitchFamily="18" charset="0"/>
                </a:rPr>
                <a:t>, but </a:t>
              </a:r>
              <a:r>
                <a:rPr lang="en-US" sz="1700" dirty="0">
                  <a:solidFill>
                    <a:srgbClr val="0000CC"/>
                  </a:solidFill>
                  <a:latin typeface="Book Antiqua" pitchFamily="18" charset="0"/>
                </a:rPr>
                <a:t>easy</a:t>
              </a:r>
              <a:r>
                <a:rPr lang="en-US" sz="1700" dirty="0">
                  <a:latin typeface="Book Antiqua" pitchFamily="18" charset="0"/>
                </a:rPr>
                <a:t> to </a:t>
              </a:r>
              <a:r>
                <a:rPr lang="en-US" sz="1700" dirty="0">
                  <a:solidFill>
                    <a:srgbClr val="0000CC"/>
                  </a:solidFill>
                  <a:latin typeface="Book Antiqua" pitchFamily="18" charset="0"/>
                </a:rPr>
                <a:t>recognize</a:t>
              </a:r>
              <a:r>
                <a:rPr lang="en-US" sz="1700" dirty="0">
                  <a:latin typeface="Book Antiqua" pitchFamily="18" charset="0"/>
                </a:rPr>
                <a:t>!</a:t>
              </a:r>
              <a:endParaRPr lang="en-US" sz="1700" i="1" dirty="0">
                <a:latin typeface="Book Antiqua" pitchFamily="18" charset="0"/>
              </a:endParaRPr>
            </a:p>
          </p:txBody>
        </p:sp>
      </p:grpSp>
    </p:spTree>
    <p:extLst>
      <p:ext uri="{BB962C8B-B14F-4D97-AF65-F5344CB8AC3E}">
        <p14:creationId xmlns:p14="http://schemas.microsoft.com/office/powerpoint/2010/main" val="12600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ppt_y</p:attrName>
                                        </p:attrNameLst>
                                      </p:cBhvr>
                                      <p:tavLst>
                                        <p:tav tm="0">
                                          <p:val>
                                            <p:strVal val="#ppt_y+#ppt_h*1.125000"/>
                                          </p:val>
                                        </p:tav>
                                        <p:tav tm="100000">
                                          <p:val>
                                            <p:strVal val="#ppt_y"/>
                                          </p:val>
                                        </p:tav>
                                      </p:tavLst>
                                    </p:anim>
                                    <p:animEffect transition="in" filter="wipe(up)">
                                      <p:cBhvr>
                                        <p:cTn id="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P  and NP</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grpSp>
        <p:nvGrpSpPr>
          <p:cNvPr id="15" name="Group 14"/>
          <p:cNvGrpSpPr/>
          <p:nvPr/>
        </p:nvGrpSpPr>
        <p:grpSpPr>
          <a:xfrm>
            <a:off x="575556" y="2960948"/>
            <a:ext cx="8280920" cy="707886"/>
            <a:chOff x="3290836" y="1158621"/>
            <a:chExt cx="6212790" cy="552507"/>
          </a:xfrm>
        </p:grpSpPr>
        <p:sp>
          <p:nvSpPr>
            <p:cNvPr id="16" name="Oval 15"/>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17" name="TextBox 16"/>
            <p:cNvSpPr txBox="1"/>
            <p:nvPr/>
          </p:nvSpPr>
          <p:spPr>
            <a:xfrm>
              <a:off x="3468879" y="1158621"/>
              <a:ext cx="6034747" cy="552507"/>
            </a:xfrm>
            <a:prstGeom prst="rect">
              <a:avLst/>
            </a:prstGeom>
            <a:noFill/>
          </p:spPr>
          <p:txBody>
            <a:bodyPr wrap="square" rtlCol="0">
              <a:spAutoFit/>
            </a:bodyPr>
            <a:lstStyle/>
            <a:p>
              <a:r>
                <a:rPr lang="en-US" sz="2000" dirty="0">
                  <a:latin typeface="Book Antiqua" pitchFamily="18" charset="0"/>
                </a:rPr>
                <a:t>What if we are </a:t>
              </a:r>
              <a:r>
                <a:rPr lang="en-US" sz="2000" dirty="0">
                  <a:solidFill>
                    <a:srgbClr val="0000CC"/>
                  </a:solidFill>
                  <a:latin typeface="Book Antiqua" pitchFamily="18" charset="0"/>
                </a:rPr>
                <a:t>given an assignment </a:t>
              </a:r>
              <a:r>
                <a:rPr lang="en-US" sz="2000" dirty="0">
                  <a:latin typeface="Book Antiqua" pitchFamily="18" charset="0"/>
                </a:rPr>
                <a:t>and just need to verify whether it satisfies the given Boolean formula?</a:t>
              </a:r>
              <a:endParaRPr lang="en-US" sz="2000" dirty="0">
                <a:latin typeface="Georgia" pitchFamily="18" charset="0"/>
              </a:endParaRPr>
            </a:p>
          </p:txBody>
        </p:sp>
      </p:grpSp>
      <p:grpSp>
        <p:nvGrpSpPr>
          <p:cNvPr id="24" name="Group 23"/>
          <p:cNvGrpSpPr/>
          <p:nvPr/>
        </p:nvGrpSpPr>
        <p:grpSpPr>
          <a:xfrm>
            <a:off x="1259632" y="2060849"/>
            <a:ext cx="6768244" cy="630943"/>
            <a:chOff x="3348245" y="1158453"/>
            <a:chExt cx="5077899" cy="492453"/>
          </a:xfrm>
        </p:grpSpPr>
        <p:sp>
          <p:nvSpPr>
            <p:cNvPr id="25" name="Oval 24"/>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6" name="TextBox 25"/>
            <p:cNvSpPr txBox="1"/>
            <p:nvPr/>
          </p:nvSpPr>
          <p:spPr>
            <a:xfrm>
              <a:off x="3457592" y="1158453"/>
              <a:ext cx="4968552" cy="492453"/>
            </a:xfrm>
            <a:prstGeom prst="rect">
              <a:avLst/>
            </a:prstGeom>
            <a:noFill/>
          </p:spPr>
          <p:txBody>
            <a:bodyPr wrap="square" rtlCol="0">
              <a:spAutoFit/>
            </a:bodyPr>
            <a:lstStyle/>
            <a:p>
              <a:r>
                <a:rPr lang="en-US" dirty="0">
                  <a:latin typeface="Georgia" pitchFamily="18" charset="0"/>
                </a:rPr>
                <a:t> </a:t>
              </a:r>
              <a:r>
                <a:rPr lang="en-US" sz="1700" dirty="0">
                  <a:latin typeface="Book Antiqua" pitchFamily="18" charset="0"/>
                </a:rPr>
                <a:t>There is </a:t>
              </a:r>
              <a:r>
                <a:rPr lang="en-US" sz="1700" dirty="0">
                  <a:solidFill>
                    <a:srgbClr val="FF0000"/>
                  </a:solidFill>
                  <a:latin typeface="Book Antiqua" pitchFamily="18" charset="0"/>
                </a:rPr>
                <a:t>no</a:t>
              </a:r>
              <a:r>
                <a:rPr lang="en-US" sz="1700" dirty="0">
                  <a:latin typeface="Book Antiqua" pitchFamily="18" charset="0"/>
                </a:rPr>
                <a:t> </a:t>
              </a:r>
              <a:r>
                <a:rPr lang="en-US" sz="1700" dirty="0">
                  <a:solidFill>
                    <a:srgbClr val="0000CC"/>
                  </a:solidFill>
                  <a:latin typeface="Book Antiqua" pitchFamily="18" charset="0"/>
                </a:rPr>
                <a:t>efficient algorithm (to date) </a:t>
              </a:r>
              <a:r>
                <a:rPr lang="en-US" sz="1700" dirty="0">
                  <a:latin typeface="Book Antiqua" pitchFamily="18" charset="0"/>
                </a:rPr>
                <a:t>to solve this decision problem. </a:t>
              </a:r>
              <a:r>
                <a:rPr lang="en-US" sz="1700" dirty="0">
                  <a:solidFill>
                    <a:srgbClr val="FF0000"/>
                  </a:solidFill>
                  <a:latin typeface="Book Antiqua" pitchFamily="18" charset="0"/>
                </a:rPr>
                <a:t>May not be in P (but nobody knows)</a:t>
              </a:r>
            </a:p>
          </p:txBody>
        </p:sp>
      </p:grpSp>
      <p:grpSp>
        <p:nvGrpSpPr>
          <p:cNvPr id="27" name="Group 26"/>
          <p:cNvGrpSpPr/>
          <p:nvPr/>
        </p:nvGrpSpPr>
        <p:grpSpPr>
          <a:xfrm>
            <a:off x="575556" y="1196752"/>
            <a:ext cx="8280920" cy="400110"/>
            <a:chOff x="3290836" y="1158618"/>
            <a:chExt cx="6212790" cy="312286"/>
          </a:xfrm>
        </p:grpSpPr>
        <p:sp>
          <p:nvSpPr>
            <p:cNvPr id="28" name="Oval 27"/>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29" name="TextBox 28"/>
            <p:cNvSpPr txBox="1"/>
            <p:nvPr/>
          </p:nvSpPr>
          <p:spPr>
            <a:xfrm>
              <a:off x="3468879" y="1158618"/>
              <a:ext cx="6034747" cy="312286"/>
            </a:xfrm>
            <a:prstGeom prst="rect">
              <a:avLst/>
            </a:prstGeom>
            <a:noFill/>
          </p:spPr>
          <p:txBody>
            <a:bodyPr wrap="square" rtlCol="0">
              <a:spAutoFit/>
            </a:bodyPr>
            <a:lstStyle/>
            <a:p>
              <a:r>
                <a:rPr lang="en-US" sz="2000" dirty="0">
                  <a:latin typeface="Book Antiqua" pitchFamily="18" charset="0"/>
                </a:rPr>
                <a:t>Example: Is the following Boolean formula </a:t>
              </a:r>
              <a:r>
                <a:rPr lang="en-US" sz="2000" dirty="0" err="1">
                  <a:latin typeface="Book Antiqua" pitchFamily="18" charset="0"/>
                </a:rPr>
                <a:t>satisfiable</a:t>
              </a:r>
              <a:r>
                <a:rPr lang="en-US" sz="2000" dirty="0">
                  <a:latin typeface="Book Antiqua" pitchFamily="18" charset="0"/>
                </a:rPr>
                <a:t>?</a:t>
              </a:r>
              <a:endParaRPr lang="en-US" sz="2000" dirty="0">
                <a:latin typeface="Georgia" pitchFamily="18" charset="0"/>
              </a:endParaRPr>
            </a:p>
          </p:txBody>
        </p:sp>
      </p:grpSp>
      <p:grpSp>
        <p:nvGrpSpPr>
          <p:cNvPr id="36" name="Group 35"/>
          <p:cNvGrpSpPr/>
          <p:nvPr/>
        </p:nvGrpSpPr>
        <p:grpSpPr>
          <a:xfrm>
            <a:off x="1264246" y="4245765"/>
            <a:ext cx="7164287" cy="353943"/>
            <a:chOff x="3348245" y="1158454"/>
            <a:chExt cx="5375032" cy="276254"/>
          </a:xfrm>
        </p:grpSpPr>
        <p:sp>
          <p:nvSpPr>
            <p:cNvPr id="37" name="Oval 36"/>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8" name="TextBox 37"/>
            <p:cNvSpPr txBox="1"/>
            <p:nvPr/>
          </p:nvSpPr>
          <p:spPr>
            <a:xfrm>
              <a:off x="3457592" y="1158454"/>
              <a:ext cx="5265685" cy="276254"/>
            </a:xfrm>
            <a:prstGeom prst="rect">
              <a:avLst/>
            </a:prstGeom>
            <a:noFill/>
          </p:spPr>
          <p:txBody>
            <a:bodyPr wrap="square" rtlCol="0">
              <a:spAutoFit/>
            </a:bodyPr>
            <a:lstStyle/>
            <a:p>
              <a:pPr algn="just"/>
              <a:r>
                <a:rPr lang="en-US" sz="1700" dirty="0">
                  <a:latin typeface="Book Antiqua" pitchFamily="18" charset="0"/>
                </a:rPr>
                <a:t> We </a:t>
              </a:r>
              <a:r>
                <a:rPr lang="en-US" sz="1700" dirty="0">
                  <a:solidFill>
                    <a:srgbClr val="0000CC"/>
                  </a:solidFill>
                  <a:latin typeface="Book Antiqua" pitchFamily="18" charset="0"/>
                </a:rPr>
                <a:t>can check </a:t>
              </a:r>
              <a:r>
                <a:rPr lang="en-US" sz="1700" dirty="0">
                  <a:latin typeface="Book Antiqua" pitchFamily="18" charset="0"/>
                </a:rPr>
                <a:t>in polynomial time whether S satisfies I.</a:t>
              </a:r>
              <a:endParaRPr lang="en-US" sz="1700" i="1" dirty="0">
                <a:latin typeface="Book Antiqua" pitchFamily="18" charset="0"/>
              </a:endParaRPr>
            </a:p>
          </p:txBody>
        </p:sp>
      </p:grpSp>
      <p:grpSp>
        <p:nvGrpSpPr>
          <p:cNvPr id="22" name="Group 21"/>
          <p:cNvGrpSpPr/>
          <p:nvPr/>
        </p:nvGrpSpPr>
        <p:grpSpPr>
          <a:xfrm>
            <a:off x="1259632" y="1664804"/>
            <a:ext cx="6768244" cy="369332"/>
            <a:chOff x="3348245" y="1158453"/>
            <a:chExt cx="5077899" cy="288265"/>
          </a:xfrm>
        </p:grpSpPr>
        <p:sp>
          <p:nvSpPr>
            <p:cNvPr id="23" name="Oval 22"/>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0" name="TextBox 29"/>
            <p:cNvSpPr txBox="1"/>
            <p:nvPr/>
          </p:nvSpPr>
          <p:spPr>
            <a:xfrm>
              <a:off x="3457592" y="1158453"/>
              <a:ext cx="4968552" cy="288265"/>
            </a:xfrm>
            <a:prstGeom prst="rect">
              <a:avLst/>
            </a:prstGeom>
            <a:noFill/>
          </p:spPr>
          <p:txBody>
            <a:bodyPr wrap="square" rtlCol="0">
              <a:spAutoFit/>
            </a:bodyPr>
            <a:lstStyle/>
            <a:p>
              <a:r>
                <a:rPr lang="en-US" dirty="0">
                  <a:latin typeface="Georgia" pitchFamily="18" charset="0"/>
                </a:rPr>
                <a:t> </a:t>
              </a:r>
              <a:r>
                <a:rPr lang="en-US" sz="1700" dirty="0">
                  <a:latin typeface="Book Antiqua" pitchFamily="18" charset="0"/>
                </a:rPr>
                <a:t> (X v Y v Z) ^ (X’ v Y’ v Z)</a:t>
              </a:r>
            </a:p>
          </p:txBody>
        </p:sp>
      </p:grpSp>
      <p:grpSp>
        <p:nvGrpSpPr>
          <p:cNvPr id="31" name="Group 30"/>
          <p:cNvGrpSpPr/>
          <p:nvPr/>
        </p:nvGrpSpPr>
        <p:grpSpPr>
          <a:xfrm>
            <a:off x="1259632" y="3825044"/>
            <a:ext cx="6768244" cy="369332"/>
            <a:chOff x="3348245" y="1158453"/>
            <a:chExt cx="5077899" cy="288265"/>
          </a:xfrm>
        </p:grpSpPr>
        <p:sp>
          <p:nvSpPr>
            <p:cNvPr id="32" name="Oval 31"/>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3" name="TextBox 32"/>
            <p:cNvSpPr txBox="1"/>
            <p:nvPr/>
          </p:nvSpPr>
          <p:spPr>
            <a:xfrm>
              <a:off x="3457592" y="1158453"/>
              <a:ext cx="4968552" cy="288265"/>
            </a:xfrm>
            <a:prstGeom prst="rect">
              <a:avLst/>
            </a:prstGeom>
            <a:noFill/>
          </p:spPr>
          <p:txBody>
            <a:bodyPr wrap="square" rtlCol="0">
              <a:spAutoFit/>
            </a:bodyPr>
            <a:lstStyle/>
            <a:p>
              <a:r>
                <a:rPr lang="en-US" dirty="0">
                  <a:latin typeface="Georgia" pitchFamily="18" charset="0"/>
                </a:rPr>
                <a:t> </a:t>
              </a:r>
              <a:r>
                <a:rPr lang="en-US" sz="1700" dirty="0">
                  <a:latin typeface="Book Antiqua" pitchFamily="18" charset="0"/>
                </a:rPr>
                <a:t> I: (X v Y v Z) ^ (X’ v Y’ v Z); S: X = 1, Y = 0, Z = 1</a:t>
              </a:r>
            </a:p>
          </p:txBody>
        </p:sp>
      </p:grpSp>
      <p:grpSp>
        <p:nvGrpSpPr>
          <p:cNvPr id="34" name="Group 33"/>
          <p:cNvGrpSpPr/>
          <p:nvPr/>
        </p:nvGrpSpPr>
        <p:grpSpPr>
          <a:xfrm>
            <a:off x="1270265" y="4659233"/>
            <a:ext cx="7164287" cy="353943"/>
            <a:chOff x="3348245" y="1158454"/>
            <a:chExt cx="5375032" cy="276254"/>
          </a:xfrm>
        </p:grpSpPr>
        <p:sp>
          <p:nvSpPr>
            <p:cNvPr id="35" name="Oval 34"/>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9" name="TextBox 38"/>
            <p:cNvSpPr txBox="1"/>
            <p:nvPr/>
          </p:nvSpPr>
          <p:spPr>
            <a:xfrm>
              <a:off x="3457592" y="1158454"/>
              <a:ext cx="5265685" cy="276254"/>
            </a:xfrm>
            <a:prstGeom prst="rect">
              <a:avLst/>
            </a:prstGeom>
            <a:noFill/>
          </p:spPr>
          <p:txBody>
            <a:bodyPr wrap="square" rtlCol="0">
              <a:spAutoFit/>
            </a:bodyPr>
            <a:lstStyle/>
            <a:p>
              <a:pPr algn="just"/>
              <a:r>
                <a:rPr lang="en-US" sz="1700" dirty="0">
                  <a:latin typeface="Book Antiqua" pitchFamily="18" charset="0"/>
                </a:rPr>
                <a:t> The </a:t>
              </a:r>
              <a:r>
                <a:rPr lang="en-US" sz="1700" dirty="0" err="1">
                  <a:latin typeface="Book Antiqua" pitchFamily="18" charset="0"/>
                </a:rPr>
                <a:t>satisfiability</a:t>
              </a:r>
              <a:r>
                <a:rPr lang="en-US" sz="1700" dirty="0">
                  <a:latin typeface="Book Antiqua" pitchFamily="18" charset="0"/>
                </a:rPr>
                <a:t> problem is in NP!</a:t>
              </a:r>
              <a:endParaRPr lang="en-US" sz="1700" i="1" dirty="0">
                <a:latin typeface="Book Antiqua" pitchFamily="18" charset="0"/>
              </a:endParaRPr>
            </a:p>
          </p:txBody>
        </p:sp>
      </p:grpSp>
      <p:grpSp>
        <p:nvGrpSpPr>
          <p:cNvPr id="40" name="Group 39"/>
          <p:cNvGrpSpPr/>
          <p:nvPr/>
        </p:nvGrpSpPr>
        <p:grpSpPr>
          <a:xfrm>
            <a:off x="1270265" y="5049179"/>
            <a:ext cx="7164287" cy="615553"/>
            <a:chOff x="3348245" y="1158454"/>
            <a:chExt cx="5375032" cy="480442"/>
          </a:xfrm>
        </p:grpSpPr>
        <p:sp>
          <p:nvSpPr>
            <p:cNvPr id="41" name="Oval 40"/>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45" name="TextBox 44"/>
            <p:cNvSpPr txBox="1"/>
            <p:nvPr/>
          </p:nvSpPr>
          <p:spPr>
            <a:xfrm>
              <a:off x="3457592" y="1158454"/>
              <a:ext cx="5265685" cy="480442"/>
            </a:xfrm>
            <a:prstGeom prst="rect">
              <a:avLst/>
            </a:prstGeom>
            <a:noFill/>
          </p:spPr>
          <p:txBody>
            <a:bodyPr wrap="square" rtlCol="0">
              <a:spAutoFit/>
            </a:bodyPr>
            <a:lstStyle/>
            <a:p>
              <a:pPr algn="just"/>
              <a:r>
                <a:rPr lang="en-US" sz="1700" dirty="0">
                  <a:latin typeface="Book Antiqua" pitchFamily="18" charset="0"/>
                </a:rPr>
                <a:t> Do you see why there is </a:t>
              </a:r>
              <a:r>
                <a:rPr lang="en-US" sz="1700" dirty="0">
                  <a:solidFill>
                    <a:srgbClr val="FF0000"/>
                  </a:solidFill>
                  <a:latin typeface="Book Antiqua" pitchFamily="18" charset="0"/>
                </a:rPr>
                <a:t>no</a:t>
              </a:r>
              <a:r>
                <a:rPr lang="en-US" sz="1700" dirty="0">
                  <a:latin typeface="Book Antiqua" pitchFamily="18" charset="0"/>
                </a:rPr>
                <a:t> </a:t>
              </a:r>
              <a:r>
                <a:rPr lang="en-US" sz="1700" dirty="0">
                  <a:solidFill>
                    <a:srgbClr val="0000CC"/>
                  </a:solidFill>
                  <a:latin typeface="Book Antiqua" pitchFamily="18" charset="0"/>
                </a:rPr>
                <a:t>efficient</a:t>
              </a:r>
              <a:r>
                <a:rPr lang="en-US" sz="1700" dirty="0">
                  <a:latin typeface="Book Antiqua" pitchFamily="18" charset="0"/>
                </a:rPr>
                <a:t> </a:t>
              </a:r>
              <a:r>
                <a:rPr lang="en-US" sz="1700" dirty="0">
                  <a:solidFill>
                    <a:srgbClr val="0000CC"/>
                  </a:solidFill>
                  <a:latin typeface="Book Antiqua" pitchFamily="18" charset="0"/>
                </a:rPr>
                <a:t>algorithm</a:t>
              </a:r>
              <a:r>
                <a:rPr lang="en-US" sz="1700" dirty="0">
                  <a:latin typeface="Book Antiqua" pitchFamily="18" charset="0"/>
                </a:rPr>
                <a:t> to verify the “NO” answer?</a:t>
              </a:r>
              <a:endParaRPr lang="en-US" sz="1700" i="1" dirty="0">
                <a:latin typeface="Book Antiqua" pitchFamily="18" charset="0"/>
              </a:endParaRPr>
            </a:p>
          </p:txBody>
        </p:sp>
      </p:grpSp>
    </p:spTree>
    <p:extLst>
      <p:ext uri="{BB962C8B-B14F-4D97-AF65-F5344CB8AC3E}">
        <p14:creationId xmlns:p14="http://schemas.microsoft.com/office/powerpoint/2010/main" val="417270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p:tgtEl>
                                          <p:spTgt spid="40"/>
                                        </p:tgtEl>
                                        <p:attrNameLst>
                                          <p:attrName>ppt_y</p:attrName>
                                        </p:attrNameLst>
                                      </p:cBhvr>
                                      <p:tavLst>
                                        <p:tav tm="0">
                                          <p:val>
                                            <p:strVal val="#ppt_y+#ppt_h*1.125000"/>
                                          </p:val>
                                        </p:tav>
                                        <p:tav tm="100000">
                                          <p:val>
                                            <p:strVal val="#ppt_y"/>
                                          </p:val>
                                        </p:tav>
                                      </p:tavLst>
                                    </p:anim>
                                    <p:animEffect transition="in" filter="wipe(up)">
                                      <p:cBhvr>
                                        <p:cTn id="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119100"/>
            <a:ext cx="7770813" cy="609600"/>
          </a:xfrm>
          <a:prstGeom prst="rect">
            <a:avLst/>
          </a:prstGeom>
          <a:effectLst>
            <a:outerShdw dist="35921" dir="2700000" algn="ctr" rotWithShape="0">
              <a:schemeClr val="bg2"/>
            </a:outerShdw>
          </a:effectLst>
        </p:spPr>
        <p:txBody>
          <a:bodyP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Optimization vs. Decisions/search problem</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grpSp>
        <p:nvGrpSpPr>
          <p:cNvPr id="27" name="Group 26"/>
          <p:cNvGrpSpPr/>
          <p:nvPr/>
        </p:nvGrpSpPr>
        <p:grpSpPr>
          <a:xfrm>
            <a:off x="539552" y="3878176"/>
            <a:ext cx="8280920" cy="400110"/>
            <a:chOff x="3290836" y="1158618"/>
            <a:chExt cx="6212790" cy="312286"/>
          </a:xfrm>
        </p:grpSpPr>
        <p:sp>
          <p:nvSpPr>
            <p:cNvPr id="28" name="Oval 27"/>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29" name="TextBox 28"/>
            <p:cNvSpPr txBox="1"/>
            <p:nvPr/>
          </p:nvSpPr>
          <p:spPr>
            <a:xfrm>
              <a:off x="3468879" y="1158618"/>
              <a:ext cx="6034747" cy="312286"/>
            </a:xfrm>
            <a:prstGeom prst="rect">
              <a:avLst/>
            </a:prstGeom>
            <a:noFill/>
          </p:spPr>
          <p:txBody>
            <a:bodyPr wrap="square" rtlCol="0">
              <a:spAutoFit/>
            </a:bodyPr>
            <a:lstStyle/>
            <a:p>
              <a:r>
                <a:rPr lang="en-US" sz="2000" dirty="0">
                  <a:latin typeface="Book Antiqua" pitchFamily="18" charset="0"/>
                </a:rPr>
                <a:t>Solving the optimization problem readily solves the decision</a:t>
              </a:r>
              <a:endParaRPr lang="en-US" sz="2000" dirty="0">
                <a:latin typeface="Georgia" pitchFamily="18" charset="0"/>
              </a:endParaRPr>
            </a:p>
          </p:txBody>
        </p:sp>
      </p:grpSp>
      <p:grpSp>
        <p:nvGrpSpPr>
          <p:cNvPr id="22" name="Group 21"/>
          <p:cNvGrpSpPr/>
          <p:nvPr/>
        </p:nvGrpSpPr>
        <p:grpSpPr>
          <a:xfrm>
            <a:off x="1223628" y="4346228"/>
            <a:ext cx="6768244" cy="369332"/>
            <a:chOff x="3348245" y="1158453"/>
            <a:chExt cx="5077899" cy="288265"/>
          </a:xfrm>
        </p:grpSpPr>
        <p:sp>
          <p:nvSpPr>
            <p:cNvPr id="23" name="Oval 22"/>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30" name="TextBox 29"/>
            <p:cNvSpPr txBox="1"/>
            <p:nvPr/>
          </p:nvSpPr>
          <p:spPr>
            <a:xfrm>
              <a:off x="3457592" y="1158453"/>
              <a:ext cx="4968552" cy="288265"/>
            </a:xfrm>
            <a:prstGeom prst="rect">
              <a:avLst/>
            </a:prstGeom>
            <a:noFill/>
          </p:spPr>
          <p:txBody>
            <a:bodyPr wrap="square" rtlCol="0">
              <a:spAutoFit/>
            </a:bodyPr>
            <a:lstStyle/>
            <a:p>
              <a:r>
                <a:rPr lang="en-US" dirty="0">
                  <a:latin typeface="Georgia" pitchFamily="18" charset="0"/>
                </a:rPr>
                <a:t> </a:t>
              </a:r>
              <a:r>
                <a:rPr lang="en-US" sz="1700" dirty="0">
                  <a:latin typeface="Book Antiqua" pitchFamily="18" charset="0"/>
                </a:rPr>
                <a:t> Find the shortest path and see if it is within the budget</a:t>
              </a:r>
            </a:p>
          </p:txBody>
        </p:sp>
      </p:grpSp>
      <p:sp>
        <p:nvSpPr>
          <p:cNvPr id="42" name="TextBox 41"/>
          <p:cNvSpPr txBox="1"/>
          <p:nvPr/>
        </p:nvSpPr>
        <p:spPr>
          <a:xfrm>
            <a:off x="0" y="972597"/>
            <a:ext cx="9144000" cy="1508105"/>
          </a:xfrm>
          <a:prstGeom prst="rect">
            <a:avLst/>
          </a:prstGeom>
          <a:solidFill>
            <a:schemeClr val="accent1">
              <a:lumMod val="50000"/>
            </a:schemeClr>
          </a:solidFill>
        </p:spPr>
        <p:txBody>
          <a:bodyPr wrap="square" rtlCol="0">
            <a:spAutoFit/>
          </a:bodyPr>
          <a:lstStyle/>
          <a:p>
            <a:pPr algn="ctr"/>
            <a:r>
              <a:rPr lang="en-US" sz="2300" dirty="0">
                <a:solidFill>
                  <a:srgbClr val="FF0000"/>
                </a:solidFill>
                <a:latin typeface="Trebuchet MS" pitchFamily="34" charset="0"/>
              </a:rPr>
              <a:t>Turning</a:t>
            </a:r>
            <a:r>
              <a:rPr lang="en-US" sz="2300" dirty="0">
                <a:solidFill>
                  <a:schemeClr val="bg1"/>
                </a:solidFill>
                <a:latin typeface="Trebuchet MS" pitchFamily="34" charset="0"/>
              </a:rPr>
              <a:t> an optimization problem to a search problem </a:t>
            </a:r>
            <a:r>
              <a:rPr lang="en-US" sz="2300" dirty="0">
                <a:solidFill>
                  <a:srgbClr val="FF0000"/>
                </a:solidFill>
                <a:latin typeface="Trebuchet MS" pitchFamily="34" charset="0"/>
              </a:rPr>
              <a:t>does not </a:t>
            </a:r>
            <a:r>
              <a:rPr lang="en-US" sz="2300" dirty="0">
                <a:solidFill>
                  <a:schemeClr val="bg1"/>
                </a:solidFill>
                <a:latin typeface="Trebuchet MS" pitchFamily="34" charset="0"/>
              </a:rPr>
              <a:t>necessarily </a:t>
            </a:r>
            <a:r>
              <a:rPr lang="en-US" sz="2300" dirty="0">
                <a:solidFill>
                  <a:srgbClr val="FF0000"/>
                </a:solidFill>
                <a:latin typeface="Trebuchet MS" pitchFamily="34" charset="0"/>
              </a:rPr>
              <a:t>change its difficulty</a:t>
            </a:r>
            <a:r>
              <a:rPr lang="en-US" sz="2300" dirty="0">
                <a:solidFill>
                  <a:schemeClr val="bg1"/>
                </a:solidFill>
                <a:latin typeface="Trebuchet MS" pitchFamily="34" charset="0"/>
              </a:rPr>
              <a:t>.</a:t>
            </a:r>
          </a:p>
          <a:p>
            <a:pPr algn="ctr"/>
            <a:endParaRPr lang="en-US" sz="2300" dirty="0">
              <a:solidFill>
                <a:schemeClr val="bg1"/>
              </a:solidFill>
              <a:latin typeface="Trebuchet MS" pitchFamily="34" charset="0"/>
            </a:endParaRPr>
          </a:p>
          <a:p>
            <a:pPr algn="ctr"/>
            <a:r>
              <a:rPr lang="en-US" sz="2300" dirty="0">
                <a:solidFill>
                  <a:srgbClr val="FF0000"/>
                </a:solidFill>
                <a:latin typeface="Trebuchet MS" pitchFamily="34" charset="0"/>
              </a:rPr>
              <a:t>They reduce to one another!</a:t>
            </a:r>
          </a:p>
        </p:txBody>
      </p:sp>
      <p:sp>
        <p:nvSpPr>
          <p:cNvPr id="43" name="TextBox 42"/>
          <p:cNvSpPr txBox="1"/>
          <p:nvPr/>
        </p:nvSpPr>
        <p:spPr>
          <a:xfrm>
            <a:off x="4544124" y="3085800"/>
            <a:ext cx="1107996" cy="523220"/>
          </a:xfrm>
          <a:prstGeom prst="rect">
            <a:avLst/>
          </a:prstGeom>
          <a:noFill/>
        </p:spPr>
        <p:txBody>
          <a:bodyPr wrap="none" rtlCol="0">
            <a:spAutoFit/>
          </a:bodyPr>
          <a:lstStyle/>
          <a:p>
            <a:r>
              <a:rPr lang="en-US" sz="2800" dirty="0">
                <a:solidFill>
                  <a:srgbClr val="FF0000"/>
                </a:solidFill>
                <a:latin typeface="Georgia" pitchFamily="18" charset="0"/>
              </a:rPr>
              <a:t>How?</a:t>
            </a:r>
            <a:endParaRPr lang="en-US" sz="2800" dirty="0">
              <a:latin typeface="Georgia" pitchFamily="18" charset="0"/>
            </a:endParaRPr>
          </a:p>
        </p:txBody>
      </p:sp>
      <p:grpSp>
        <p:nvGrpSpPr>
          <p:cNvPr id="44" name="Group 43"/>
          <p:cNvGrpSpPr/>
          <p:nvPr/>
        </p:nvGrpSpPr>
        <p:grpSpPr>
          <a:xfrm>
            <a:off x="3752036" y="3032956"/>
            <a:ext cx="645029" cy="730188"/>
            <a:chOff x="719572" y="4050810"/>
            <a:chExt cx="645029" cy="730188"/>
          </a:xfrm>
        </p:grpSpPr>
        <p:sp>
          <p:nvSpPr>
            <p:cNvPr id="46" name="Oval 45"/>
            <p:cNvSpPr/>
            <p:nvPr/>
          </p:nvSpPr>
          <p:spPr>
            <a:xfrm>
              <a:off x="719572" y="4050810"/>
              <a:ext cx="645029" cy="665444"/>
            </a:xfrm>
            <a:prstGeom prst="ellipse">
              <a:avLst/>
            </a:prstGeom>
            <a:solidFill>
              <a:srgbClr val="000099"/>
            </a:solidFill>
            <a:ln w="476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890421" y="4073112"/>
              <a:ext cx="441219" cy="707886"/>
            </a:xfrm>
            <a:prstGeom prst="rect">
              <a:avLst/>
            </a:prstGeom>
            <a:noFill/>
          </p:spPr>
          <p:txBody>
            <a:bodyPr wrap="square" rtlCol="0">
              <a:spAutoFit/>
            </a:bodyPr>
            <a:lstStyle/>
            <a:p>
              <a:r>
                <a:rPr lang="en-US" sz="4000" b="1" dirty="0">
                  <a:solidFill>
                    <a:srgbClr val="FF0000"/>
                  </a:solidFill>
                  <a:latin typeface="Book Antiqua" pitchFamily="18" charset="0"/>
                </a:rPr>
                <a:t>?</a:t>
              </a:r>
            </a:p>
          </p:txBody>
        </p:sp>
      </p:grpSp>
      <p:grpSp>
        <p:nvGrpSpPr>
          <p:cNvPr id="48" name="Group 47"/>
          <p:cNvGrpSpPr/>
          <p:nvPr/>
        </p:nvGrpSpPr>
        <p:grpSpPr>
          <a:xfrm>
            <a:off x="539552" y="4895873"/>
            <a:ext cx="8280920" cy="707886"/>
            <a:chOff x="3290836" y="1158618"/>
            <a:chExt cx="6212790" cy="552505"/>
          </a:xfrm>
        </p:grpSpPr>
        <p:sp>
          <p:nvSpPr>
            <p:cNvPr id="49" name="Oval 48"/>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50" name="TextBox 49"/>
            <p:cNvSpPr txBox="1"/>
            <p:nvPr/>
          </p:nvSpPr>
          <p:spPr>
            <a:xfrm>
              <a:off x="3468879" y="1158618"/>
              <a:ext cx="6034747" cy="552505"/>
            </a:xfrm>
            <a:prstGeom prst="rect">
              <a:avLst/>
            </a:prstGeom>
            <a:noFill/>
          </p:spPr>
          <p:txBody>
            <a:bodyPr wrap="square" rtlCol="0">
              <a:spAutoFit/>
            </a:bodyPr>
            <a:lstStyle/>
            <a:p>
              <a:r>
                <a:rPr lang="en-US" sz="2000" dirty="0">
                  <a:latin typeface="Book Antiqua" pitchFamily="18" charset="0"/>
                </a:rPr>
                <a:t>You can also know the shortest path by using the solutions to the decision problem.</a:t>
              </a:r>
              <a:endParaRPr lang="en-US" sz="2000" dirty="0">
                <a:latin typeface="Georgia" pitchFamily="18" charset="0"/>
              </a:endParaRPr>
            </a:p>
          </p:txBody>
        </p:sp>
      </p:grpSp>
      <p:grpSp>
        <p:nvGrpSpPr>
          <p:cNvPr id="51" name="Group 50"/>
          <p:cNvGrpSpPr/>
          <p:nvPr/>
        </p:nvGrpSpPr>
        <p:grpSpPr>
          <a:xfrm>
            <a:off x="1223628" y="5867981"/>
            <a:ext cx="6768244" cy="630943"/>
            <a:chOff x="3348245" y="1158453"/>
            <a:chExt cx="5077899" cy="492453"/>
          </a:xfrm>
        </p:grpSpPr>
        <p:sp>
          <p:nvSpPr>
            <p:cNvPr id="52" name="Oval 51"/>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53" name="TextBox 52"/>
            <p:cNvSpPr txBox="1"/>
            <p:nvPr/>
          </p:nvSpPr>
          <p:spPr>
            <a:xfrm>
              <a:off x="3457592" y="1158453"/>
              <a:ext cx="4968552" cy="492453"/>
            </a:xfrm>
            <a:prstGeom prst="rect">
              <a:avLst/>
            </a:prstGeom>
            <a:noFill/>
          </p:spPr>
          <p:txBody>
            <a:bodyPr wrap="square" rtlCol="0">
              <a:spAutoFit/>
            </a:bodyPr>
            <a:lstStyle/>
            <a:p>
              <a:r>
                <a:rPr lang="en-US" dirty="0">
                  <a:latin typeface="Georgia" pitchFamily="18" charset="0"/>
                </a:rPr>
                <a:t> </a:t>
              </a:r>
              <a:r>
                <a:rPr lang="en-US" sz="1700" dirty="0">
                  <a:latin typeface="Book Antiqua" pitchFamily="18" charset="0"/>
                </a:rPr>
                <a:t>Do you see how? -  repeatedly doing optimal problems, it can be binary search </a:t>
              </a:r>
            </a:p>
          </p:txBody>
        </p:sp>
      </p:grpSp>
    </p:spTree>
    <p:extLst>
      <p:ext uri="{BB962C8B-B14F-4D97-AF65-F5344CB8AC3E}">
        <p14:creationId xmlns:p14="http://schemas.microsoft.com/office/powerpoint/2010/main" val="1198714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P  and NP</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8" name="AutoShape 5"/>
          <p:cNvSpPr>
            <a:spLocks noChangeArrowheads="1"/>
          </p:cNvSpPr>
          <p:nvPr/>
        </p:nvSpPr>
        <p:spPr bwMode="auto">
          <a:xfrm>
            <a:off x="323528" y="1407259"/>
            <a:ext cx="8518412" cy="720081"/>
          </a:xfrm>
          <a:prstGeom prst="roundRect">
            <a:avLst>
              <a:gd name="adj" fmla="val 16667"/>
            </a:avLst>
          </a:prstGeom>
          <a:solidFill>
            <a:schemeClr val="bg1"/>
          </a:solidFill>
          <a:ln w="57150">
            <a:solidFill>
              <a:schemeClr val="tx2"/>
            </a:solidFill>
            <a:round/>
            <a:headEnd/>
            <a:tailEnd/>
          </a:ln>
          <a:effectLst>
            <a:outerShdw blurRad="50800" dist="50800" dir="2700000" algn="tl" rotWithShape="0">
              <a:prstClr val="black">
                <a:alpha val="40000"/>
              </a:prstClr>
            </a:outerShdw>
          </a:effectLst>
        </p:spPr>
        <p:txBody>
          <a:bodyPr wrap="none" anchor="ctr"/>
          <a:lstStyle/>
          <a:p>
            <a:pPr lvl="0" algn="ctr"/>
            <a:r>
              <a:rPr lang="en-US" sz="2200" dirty="0">
                <a:latin typeface="Book Antiqua" pitchFamily="18" charset="0"/>
              </a:rPr>
              <a:t>Every decision problem in P is also in NP.</a:t>
            </a:r>
            <a:endParaRPr lang="en-US" sz="2400" dirty="0">
              <a:solidFill>
                <a:srgbClr val="000099"/>
              </a:solidFill>
              <a:latin typeface="Book Antiqua" pitchFamily="18" charset="0"/>
            </a:endParaRPr>
          </a:p>
        </p:txBody>
      </p:sp>
      <p:sp>
        <p:nvSpPr>
          <p:cNvPr id="19" name="TextBox 18"/>
          <p:cNvSpPr txBox="1"/>
          <p:nvPr/>
        </p:nvSpPr>
        <p:spPr>
          <a:xfrm>
            <a:off x="777044" y="1069576"/>
            <a:ext cx="3578932" cy="430887"/>
          </a:xfrm>
          <a:prstGeom prst="rect">
            <a:avLst/>
          </a:prstGeom>
          <a:solidFill>
            <a:srgbClr val="FF0000"/>
          </a:solidFill>
          <a:ln w="31750">
            <a:solidFill>
              <a:schemeClr val="tx1">
                <a:lumMod val="75000"/>
                <a:lumOff val="25000"/>
              </a:schemeClr>
            </a:solidFill>
          </a:ln>
        </p:spPr>
        <p:txBody>
          <a:bodyPr wrap="square" rtlCol="0">
            <a:spAutoFit/>
          </a:bodyPr>
          <a:lstStyle/>
          <a:p>
            <a:pPr algn="ctr"/>
            <a:r>
              <a:rPr lang="en-US" sz="2200" b="1" i="1" dirty="0">
                <a:solidFill>
                  <a:schemeClr val="bg1"/>
                </a:solidFill>
                <a:latin typeface="Book Antiqua" pitchFamily="18" charset="0"/>
              </a:rPr>
              <a:t>P is a subset of NP</a:t>
            </a:r>
            <a:endParaRPr lang="en-US" sz="1500" b="1" dirty="0">
              <a:solidFill>
                <a:schemeClr val="bg1"/>
              </a:solidFill>
              <a:latin typeface="Book Antiqua" pitchFamily="18" charset="0"/>
            </a:endParaRPr>
          </a:p>
        </p:txBody>
      </p:sp>
      <p:grpSp>
        <p:nvGrpSpPr>
          <p:cNvPr id="20" name="Group 19"/>
          <p:cNvGrpSpPr/>
          <p:nvPr/>
        </p:nvGrpSpPr>
        <p:grpSpPr>
          <a:xfrm>
            <a:off x="539552" y="2941784"/>
            <a:ext cx="8280920" cy="400110"/>
            <a:chOff x="3290836" y="1158618"/>
            <a:chExt cx="6212790" cy="312286"/>
          </a:xfrm>
        </p:grpSpPr>
        <p:sp>
          <p:nvSpPr>
            <p:cNvPr id="21" name="Oval 20"/>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22" name="TextBox 21"/>
            <p:cNvSpPr txBox="1"/>
            <p:nvPr/>
          </p:nvSpPr>
          <p:spPr>
            <a:xfrm>
              <a:off x="3468879" y="1158618"/>
              <a:ext cx="6034747" cy="312286"/>
            </a:xfrm>
            <a:prstGeom prst="rect">
              <a:avLst/>
            </a:prstGeom>
            <a:noFill/>
          </p:spPr>
          <p:txBody>
            <a:bodyPr wrap="square" rtlCol="0">
              <a:spAutoFit/>
            </a:bodyPr>
            <a:lstStyle/>
            <a:p>
              <a:r>
                <a:rPr lang="en-US" sz="2000" dirty="0">
                  <a:latin typeface="Garamond"/>
                </a:rPr>
                <a:t>x </a:t>
              </a:r>
              <a:r>
                <a:rPr lang="az-Cyrl-AZ" sz="2000" dirty="0">
                  <a:latin typeface="Garamond"/>
                </a:rPr>
                <a:t>є</a:t>
              </a:r>
              <a:r>
                <a:rPr lang="en-US" sz="2000" dirty="0">
                  <a:latin typeface="Garamond"/>
                </a:rPr>
                <a:t> P =&gt; x </a:t>
              </a:r>
              <a:r>
                <a:rPr lang="az-Cyrl-AZ" sz="2000" dirty="0">
                  <a:latin typeface="Garamond"/>
                </a:rPr>
                <a:t>є</a:t>
              </a:r>
              <a:r>
                <a:rPr lang="en-US" sz="2000" dirty="0">
                  <a:latin typeface="Garamond"/>
                </a:rPr>
                <a:t> NP</a:t>
              </a:r>
              <a:endParaRPr lang="en-US" sz="2000" dirty="0">
                <a:latin typeface="Georgia" pitchFamily="18" charset="0"/>
              </a:endParaRPr>
            </a:p>
          </p:txBody>
        </p:sp>
      </p:grpSp>
      <p:grpSp>
        <p:nvGrpSpPr>
          <p:cNvPr id="23" name="Group 22"/>
          <p:cNvGrpSpPr/>
          <p:nvPr/>
        </p:nvGrpSpPr>
        <p:grpSpPr>
          <a:xfrm>
            <a:off x="1259632" y="3606985"/>
            <a:ext cx="6768244" cy="1154163"/>
            <a:chOff x="3348245" y="1158453"/>
            <a:chExt cx="5077899" cy="900828"/>
          </a:xfrm>
        </p:grpSpPr>
        <p:sp>
          <p:nvSpPr>
            <p:cNvPr id="24" name="Oval 23"/>
            <p:cNvSpPr>
              <a:spLocks noChangeArrowheads="1"/>
            </p:cNvSpPr>
            <p:nvPr/>
          </p:nvSpPr>
          <p:spPr bwMode="auto">
            <a:xfrm>
              <a:off x="3348245" y="1230291"/>
              <a:ext cx="150927" cy="157012"/>
            </a:xfrm>
            <a:prstGeom prst="ellipse">
              <a:avLst/>
            </a:prstGeom>
            <a:gradFill rotWithShape="1">
              <a:gsLst>
                <a:gs pos="0">
                  <a:srgbClr val="000000">
                    <a:gamma/>
                    <a:tint val="0"/>
                    <a:invGamma/>
                  </a:srgbClr>
                </a:gs>
                <a:gs pos="100000">
                  <a:srgbClr val="000000"/>
                </a:gs>
              </a:gsLst>
              <a:path path="shape">
                <a:fillToRect l="50000" t="50000" r="50000" b="50000"/>
              </a:path>
            </a:gradFill>
            <a:ln w="19050">
              <a:solidFill>
                <a:schemeClr val="bg1"/>
              </a:solidFill>
              <a:round/>
              <a:headEnd/>
              <a:tailEnd/>
            </a:ln>
          </p:spPr>
          <p:txBody>
            <a:bodyPr wrap="none" anchor="ctr"/>
            <a:lstStyle/>
            <a:p>
              <a:pPr algn="l"/>
              <a:endParaRPr lang="en-US" sz="1800" b="0" dirty="0"/>
            </a:p>
          </p:txBody>
        </p:sp>
        <p:sp>
          <p:nvSpPr>
            <p:cNvPr id="25" name="TextBox 24"/>
            <p:cNvSpPr txBox="1"/>
            <p:nvPr/>
          </p:nvSpPr>
          <p:spPr>
            <a:xfrm>
              <a:off x="3457592" y="1158453"/>
              <a:ext cx="4968552" cy="900828"/>
            </a:xfrm>
            <a:prstGeom prst="rect">
              <a:avLst/>
            </a:prstGeom>
            <a:noFill/>
          </p:spPr>
          <p:txBody>
            <a:bodyPr wrap="square" rtlCol="0">
              <a:spAutoFit/>
            </a:bodyPr>
            <a:lstStyle/>
            <a:p>
              <a:r>
                <a:rPr lang="en-US" dirty="0">
                  <a:latin typeface="Georgia" pitchFamily="18" charset="0"/>
                </a:rPr>
                <a:t> </a:t>
              </a:r>
              <a:r>
                <a:rPr lang="en-US" sz="1700" dirty="0">
                  <a:latin typeface="Book Antiqua" pitchFamily="18" charset="0"/>
                </a:rPr>
                <a:t>There is a polynomial time algorithm A which solves problem x. Therefore, an efficient certifier B just ignore the certificate and solves the problem from scratch. That means B will run A and returns the output of A.</a:t>
              </a:r>
              <a:endParaRPr lang="en-US" sz="1700" dirty="0">
                <a:solidFill>
                  <a:srgbClr val="FF0000"/>
                </a:solidFill>
                <a:latin typeface="Book Antiqua" pitchFamily="18" charset="0"/>
              </a:endParaRPr>
            </a:p>
          </p:txBody>
        </p:sp>
      </p:grpSp>
    </p:spTree>
    <p:extLst>
      <p:ext uri="{BB962C8B-B14F-4D97-AF65-F5344CB8AC3E}">
        <p14:creationId xmlns:p14="http://schemas.microsoft.com/office/powerpoint/2010/main" val="2671229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35859</TotalTime>
  <Words>3352</Words>
  <Application>Microsoft Office PowerPoint</Application>
  <PresentationFormat>On-screen Show (4:3)</PresentationFormat>
  <Paragraphs>489</Paragraphs>
  <Slides>48</Slides>
  <Notes>47</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Arial</vt:lpstr>
      <vt:lpstr>Book Antiqua</vt:lpstr>
      <vt:lpstr>Bookman Old Style</vt:lpstr>
      <vt:lpstr>Calibri</vt:lpstr>
      <vt:lpstr>Garamond</vt:lpstr>
      <vt:lpstr>Georgia</vt:lpstr>
      <vt:lpstr>Trebuchet MS</vt:lpstr>
      <vt:lpstr>Verdana</vt:lpstr>
      <vt:lpstr>Wingdings 2</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Bayzid</dc:creator>
  <cp:lastModifiedBy>1805062 - Ayesha Binte Mostofa</cp:lastModifiedBy>
  <cp:revision>1842</cp:revision>
  <dcterms:created xsi:type="dcterms:W3CDTF">2010-11-23T03:59:37Z</dcterms:created>
  <dcterms:modified xsi:type="dcterms:W3CDTF">2022-03-19T18:53:16Z</dcterms:modified>
</cp:coreProperties>
</file>