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785" r:id="rId3"/>
    <p:sldId id="888" r:id="rId4"/>
    <p:sldId id="880" r:id="rId5"/>
    <p:sldId id="881" r:id="rId6"/>
    <p:sldId id="825" r:id="rId7"/>
    <p:sldId id="886" r:id="rId8"/>
    <p:sldId id="884" r:id="rId9"/>
    <p:sldId id="8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800080"/>
    <a:srgbClr val="660066"/>
    <a:srgbClr val="531FE7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7986" autoAdjust="0"/>
  </p:normalViewPr>
  <p:slideViewPr>
    <p:cSldViewPr snapToObjects="1">
      <p:cViewPr varScale="1">
        <p:scale>
          <a:sx n="72" d="100"/>
          <a:sy n="72" d="100"/>
        </p:scale>
        <p:origin x="1704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NP-C = </a:t>
            </a:r>
            <a:r>
              <a:rPr lang="en-US"/>
              <a:t>NP-Complete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guarantee polynomial running time. But reduce running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Famous problem : 8x8 chess board, place 8 queens in such way no queen can eat up another queen.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y,z</a:t>
            </a:r>
            <a:r>
              <a:rPr lang="en-US" dirty="0"/>
              <a:t> don’t care at first,</a:t>
            </a:r>
          </a:p>
          <a:p>
            <a:r>
              <a:rPr lang="en-US" dirty="0"/>
              <a:t>() = failure.</a:t>
            </a:r>
          </a:p>
          <a:p>
            <a:r>
              <a:rPr lang="en-US" dirty="0"/>
              <a:t>5 ta combination where we had to see 8 combination. Again in these 5 combinations, 3 are partial combinations which are failure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not decision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Fractional Knapsack is easier as it’s greedy.</a:t>
            </a:r>
          </a:p>
          <a:p>
            <a:r>
              <a:rPr lang="en-US" dirty="0"/>
              <a:t>0-1 Knapsack &lt;= Fractional Knapsack.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16 combination in brute force. But now, there are 2 complete combination and 2 are partial combination.</a:t>
            </a:r>
          </a:p>
          <a:p>
            <a:r>
              <a:rPr lang="en-US" dirty="0"/>
              <a:t>Total 4 </a:t>
            </a:r>
            <a:r>
              <a:rPr lang="en-US"/>
              <a:t>are combination were needed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Science and Engineering Bangladesh University of Engineering and Technology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chemeClr val="bg1"/>
                </a:solidFill>
                <a:latin typeface="Trebuchet MS" pitchFamily="34" charset="0"/>
              </a:rPr>
              <a:t>CSE 207: Coping with NP-completeness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508" y="256606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Georgia" pitchFamily="18" charset="0"/>
              </a:rPr>
              <a:t>Dr. Md. </a:t>
            </a:r>
            <a:r>
              <a:rPr lang="en-US" sz="2200" dirty="0" err="1">
                <a:latin typeface="Georgia" pitchFamily="18" charset="0"/>
              </a:rPr>
              <a:t>Shamsuzzoha</a:t>
            </a:r>
            <a:r>
              <a:rPr lang="en-US" sz="2200" dirty="0">
                <a:latin typeface="Georgia" pitchFamily="18" charset="0"/>
              </a:rPr>
              <a:t> </a:t>
            </a:r>
            <a:r>
              <a:rPr lang="en-US" sz="2200" dirty="0" err="1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Coping with NP-completeness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1059994"/>
            <a:ext cx="8532949" cy="830997"/>
            <a:chOff x="3290836" y="1133555"/>
            <a:chExt cx="6401875" cy="648596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6223832" cy="64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Knowing that a problem is NP-complete means this is among the hardest problems in NP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7584" y="1996098"/>
            <a:ext cx="831641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There is no existing polynomial time algorithms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But that does not necessarily mean that there won’t be any poly-time algorithms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9532" y="2996952"/>
            <a:ext cx="8396536" cy="830997"/>
            <a:chOff x="3290836" y="1133555"/>
            <a:chExt cx="6299531" cy="64859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8879" y="1133555"/>
              <a:ext cx="6121488" cy="64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Currently you do not know how to solve it in polynomial time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9592" y="3933056"/>
            <a:ext cx="799288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Will you be satisfied with exponential time algorithms?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For many real life problems, with large input data, exponential-time algorithms are not desirable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Then what would you do?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endParaRPr lang="en-US" sz="2000" dirty="0">
              <a:latin typeface="Garamond" pitchFamily="18" charset="0"/>
            </a:endParaRPr>
          </a:p>
        </p:txBody>
      </p:sp>
      <p:sp>
        <p:nvSpPr>
          <p:cNvPr id="12" name="Text Box 58"/>
          <p:cNvSpPr txBox="1">
            <a:spLocks noChangeArrowheads="1"/>
          </p:cNvSpPr>
          <p:nvPr/>
        </p:nvSpPr>
        <p:spPr bwMode="auto">
          <a:xfrm>
            <a:off x="-36003" y="5733256"/>
            <a:ext cx="9216515" cy="78547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rebuchet MS" pitchFamily="34" charset="0"/>
              </a:rPr>
              <a:t>Proving  a problem to be NP-complete is not the end. 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rebuchet MS" pitchFamily="34" charset="0"/>
              </a:rPr>
              <a:t>Rather, the beginning of many exciting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23755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Coping with NP-Completeness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536" y="1539369"/>
            <a:ext cx="8604956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500" dirty="0">
                <a:latin typeface="Garamond" pitchFamily="18" charset="0"/>
              </a:rPr>
              <a:t> Many NP-C problems are efficiently solvable for specific input patterns 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200" dirty="0">
                <a:latin typeface="Garamond" pitchFamily="18" charset="0"/>
              </a:rPr>
              <a:t> You may not be that lucky always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endParaRPr lang="en-US" sz="2500" dirty="0">
              <a:latin typeface="Garamond" pitchFamily="18" charset="0"/>
            </a:endParaRP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500" dirty="0">
                <a:latin typeface="Garamond" pitchFamily="18" charset="0"/>
              </a:rPr>
              <a:t> So we may want to do something to reduce the running time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500" dirty="0">
                <a:latin typeface="Garamond" pitchFamily="18" charset="0"/>
              </a:rPr>
              <a:t> </a:t>
            </a:r>
            <a:r>
              <a:rPr lang="en-US" sz="2200" dirty="0">
                <a:latin typeface="Garamond" pitchFamily="18" charset="0"/>
              </a:rPr>
              <a:t>Backtracking Algorithms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200" dirty="0">
                <a:latin typeface="Garamond" pitchFamily="18" charset="0"/>
              </a:rPr>
              <a:t> Branch-and-Bound Algorithms</a:t>
            </a:r>
          </a:p>
        </p:txBody>
      </p:sp>
    </p:spTree>
    <p:extLst>
      <p:ext uri="{BB962C8B-B14F-4D97-AF65-F5344CB8AC3E}">
        <p14:creationId xmlns:p14="http://schemas.microsoft.com/office/powerpoint/2010/main" val="277153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Backtracking Algorithms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1540" y="1173810"/>
            <a:ext cx="7992888" cy="30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Garamond" pitchFamily="18" charset="0"/>
              </a:rPr>
              <a:t>Pruning</a:t>
            </a:r>
            <a:r>
              <a:rPr lang="en-US" sz="2200" dirty="0">
                <a:latin typeface="Garamond" pitchFamily="18" charset="0"/>
              </a:rPr>
              <a:t> the search space (in a tree like space)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Garamond" pitchFamily="18" charset="0"/>
              </a:rPr>
              <a:t>Incrementally grow</a:t>
            </a:r>
            <a:r>
              <a:rPr lang="en-US" sz="2200" dirty="0">
                <a:latin typeface="Garamond" pitchFamily="18" charset="0"/>
              </a:rPr>
              <a:t> a tree of partial solutions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Garamond" pitchFamily="18" charset="0"/>
              </a:rPr>
              <a:t>Rejecting</a:t>
            </a:r>
            <a:r>
              <a:rPr lang="en-US" sz="2200" dirty="0">
                <a:latin typeface="Garamond" pitchFamily="18" charset="0"/>
              </a:rPr>
              <a:t> a </a:t>
            </a:r>
            <a:r>
              <a:rPr lang="en-US" sz="2200" dirty="0">
                <a:solidFill>
                  <a:srgbClr val="0000CC"/>
                </a:solidFill>
                <a:latin typeface="Garamond" pitchFamily="18" charset="0"/>
              </a:rPr>
              <a:t>solution</a:t>
            </a:r>
            <a:r>
              <a:rPr lang="en-US" sz="2200" dirty="0">
                <a:latin typeface="Garamond" pitchFamily="18" charset="0"/>
              </a:rPr>
              <a:t> by </a:t>
            </a:r>
            <a:r>
              <a:rPr lang="en-US" sz="2200" dirty="0">
                <a:solidFill>
                  <a:srgbClr val="0000CC"/>
                </a:solidFill>
                <a:latin typeface="Garamond" pitchFamily="18" charset="0"/>
              </a:rPr>
              <a:t>looking</a:t>
            </a:r>
            <a:r>
              <a:rPr lang="en-US" sz="2200" dirty="0">
                <a:latin typeface="Garamond" pitchFamily="18" charset="0"/>
              </a:rPr>
              <a:t> at a </a:t>
            </a:r>
            <a:r>
              <a:rPr lang="en-US" sz="2200" dirty="0">
                <a:solidFill>
                  <a:srgbClr val="FF0000"/>
                </a:solidFill>
                <a:latin typeface="Garamond" pitchFamily="18" charset="0"/>
              </a:rPr>
              <a:t>small portion</a:t>
            </a:r>
            <a:r>
              <a:rPr lang="en-US" sz="2200" dirty="0">
                <a:latin typeface="Garamond" pitchFamily="18" charset="0"/>
              </a:rPr>
              <a:t> of it.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endParaRPr lang="en-US" sz="2000" dirty="0">
              <a:latin typeface="Garamond" pitchFamily="18" charset="0"/>
            </a:endParaRP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if an instance of SAT contains the clause (x1 </a:t>
            </a:r>
            <a:r>
              <a:rPr lang="en-US" sz="2000" dirty="0">
                <a:latin typeface="Garamond" pitchFamily="18" charset="0"/>
                <a:sym typeface="Symbol"/>
              </a:rPr>
              <a:t></a:t>
            </a:r>
            <a:r>
              <a:rPr lang="en-US" sz="2000" dirty="0">
                <a:latin typeface="Garamond" pitchFamily="18" charset="0"/>
              </a:rPr>
              <a:t> x2), then all assignments with x1 = x2 = 0 (i.e., false) can be instantly eliminated.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by quickly checking and discrediting this partial assignment, we are able to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prune a quarter of the entire search space</a:t>
            </a:r>
            <a:r>
              <a:rPr lang="en-US" sz="2000" dirty="0">
                <a:latin typeface="Garamond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89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Backtracking Algorithms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9632" y="2511477"/>
            <a:ext cx="460851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Garamond" pitchFamily="18" charset="0"/>
              </a:rPr>
              <a:t>Failure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Garamond" pitchFamily="18" charset="0"/>
              </a:rPr>
              <a:t>Success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Garamond" pitchFamily="18" charset="0"/>
              </a:rPr>
              <a:t>Uncertainty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9532" y="1340768"/>
            <a:ext cx="8396536" cy="830997"/>
            <a:chOff x="3290836" y="1133555"/>
            <a:chExt cx="6299531" cy="64859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33555"/>
              <a:ext cx="6121488" cy="64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Backtracking looks at a </a:t>
              </a:r>
              <a:r>
                <a:rPr lang="en-US" sz="2400" dirty="0" err="1">
                  <a:solidFill>
                    <a:srgbClr val="0000CC"/>
                  </a:solidFill>
                  <a:latin typeface="Book Antiqua" pitchFamily="18" charset="0"/>
                </a:rPr>
                <a:t>subproblem</a:t>
              </a:r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 and classifies that to one of the following: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02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>
            <a:stCxn id="47" idx="0"/>
          </p:cNvCxnSpPr>
          <p:nvPr/>
        </p:nvCxnSpPr>
        <p:spPr>
          <a:xfrm flipV="1">
            <a:off x="2403563" y="1595989"/>
            <a:ext cx="1886737" cy="114574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699578" y="1595990"/>
            <a:ext cx="1960654" cy="114574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0"/>
            <a:endCxn id="47" idx="2"/>
          </p:cNvCxnSpPr>
          <p:nvPr/>
        </p:nvCxnSpPr>
        <p:spPr>
          <a:xfrm flipV="1">
            <a:off x="1493565" y="3176972"/>
            <a:ext cx="909998" cy="105782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0"/>
            <a:endCxn id="47" idx="2"/>
          </p:cNvCxnSpPr>
          <p:nvPr/>
        </p:nvCxnSpPr>
        <p:spPr>
          <a:xfrm flipH="1" flipV="1">
            <a:off x="2403563" y="3176972"/>
            <a:ext cx="918009" cy="105782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696321" y="3163267"/>
            <a:ext cx="909998" cy="105782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6606319" y="3163267"/>
            <a:ext cx="918009" cy="105782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5556" y="4653136"/>
            <a:ext cx="909998" cy="105782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1485554" y="4653136"/>
            <a:ext cx="918009" cy="105782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Example: SAT with Backtracking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Oval 101"/>
          <p:cNvSpPr>
            <a:spLocks noChangeAspect="1" noChangeArrowheads="1"/>
          </p:cNvSpPr>
          <p:nvPr/>
        </p:nvSpPr>
        <p:spPr bwMode="auto">
          <a:xfrm>
            <a:off x="2735796" y="1867806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Book Antiqua" pitchFamily="18" charset="0"/>
                <a:cs typeface="Arial" pitchFamily="34" charset="0"/>
              </a:rPr>
              <a:t>x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1583668" y="1160748"/>
            <a:ext cx="5894023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CC"/>
                </a:solidFill>
                <a:latin typeface="Book Antiqua" pitchFamily="18" charset="0"/>
                <a:cs typeface="Arial" pitchFamily="34" charset="0"/>
              </a:rPr>
              <a:t>(x’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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 y’)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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cs typeface="Arial" pitchFamily="34" charset="0"/>
              </a:rPr>
              <a:t>(x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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 y’)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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cs typeface="Arial" pitchFamily="34" charset="0"/>
              </a:rPr>
              <a:t>(x’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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 y)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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cs typeface="Arial" pitchFamily="34" charset="0"/>
              </a:rPr>
              <a:t>(x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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 y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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z)</a:t>
            </a:r>
            <a:endParaRPr lang="en-US" sz="24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1423257" y="2741731"/>
            <a:ext cx="1960611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(y’),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(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y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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z)</a:t>
            </a:r>
            <a:endParaRPr lang="en-US" sz="24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5563717" y="2741731"/>
            <a:ext cx="1960611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(y’), 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(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y)</a:t>
            </a:r>
            <a:endParaRPr lang="en-US" sz="24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1079612" y="4234793"/>
            <a:ext cx="827905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(z)</a:t>
            </a:r>
            <a:endParaRPr lang="en-US" sz="24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2015903" y="5697252"/>
            <a:ext cx="827905" cy="435241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YES</a:t>
            </a:r>
            <a:endParaRPr lang="en-US" sz="24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43508" y="5697252"/>
            <a:ext cx="827905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( )</a:t>
            </a:r>
            <a:endParaRPr lang="en-US" sz="24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2907619" y="4234793"/>
            <a:ext cx="827905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( )</a:t>
            </a:r>
            <a:endParaRPr lang="en-US" sz="24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5292267" y="4221088"/>
            <a:ext cx="827905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( )</a:t>
            </a:r>
            <a:endParaRPr lang="en-US" sz="24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54" name="AutoShape 5"/>
          <p:cNvSpPr>
            <a:spLocks noChangeArrowheads="1"/>
          </p:cNvSpPr>
          <p:nvPr/>
        </p:nvSpPr>
        <p:spPr bwMode="auto">
          <a:xfrm>
            <a:off x="7092280" y="4221088"/>
            <a:ext cx="827905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( )</a:t>
            </a:r>
            <a:endParaRPr lang="en-US" sz="24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63" name="Oval 101"/>
          <p:cNvSpPr>
            <a:spLocks noChangeAspect="1" noChangeArrowheads="1"/>
          </p:cNvSpPr>
          <p:nvPr/>
        </p:nvSpPr>
        <p:spPr bwMode="auto">
          <a:xfrm>
            <a:off x="5935067" y="1867806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Book Antiqua" pitchFamily="18" charset="0"/>
                <a:cs typeface="Arial" pitchFamily="34" charset="0"/>
              </a:rPr>
              <a:t>x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64" name="Oval 101"/>
          <p:cNvSpPr>
            <a:spLocks noChangeAspect="1" noChangeArrowheads="1"/>
          </p:cNvSpPr>
          <p:nvPr/>
        </p:nvSpPr>
        <p:spPr bwMode="auto">
          <a:xfrm>
            <a:off x="1331640" y="350100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>
                <a:latin typeface="Book Antiqua" pitchFamily="18" charset="0"/>
                <a:cs typeface="Arial" pitchFamily="34" charset="0"/>
              </a:rPr>
              <a:t>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65" name="Oval 101"/>
          <p:cNvSpPr>
            <a:spLocks noChangeAspect="1" noChangeArrowheads="1"/>
          </p:cNvSpPr>
          <p:nvPr/>
        </p:nvSpPr>
        <p:spPr bwMode="auto">
          <a:xfrm>
            <a:off x="3162759" y="350100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>
                <a:latin typeface="Book Antiqua" pitchFamily="18" charset="0"/>
                <a:cs typeface="Arial" pitchFamily="34" charset="0"/>
              </a:rPr>
              <a:t>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66" name="Oval 101"/>
          <p:cNvSpPr>
            <a:spLocks noChangeAspect="1" noChangeArrowheads="1"/>
          </p:cNvSpPr>
          <p:nvPr/>
        </p:nvSpPr>
        <p:spPr bwMode="auto">
          <a:xfrm>
            <a:off x="5544108" y="350100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>
                <a:latin typeface="Book Antiqua" pitchFamily="18" charset="0"/>
                <a:cs typeface="Arial" pitchFamily="34" charset="0"/>
              </a:rPr>
              <a:t>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67" name="Oval 101"/>
          <p:cNvSpPr>
            <a:spLocks noChangeAspect="1" noChangeArrowheads="1"/>
          </p:cNvSpPr>
          <p:nvPr/>
        </p:nvSpPr>
        <p:spPr bwMode="auto">
          <a:xfrm>
            <a:off x="7375227" y="350100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>
                <a:latin typeface="Book Antiqua" pitchFamily="18" charset="0"/>
                <a:cs typeface="Arial" pitchFamily="34" charset="0"/>
              </a:rPr>
              <a:t>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68" name="Oval 101"/>
          <p:cNvSpPr>
            <a:spLocks noChangeAspect="1" noChangeArrowheads="1"/>
          </p:cNvSpPr>
          <p:nvPr/>
        </p:nvSpPr>
        <p:spPr bwMode="auto">
          <a:xfrm>
            <a:off x="431540" y="4964150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Book Antiqua" pitchFamily="18" charset="0"/>
                <a:cs typeface="Arial" pitchFamily="34" charset="0"/>
              </a:rPr>
              <a:t>z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69" name="Oval 101"/>
          <p:cNvSpPr>
            <a:spLocks noChangeAspect="1" noChangeArrowheads="1"/>
          </p:cNvSpPr>
          <p:nvPr/>
        </p:nvSpPr>
        <p:spPr bwMode="auto">
          <a:xfrm>
            <a:off x="2262659" y="4964150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Book Antiqua" pitchFamily="18" charset="0"/>
                <a:cs typeface="Arial" pitchFamily="34" charset="0"/>
              </a:rPr>
              <a:t>z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Branch-and-Bound Algorithms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1540" y="908720"/>
            <a:ext cx="8316924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100" dirty="0">
                <a:latin typeface="Garamond" pitchFamily="18" charset="0"/>
              </a:rPr>
              <a:t>A </a:t>
            </a:r>
            <a:r>
              <a:rPr lang="en-US" sz="2100" dirty="0">
                <a:solidFill>
                  <a:srgbClr val="0000CC"/>
                </a:solidFill>
                <a:latin typeface="Garamond" pitchFamily="18" charset="0"/>
              </a:rPr>
              <a:t>generalization</a:t>
            </a:r>
            <a:r>
              <a:rPr lang="en-US" sz="2100" dirty="0">
                <a:latin typeface="Garamond" pitchFamily="18" charset="0"/>
              </a:rPr>
              <a:t> of the concept of </a:t>
            </a:r>
            <a:r>
              <a:rPr lang="en-US" sz="2100" dirty="0">
                <a:solidFill>
                  <a:srgbClr val="0000CC"/>
                </a:solidFill>
                <a:latin typeface="Garamond" pitchFamily="18" charset="0"/>
              </a:rPr>
              <a:t>Backtracking</a:t>
            </a:r>
            <a:r>
              <a:rPr lang="en-US" sz="2100" dirty="0">
                <a:latin typeface="Garamond" pitchFamily="18" charset="0"/>
              </a:rPr>
              <a:t> for </a:t>
            </a:r>
            <a:r>
              <a:rPr lang="en-US" sz="2100" dirty="0">
                <a:solidFill>
                  <a:srgbClr val="FF0000"/>
                </a:solidFill>
                <a:latin typeface="Garamond" pitchFamily="18" charset="0"/>
              </a:rPr>
              <a:t>optimization problems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100" dirty="0">
                <a:latin typeface="Garamond" pitchFamily="18" charset="0"/>
              </a:rPr>
              <a:t> For each branch of the tree, we compute a </a:t>
            </a:r>
            <a:r>
              <a:rPr lang="en-US" sz="2100" dirty="0">
                <a:solidFill>
                  <a:srgbClr val="FF0000"/>
                </a:solidFill>
                <a:latin typeface="Garamond" pitchFamily="18" charset="0"/>
              </a:rPr>
              <a:t>rough bound</a:t>
            </a:r>
            <a:r>
              <a:rPr lang="en-US" sz="2100" dirty="0">
                <a:latin typeface="Garamond" pitchFamily="18" charset="0"/>
              </a:rPr>
              <a:t> on the </a:t>
            </a:r>
            <a:r>
              <a:rPr lang="en-US" sz="2100" dirty="0">
                <a:solidFill>
                  <a:srgbClr val="0000CC"/>
                </a:solidFill>
                <a:latin typeface="Garamond" pitchFamily="18" charset="0"/>
              </a:rPr>
              <a:t>solutions that can be obtained</a:t>
            </a:r>
            <a:r>
              <a:rPr lang="en-US" sz="2100" dirty="0">
                <a:latin typeface="Garamond" pitchFamily="18" charset="0"/>
              </a:rPr>
              <a:t> by exploring the solutions resulting from </a:t>
            </a:r>
            <a:r>
              <a:rPr lang="en-US" sz="2100" dirty="0">
                <a:solidFill>
                  <a:srgbClr val="FF0000"/>
                </a:solidFill>
                <a:latin typeface="Garamond" pitchFamily="18" charset="0"/>
              </a:rPr>
              <a:t>extending that branch</a:t>
            </a:r>
            <a:r>
              <a:rPr lang="en-US" sz="2100" dirty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100" dirty="0">
                <a:latin typeface="Garamond" pitchFamily="18" charset="0"/>
              </a:rPr>
              <a:t> A bound is a guarantee that any solution obtained from expanding the node will b</a:t>
            </a:r>
            <a:r>
              <a:rPr lang="en-US" sz="2000" dirty="0">
                <a:latin typeface="Garamond" pitchFamily="18" charset="0"/>
              </a:rPr>
              <a:t>e: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Less than some number (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upper bound</a:t>
            </a:r>
            <a:r>
              <a:rPr lang="en-US" sz="2000" dirty="0">
                <a:latin typeface="Garamond" pitchFamily="18" charset="0"/>
              </a:rPr>
              <a:t>; for maximization problems)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Or, greater than some number (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lower bound</a:t>
            </a:r>
            <a:r>
              <a:rPr lang="en-US" sz="2000" dirty="0">
                <a:latin typeface="Garamond" pitchFamily="18" charset="0"/>
              </a:rPr>
              <a:t>; for minimization problems)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100" dirty="0">
                <a:latin typeface="Garamond" pitchFamily="18" charset="0"/>
              </a:rPr>
              <a:t>This is the basis for eliminating some “</a:t>
            </a:r>
            <a:r>
              <a:rPr lang="en-US" sz="2100" dirty="0">
                <a:solidFill>
                  <a:srgbClr val="FF0000"/>
                </a:solidFill>
                <a:latin typeface="Garamond" pitchFamily="18" charset="0"/>
              </a:rPr>
              <a:t>non-promising</a:t>
            </a:r>
            <a:r>
              <a:rPr lang="en-US" sz="2100" dirty="0">
                <a:latin typeface="Garamond" pitchFamily="18" charset="0"/>
              </a:rPr>
              <a:t>” branches. 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100" dirty="0">
                <a:latin typeface="Garamond" pitchFamily="18" charset="0"/>
              </a:rPr>
              <a:t> We </a:t>
            </a:r>
            <a:r>
              <a:rPr lang="en-US" sz="2100" dirty="0">
                <a:solidFill>
                  <a:srgbClr val="FF0000"/>
                </a:solidFill>
                <a:latin typeface="Garamond" pitchFamily="18" charset="0"/>
              </a:rPr>
              <a:t>do not explore </a:t>
            </a:r>
            <a:r>
              <a:rPr lang="en-US" sz="2100" dirty="0">
                <a:latin typeface="Garamond" pitchFamily="18" charset="0"/>
              </a:rPr>
              <a:t>the branch that </a:t>
            </a:r>
            <a:r>
              <a:rPr lang="en-US" sz="2100" dirty="0">
                <a:solidFill>
                  <a:srgbClr val="FF0000"/>
                </a:solidFill>
                <a:latin typeface="Garamond" pitchFamily="18" charset="0"/>
              </a:rPr>
              <a:t>won’t lead</a:t>
            </a:r>
            <a:r>
              <a:rPr lang="en-US" sz="2100" dirty="0">
                <a:latin typeface="Garamond" pitchFamily="18" charset="0"/>
              </a:rPr>
              <a:t> us to </a:t>
            </a:r>
            <a:r>
              <a:rPr lang="en-US" sz="2100" dirty="0">
                <a:solidFill>
                  <a:srgbClr val="0000CC"/>
                </a:solidFill>
                <a:latin typeface="Garamond" pitchFamily="18" charset="0"/>
              </a:rPr>
              <a:t>better solutions </a:t>
            </a:r>
            <a:r>
              <a:rPr lang="en-US" sz="2100" dirty="0">
                <a:latin typeface="Garamond" pitchFamily="18" charset="0"/>
              </a:rPr>
              <a:t>that what we have </a:t>
            </a:r>
            <a:r>
              <a:rPr lang="en-US" sz="2100" dirty="0">
                <a:solidFill>
                  <a:srgbClr val="0000CC"/>
                </a:solidFill>
                <a:latin typeface="Garamond" pitchFamily="18" charset="0"/>
              </a:rPr>
              <a:t>already achieved</a:t>
            </a:r>
            <a:r>
              <a:rPr lang="en-US" sz="2100" dirty="0">
                <a:latin typeface="Garamond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36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Example: 0/1 knapsack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44708"/>
              </p:ext>
            </p:extLst>
          </p:nvPr>
        </p:nvGraphicFramePr>
        <p:xfrm>
          <a:off x="2123728" y="1736812"/>
          <a:ext cx="45725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V/W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16.667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-36003" y="4653136"/>
            <a:ext cx="9216515" cy="120097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rebuchet MS" pitchFamily="34" charset="0"/>
              </a:rPr>
              <a:t>The maximum possible value we can achieve is bounded by 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rebuchet MS" pitchFamily="34" charset="0"/>
              </a:rPr>
              <a:t>the solution of the fractional knapsack problem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rebuchet MS" pitchFamily="34" charset="0"/>
              </a:rPr>
              <a:t>(50 + 40 + 30/2 = 105)</a:t>
            </a:r>
          </a:p>
        </p:txBody>
      </p:sp>
      <p:pic>
        <p:nvPicPr>
          <p:cNvPr id="8" name="Picture 3" descr="C:\USA\Research\papers\joydeep\mone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54" y="3609020"/>
            <a:ext cx="517962" cy="6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82019" y="3730388"/>
            <a:ext cx="240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Capacity: 10</a:t>
            </a:r>
          </a:p>
        </p:txBody>
      </p:sp>
    </p:spTree>
    <p:extLst>
      <p:ext uri="{BB962C8B-B14F-4D97-AF65-F5344CB8AC3E}">
        <p14:creationId xmlns:p14="http://schemas.microsoft.com/office/powerpoint/2010/main" val="373352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>
            <a:stCxn id="47" idx="0"/>
          </p:cNvCxnSpPr>
          <p:nvPr/>
        </p:nvCxnSpPr>
        <p:spPr>
          <a:xfrm flipV="1">
            <a:off x="2230469" y="1235950"/>
            <a:ext cx="1397043" cy="81851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184255" y="1235949"/>
            <a:ext cx="1367965" cy="81851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0"/>
            <a:endCxn id="47" idx="2"/>
          </p:cNvCxnSpPr>
          <p:nvPr/>
        </p:nvCxnSpPr>
        <p:spPr>
          <a:xfrm flipV="1">
            <a:off x="1051800" y="2489703"/>
            <a:ext cx="1178669" cy="83128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0"/>
            <a:endCxn id="47" idx="2"/>
          </p:cNvCxnSpPr>
          <p:nvPr/>
        </p:nvCxnSpPr>
        <p:spPr>
          <a:xfrm flipH="1" flipV="1">
            <a:off x="2230469" y="2489703"/>
            <a:ext cx="1243409" cy="83128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0"/>
            <a:endCxn id="52" idx="2"/>
          </p:cNvCxnSpPr>
          <p:nvPr/>
        </p:nvCxnSpPr>
        <p:spPr>
          <a:xfrm flipV="1">
            <a:off x="2288289" y="3756229"/>
            <a:ext cx="1185589" cy="82809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0"/>
            <a:endCxn id="52" idx="2"/>
          </p:cNvCxnSpPr>
          <p:nvPr/>
        </p:nvCxnSpPr>
        <p:spPr>
          <a:xfrm flipH="1" flipV="1">
            <a:off x="3473878" y="3756229"/>
            <a:ext cx="1153399" cy="82489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878497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Example: O/1 knapsack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Oval 101"/>
          <p:cNvSpPr>
            <a:spLocks noChangeAspect="1" noChangeArrowheads="1"/>
          </p:cNvSpPr>
          <p:nvPr/>
        </p:nvSpPr>
        <p:spPr bwMode="auto">
          <a:xfrm>
            <a:off x="2375756" y="137677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>
                <a:latin typeface="Book Antiqua" pitchFamily="18" charset="0"/>
                <a:cs typeface="Arial" pitchFamily="34" charset="0"/>
              </a:rPr>
              <a:t>i</a:t>
            </a:r>
            <a:r>
              <a:rPr lang="en-US" b="1" kern="0" baseline="-25000" noProof="0" dirty="0">
                <a:latin typeface="Book Antiqua" pitchFamily="18" charset="0"/>
                <a:cs typeface="Arial" pitchFamily="34" charset="0"/>
              </a:rPr>
              <a:t>1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1475656" y="800708"/>
            <a:ext cx="5894023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100" dirty="0">
                <a:solidFill>
                  <a:srgbClr val="0000CC"/>
                </a:solidFill>
                <a:latin typeface="Book Antiqua" pitchFamily="18" charset="0"/>
                <a:cs typeface="Arial" pitchFamily="34" charset="0"/>
              </a:rPr>
              <a:t>CW = 0; V = 105</a:t>
            </a:r>
            <a:endParaRPr lang="en-US" sz="21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1223629" y="2054462"/>
            <a:ext cx="2013680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0000CC"/>
                </a:solidFill>
                <a:latin typeface="Book Antiqua" pitchFamily="18" charset="0"/>
              </a:rPr>
              <a:t>CW = 0; V = 105</a:t>
            </a:r>
            <a:endParaRPr lang="en-US" sz="20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5455706" y="2054462"/>
            <a:ext cx="1913974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0000CC"/>
                </a:solidFill>
                <a:latin typeface="Book Antiqua" pitchFamily="18" charset="0"/>
              </a:rPr>
              <a:t>CW = 5; V = 80</a:t>
            </a:r>
            <a:endParaRPr lang="en-US" sz="20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107504" y="3320988"/>
            <a:ext cx="1888592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0000CC"/>
                </a:solidFill>
                <a:latin typeface="Book Antiqua" pitchFamily="18" charset="0"/>
              </a:rPr>
              <a:t>CW = 0; V = 80</a:t>
            </a:r>
            <a:endParaRPr lang="en-US" sz="20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3635896" y="4581128"/>
            <a:ext cx="1982761" cy="43524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>
                <a:latin typeface="Book Antiqua" pitchFamily="18" charset="0"/>
                <a:cs typeface="Courier New" pitchFamily="49" charset="0"/>
              </a:rPr>
              <a:t>CW = 10; V = 70</a:t>
            </a: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408733" y="4584321"/>
            <a:ext cx="1759111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rgbClr val="0000CC"/>
                </a:solidFill>
                <a:latin typeface="Book Antiqua" pitchFamily="18" charset="0"/>
              </a:rPr>
              <a:t>Cw</a:t>
            </a:r>
            <a:r>
              <a:rPr lang="en-US" sz="2000" dirty="0">
                <a:solidFill>
                  <a:srgbClr val="0000CC"/>
                </a:solidFill>
                <a:latin typeface="Book Antiqua" pitchFamily="18" charset="0"/>
              </a:rPr>
              <a:t> = 4, V = 90</a:t>
            </a:r>
            <a:endParaRPr lang="en-US" sz="20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2519772" y="3320988"/>
            <a:ext cx="1908212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0000CC"/>
                </a:solidFill>
                <a:latin typeface="Book Antiqua" pitchFamily="18" charset="0"/>
              </a:rPr>
              <a:t>CW = 4, V = 105</a:t>
            </a:r>
            <a:endParaRPr lang="en-US" sz="20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63" name="Oval 101"/>
          <p:cNvSpPr>
            <a:spLocks noChangeAspect="1" noChangeArrowheads="1"/>
          </p:cNvSpPr>
          <p:nvPr/>
        </p:nvSpPr>
        <p:spPr bwMode="auto">
          <a:xfrm>
            <a:off x="6187095" y="1412776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>
                <a:latin typeface="Book Antiqua" pitchFamily="18" charset="0"/>
                <a:cs typeface="Arial" pitchFamily="34" charset="0"/>
              </a:rPr>
              <a:t>i</a:t>
            </a:r>
            <a:r>
              <a:rPr lang="en-US" b="1" kern="0" baseline="-25000" noProof="0" dirty="0">
                <a:latin typeface="Book Antiqua" pitchFamily="18" charset="0"/>
                <a:cs typeface="Arial" pitchFamily="34" charset="0"/>
              </a:rPr>
              <a:t>1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64" name="Oval 101"/>
          <p:cNvSpPr>
            <a:spLocks noChangeAspect="1" noChangeArrowheads="1"/>
          </p:cNvSpPr>
          <p:nvPr/>
        </p:nvSpPr>
        <p:spPr bwMode="auto">
          <a:xfrm>
            <a:off x="1007604" y="2659894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Book Antiqua" pitchFamily="18" charset="0"/>
                <a:cs typeface="Arial" pitchFamily="34" charset="0"/>
              </a:rPr>
              <a:t>i</a:t>
            </a:r>
            <a:r>
              <a:rPr lang="en-US" b="1" kern="0" baseline="-25000" dirty="0">
                <a:latin typeface="Book Antiqua" pitchFamily="18" charset="0"/>
                <a:cs typeface="Arial" pitchFamily="34" charset="0"/>
              </a:rPr>
              <a:t>2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65" name="Oval 101"/>
          <p:cNvSpPr>
            <a:spLocks noChangeAspect="1" noChangeArrowheads="1"/>
          </p:cNvSpPr>
          <p:nvPr/>
        </p:nvSpPr>
        <p:spPr bwMode="auto">
          <a:xfrm>
            <a:off x="3270771" y="2659894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Book Antiqua" pitchFamily="18" charset="0"/>
                <a:cs typeface="Arial" pitchFamily="34" charset="0"/>
              </a:rPr>
              <a:t>i</a:t>
            </a:r>
            <a:r>
              <a:rPr lang="en-US" b="1" kern="0" baseline="-25000" dirty="0">
                <a:latin typeface="Book Antiqua" pitchFamily="18" charset="0"/>
                <a:cs typeface="Arial" pitchFamily="34" charset="0"/>
              </a:rPr>
              <a:t>2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68" name="Oval 101"/>
          <p:cNvSpPr>
            <a:spLocks noChangeAspect="1" noChangeArrowheads="1"/>
          </p:cNvSpPr>
          <p:nvPr/>
        </p:nvSpPr>
        <p:spPr bwMode="auto">
          <a:xfrm>
            <a:off x="2231740" y="3933056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>
                <a:latin typeface="Book Antiqua" pitchFamily="18" charset="0"/>
                <a:cs typeface="Arial" pitchFamily="34" charset="0"/>
              </a:rPr>
              <a:t>i</a:t>
            </a:r>
            <a:r>
              <a:rPr lang="en-US" b="1" kern="0" baseline="-25000" noProof="0" dirty="0">
                <a:latin typeface="Book Antiqua" pitchFamily="18" charset="0"/>
                <a:cs typeface="Arial" pitchFamily="34" charset="0"/>
              </a:rPr>
              <a:t>3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69" name="Oval 101"/>
          <p:cNvSpPr>
            <a:spLocks noChangeAspect="1" noChangeArrowheads="1"/>
          </p:cNvSpPr>
          <p:nvPr/>
        </p:nvSpPr>
        <p:spPr bwMode="auto">
          <a:xfrm>
            <a:off x="4350891" y="3933056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>
                <a:latin typeface="Book Antiqua" pitchFamily="18" charset="0"/>
                <a:cs typeface="Arial" pitchFamily="34" charset="0"/>
              </a:rPr>
              <a:t>i</a:t>
            </a:r>
            <a:r>
              <a:rPr lang="en-US" b="1" kern="0" baseline="-25000" noProof="0" dirty="0">
                <a:latin typeface="Book Antiqua" pitchFamily="18" charset="0"/>
                <a:cs typeface="Arial" pitchFamily="34" charset="0"/>
              </a:rPr>
              <a:t>3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cxnSp>
        <p:nvCxnSpPr>
          <p:cNvPr id="73" name="Straight Connector 72"/>
          <p:cNvCxnSpPr>
            <a:stCxn id="75" idx="0"/>
          </p:cNvCxnSpPr>
          <p:nvPr/>
        </p:nvCxnSpPr>
        <p:spPr>
          <a:xfrm flipV="1">
            <a:off x="1087804" y="5049180"/>
            <a:ext cx="1178669" cy="83128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6" idx="0"/>
          </p:cNvCxnSpPr>
          <p:nvPr/>
        </p:nvCxnSpPr>
        <p:spPr>
          <a:xfrm flipH="1" flipV="1">
            <a:off x="2266473" y="5049180"/>
            <a:ext cx="1243409" cy="83128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utoShape 5"/>
          <p:cNvSpPr>
            <a:spLocks noChangeArrowheads="1"/>
          </p:cNvSpPr>
          <p:nvPr/>
        </p:nvSpPr>
        <p:spPr bwMode="auto">
          <a:xfrm>
            <a:off x="143508" y="5880465"/>
            <a:ext cx="1888592" cy="4352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0000CC"/>
                </a:solidFill>
                <a:latin typeface="Book Antiqua" pitchFamily="18" charset="0"/>
              </a:rPr>
              <a:t>CW = 4; V = 40</a:t>
            </a:r>
            <a:endParaRPr lang="en-US" sz="20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2555776" y="5880465"/>
            <a:ext cx="1908212" cy="435241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0000CC"/>
                </a:solidFill>
                <a:latin typeface="Book Antiqua" pitchFamily="18" charset="0"/>
              </a:rPr>
              <a:t>CW = 7, V = 90</a:t>
            </a:r>
            <a:endParaRPr lang="en-US" sz="2000" dirty="0">
              <a:latin typeface="Book Antiqua" pitchFamily="18" charset="0"/>
              <a:cs typeface="Courier New" pitchFamily="49" charset="0"/>
            </a:endParaRPr>
          </a:p>
        </p:txBody>
      </p:sp>
      <p:sp>
        <p:nvSpPr>
          <p:cNvPr id="77" name="Oval 101"/>
          <p:cNvSpPr>
            <a:spLocks noChangeAspect="1" noChangeArrowheads="1"/>
          </p:cNvSpPr>
          <p:nvPr/>
        </p:nvSpPr>
        <p:spPr bwMode="auto">
          <a:xfrm>
            <a:off x="1079612" y="525218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Book Antiqua" pitchFamily="18" charset="0"/>
                <a:cs typeface="Arial" pitchFamily="34" charset="0"/>
              </a:rPr>
              <a:t>i</a:t>
            </a:r>
            <a:r>
              <a:rPr lang="en-US" b="1" kern="0" baseline="-25000" dirty="0">
                <a:latin typeface="Book Antiqua" pitchFamily="18" charset="0"/>
                <a:cs typeface="Arial" pitchFamily="34" charset="0"/>
              </a:rPr>
              <a:t>4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78" name="Oval 101"/>
          <p:cNvSpPr>
            <a:spLocks noChangeAspect="1" noChangeArrowheads="1"/>
          </p:cNvSpPr>
          <p:nvPr/>
        </p:nvSpPr>
        <p:spPr bwMode="auto">
          <a:xfrm>
            <a:off x="3270771" y="525218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Book Antiqua" pitchFamily="18" charset="0"/>
                <a:cs typeface="Arial" pitchFamily="34" charset="0"/>
              </a:rPr>
              <a:t>i</a:t>
            </a:r>
            <a:r>
              <a:rPr lang="en-US" b="1" kern="0" baseline="-25000" noProof="0" dirty="0">
                <a:latin typeface="Book Antiqua" pitchFamily="18" charset="0"/>
                <a:cs typeface="Arial" pitchFamily="34" charset="0"/>
              </a:rPr>
              <a:t>4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 pitchFamily="18" charset="0"/>
                <a:cs typeface="Arial" pitchFamily="34" charset="0"/>
              </a:rPr>
              <a:t> = 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 Antiqua" pitchFamily="18" charset="0"/>
              <a:cs typeface="Arial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26882"/>
              </p:ext>
            </p:extLst>
          </p:nvPr>
        </p:nvGraphicFramePr>
        <p:xfrm>
          <a:off x="5950240" y="2960948"/>
          <a:ext cx="309583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 Antiqua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 Antiqua" pitchFamily="18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 Antiqua" pitchFamily="18" charset="0"/>
                        </a:rPr>
                        <a:t>V/W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itchFamily="18" charset="0"/>
                        </a:rPr>
                        <a:t>16.667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" name="Picture 3" descr="C:\USA\Research\papers\joydeep\mone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81128"/>
            <a:ext cx="517962" cy="6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534509" y="4702496"/>
            <a:ext cx="240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Bag Full</a:t>
            </a:r>
          </a:p>
        </p:txBody>
      </p:sp>
      <p:sp>
        <p:nvSpPr>
          <p:cNvPr id="32" name="Isosceles Triangle 31"/>
          <p:cNvSpPr/>
          <p:nvPr/>
        </p:nvSpPr>
        <p:spPr>
          <a:xfrm rot="16200000">
            <a:off x="3617894" y="2006842"/>
            <a:ext cx="396044" cy="50405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57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67944" y="2087560"/>
            <a:ext cx="240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Promising</a:t>
            </a:r>
          </a:p>
        </p:txBody>
      </p:sp>
      <p:sp>
        <p:nvSpPr>
          <p:cNvPr id="34" name="Isosceles Triangle 33"/>
          <p:cNvSpPr/>
          <p:nvPr/>
        </p:nvSpPr>
        <p:spPr>
          <a:xfrm rot="16200000">
            <a:off x="7656405" y="2006843"/>
            <a:ext cx="396044" cy="50405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57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20272" y="1681063"/>
            <a:ext cx="240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Not promising (currently)</a:t>
            </a:r>
          </a:p>
        </p:txBody>
      </p:sp>
      <p:pic>
        <p:nvPicPr>
          <p:cNvPr id="36" name="Picture 3" descr="C:\USA\Research\papers\joydeep\mone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805264"/>
            <a:ext cx="517962" cy="6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310373" y="5926632"/>
            <a:ext cx="240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Maximum value</a:t>
            </a:r>
          </a:p>
        </p:txBody>
      </p:sp>
    </p:spTree>
    <p:extLst>
      <p:ext uri="{BB962C8B-B14F-4D97-AF65-F5344CB8AC3E}">
        <p14:creationId xmlns:p14="http://schemas.microsoft.com/office/powerpoint/2010/main" val="152544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3" grpId="0"/>
      <p:bldP spid="64" grpId="0"/>
      <p:bldP spid="65" grpId="0"/>
      <p:bldP spid="68" grpId="0"/>
      <p:bldP spid="69" grpId="0"/>
      <p:bldP spid="75" grpId="0" animBg="1"/>
      <p:bldP spid="76" grpId="0" animBg="1"/>
      <p:bldP spid="77" grpId="0"/>
      <p:bldP spid="78" grpId="0"/>
      <p:bldP spid="31" grpId="0"/>
      <p:bldP spid="32" grpId="0" animBg="1"/>
      <p:bldP spid="32" grpId="1" animBg="1"/>
      <p:bldP spid="33" grpId="0"/>
      <p:bldP spid="33" grpId="1"/>
      <p:bldP spid="34" grpId="0" animBg="1"/>
      <p:bldP spid="34" grpId="1" animBg="1"/>
      <p:bldP spid="35" grpId="0"/>
      <p:bldP spid="35" grpId="1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35096</TotalTime>
  <Words>801</Words>
  <Application>Microsoft Office PowerPoint</Application>
  <PresentationFormat>On-screen Show (4:3)</PresentationFormat>
  <Paragraphs>145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Book Antiqua</vt:lpstr>
      <vt:lpstr>Bookman Old Style</vt:lpstr>
      <vt:lpstr>Calibri</vt:lpstr>
      <vt:lpstr>Garamond</vt:lpstr>
      <vt:lpstr>Georgia</vt:lpstr>
      <vt:lpstr>Trebuchet MS</vt:lpstr>
      <vt:lpstr>Verdana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Lenovo</cp:lastModifiedBy>
  <cp:revision>1866</cp:revision>
  <dcterms:created xsi:type="dcterms:W3CDTF">2010-11-23T03:59:37Z</dcterms:created>
  <dcterms:modified xsi:type="dcterms:W3CDTF">2022-03-12T12:10:46Z</dcterms:modified>
</cp:coreProperties>
</file>