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2" r:id="rId3"/>
    <p:sldId id="283" r:id="rId4"/>
    <p:sldId id="285" r:id="rId5"/>
    <p:sldId id="286" r:id="rId6"/>
    <p:sldId id="287" r:id="rId7"/>
    <p:sldId id="289" r:id="rId8"/>
    <p:sldId id="290" r:id="rId9"/>
    <p:sldId id="288" r:id="rId10"/>
    <p:sldId id="279" r:id="rId11"/>
    <p:sldId id="278" r:id="rId12"/>
    <p:sldId id="281" r:id="rId13"/>
    <p:sldId id="291" r:id="rId14"/>
    <p:sldId id="292" r:id="rId15"/>
    <p:sldId id="293" r:id="rId16"/>
    <p:sldId id="280" r:id="rId17"/>
    <p:sldId id="294" r:id="rId18"/>
    <p:sldId id="29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0712-BE56-478E-AA0F-0AE677B1739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9CF42-7866-4118-9191-CAFE58E2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01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CF42-7866-4118-9191-CAFE58E20A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4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71B6-CF5C-4DF0-B91D-065C91776F19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9C27-3E4E-458C-842F-F4D3EF837D97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9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90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E418-73D3-4AC5-9A15-640C5A2A975E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5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EA4D-E46E-4598-A4DA-0626097ACA63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87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37C4-2285-4197-9CAF-EE76F265BDF7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1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9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2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056-2E2F-4E9C-8E38-119977498955}" type="datetime1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31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3296-1F47-4DB6-8787-576821A876D6}" type="datetime1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2167-45A1-4FEB-850B-85CC7A57D89B}" type="datetime1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02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A5D-10E6-493B-87A2-CE764B8384C0}" type="datetime1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4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B211-F413-4950-BA11-FBD47DA900A1}" type="datetime1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5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2E0A-2F2A-427C-966B-8378E332A40D}" type="datetime1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4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8EB8D-5A36-4E98-B5F7-71480E6EC681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1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Data Retrieval - II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Database Sessional</a:t>
            </a:r>
          </a:p>
          <a:p>
            <a:r>
              <a:rPr lang="en-US"/>
              <a:t>Department of CSE, BUET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Pattern Matching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0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Select </a:t>
            </a:r>
            <a:r>
              <a:rPr lang="en-US" smtClean="0"/>
              <a:t>last </a:t>
            </a:r>
            <a:r>
              <a:rPr lang="en-US"/>
              <a:t>names of employees whose last name starts with </a:t>
            </a:r>
            <a:r>
              <a:rPr lang="en-US" smtClean="0"/>
              <a:t>a ‘B'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4246002"/>
            <a:ext cx="4338918" cy="10395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027" y="2875248"/>
            <a:ext cx="2320738" cy="348110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127812" y="4392706"/>
            <a:ext cx="887506" cy="735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5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% Operator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Means zero or more characters</a:t>
            </a:r>
          </a:p>
          <a:p>
            <a:r>
              <a:rPr lang="en-US" smtClean="0">
                <a:latin typeface="Consolas" panose="020B0609020204030204" pitchFamily="49" charset="0"/>
                <a:cs typeface="Courier New" panose="02070309020205020404" pitchFamily="49" charset="0"/>
              </a:rPr>
              <a:t>‘B%’</a:t>
            </a:r>
          </a:p>
          <a:p>
            <a:pPr lvl="1"/>
            <a:r>
              <a:rPr lang="en-US" smtClean="0">
                <a:latin typeface="Consolas" panose="020B0609020204030204" pitchFamily="49" charset="0"/>
                <a:cs typeface="Courier New" panose="02070309020205020404" pitchFamily="49" charset="0"/>
              </a:rPr>
              <a:t>Bear, Batman, B, Book</a:t>
            </a:r>
          </a:p>
          <a:p>
            <a:pPr lvl="1"/>
            <a:r>
              <a:rPr lang="en-US" smtClean="0">
                <a:latin typeface="Consolas" panose="020B0609020204030204" pitchFamily="49" charset="0"/>
                <a:cs typeface="Courier New" panose="02070309020205020404" pitchFamily="49" charset="0"/>
              </a:rPr>
              <a:t>Anything that starts with B</a:t>
            </a:r>
          </a:p>
          <a:p>
            <a:r>
              <a:rPr lang="en-US" smtClean="0">
                <a:latin typeface="Consolas" panose="020B0609020204030204" pitchFamily="49" charset="0"/>
                <a:cs typeface="Courier New" panose="02070309020205020404" pitchFamily="49" charset="0"/>
              </a:rPr>
              <a:t>‘%b’</a:t>
            </a:r>
          </a:p>
          <a:p>
            <a:pPr lvl="1"/>
            <a:r>
              <a:rPr lang="en-US" smtClean="0">
                <a:latin typeface="Consolas" panose="020B0609020204030204" pitchFamily="49" charset="0"/>
                <a:cs typeface="Courier New" panose="02070309020205020404" pitchFamily="49" charset="0"/>
              </a:rPr>
              <a:t>Comb, bomb, b</a:t>
            </a:r>
          </a:p>
          <a:p>
            <a:pPr lvl="1"/>
            <a:r>
              <a:rPr lang="en-US" smtClean="0">
                <a:latin typeface="Consolas" panose="020B0609020204030204" pitchFamily="49" charset="0"/>
                <a:cs typeface="Courier New" panose="02070309020205020404" pitchFamily="49" charset="0"/>
              </a:rPr>
              <a:t>Anything that ends with b</a:t>
            </a:r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2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% Operator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Means zero or more characters</a:t>
            </a:r>
          </a:p>
          <a:p>
            <a:r>
              <a:rPr lang="en-US" smtClean="0">
                <a:latin typeface="Consolas" panose="020B0609020204030204" pitchFamily="49" charset="0"/>
                <a:cs typeface="Courier New" panose="02070309020205020404" pitchFamily="49" charset="0"/>
              </a:rPr>
              <a:t>‘%b%’</a:t>
            </a:r>
          </a:p>
          <a:p>
            <a:pPr lvl="1"/>
            <a:r>
              <a:rPr lang="en-US" smtClean="0">
                <a:latin typeface="Consolas" panose="020B0609020204030204" pitchFamily="49" charset="0"/>
                <a:cs typeface="Courier New" panose="02070309020205020404" pitchFamily="49" charset="0"/>
              </a:rPr>
              <a:t>Facebook, b</a:t>
            </a:r>
          </a:p>
          <a:p>
            <a:pPr lvl="1"/>
            <a:r>
              <a:rPr lang="en-US" smtClean="0">
                <a:latin typeface="Consolas" panose="020B0609020204030204" pitchFamily="49" charset="0"/>
                <a:cs typeface="Courier New" panose="02070309020205020404" pitchFamily="49" charset="0"/>
              </a:rPr>
              <a:t>Anything that has b</a:t>
            </a:r>
          </a:p>
          <a:p>
            <a:r>
              <a:rPr lang="en-US" smtClean="0">
                <a:latin typeface="Consolas" panose="020B0609020204030204" pitchFamily="49" charset="0"/>
                <a:cs typeface="Courier New" panose="02070309020205020404" pitchFamily="49" charset="0"/>
              </a:rPr>
              <a:t>‘%oo%’</a:t>
            </a:r>
          </a:p>
          <a:p>
            <a:pPr lvl="1"/>
            <a:r>
              <a:rPr lang="en-US" smtClean="0">
                <a:latin typeface="Consolas" panose="020B0609020204030204" pitchFamily="49" charset="0"/>
                <a:cs typeface="Courier New" panose="02070309020205020404" pitchFamily="49" charset="0"/>
              </a:rPr>
              <a:t>Google, book, oo</a:t>
            </a:r>
          </a:p>
          <a:p>
            <a:pPr lvl="1"/>
            <a:r>
              <a:rPr lang="en-US" smtClean="0">
                <a:latin typeface="Consolas" panose="020B0609020204030204" pitchFamily="49" charset="0"/>
                <a:cs typeface="Courier New" panose="02070309020205020404" pitchFamily="49" charset="0"/>
              </a:rPr>
              <a:t>Anything that has oo</a:t>
            </a:r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2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_</a:t>
            </a:r>
            <a:r>
              <a:rPr lang="en-US" smtClean="0"/>
              <a:t> Operator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Means one character</a:t>
            </a:r>
          </a:p>
          <a:p>
            <a:r>
              <a:rPr lang="en-US" smtClean="0">
                <a:latin typeface="Consolas" panose="020B0609020204030204" pitchFamily="49" charset="0"/>
                <a:cs typeface="Courier New" panose="02070309020205020404" pitchFamily="49" charset="0"/>
              </a:rPr>
              <a:t>‘_b’</a:t>
            </a:r>
          </a:p>
          <a:p>
            <a:pPr lvl="1"/>
            <a:r>
              <a:rPr lang="en-US" smtClean="0">
                <a:latin typeface="Consolas" panose="020B0609020204030204" pitchFamily="49" charset="0"/>
                <a:cs typeface="Courier New" panose="02070309020205020404" pitchFamily="49" charset="0"/>
              </a:rPr>
              <a:t>Ab, ab, yb</a:t>
            </a:r>
          </a:p>
          <a:p>
            <a:pPr lvl="1"/>
            <a:r>
              <a:rPr lang="en-US" smtClean="0">
                <a:latin typeface="Consolas" panose="020B0609020204030204" pitchFamily="49" charset="0"/>
                <a:cs typeface="Courier New" panose="02070309020205020404" pitchFamily="49" charset="0"/>
              </a:rPr>
              <a:t>Anything that has two characters </a:t>
            </a:r>
          </a:p>
          <a:p>
            <a:pPr lvl="1"/>
            <a:r>
              <a:rPr lang="en-US" smtClean="0">
                <a:latin typeface="Consolas" panose="020B0609020204030204" pitchFamily="49" charset="0"/>
                <a:cs typeface="Courier New" panose="02070309020205020404" pitchFamily="49" charset="0"/>
              </a:rPr>
              <a:t>And ends with b</a:t>
            </a:r>
          </a:p>
          <a:p>
            <a:r>
              <a:rPr lang="en-US" smtClean="0">
                <a:latin typeface="Consolas" panose="020B0609020204030204" pitchFamily="49" charset="0"/>
                <a:cs typeface="Courier New" panose="02070309020205020404" pitchFamily="49" charset="0"/>
              </a:rPr>
              <a:t>‘G__g_e’</a:t>
            </a:r>
          </a:p>
          <a:p>
            <a:pPr lvl="1"/>
            <a:r>
              <a:rPr lang="en-US" smtClean="0">
                <a:latin typeface="Consolas" panose="020B0609020204030204" pitchFamily="49" charset="0"/>
                <a:cs typeface="Courier New" panose="02070309020205020404" pitchFamily="49" charset="0"/>
              </a:rPr>
              <a:t>Google, </a:t>
            </a:r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4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_</a:t>
            </a:r>
            <a:r>
              <a:rPr lang="en-US" smtClean="0"/>
              <a:t> Operator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Means one character</a:t>
            </a:r>
          </a:p>
          <a:p>
            <a:r>
              <a:rPr lang="en-US" smtClean="0">
                <a:latin typeface="Consolas" panose="020B0609020204030204" pitchFamily="49" charset="0"/>
                <a:cs typeface="Courier New" panose="02070309020205020404" pitchFamily="49" charset="0"/>
              </a:rPr>
              <a:t>‘____’</a:t>
            </a:r>
          </a:p>
          <a:p>
            <a:pPr lvl="1"/>
            <a:r>
              <a:rPr lang="en-US" smtClean="0">
                <a:latin typeface="Consolas" panose="020B0609020204030204" pitchFamily="49" charset="0"/>
                <a:cs typeface="Courier New" panose="02070309020205020404" pitchFamily="49" charset="0"/>
              </a:rPr>
              <a:t>Abcd, aaaa, dhdh</a:t>
            </a:r>
          </a:p>
          <a:p>
            <a:pPr lvl="1"/>
            <a:r>
              <a:rPr lang="en-US" smtClean="0">
                <a:latin typeface="Consolas" panose="020B0609020204030204" pitchFamily="49" charset="0"/>
                <a:cs typeface="Courier New" panose="02070309020205020404" pitchFamily="49" charset="0"/>
              </a:rPr>
              <a:t>Anything with four characters</a:t>
            </a:r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7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LIKE operator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498" y="1825625"/>
            <a:ext cx="3785003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LIKE operator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837" y="2572544"/>
            <a:ext cx="48863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Select first names of employees whose last name starts with an </a:t>
            </a:r>
            <a:r>
              <a:rPr lang="en-US" smtClean="0"/>
              <a:t>‘A‘</a:t>
            </a:r>
          </a:p>
          <a:p>
            <a:r>
              <a:rPr lang="en-US" smtClean="0"/>
              <a:t>Select </a:t>
            </a:r>
            <a:r>
              <a:rPr lang="en-US"/>
              <a:t>first names of employees whose last </a:t>
            </a:r>
            <a:r>
              <a:rPr lang="en-US" smtClean="0"/>
              <a:t>name starts </a:t>
            </a:r>
            <a:r>
              <a:rPr lang="en-US"/>
              <a:t>with an </a:t>
            </a:r>
            <a:r>
              <a:rPr lang="en-US" smtClean="0"/>
              <a:t>‘S' </a:t>
            </a:r>
            <a:r>
              <a:rPr lang="en-US"/>
              <a:t>and ends with an 'n'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Rank employees by their salary</a:t>
            </a:r>
          </a:p>
          <a:p>
            <a:r>
              <a:rPr lang="en-US" smtClean="0"/>
              <a:t>From highest salary to lowest salary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3459256"/>
            <a:ext cx="45053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9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 by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550" y="3315494"/>
            <a:ext cx="5676900" cy="13716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Order by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Rank by salaries from highest to lowerst</a:t>
            </a:r>
          </a:p>
          <a:p>
            <a:r>
              <a:rPr lang="en-US" smtClean="0"/>
              <a:t>For same salary order by last name alphabetically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3509402"/>
            <a:ext cx="59150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 by Aliasing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Sort departments by difference in salary.</a:t>
            </a:r>
          </a:p>
          <a:p>
            <a:r>
              <a:rPr lang="en-US" smtClean="0"/>
              <a:t>Departments with higher difference in salary will be placed on top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4001294"/>
            <a:ext cx="8058150" cy="1181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0234" y="4001294"/>
            <a:ext cx="1452283" cy="369332"/>
          </a:xfrm>
          <a:prstGeom prst="rect">
            <a:avLst/>
          </a:prstGeom>
          <a:solidFill>
            <a:srgbClr val="E5E5E5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MIN_SALARY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9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 of Execution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so far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FROM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Order by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209364" y="1825625"/>
            <a:ext cx="1030941" cy="2169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Retrieve all country names in lexicographical ascending order.</a:t>
            </a:r>
          </a:p>
          <a:p>
            <a:r>
              <a:rPr lang="en-US" smtClean="0"/>
              <a:t>Select names, salary</a:t>
            </a:r>
            <a:r>
              <a:rPr lang="en-US"/>
              <a:t>, and commissions of all employees of job type </a:t>
            </a:r>
            <a:r>
              <a:rPr lang="en-US" smtClean="0"/>
              <a:t>‘SA_REP'. Sort the result </a:t>
            </a:r>
            <a:r>
              <a:rPr lang="en-US"/>
              <a:t>in ascending order of commission and then descending order of </a:t>
            </a:r>
            <a:r>
              <a:rPr lang="en-US" smtClean="0"/>
              <a:t>salary.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355</Words>
  <Application>Microsoft Office PowerPoint</Application>
  <PresentationFormat>On-screen Show (4:3)</PresentationFormat>
  <Paragraphs>80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Office Theme</vt:lpstr>
      <vt:lpstr>Data Retrieval - II</vt:lpstr>
      <vt:lpstr>Sorting </vt:lpstr>
      <vt:lpstr>Scenario</vt:lpstr>
      <vt:lpstr>Order by</vt:lpstr>
      <vt:lpstr>Multiple Order by</vt:lpstr>
      <vt:lpstr>Order by Aliasing</vt:lpstr>
      <vt:lpstr>Order of Execution</vt:lpstr>
      <vt:lpstr>Execution so far</vt:lpstr>
      <vt:lpstr>Practice</vt:lpstr>
      <vt:lpstr>Pattern Matching</vt:lpstr>
      <vt:lpstr>Scenario</vt:lpstr>
      <vt:lpstr>% Operator</vt:lpstr>
      <vt:lpstr>% Operator</vt:lpstr>
      <vt:lpstr>_ Operator</vt:lpstr>
      <vt:lpstr>_ Operator</vt:lpstr>
      <vt:lpstr>LIKE operator</vt:lpstr>
      <vt:lpstr>LIKE operator</vt:lpstr>
      <vt:lpstr>Practice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and Administration</dc:title>
  <dc:creator>Tareq</dc:creator>
  <cp:lastModifiedBy>Tareq</cp:lastModifiedBy>
  <cp:revision>84</cp:revision>
  <dcterms:created xsi:type="dcterms:W3CDTF">2019-11-22T05:49:20Z</dcterms:created>
  <dcterms:modified xsi:type="dcterms:W3CDTF">2020-03-07T05:21:05Z</dcterms:modified>
</cp:coreProperties>
</file>