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1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0712-BE56-478E-AA0F-0AE677B17390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9CF42-7866-4118-9191-CAFE58E2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01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9CF42-7866-4118-9191-CAFE58E20A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4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71B6-CF5C-4DF0-B91D-065C91776F19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9C27-3E4E-458C-842F-F4D3EF837D97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9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90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E418-73D3-4AC5-9A15-640C5A2A975E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5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EA4D-E46E-4598-A4DA-0626097ACA63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87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37C4-2285-4197-9CAF-EE76F265BDF7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1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9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2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056-2E2F-4E9C-8E38-119977498955}" type="datetime1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31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3296-1F47-4DB6-8787-576821A876D6}" type="datetime1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7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2167-45A1-4FEB-850B-85CC7A57D89B}" type="datetime1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02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B1A5D-10E6-493B-87A2-CE764B8384C0}" type="datetime1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4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B211-F413-4950-BA11-FBD47DA900A1}" type="datetime1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5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2E0A-2F2A-427C-966B-8378E332A40D}" type="datetime1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4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8EB8D-5A36-4E98-B5F7-71480E6EC681}" type="datetime1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F154F-ED12-496F-A49D-E11E041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1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Data Aggregation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Database Sessional</a:t>
            </a:r>
          </a:p>
          <a:p>
            <a:r>
              <a:rPr lang="en-US"/>
              <a:t>Department of CSE, BUET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 by + Where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</a:t>
            </a:r>
            <a:r>
              <a:rPr lang="en-US"/>
              <a:t>the maximum and minimum salary for each job types for only </a:t>
            </a:r>
            <a:r>
              <a:rPr lang="en-US" smtClean="0"/>
              <a:t>the employees </a:t>
            </a:r>
            <a:r>
              <a:rPr lang="en-US"/>
              <a:t>working in the department no. 80.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3651437"/>
            <a:ext cx="64674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 by + Where + Order by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</a:t>
            </a:r>
            <a:r>
              <a:rPr lang="en-US"/>
              <a:t>the maximum and minimum salary for each job types for only </a:t>
            </a:r>
            <a:r>
              <a:rPr lang="en-US" smtClean="0"/>
              <a:t>the employees </a:t>
            </a:r>
            <a:r>
              <a:rPr lang="en-US"/>
              <a:t>working in the department no. 80.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3651437"/>
            <a:ext cx="64674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Practice!!!!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61279" cy="4351338"/>
          </a:xfrm>
        </p:spPr>
        <p:txBody>
          <a:bodyPr>
            <a:normAutofit/>
          </a:bodyPr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For all managers, find the number of </a:t>
            </a:r>
            <a:r>
              <a:rPr lang="en-US" sz="2400" smtClean="0">
                <a:latin typeface="Cambria" panose="02040503050406030204" pitchFamily="18" charset="0"/>
                <a:ea typeface="Cambria" panose="02040503050406030204" pitchFamily="18" charset="0"/>
              </a:rPr>
              <a:t>employees he/she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manages. Print the </a:t>
            </a:r>
            <a:r>
              <a:rPr lang="en-US" sz="2400" smtClean="0">
                <a:latin typeface="Cambria" panose="02040503050406030204" pitchFamily="18" charset="0"/>
                <a:ea typeface="Cambria" panose="02040503050406030204" pitchFamily="18" charset="0"/>
              </a:rPr>
              <a:t>MANAGER_ID and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total number of such </a:t>
            </a:r>
            <a:r>
              <a:rPr lang="en-US" sz="2400" smtClean="0">
                <a:latin typeface="Cambria" panose="02040503050406030204" pitchFamily="18" charset="0"/>
                <a:ea typeface="Cambria" panose="02040503050406030204" pitchFamily="18" charset="0"/>
              </a:rPr>
              <a:t>employees.</a:t>
            </a:r>
          </a:p>
          <a:p>
            <a:r>
              <a:rPr lang="en-US" sz="2400" smtClean="0">
                <a:latin typeface="Cambria" panose="02040503050406030204" pitchFamily="18" charset="0"/>
                <a:ea typeface="Cambria" panose="02040503050406030204" pitchFamily="18" charset="0"/>
              </a:rPr>
              <a:t>For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all departments, find the number of </a:t>
            </a:r>
            <a:r>
              <a:rPr lang="en-US" sz="2400" smtClean="0">
                <a:latin typeface="Cambria" panose="02040503050406030204" pitchFamily="18" charset="0"/>
                <a:ea typeface="Cambria" panose="02040503050406030204" pitchFamily="18" charset="0"/>
              </a:rPr>
              <a:t>employees who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get more than 30k salary. Print </a:t>
            </a:r>
            <a:r>
              <a:rPr lang="en-US" sz="2400" smtClean="0">
                <a:latin typeface="Cambria" panose="02040503050406030204" pitchFamily="18" charset="0"/>
                <a:ea typeface="Cambria" panose="02040503050406030204" pitchFamily="18" charset="0"/>
              </a:rPr>
              <a:t>the DEPARTMENT_ID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and total number of </a:t>
            </a:r>
            <a:r>
              <a:rPr lang="en-US" sz="2400" smtClean="0">
                <a:latin typeface="Cambria" panose="02040503050406030204" pitchFamily="18" charset="0"/>
                <a:ea typeface="Cambria" panose="02040503050406030204" pitchFamily="18" charset="0"/>
              </a:rPr>
              <a:t>such employees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6" name="Picture 2" descr="Image result for oracle hr schema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597" y="2178424"/>
            <a:ext cx="4431204" cy="322729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2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Count(*) vs Count(column)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689" y="2298561"/>
            <a:ext cx="5047677" cy="83012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89" y="3649145"/>
            <a:ext cx="3674428" cy="78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0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DISTINCT on Aggregation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03615"/>
            <a:ext cx="4679422" cy="189944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HAVING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department wise maximus salary and minimum salary.</a:t>
            </a:r>
          </a:p>
          <a:p>
            <a:r>
              <a:rPr lang="en-US" smtClean="0"/>
              <a:t>But exclude department 80.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3634067"/>
            <a:ext cx="75533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1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HAVING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 department wise maximus salary and minimum </a:t>
            </a:r>
            <a:r>
              <a:rPr lang="en-US" smtClean="0"/>
              <a:t>salary.</a:t>
            </a:r>
          </a:p>
          <a:p>
            <a:r>
              <a:rPr lang="en-US" smtClean="0"/>
              <a:t>Only departments which have maximum salary greater than 10000.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4080062"/>
            <a:ext cx="51339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Execution Order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320738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FROM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GROUP BY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HAVING</a:t>
            </a:r>
            <a:endParaRPr lang="en-US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ORDER BY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3172384" y="1825625"/>
            <a:ext cx="996203" cy="3042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2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HAVING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472268" cy="4351338"/>
          </a:xfrm>
        </p:spPr>
        <p:txBody>
          <a:bodyPr/>
          <a:lstStyle/>
          <a:p>
            <a:r>
              <a:rPr lang="en-US"/>
              <a:t>HAVING works like WHERE </a:t>
            </a:r>
            <a:endParaRPr lang="en-US" smtClean="0"/>
          </a:p>
          <a:p>
            <a:r>
              <a:rPr lang="en-US"/>
              <a:t>E</a:t>
            </a:r>
            <a:r>
              <a:rPr lang="en-US" smtClean="0"/>
              <a:t>xcept </a:t>
            </a:r>
            <a:r>
              <a:rPr lang="en-US"/>
              <a:t>that HAVING </a:t>
            </a:r>
            <a:r>
              <a:rPr lang="en-US" smtClean="0"/>
              <a:t>works on </a:t>
            </a:r>
            <a:r>
              <a:rPr lang="en-US"/>
              <a:t>groups</a:t>
            </a:r>
            <a:r>
              <a:rPr lang="en-US" smtClean="0"/>
              <a:t>.</a:t>
            </a:r>
          </a:p>
          <a:p>
            <a:r>
              <a:rPr lang="en-US"/>
              <a:t>HAVING works like WHERE except that HAVING </a:t>
            </a:r>
            <a:r>
              <a:rPr lang="en-US" smtClean="0"/>
              <a:t>works on </a:t>
            </a:r>
            <a:r>
              <a:rPr lang="en-US"/>
              <a:t>groups. </a:t>
            </a:r>
            <a:br>
              <a:rPr lang="en-US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14565" y="1615522"/>
            <a:ext cx="2257984" cy="2866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400" smtClean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smtClean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smtClean="0"/>
              <a:t>GROUP BY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smtClean="0">
                <a:solidFill>
                  <a:srgbClr val="FF0000"/>
                </a:solidFill>
              </a:rPr>
              <a:t>HAVING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smtClean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smtClean="0"/>
              <a:t>ORDER BY</a:t>
            </a:r>
            <a:endParaRPr lang="en-US" sz="2400"/>
          </a:p>
        </p:txBody>
      </p:sp>
      <p:sp>
        <p:nvSpPr>
          <p:cNvPr id="6" name="Down Arrow 5"/>
          <p:cNvSpPr/>
          <p:nvPr/>
        </p:nvSpPr>
        <p:spPr>
          <a:xfrm>
            <a:off x="5756844" y="1690692"/>
            <a:ext cx="957721" cy="2630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8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HAVING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out maximum </a:t>
            </a:r>
            <a:r>
              <a:rPr lang="en-US"/>
              <a:t>and minimum salary for each job </a:t>
            </a:r>
            <a:r>
              <a:rPr lang="en-US" smtClean="0"/>
              <a:t>types. But only print those jobs which have maximum salary greater than 5000.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3636028"/>
            <a:ext cx="57531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1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total salary of all employees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67" y="3513433"/>
            <a:ext cx="3375981" cy="65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3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HAVING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out average salary </a:t>
            </a:r>
            <a:r>
              <a:rPr lang="en-US"/>
              <a:t>for each job </a:t>
            </a:r>
            <a:r>
              <a:rPr lang="en-US" smtClean="0"/>
              <a:t>types. </a:t>
            </a:r>
          </a:p>
          <a:p>
            <a:r>
              <a:rPr lang="en-US" smtClean="0"/>
              <a:t>But only print those jobs which have average salary less than 5000.</a:t>
            </a:r>
          </a:p>
          <a:p>
            <a:r>
              <a:rPr lang="en-US" smtClean="0"/>
              <a:t>Sort output by descending order of average salary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4001294"/>
            <a:ext cx="56578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Column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out total number of employees working in each job type. Show job_id, job_title and count.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62062" y="3745566"/>
            <a:ext cx="6619875" cy="1428750"/>
            <a:chOff x="1262062" y="3745566"/>
            <a:chExt cx="6619875" cy="14287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2062" y="3745566"/>
              <a:ext cx="6619875" cy="142875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711387" y="4797798"/>
              <a:ext cx="2070847" cy="376518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Explosion 1 7"/>
          <p:cNvSpPr/>
          <p:nvPr/>
        </p:nvSpPr>
        <p:spPr>
          <a:xfrm>
            <a:off x="5522259" y="4459941"/>
            <a:ext cx="2359678" cy="2042272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WRONG!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7012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Column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out total number of employees working in each job type. Show job_id, job_title and count.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3745566"/>
            <a:ext cx="66198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 Group By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0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 number of employees in each salary </a:t>
            </a:r>
            <a:r>
              <a:rPr lang="en-US" smtClean="0"/>
              <a:t>group. Salary </a:t>
            </a:r>
            <a:r>
              <a:rPr lang="en-US"/>
              <a:t>groups are considered as </a:t>
            </a:r>
            <a:r>
              <a:rPr lang="en-US" smtClean="0"/>
              <a:t>follows. </a:t>
            </a:r>
          </a:p>
          <a:p>
            <a:r>
              <a:rPr lang="en-US" smtClean="0"/>
              <a:t>Group </a:t>
            </a:r>
            <a:r>
              <a:rPr lang="en-US"/>
              <a:t>1: </a:t>
            </a:r>
            <a:r>
              <a:rPr lang="en-US" smtClean="0"/>
              <a:t>0 </a:t>
            </a:r>
            <a:r>
              <a:rPr lang="en-US"/>
              <a:t>to &lt;</a:t>
            </a:r>
            <a:r>
              <a:rPr lang="en-US" smtClean="0"/>
              <a:t>5000, </a:t>
            </a:r>
          </a:p>
          <a:p>
            <a:r>
              <a:rPr lang="en-US" smtClean="0"/>
              <a:t>Group 2: 5000 </a:t>
            </a:r>
            <a:r>
              <a:rPr lang="en-US"/>
              <a:t>to &lt;</a:t>
            </a:r>
            <a:r>
              <a:rPr lang="en-US" smtClean="0"/>
              <a:t>10000, </a:t>
            </a:r>
          </a:p>
          <a:p>
            <a:r>
              <a:rPr lang="en-US" smtClean="0"/>
              <a:t>Group 3: 10000 </a:t>
            </a:r>
            <a:r>
              <a:rPr lang="en-US"/>
              <a:t>to &lt;</a:t>
            </a:r>
            <a:r>
              <a:rPr lang="en-US" smtClean="0"/>
              <a:t>15000, </a:t>
            </a:r>
            <a:r>
              <a:rPr lang="en-US"/>
              <a:t>and so on. </a:t>
            </a:r>
            <a:br>
              <a:rPr lang="en-US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 number of employees in each salary </a:t>
            </a:r>
            <a:r>
              <a:rPr lang="en-US" smtClean="0"/>
              <a:t>group. Salary </a:t>
            </a:r>
            <a:r>
              <a:rPr lang="en-US"/>
              <a:t>groups are considered as </a:t>
            </a:r>
            <a:r>
              <a:rPr lang="en-US" smtClean="0"/>
              <a:t>follows. </a:t>
            </a:r>
          </a:p>
          <a:p>
            <a:r>
              <a:rPr lang="en-US" smtClean="0"/>
              <a:t>Group </a:t>
            </a:r>
            <a:r>
              <a:rPr lang="en-US"/>
              <a:t>1: </a:t>
            </a:r>
            <a:r>
              <a:rPr lang="en-US" smtClean="0"/>
              <a:t>0 </a:t>
            </a:r>
            <a:r>
              <a:rPr lang="en-US"/>
              <a:t>to &lt;</a:t>
            </a:r>
            <a:r>
              <a:rPr lang="en-US" smtClean="0"/>
              <a:t>5000, </a:t>
            </a:r>
          </a:p>
          <a:p>
            <a:r>
              <a:rPr lang="en-US" smtClean="0"/>
              <a:t>Group 2: 5000 </a:t>
            </a:r>
            <a:r>
              <a:rPr lang="en-US"/>
              <a:t>to &lt;</a:t>
            </a:r>
            <a:r>
              <a:rPr lang="en-US" smtClean="0"/>
              <a:t>10000, </a:t>
            </a:r>
          </a:p>
          <a:p>
            <a:r>
              <a:rPr lang="en-US" smtClean="0"/>
              <a:t>Group 3: 10000 </a:t>
            </a:r>
            <a:r>
              <a:rPr lang="en-US"/>
              <a:t>to &lt;</a:t>
            </a:r>
            <a:r>
              <a:rPr lang="en-US" smtClean="0"/>
              <a:t>15000, </a:t>
            </a:r>
            <a:r>
              <a:rPr lang="en-US"/>
              <a:t>and so on. </a:t>
            </a:r>
            <a:br>
              <a:rPr lang="en-US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4922183"/>
            <a:ext cx="64293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SUM, MAX, MIN, AVG, COUNT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total salary of all employees</a:t>
            </a:r>
          </a:p>
          <a:p>
            <a:r>
              <a:rPr lang="en-US" smtClean="0"/>
              <a:t>Find maximum salary of all employees</a:t>
            </a:r>
          </a:p>
          <a:p>
            <a:r>
              <a:rPr lang="en-US" smtClean="0"/>
              <a:t>Find minimum salary of all employees</a:t>
            </a:r>
          </a:p>
          <a:p>
            <a:r>
              <a:rPr lang="en-US" smtClean="0"/>
              <a:t>Find average salary of all employees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73" y="4391974"/>
            <a:ext cx="3375981" cy="655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398" y="4391974"/>
            <a:ext cx="3012078" cy="6557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73" y="5438420"/>
            <a:ext cx="3023411" cy="73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 By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 the total salary paid by the company to </a:t>
            </a:r>
            <a:r>
              <a:rPr lang="en-US" smtClean="0"/>
              <a:t>each departments</a:t>
            </a:r>
            <a:r>
              <a:rPr lang="en-US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3624542"/>
            <a:ext cx="60579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0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Execution Order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FROM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GROUP BY</a:t>
            </a:r>
            <a:endParaRPr lang="en-US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Order by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3172384" y="1825625"/>
            <a:ext cx="996203" cy="2728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3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 by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432362" cy="4351338"/>
          </a:xfrm>
        </p:spPr>
        <p:txBody>
          <a:bodyPr/>
          <a:lstStyle/>
          <a:p>
            <a:r>
              <a:rPr lang="en-US"/>
              <a:t>GROUP BY returns one row for each unique combination of </a:t>
            </a:r>
            <a:r>
              <a:rPr lang="en-US" smtClean="0"/>
              <a:t>fields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1028" name="Picture 4" descr="Image result for how group by works in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012" y="2090373"/>
            <a:ext cx="4919152" cy="34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95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</a:t>
            </a:r>
            <a:r>
              <a:rPr lang="en-US" smtClean="0"/>
              <a:t>uppose</a:t>
            </a:r>
            <a:r>
              <a:rPr lang="en-US"/>
              <a:t>, you want to know the maximum salary, minimum salary and </a:t>
            </a:r>
            <a:r>
              <a:rPr lang="en-US" smtClean="0"/>
              <a:t>average salary </a:t>
            </a:r>
            <a:r>
              <a:rPr lang="en-US"/>
              <a:t>the company pays in different job types. </a:t>
            </a: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52" y="4001294"/>
            <a:ext cx="7080295" cy="110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Scenario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number of employee in each department.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3830660"/>
            <a:ext cx="49339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Caution!!!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cannot select a column that is not present in GROUP BY clause. </a:t>
            </a:r>
            <a:br>
              <a:rPr lang="en-US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Tareq Mahmood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53653"/>
            <a:ext cx="8016759" cy="157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617</Words>
  <Application>Microsoft Office PowerPoint</Application>
  <PresentationFormat>On-screen Show (4:3)</PresentationFormat>
  <Paragraphs>106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Office Theme</vt:lpstr>
      <vt:lpstr>Data Aggregation</vt:lpstr>
      <vt:lpstr>Scenario</vt:lpstr>
      <vt:lpstr>SUM, MAX, MIN, AVG, COUNT</vt:lpstr>
      <vt:lpstr>Group By</vt:lpstr>
      <vt:lpstr>Execution Order</vt:lpstr>
      <vt:lpstr>Group by</vt:lpstr>
      <vt:lpstr>Scenario</vt:lpstr>
      <vt:lpstr>Scenario</vt:lpstr>
      <vt:lpstr>Caution!!!</vt:lpstr>
      <vt:lpstr>Group by + Where</vt:lpstr>
      <vt:lpstr>Group by + Where + Order by</vt:lpstr>
      <vt:lpstr>Practice!!!!</vt:lpstr>
      <vt:lpstr>Count(*) vs Count(column)</vt:lpstr>
      <vt:lpstr>DISTINCT on Aggregation</vt:lpstr>
      <vt:lpstr>HAVING</vt:lpstr>
      <vt:lpstr>HAVING</vt:lpstr>
      <vt:lpstr>Execution Order</vt:lpstr>
      <vt:lpstr>HAVING</vt:lpstr>
      <vt:lpstr>HAVING</vt:lpstr>
      <vt:lpstr>HAVING</vt:lpstr>
      <vt:lpstr>Multiple Column</vt:lpstr>
      <vt:lpstr>Multiple Column</vt:lpstr>
      <vt:lpstr>Advanced Group By</vt:lpstr>
      <vt:lpstr>Problem</vt:lpstr>
      <vt:lpstr>Problem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and Administration</dc:title>
  <dc:creator>Tareq</dc:creator>
  <cp:lastModifiedBy>Tareq</cp:lastModifiedBy>
  <cp:revision>113</cp:revision>
  <dcterms:created xsi:type="dcterms:W3CDTF">2019-11-22T05:49:20Z</dcterms:created>
  <dcterms:modified xsi:type="dcterms:W3CDTF">2020-03-07T05:21:11Z</dcterms:modified>
</cp:coreProperties>
</file>