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9" r:id="rId3"/>
    <p:sldId id="276" r:id="rId4"/>
    <p:sldId id="260" r:id="rId5"/>
    <p:sldId id="272" r:id="rId6"/>
    <p:sldId id="261" r:id="rId7"/>
    <p:sldId id="273" r:id="rId8"/>
    <p:sldId id="263" r:id="rId9"/>
    <p:sldId id="275" r:id="rId10"/>
    <p:sldId id="268" r:id="rId11"/>
    <p:sldId id="262" r:id="rId12"/>
    <p:sldId id="264" r:id="rId13"/>
    <p:sldId id="265" r:id="rId14"/>
    <p:sldId id="266" r:id="rId15"/>
    <p:sldId id="267" r:id="rId16"/>
    <p:sldId id="269" r:id="rId17"/>
    <p:sldId id="270" r:id="rId18"/>
    <p:sldId id="271"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5944A-5BF7-4F63-A278-9F6FD422CA2F}" type="doc">
      <dgm:prSet loTypeId="urn:microsoft.com/office/officeart/2005/8/layout/hierarchy6" loCatId="hierarchy" qsTypeId="urn:microsoft.com/office/officeart/2005/8/quickstyle/3d2" qsCatId="3D" csTypeId="urn:microsoft.com/office/officeart/2005/8/colors/accent1_2" csCatId="accent1" phldr="1"/>
      <dgm:spPr/>
      <dgm:t>
        <a:bodyPr/>
        <a:lstStyle/>
        <a:p>
          <a:endParaRPr lang="en-US"/>
        </a:p>
      </dgm:t>
    </dgm:pt>
    <dgm:pt modelId="{EACDCC76-2981-483F-A562-C1CE4CA4C226}">
      <dgm:prSet phldrT="[Text]" custT="1"/>
      <dgm:spPr>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200" b="1" dirty="0" smtClean="0">
              <a:latin typeface="Baskerville Old Face" panose="02020602080505020303" pitchFamily="18" charset="0"/>
            </a:rPr>
            <a:t>Time table management system</a:t>
          </a:r>
          <a:endParaRPr lang="en-US" sz="2200" b="1" dirty="0">
            <a:latin typeface="Baskerville Old Face" panose="02020602080505020303" pitchFamily="18" charset="0"/>
          </a:endParaRPr>
        </a:p>
      </dgm:t>
    </dgm:pt>
    <dgm:pt modelId="{1F80734F-8F42-4713-99CA-6C049439BAED}" type="parTrans" cxnId="{7B0FB2F7-8F80-4318-A5A9-20B14728AEEE}">
      <dgm:prSet/>
      <dgm:spPr/>
      <dgm:t>
        <a:bodyPr/>
        <a:lstStyle/>
        <a:p>
          <a:endParaRPr lang="en-US"/>
        </a:p>
      </dgm:t>
    </dgm:pt>
    <dgm:pt modelId="{8B8B03C6-7AE7-4748-BAA5-7899CD4807E5}" type="sibTrans" cxnId="{7B0FB2F7-8F80-4318-A5A9-20B14728AEEE}">
      <dgm:prSet/>
      <dgm:spPr/>
      <dgm:t>
        <a:bodyPr/>
        <a:lstStyle/>
        <a:p>
          <a:endParaRPr lang="en-US"/>
        </a:p>
      </dgm:t>
    </dgm:pt>
    <dgm:pt modelId="{DEE4FE3D-4CC4-4561-BADC-4EBA4B788F32}">
      <dgm:prSet phldrT="[Text]" custT="1"/>
      <dgm:spPr>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800" b="1" dirty="0" smtClean="0">
              <a:latin typeface="Baskerville Old Face" panose="02020602080505020303" pitchFamily="18" charset="0"/>
            </a:rPr>
            <a:t>student</a:t>
          </a:r>
          <a:endParaRPr lang="en-US" sz="2800" b="1" dirty="0">
            <a:latin typeface="Baskerville Old Face" panose="02020602080505020303" pitchFamily="18" charset="0"/>
          </a:endParaRPr>
        </a:p>
      </dgm:t>
    </dgm:pt>
    <dgm:pt modelId="{B9263512-DAD9-4D69-8485-05ED5D5760EF}" type="parTrans" cxnId="{5D252CE7-6E35-4804-9EC5-1689D811E148}">
      <dgm:prSet/>
      <dgm:spPr/>
      <dgm:t>
        <a:bodyPr/>
        <a:lstStyle/>
        <a:p>
          <a:endParaRPr lang="en-US"/>
        </a:p>
      </dgm:t>
    </dgm:pt>
    <dgm:pt modelId="{4F394950-5B61-4578-95A0-E3D3DA3D341A}" type="sibTrans" cxnId="{5D252CE7-6E35-4804-9EC5-1689D811E148}">
      <dgm:prSet/>
      <dgm:spPr/>
      <dgm:t>
        <a:bodyPr/>
        <a:lstStyle/>
        <a:p>
          <a:endParaRPr lang="en-US"/>
        </a:p>
      </dgm:t>
    </dgm:pt>
    <dgm:pt modelId="{16A5E148-A074-4ECD-ABB3-6D22675C8774}">
      <dgm:prSet phldrT="[Text]" custT="1"/>
      <dgm:spPr>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800" b="1" dirty="0" smtClean="0">
              <a:latin typeface="Baskerville Old Face" panose="02020602080505020303" pitchFamily="18" charset="0"/>
            </a:rPr>
            <a:t>Classes</a:t>
          </a:r>
          <a:endParaRPr lang="en-US" sz="2800" b="1" dirty="0">
            <a:latin typeface="Baskerville Old Face" panose="02020602080505020303" pitchFamily="18" charset="0"/>
          </a:endParaRPr>
        </a:p>
      </dgm:t>
    </dgm:pt>
    <dgm:pt modelId="{C367A053-358E-436F-824E-58FB4AF1D50F}" type="parTrans" cxnId="{BD9F632F-C07D-4FCE-A7F8-2B5261B464DC}">
      <dgm:prSet/>
      <dgm:spPr/>
      <dgm:t>
        <a:bodyPr/>
        <a:lstStyle/>
        <a:p>
          <a:endParaRPr lang="en-US"/>
        </a:p>
      </dgm:t>
    </dgm:pt>
    <dgm:pt modelId="{B1BCAC6A-40E3-41A2-A97E-9844EAFD11C8}" type="sibTrans" cxnId="{BD9F632F-C07D-4FCE-A7F8-2B5261B464DC}">
      <dgm:prSet/>
      <dgm:spPr/>
      <dgm:t>
        <a:bodyPr/>
        <a:lstStyle/>
        <a:p>
          <a:endParaRPr lang="en-US"/>
        </a:p>
      </dgm:t>
    </dgm:pt>
    <dgm:pt modelId="{1E3E7738-5BAD-40B3-8C3C-7C7F72DEFF41}">
      <dgm:prSet phldrT="[Text]" custT="1"/>
      <dgm:spPr>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200" b="1" dirty="0" smtClean="0">
              <a:latin typeface="Baskerville Old Face" panose="02020602080505020303" pitchFamily="18" charset="0"/>
            </a:rPr>
            <a:t>Upcoming </a:t>
          </a:r>
          <a:r>
            <a:rPr lang="en-US" sz="2200" b="1" dirty="0" smtClean="0">
              <a:solidFill>
                <a:schemeClr val="bg1"/>
              </a:solidFill>
              <a:latin typeface="Baskerville Old Face" panose="02020602080505020303" pitchFamily="18" charset="0"/>
            </a:rPr>
            <a:t>assignments/quizzes</a:t>
          </a:r>
          <a:endParaRPr lang="en-US" sz="2200" b="1" dirty="0">
            <a:solidFill>
              <a:schemeClr val="bg1"/>
            </a:solidFill>
            <a:latin typeface="Baskerville Old Face" panose="02020602080505020303" pitchFamily="18" charset="0"/>
          </a:endParaRPr>
        </a:p>
      </dgm:t>
    </dgm:pt>
    <dgm:pt modelId="{25F5662E-5F32-4C76-B9B4-42C18CC8BC81}" type="parTrans" cxnId="{AAADDB67-770A-4AB6-91AB-F827BA4FFE8B}">
      <dgm:prSet/>
      <dgm:spPr/>
      <dgm:t>
        <a:bodyPr/>
        <a:lstStyle/>
        <a:p>
          <a:endParaRPr lang="en-US"/>
        </a:p>
      </dgm:t>
    </dgm:pt>
    <dgm:pt modelId="{0B4864FC-660F-43DA-8370-9D18C04FB09E}" type="sibTrans" cxnId="{AAADDB67-770A-4AB6-91AB-F827BA4FFE8B}">
      <dgm:prSet/>
      <dgm:spPr/>
      <dgm:t>
        <a:bodyPr/>
        <a:lstStyle/>
        <a:p>
          <a:endParaRPr lang="en-US"/>
        </a:p>
      </dgm:t>
    </dgm:pt>
    <dgm:pt modelId="{393D3B26-AB0D-4C1A-98A7-6D1FF5AB1DAE}">
      <dgm:prSet phldrT="[Text]" custT="1"/>
      <dgm:spPr>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800" b="1" dirty="0" smtClean="0">
              <a:latin typeface="Baskerville Old Face" panose="02020602080505020303" pitchFamily="18" charset="0"/>
            </a:rPr>
            <a:t>teacher</a:t>
          </a:r>
          <a:endParaRPr lang="en-US" sz="2800" b="1" dirty="0">
            <a:latin typeface="Baskerville Old Face" panose="02020602080505020303" pitchFamily="18" charset="0"/>
          </a:endParaRPr>
        </a:p>
      </dgm:t>
    </dgm:pt>
    <dgm:pt modelId="{36BCAE2C-4504-4E95-AAFC-64E3D2258F72}" type="parTrans" cxnId="{A672C6FF-428C-4FDE-A586-8BEA7288DFC2}">
      <dgm:prSet/>
      <dgm:spPr/>
      <dgm:t>
        <a:bodyPr/>
        <a:lstStyle/>
        <a:p>
          <a:endParaRPr lang="en-US"/>
        </a:p>
      </dgm:t>
    </dgm:pt>
    <dgm:pt modelId="{C86CFDC3-C5B4-4B16-8393-CD884CB0081C}" type="sibTrans" cxnId="{A672C6FF-428C-4FDE-A586-8BEA7288DFC2}">
      <dgm:prSet/>
      <dgm:spPr/>
      <dgm:t>
        <a:bodyPr/>
        <a:lstStyle/>
        <a:p>
          <a:endParaRPr lang="en-US"/>
        </a:p>
      </dgm:t>
    </dgm:pt>
    <dgm:pt modelId="{9FA7CC0F-9E34-43B8-91B2-3361C8EEA62E}">
      <dgm:prSet phldrT="[Text]" custT="1"/>
      <dgm:spPr>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800" b="1" dirty="0" smtClean="0">
              <a:latin typeface="Baskerville Old Face" panose="02020602080505020303" pitchFamily="18" charset="0"/>
            </a:rPr>
            <a:t>Free slots</a:t>
          </a:r>
          <a:endParaRPr lang="en-US" sz="2800" b="1" dirty="0">
            <a:latin typeface="Baskerville Old Face" panose="02020602080505020303" pitchFamily="18" charset="0"/>
          </a:endParaRPr>
        </a:p>
      </dgm:t>
    </dgm:pt>
    <dgm:pt modelId="{749BD50F-D930-4914-8C17-564CAED0B86D}" type="parTrans" cxnId="{A11F1579-DF5F-4A05-A945-370188D335AE}">
      <dgm:prSet/>
      <dgm:spPr/>
      <dgm:t>
        <a:bodyPr/>
        <a:lstStyle/>
        <a:p>
          <a:endParaRPr lang="en-US"/>
        </a:p>
      </dgm:t>
    </dgm:pt>
    <dgm:pt modelId="{F206B38F-13FD-46AC-8323-886F1CE6CF80}" type="sibTrans" cxnId="{A11F1579-DF5F-4A05-A945-370188D335AE}">
      <dgm:prSet/>
      <dgm:spPr/>
      <dgm:t>
        <a:bodyPr/>
        <a:lstStyle/>
        <a:p>
          <a:endParaRPr lang="en-US"/>
        </a:p>
      </dgm:t>
    </dgm:pt>
    <dgm:pt modelId="{434584A1-9887-4629-804A-C51BE9D377CC}" type="pres">
      <dgm:prSet presAssocID="{E285944A-5BF7-4F63-A278-9F6FD422CA2F}" presName="mainComposite" presStyleCnt="0">
        <dgm:presLayoutVars>
          <dgm:chPref val="1"/>
          <dgm:dir/>
          <dgm:animOne val="branch"/>
          <dgm:animLvl val="lvl"/>
          <dgm:resizeHandles val="exact"/>
        </dgm:presLayoutVars>
      </dgm:prSet>
      <dgm:spPr/>
    </dgm:pt>
    <dgm:pt modelId="{6BE7C833-8C12-46FB-942C-51E4438DCB44}" type="pres">
      <dgm:prSet presAssocID="{E285944A-5BF7-4F63-A278-9F6FD422CA2F}" presName="hierFlow" presStyleCnt="0"/>
      <dgm:spPr/>
    </dgm:pt>
    <dgm:pt modelId="{5C1D7C6A-A59F-41E6-AC14-4AA0C8E9A59B}" type="pres">
      <dgm:prSet presAssocID="{E285944A-5BF7-4F63-A278-9F6FD422CA2F}" presName="hierChild1" presStyleCnt="0">
        <dgm:presLayoutVars>
          <dgm:chPref val="1"/>
          <dgm:animOne val="branch"/>
          <dgm:animLvl val="lvl"/>
        </dgm:presLayoutVars>
      </dgm:prSet>
      <dgm:spPr/>
    </dgm:pt>
    <dgm:pt modelId="{9F51847A-D4D8-4A04-A6FE-89E98761B45C}" type="pres">
      <dgm:prSet presAssocID="{EACDCC76-2981-483F-A562-C1CE4CA4C226}" presName="Name14" presStyleCnt="0"/>
      <dgm:spPr/>
    </dgm:pt>
    <dgm:pt modelId="{1FEFE554-2FF4-4528-B4FB-C65788CB8347}" type="pres">
      <dgm:prSet presAssocID="{EACDCC76-2981-483F-A562-C1CE4CA4C226}" presName="level1Shape" presStyleLbl="node0" presStyleIdx="0" presStyleCnt="1" custScaleX="184377">
        <dgm:presLayoutVars>
          <dgm:chPref val="3"/>
        </dgm:presLayoutVars>
      </dgm:prSet>
      <dgm:spPr/>
    </dgm:pt>
    <dgm:pt modelId="{87929402-6D01-45B6-AD32-130615C2AF97}" type="pres">
      <dgm:prSet presAssocID="{EACDCC76-2981-483F-A562-C1CE4CA4C226}" presName="hierChild2" presStyleCnt="0"/>
      <dgm:spPr/>
    </dgm:pt>
    <dgm:pt modelId="{306CB6BA-9755-42F2-9382-4A57B7B5A7FC}" type="pres">
      <dgm:prSet presAssocID="{B9263512-DAD9-4D69-8485-05ED5D5760EF}" presName="Name19" presStyleLbl="parChTrans1D2" presStyleIdx="0" presStyleCnt="2"/>
      <dgm:spPr/>
    </dgm:pt>
    <dgm:pt modelId="{8F5E1177-E59F-4C1F-AC2D-98F62CAFDA19}" type="pres">
      <dgm:prSet presAssocID="{DEE4FE3D-4CC4-4561-BADC-4EBA4B788F32}" presName="Name21" presStyleCnt="0"/>
      <dgm:spPr/>
    </dgm:pt>
    <dgm:pt modelId="{636BE16B-5EFF-4F2C-BE27-19268A6ED5C6}" type="pres">
      <dgm:prSet presAssocID="{DEE4FE3D-4CC4-4561-BADC-4EBA4B788F32}" presName="level2Shape" presStyleLbl="node2" presStyleIdx="0" presStyleCnt="2"/>
      <dgm:spPr/>
    </dgm:pt>
    <dgm:pt modelId="{1AB2F956-ED45-44E7-9BC6-96978D0011BE}" type="pres">
      <dgm:prSet presAssocID="{DEE4FE3D-4CC4-4561-BADC-4EBA4B788F32}" presName="hierChild3" presStyleCnt="0"/>
      <dgm:spPr/>
    </dgm:pt>
    <dgm:pt modelId="{CEE32A1A-1C2E-4195-B3A1-8B89E7B3B8B4}" type="pres">
      <dgm:prSet presAssocID="{C367A053-358E-436F-824E-58FB4AF1D50F}" presName="Name19" presStyleLbl="parChTrans1D3" presStyleIdx="0" presStyleCnt="3"/>
      <dgm:spPr/>
    </dgm:pt>
    <dgm:pt modelId="{339F19FF-EB01-450E-B936-07D664411858}" type="pres">
      <dgm:prSet presAssocID="{16A5E148-A074-4ECD-ABB3-6D22675C8774}" presName="Name21" presStyleCnt="0"/>
      <dgm:spPr/>
    </dgm:pt>
    <dgm:pt modelId="{91B9329D-E6A3-412F-BAF1-2233443E451B}" type="pres">
      <dgm:prSet presAssocID="{16A5E148-A074-4ECD-ABB3-6D22675C8774}" presName="level2Shape" presStyleLbl="node3" presStyleIdx="0" presStyleCnt="3"/>
      <dgm:spPr/>
    </dgm:pt>
    <dgm:pt modelId="{3636FA54-B5D1-4A28-B5E2-906029D20138}" type="pres">
      <dgm:prSet presAssocID="{16A5E148-A074-4ECD-ABB3-6D22675C8774}" presName="hierChild3" presStyleCnt="0"/>
      <dgm:spPr/>
    </dgm:pt>
    <dgm:pt modelId="{87CCAC1B-3384-44EF-8425-E0006322CAE2}" type="pres">
      <dgm:prSet presAssocID="{25F5662E-5F32-4C76-B9B4-42C18CC8BC81}" presName="Name19" presStyleLbl="parChTrans1D3" presStyleIdx="1" presStyleCnt="3"/>
      <dgm:spPr/>
    </dgm:pt>
    <dgm:pt modelId="{417AB0F6-FCBF-4577-B5CD-A1AD57963E30}" type="pres">
      <dgm:prSet presAssocID="{1E3E7738-5BAD-40B3-8C3C-7C7F72DEFF41}" presName="Name21" presStyleCnt="0"/>
      <dgm:spPr/>
    </dgm:pt>
    <dgm:pt modelId="{14DC4C97-3207-43F8-9D94-C49EAF67D552}" type="pres">
      <dgm:prSet presAssocID="{1E3E7738-5BAD-40B3-8C3C-7C7F72DEFF41}" presName="level2Shape" presStyleLbl="node3" presStyleIdx="1" presStyleCnt="3"/>
      <dgm:spPr/>
    </dgm:pt>
    <dgm:pt modelId="{27189500-1BE3-42DA-AC36-84F1EEAF39F7}" type="pres">
      <dgm:prSet presAssocID="{1E3E7738-5BAD-40B3-8C3C-7C7F72DEFF41}" presName="hierChild3" presStyleCnt="0"/>
      <dgm:spPr/>
    </dgm:pt>
    <dgm:pt modelId="{285114BA-7916-40E8-B5FB-55AB65653BD2}" type="pres">
      <dgm:prSet presAssocID="{36BCAE2C-4504-4E95-AAFC-64E3D2258F72}" presName="Name19" presStyleLbl="parChTrans1D2" presStyleIdx="1" presStyleCnt="2"/>
      <dgm:spPr/>
    </dgm:pt>
    <dgm:pt modelId="{66E86EE8-E114-4F47-9A84-8BDB1C51240C}" type="pres">
      <dgm:prSet presAssocID="{393D3B26-AB0D-4C1A-98A7-6D1FF5AB1DAE}" presName="Name21" presStyleCnt="0"/>
      <dgm:spPr/>
    </dgm:pt>
    <dgm:pt modelId="{3E862B3C-35BF-40BC-9CAC-1094FE78CC58}" type="pres">
      <dgm:prSet presAssocID="{393D3B26-AB0D-4C1A-98A7-6D1FF5AB1DAE}" presName="level2Shape" presStyleLbl="node2" presStyleIdx="1" presStyleCnt="2" custLinFactNeighborX="-792" custLinFactNeighborY="-983"/>
      <dgm:spPr/>
    </dgm:pt>
    <dgm:pt modelId="{DB924591-FE71-426B-8026-E90F47D84844}" type="pres">
      <dgm:prSet presAssocID="{393D3B26-AB0D-4C1A-98A7-6D1FF5AB1DAE}" presName="hierChild3" presStyleCnt="0"/>
      <dgm:spPr/>
    </dgm:pt>
    <dgm:pt modelId="{87933E65-44E0-42C3-B7F4-3C07B26CEDBD}" type="pres">
      <dgm:prSet presAssocID="{749BD50F-D930-4914-8C17-564CAED0B86D}" presName="Name19" presStyleLbl="parChTrans1D3" presStyleIdx="2" presStyleCnt="3"/>
      <dgm:spPr/>
    </dgm:pt>
    <dgm:pt modelId="{C0DCAC7A-E85B-437D-BDD8-769067CC841A}" type="pres">
      <dgm:prSet presAssocID="{9FA7CC0F-9E34-43B8-91B2-3361C8EEA62E}" presName="Name21" presStyleCnt="0"/>
      <dgm:spPr/>
    </dgm:pt>
    <dgm:pt modelId="{B0939D85-1D5A-4518-89AA-B022648973F3}" type="pres">
      <dgm:prSet presAssocID="{9FA7CC0F-9E34-43B8-91B2-3361C8EEA62E}" presName="level2Shape" presStyleLbl="node3" presStyleIdx="2" presStyleCnt="3"/>
      <dgm:spPr/>
    </dgm:pt>
    <dgm:pt modelId="{03B1E4AE-6FB6-4043-A1EF-39755BC097E8}" type="pres">
      <dgm:prSet presAssocID="{9FA7CC0F-9E34-43B8-91B2-3361C8EEA62E}" presName="hierChild3" presStyleCnt="0"/>
      <dgm:spPr/>
    </dgm:pt>
    <dgm:pt modelId="{2E9C57EE-A569-4813-893A-5E83A33AFE95}" type="pres">
      <dgm:prSet presAssocID="{E285944A-5BF7-4F63-A278-9F6FD422CA2F}" presName="bgShapesFlow" presStyleCnt="0"/>
      <dgm:spPr/>
    </dgm:pt>
  </dgm:ptLst>
  <dgm:cxnLst>
    <dgm:cxn modelId="{43A52736-EF0C-409C-A19B-02B6BD6C5FD7}" type="presOf" srcId="{749BD50F-D930-4914-8C17-564CAED0B86D}" destId="{87933E65-44E0-42C3-B7F4-3C07B26CEDBD}" srcOrd="0" destOrd="0" presId="urn:microsoft.com/office/officeart/2005/8/layout/hierarchy6"/>
    <dgm:cxn modelId="{A9201BB0-A7FB-448C-9378-5000D569D1CE}" type="presOf" srcId="{B9263512-DAD9-4D69-8485-05ED5D5760EF}" destId="{306CB6BA-9755-42F2-9382-4A57B7B5A7FC}" srcOrd="0" destOrd="0" presId="urn:microsoft.com/office/officeart/2005/8/layout/hierarchy6"/>
    <dgm:cxn modelId="{A672C6FF-428C-4FDE-A586-8BEA7288DFC2}" srcId="{EACDCC76-2981-483F-A562-C1CE4CA4C226}" destId="{393D3B26-AB0D-4C1A-98A7-6D1FF5AB1DAE}" srcOrd="1" destOrd="0" parTransId="{36BCAE2C-4504-4E95-AAFC-64E3D2258F72}" sibTransId="{C86CFDC3-C5B4-4B16-8393-CD884CB0081C}"/>
    <dgm:cxn modelId="{5D252CE7-6E35-4804-9EC5-1689D811E148}" srcId="{EACDCC76-2981-483F-A562-C1CE4CA4C226}" destId="{DEE4FE3D-4CC4-4561-BADC-4EBA4B788F32}" srcOrd="0" destOrd="0" parTransId="{B9263512-DAD9-4D69-8485-05ED5D5760EF}" sibTransId="{4F394950-5B61-4578-95A0-E3D3DA3D341A}"/>
    <dgm:cxn modelId="{A0894D26-72DD-4C8A-82B5-8A4E24F4D028}" type="presOf" srcId="{9FA7CC0F-9E34-43B8-91B2-3361C8EEA62E}" destId="{B0939D85-1D5A-4518-89AA-B022648973F3}" srcOrd="0" destOrd="0" presId="urn:microsoft.com/office/officeart/2005/8/layout/hierarchy6"/>
    <dgm:cxn modelId="{7E850745-DF17-4B64-AF13-18C5C1E3685A}" type="presOf" srcId="{393D3B26-AB0D-4C1A-98A7-6D1FF5AB1DAE}" destId="{3E862B3C-35BF-40BC-9CAC-1094FE78CC58}" srcOrd="0" destOrd="0" presId="urn:microsoft.com/office/officeart/2005/8/layout/hierarchy6"/>
    <dgm:cxn modelId="{D9B0C83A-37F1-4D9E-BA5E-08EBE9939CDA}" type="presOf" srcId="{C367A053-358E-436F-824E-58FB4AF1D50F}" destId="{CEE32A1A-1C2E-4195-B3A1-8B89E7B3B8B4}" srcOrd="0" destOrd="0" presId="urn:microsoft.com/office/officeart/2005/8/layout/hierarchy6"/>
    <dgm:cxn modelId="{CF2042CF-5D3B-4369-9DE2-71635B1E2F5B}" type="presOf" srcId="{36BCAE2C-4504-4E95-AAFC-64E3D2258F72}" destId="{285114BA-7916-40E8-B5FB-55AB65653BD2}" srcOrd="0" destOrd="0" presId="urn:microsoft.com/office/officeart/2005/8/layout/hierarchy6"/>
    <dgm:cxn modelId="{BD9F632F-C07D-4FCE-A7F8-2B5261B464DC}" srcId="{DEE4FE3D-4CC4-4561-BADC-4EBA4B788F32}" destId="{16A5E148-A074-4ECD-ABB3-6D22675C8774}" srcOrd="0" destOrd="0" parTransId="{C367A053-358E-436F-824E-58FB4AF1D50F}" sibTransId="{B1BCAC6A-40E3-41A2-A97E-9844EAFD11C8}"/>
    <dgm:cxn modelId="{4469AB46-C34D-4BA0-865B-4656F1D15EA2}" type="presOf" srcId="{25F5662E-5F32-4C76-B9B4-42C18CC8BC81}" destId="{87CCAC1B-3384-44EF-8425-E0006322CAE2}" srcOrd="0" destOrd="0" presId="urn:microsoft.com/office/officeart/2005/8/layout/hierarchy6"/>
    <dgm:cxn modelId="{086ECD0B-BF4F-468B-BD00-5E8507A67973}" type="presOf" srcId="{16A5E148-A074-4ECD-ABB3-6D22675C8774}" destId="{91B9329D-E6A3-412F-BAF1-2233443E451B}" srcOrd="0" destOrd="0" presId="urn:microsoft.com/office/officeart/2005/8/layout/hierarchy6"/>
    <dgm:cxn modelId="{7B0FB2F7-8F80-4318-A5A9-20B14728AEEE}" srcId="{E285944A-5BF7-4F63-A278-9F6FD422CA2F}" destId="{EACDCC76-2981-483F-A562-C1CE4CA4C226}" srcOrd="0" destOrd="0" parTransId="{1F80734F-8F42-4713-99CA-6C049439BAED}" sibTransId="{8B8B03C6-7AE7-4748-BAA5-7899CD4807E5}"/>
    <dgm:cxn modelId="{A11F1579-DF5F-4A05-A945-370188D335AE}" srcId="{393D3B26-AB0D-4C1A-98A7-6D1FF5AB1DAE}" destId="{9FA7CC0F-9E34-43B8-91B2-3361C8EEA62E}" srcOrd="0" destOrd="0" parTransId="{749BD50F-D930-4914-8C17-564CAED0B86D}" sibTransId="{F206B38F-13FD-46AC-8323-886F1CE6CF80}"/>
    <dgm:cxn modelId="{DE7377BF-AE10-473A-AB41-C7DE06861716}" type="presOf" srcId="{E285944A-5BF7-4F63-A278-9F6FD422CA2F}" destId="{434584A1-9887-4629-804A-C51BE9D377CC}" srcOrd="0" destOrd="0" presId="urn:microsoft.com/office/officeart/2005/8/layout/hierarchy6"/>
    <dgm:cxn modelId="{3CAEAE52-478E-4CC7-A92E-5B6518CE8F05}" type="presOf" srcId="{EACDCC76-2981-483F-A562-C1CE4CA4C226}" destId="{1FEFE554-2FF4-4528-B4FB-C65788CB8347}" srcOrd="0" destOrd="0" presId="urn:microsoft.com/office/officeart/2005/8/layout/hierarchy6"/>
    <dgm:cxn modelId="{F8EA417F-4087-4287-83A2-09F19C4C859A}" type="presOf" srcId="{1E3E7738-5BAD-40B3-8C3C-7C7F72DEFF41}" destId="{14DC4C97-3207-43F8-9D94-C49EAF67D552}" srcOrd="0" destOrd="0" presId="urn:microsoft.com/office/officeart/2005/8/layout/hierarchy6"/>
    <dgm:cxn modelId="{AAADDB67-770A-4AB6-91AB-F827BA4FFE8B}" srcId="{DEE4FE3D-4CC4-4561-BADC-4EBA4B788F32}" destId="{1E3E7738-5BAD-40B3-8C3C-7C7F72DEFF41}" srcOrd="1" destOrd="0" parTransId="{25F5662E-5F32-4C76-B9B4-42C18CC8BC81}" sibTransId="{0B4864FC-660F-43DA-8370-9D18C04FB09E}"/>
    <dgm:cxn modelId="{58CF88D5-6AEA-47E6-973C-6B10334E356D}" type="presOf" srcId="{DEE4FE3D-4CC4-4561-BADC-4EBA4B788F32}" destId="{636BE16B-5EFF-4F2C-BE27-19268A6ED5C6}" srcOrd="0" destOrd="0" presId="urn:microsoft.com/office/officeart/2005/8/layout/hierarchy6"/>
    <dgm:cxn modelId="{D12830BE-7A12-4178-907E-8F556C0EF1DC}" type="presParOf" srcId="{434584A1-9887-4629-804A-C51BE9D377CC}" destId="{6BE7C833-8C12-46FB-942C-51E4438DCB44}" srcOrd="0" destOrd="0" presId="urn:microsoft.com/office/officeart/2005/8/layout/hierarchy6"/>
    <dgm:cxn modelId="{2167BB8D-04E9-4B51-BF3E-B13A562DA03C}" type="presParOf" srcId="{6BE7C833-8C12-46FB-942C-51E4438DCB44}" destId="{5C1D7C6A-A59F-41E6-AC14-4AA0C8E9A59B}" srcOrd="0" destOrd="0" presId="urn:microsoft.com/office/officeart/2005/8/layout/hierarchy6"/>
    <dgm:cxn modelId="{B4B34739-1D74-41CD-B89E-8F5A217DE526}" type="presParOf" srcId="{5C1D7C6A-A59F-41E6-AC14-4AA0C8E9A59B}" destId="{9F51847A-D4D8-4A04-A6FE-89E98761B45C}" srcOrd="0" destOrd="0" presId="urn:microsoft.com/office/officeart/2005/8/layout/hierarchy6"/>
    <dgm:cxn modelId="{4BDC3961-B9C3-4967-A49C-460A509C5D33}" type="presParOf" srcId="{9F51847A-D4D8-4A04-A6FE-89E98761B45C}" destId="{1FEFE554-2FF4-4528-B4FB-C65788CB8347}" srcOrd="0" destOrd="0" presId="urn:microsoft.com/office/officeart/2005/8/layout/hierarchy6"/>
    <dgm:cxn modelId="{9FE8A7D4-1088-4D18-8546-D8747559B94B}" type="presParOf" srcId="{9F51847A-D4D8-4A04-A6FE-89E98761B45C}" destId="{87929402-6D01-45B6-AD32-130615C2AF97}" srcOrd="1" destOrd="0" presId="urn:microsoft.com/office/officeart/2005/8/layout/hierarchy6"/>
    <dgm:cxn modelId="{32481107-AF46-469C-973F-B206CA01F5FA}" type="presParOf" srcId="{87929402-6D01-45B6-AD32-130615C2AF97}" destId="{306CB6BA-9755-42F2-9382-4A57B7B5A7FC}" srcOrd="0" destOrd="0" presId="urn:microsoft.com/office/officeart/2005/8/layout/hierarchy6"/>
    <dgm:cxn modelId="{12DD7A04-BDE2-4BC7-9DC3-0B2943B6F22F}" type="presParOf" srcId="{87929402-6D01-45B6-AD32-130615C2AF97}" destId="{8F5E1177-E59F-4C1F-AC2D-98F62CAFDA19}" srcOrd="1" destOrd="0" presId="urn:microsoft.com/office/officeart/2005/8/layout/hierarchy6"/>
    <dgm:cxn modelId="{6AEFE722-95D5-4C2E-BC07-55CFC320EC01}" type="presParOf" srcId="{8F5E1177-E59F-4C1F-AC2D-98F62CAFDA19}" destId="{636BE16B-5EFF-4F2C-BE27-19268A6ED5C6}" srcOrd="0" destOrd="0" presId="urn:microsoft.com/office/officeart/2005/8/layout/hierarchy6"/>
    <dgm:cxn modelId="{A0DD11DC-6E84-4142-81A8-8B07F7C32D66}" type="presParOf" srcId="{8F5E1177-E59F-4C1F-AC2D-98F62CAFDA19}" destId="{1AB2F956-ED45-44E7-9BC6-96978D0011BE}" srcOrd="1" destOrd="0" presId="urn:microsoft.com/office/officeart/2005/8/layout/hierarchy6"/>
    <dgm:cxn modelId="{79E65B58-AA85-4EA7-8F22-E464B8F1C705}" type="presParOf" srcId="{1AB2F956-ED45-44E7-9BC6-96978D0011BE}" destId="{CEE32A1A-1C2E-4195-B3A1-8B89E7B3B8B4}" srcOrd="0" destOrd="0" presId="urn:microsoft.com/office/officeart/2005/8/layout/hierarchy6"/>
    <dgm:cxn modelId="{DB74BB9E-3E8E-4156-8C0B-0D9BC96AD07D}" type="presParOf" srcId="{1AB2F956-ED45-44E7-9BC6-96978D0011BE}" destId="{339F19FF-EB01-450E-B936-07D664411858}" srcOrd="1" destOrd="0" presId="urn:microsoft.com/office/officeart/2005/8/layout/hierarchy6"/>
    <dgm:cxn modelId="{09BF84B5-2A6C-4FE1-8A44-2B10CDC18278}" type="presParOf" srcId="{339F19FF-EB01-450E-B936-07D664411858}" destId="{91B9329D-E6A3-412F-BAF1-2233443E451B}" srcOrd="0" destOrd="0" presId="urn:microsoft.com/office/officeart/2005/8/layout/hierarchy6"/>
    <dgm:cxn modelId="{B1892FBA-DAD6-4846-AD03-BE8607204E91}" type="presParOf" srcId="{339F19FF-EB01-450E-B936-07D664411858}" destId="{3636FA54-B5D1-4A28-B5E2-906029D20138}" srcOrd="1" destOrd="0" presId="urn:microsoft.com/office/officeart/2005/8/layout/hierarchy6"/>
    <dgm:cxn modelId="{8203F4B0-6456-409F-96BC-8ABEE0D50C89}" type="presParOf" srcId="{1AB2F956-ED45-44E7-9BC6-96978D0011BE}" destId="{87CCAC1B-3384-44EF-8425-E0006322CAE2}" srcOrd="2" destOrd="0" presId="urn:microsoft.com/office/officeart/2005/8/layout/hierarchy6"/>
    <dgm:cxn modelId="{8BB1377F-E41C-4068-8646-50CB8B6540BE}" type="presParOf" srcId="{1AB2F956-ED45-44E7-9BC6-96978D0011BE}" destId="{417AB0F6-FCBF-4577-B5CD-A1AD57963E30}" srcOrd="3" destOrd="0" presId="urn:microsoft.com/office/officeart/2005/8/layout/hierarchy6"/>
    <dgm:cxn modelId="{61063C4E-989B-42AF-9DCA-6066E794F816}" type="presParOf" srcId="{417AB0F6-FCBF-4577-B5CD-A1AD57963E30}" destId="{14DC4C97-3207-43F8-9D94-C49EAF67D552}" srcOrd="0" destOrd="0" presId="urn:microsoft.com/office/officeart/2005/8/layout/hierarchy6"/>
    <dgm:cxn modelId="{1D48528A-3CD4-4A07-BA80-C3D7305D9D98}" type="presParOf" srcId="{417AB0F6-FCBF-4577-B5CD-A1AD57963E30}" destId="{27189500-1BE3-42DA-AC36-84F1EEAF39F7}" srcOrd="1" destOrd="0" presId="urn:microsoft.com/office/officeart/2005/8/layout/hierarchy6"/>
    <dgm:cxn modelId="{5E45AC91-87D2-4105-8ACC-F208D096891B}" type="presParOf" srcId="{87929402-6D01-45B6-AD32-130615C2AF97}" destId="{285114BA-7916-40E8-B5FB-55AB65653BD2}" srcOrd="2" destOrd="0" presId="urn:microsoft.com/office/officeart/2005/8/layout/hierarchy6"/>
    <dgm:cxn modelId="{CB19A3E5-6D0E-480D-A55C-C234FE9AE99F}" type="presParOf" srcId="{87929402-6D01-45B6-AD32-130615C2AF97}" destId="{66E86EE8-E114-4F47-9A84-8BDB1C51240C}" srcOrd="3" destOrd="0" presId="urn:microsoft.com/office/officeart/2005/8/layout/hierarchy6"/>
    <dgm:cxn modelId="{E2B1B35A-ED48-4B2A-B50B-99C9FED230D4}" type="presParOf" srcId="{66E86EE8-E114-4F47-9A84-8BDB1C51240C}" destId="{3E862B3C-35BF-40BC-9CAC-1094FE78CC58}" srcOrd="0" destOrd="0" presId="urn:microsoft.com/office/officeart/2005/8/layout/hierarchy6"/>
    <dgm:cxn modelId="{41ACA029-5E29-47DD-95DC-2152038CAC2B}" type="presParOf" srcId="{66E86EE8-E114-4F47-9A84-8BDB1C51240C}" destId="{DB924591-FE71-426B-8026-E90F47D84844}" srcOrd="1" destOrd="0" presId="urn:microsoft.com/office/officeart/2005/8/layout/hierarchy6"/>
    <dgm:cxn modelId="{384D5CBB-26DF-4DE8-975F-6148A9F4406C}" type="presParOf" srcId="{DB924591-FE71-426B-8026-E90F47D84844}" destId="{87933E65-44E0-42C3-B7F4-3C07B26CEDBD}" srcOrd="0" destOrd="0" presId="urn:microsoft.com/office/officeart/2005/8/layout/hierarchy6"/>
    <dgm:cxn modelId="{01F938B5-9B67-4C85-A942-034AA59FD0F8}" type="presParOf" srcId="{DB924591-FE71-426B-8026-E90F47D84844}" destId="{C0DCAC7A-E85B-437D-BDD8-769067CC841A}" srcOrd="1" destOrd="0" presId="urn:microsoft.com/office/officeart/2005/8/layout/hierarchy6"/>
    <dgm:cxn modelId="{687AB5C9-D1F7-45FE-9C70-F5C6A358DB4C}" type="presParOf" srcId="{C0DCAC7A-E85B-437D-BDD8-769067CC841A}" destId="{B0939D85-1D5A-4518-89AA-B022648973F3}" srcOrd="0" destOrd="0" presId="urn:microsoft.com/office/officeart/2005/8/layout/hierarchy6"/>
    <dgm:cxn modelId="{DC4A005C-A719-4420-A7DE-325429358B17}" type="presParOf" srcId="{C0DCAC7A-E85B-437D-BDD8-769067CC841A}" destId="{03B1E4AE-6FB6-4043-A1EF-39755BC097E8}" srcOrd="1" destOrd="0" presId="urn:microsoft.com/office/officeart/2005/8/layout/hierarchy6"/>
    <dgm:cxn modelId="{499D4E49-155D-4CCE-8702-9F1F9BEF0C03}" type="presParOf" srcId="{434584A1-9887-4629-804A-C51BE9D377CC}" destId="{2E9C57EE-A569-4813-893A-5E83A33AFE9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FE554-2FF4-4528-B4FB-C65788CB8347}">
      <dsp:nvSpPr>
        <dsp:cNvPr id="0" name=""/>
        <dsp:cNvSpPr/>
      </dsp:nvSpPr>
      <dsp:spPr>
        <a:xfrm>
          <a:off x="4381682" y="1438"/>
          <a:ext cx="2979268" cy="1077238"/>
        </a:xfrm>
        <a:prstGeom prst="roundRect">
          <a:avLst>
            <a:gd name="adj" fmla="val 10000"/>
          </a:avLst>
        </a:prstGeom>
        <a:solidFill>
          <a:schemeClr val="accent1">
            <a:lumMod val="60000"/>
            <a:lumOff val="4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latin typeface="Baskerville Old Face" panose="02020602080505020303" pitchFamily="18" charset="0"/>
            </a:rPr>
            <a:t>Time table management system</a:t>
          </a:r>
          <a:endParaRPr lang="en-US" sz="2200" b="1" kern="1200" dirty="0">
            <a:latin typeface="Baskerville Old Face" panose="02020602080505020303" pitchFamily="18" charset="0"/>
          </a:endParaRPr>
        </a:p>
      </dsp:txBody>
      <dsp:txXfrm>
        <a:off x="4413233" y="32989"/>
        <a:ext cx="2916166" cy="1014136"/>
      </dsp:txXfrm>
    </dsp:sp>
    <dsp:sp modelId="{306CB6BA-9755-42F2-9382-4A57B7B5A7FC}">
      <dsp:nvSpPr>
        <dsp:cNvPr id="0" name=""/>
        <dsp:cNvSpPr/>
      </dsp:nvSpPr>
      <dsp:spPr>
        <a:xfrm>
          <a:off x="4295856" y="1078676"/>
          <a:ext cx="1575460" cy="430895"/>
        </a:xfrm>
        <a:custGeom>
          <a:avLst/>
          <a:gdLst/>
          <a:ahLst/>
          <a:cxnLst/>
          <a:rect l="0" t="0" r="0" b="0"/>
          <a:pathLst>
            <a:path>
              <a:moveTo>
                <a:pt x="1575460" y="0"/>
              </a:moveTo>
              <a:lnTo>
                <a:pt x="1575460" y="215447"/>
              </a:lnTo>
              <a:lnTo>
                <a:pt x="0" y="215447"/>
              </a:lnTo>
              <a:lnTo>
                <a:pt x="0" y="43089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6BE16B-5EFF-4F2C-BE27-19268A6ED5C6}">
      <dsp:nvSpPr>
        <dsp:cNvPr id="0" name=""/>
        <dsp:cNvSpPr/>
      </dsp:nvSpPr>
      <dsp:spPr>
        <a:xfrm>
          <a:off x="3487927" y="1509571"/>
          <a:ext cx="1615857" cy="1077238"/>
        </a:xfrm>
        <a:prstGeom prst="roundRect">
          <a:avLst>
            <a:gd name="adj" fmla="val 10000"/>
          </a:avLst>
        </a:prstGeom>
        <a:solidFill>
          <a:schemeClr val="accent1">
            <a:lumMod val="60000"/>
            <a:lumOff val="4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latin typeface="Baskerville Old Face" panose="02020602080505020303" pitchFamily="18" charset="0"/>
            </a:rPr>
            <a:t>student</a:t>
          </a:r>
          <a:endParaRPr lang="en-US" sz="2800" b="1" kern="1200" dirty="0">
            <a:latin typeface="Baskerville Old Face" panose="02020602080505020303" pitchFamily="18" charset="0"/>
          </a:endParaRPr>
        </a:p>
      </dsp:txBody>
      <dsp:txXfrm>
        <a:off x="3519478" y="1541122"/>
        <a:ext cx="1552755" cy="1014136"/>
      </dsp:txXfrm>
    </dsp:sp>
    <dsp:sp modelId="{CEE32A1A-1C2E-4195-B3A1-8B89E7B3B8B4}">
      <dsp:nvSpPr>
        <dsp:cNvPr id="0" name=""/>
        <dsp:cNvSpPr/>
      </dsp:nvSpPr>
      <dsp:spPr>
        <a:xfrm>
          <a:off x="3245549" y="2586810"/>
          <a:ext cx="1050307" cy="430895"/>
        </a:xfrm>
        <a:custGeom>
          <a:avLst/>
          <a:gdLst/>
          <a:ahLst/>
          <a:cxnLst/>
          <a:rect l="0" t="0" r="0" b="0"/>
          <a:pathLst>
            <a:path>
              <a:moveTo>
                <a:pt x="1050307" y="0"/>
              </a:moveTo>
              <a:lnTo>
                <a:pt x="1050307" y="215447"/>
              </a:lnTo>
              <a:lnTo>
                <a:pt x="0" y="215447"/>
              </a:lnTo>
              <a:lnTo>
                <a:pt x="0" y="430895"/>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1B9329D-E6A3-412F-BAF1-2233443E451B}">
      <dsp:nvSpPr>
        <dsp:cNvPr id="0" name=""/>
        <dsp:cNvSpPr/>
      </dsp:nvSpPr>
      <dsp:spPr>
        <a:xfrm>
          <a:off x="2437620" y="3017705"/>
          <a:ext cx="1615857" cy="1077238"/>
        </a:xfrm>
        <a:prstGeom prst="roundRect">
          <a:avLst>
            <a:gd name="adj" fmla="val 10000"/>
          </a:avLst>
        </a:prstGeom>
        <a:solidFill>
          <a:schemeClr val="accent1">
            <a:lumMod val="60000"/>
            <a:lumOff val="4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latin typeface="Baskerville Old Face" panose="02020602080505020303" pitchFamily="18" charset="0"/>
            </a:rPr>
            <a:t>Classes</a:t>
          </a:r>
          <a:endParaRPr lang="en-US" sz="2800" b="1" kern="1200" dirty="0">
            <a:latin typeface="Baskerville Old Face" panose="02020602080505020303" pitchFamily="18" charset="0"/>
          </a:endParaRPr>
        </a:p>
      </dsp:txBody>
      <dsp:txXfrm>
        <a:off x="2469171" y="3049256"/>
        <a:ext cx="1552755" cy="1014136"/>
      </dsp:txXfrm>
    </dsp:sp>
    <dsp:sp modelId="{87CCAC1B-3384-44EF-8425-E0006322CAE2}">
      <dsp:nvSpPr>
        <dsp:cNvPr id="0" name=""/>
        <dsp:cNvSpPr/>
      </dsp:nvSpPr>
      <dsp:spPr>
        <a:xfrm>
          <a:off x="4295856" y="2586810"/>
          <a:ext cx="1050307" cy="430895"/>
        </a:xfrm>
        <a:custGeom>
          <a:avLst/>
          <a:gdLst/>
          <a:ahLst/>
          <a:cxnLst/>
          <a:rect l="0" t="0" r="0" b="0"/>
          <a:pathLst>
            <a:path>
              <a:moveTo>
                <a:pt x="0" y="0"/>
              </a:moveTo>
              <a:lnTo>
                <a:pt x="0" y="215447"/>
              </a:lnTo>
              <a:lnTo>
                <a:pt x="1050307" y="215447"/>
              </a:lnTo>
              <a:lnTo>
                <a:pt x="1050307" y="430895"/>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4DC4C97-3207-43F8-9D94-C49EAF67D552}">
      <dsp:nvSpPr>
        <dsp:cNvPr id="0" name=""/>
        <dsp:cNvSpPr/>
      </dsp:nvSpPr>
      <dsp:spPr>
        <a:xfrm>
          <a:off x="4538234" y="3017705"/>
          <a:ext cx="1615857" cy="1077238"/>
        </a:xfrm>
        <a:prstGeom prst="roundRect">
          <a:avLst>
            <a:gd name="adj" fmla="val 10000"/>
          </a:avLst>
        </a:prstGeom>
        <a:solidFill>
          <a:schemeClr val="accent1">
            <a:lumMod val="60000"/>
            <a:lumOff val="4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latin typeface="Baskerville Old Face" panose="02020602080505020303" pitchFamily="18" charset="0"/>
            </a:rPr>
            <a:t>Upcoming </a:t>
          </a:r>
          <a:r>
            <a:rPr lang="en-US" sz="2200" b="1" kern="1200" dirty="0" smtClean="0">
              <a:solidFill>
                <a:schemeClr val="bg1"/>
              </a:solidFill>
              <a:latin typeface="Baskerville Old Face" panose="02020602080505020303" pitchFamily="18" charset="0"/>
            </a:rPr>
            <a:t>assignments/quizzes</a:t>
          </a:r>
          <a:endParaRPr lang="en-US" sz="2200" b="1" kern="1200" dirty="0">
            <a:solidFill>
              <a:schemeClr val="bg1"/>
            </a:solidFill>
            <a:latin typeface="Baskerville Old Face" panose="02020602080505020303" pitchFamily="18" charset="0"/>
          </a:endParaRPr>
        </a:p>
      </dsp:txBody>
      <dsp:txXfrm>
        <a:off x="4569785" y="3049256"/>
        <a:ext cx="1552755" cy="1014136"/>
      </dsp:txXfrm>
    </dsp:sp>
    <dsp:sp modelId="{285114BA-7916-40E8-B5FB-55AB65653BD2}">
      <dsp:nvSpPr>
        <dsp:cNvPr id="0" name=""/>
        <dsp:cNvSpPr/>
      </dsp:nvSpPr>
      <dsp:spPr>
        <a:xfrm>
          <a:off x="5871317" y="1078676"/>
          <a:ext cx="1562663" cy="420305"/>
        </a:xfrm>
        <a:custGeom>
          <a:avLst/>
          <a:gdLst/>
          <a:ahLst/>
          <a:cxnLst/>
          <a:rect l="0" t="0" r="0" b="0"/>
          <a:pathLst>
            <a:path>
              <a:moveTo>
                <a:pt x="0" y="0"/>
              </a:moveTo>
              <a:lnTo>
                <a:pt x="0" y="210152"/>
              </a:lnTo>
              <a:lnTo>
                <a:pt x="1562663" y="210152"/>
              </a:lnTo>
              <a:lnTo>
                <a:pt x="1562663" y="42030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E862B3C-35BF-40BC-9CAC-1094FE78CC58}">
      <dsp:nvSpPr>
        <dsp:cNvPr id="0" name=""/>
        <dsp:cNvSpPr/>
      </dsp:nvSpPr>
      <dsp:spPr>
        <a:xfrm>
          <a:off x="6626051" y="1498982"/>
          <a:ext cx="1615857" cy="1077238"/>
        </a:xfrm>
        <a:prstGeom prst="roundRect">
          <a:avLst>
            <a:gd name="adj" fmla="val 10000"/>
          </a:avLst>
        </a:prstGeom>
        <a:solidFill>
          <a:schemeClr val="accent1">
            <a:lumMod val="60000"/>
            <a:lumOff val="4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latin typeface="Baskerville Old Face" panose="02020602080505020303" pitchFamily="18" charset="0"/>
            </a:rPr>
            <a:t>teacher</a:t>
          </a:r>
          <a:endParaRPr lang="en-US" sz="2800" b="1" kern="1200" dirty="0">
            <a:latin typeface="Baskerville Old Face" panose="02020602080505020303" pitchFamily="18" charset="0"/>
          </a:endParaRPr>
        </a:p>
      </dsp:txBody>
      <dsp:txXfrm>
        <a:off x="6657602" y="1530533"/>
        <a:ext cx="1552755" cy="1014136"/>
      </dsp:txXfrm>
    </dsp:sp>
    <dsp:sp modelId="{87933E65-44E0-42C3-B7F4-3C07B26CEDBD}">
      <dsp:nvSpPr>
        <dsp:cNvPr id="0" name=""/>
        <dsp:cNvSpPr/>
      </dsp:nvSpPr>
      <dsp:spPr>
        <a:xfrm>
          <a:off x="7388260" y="2576220"/>
          <a:ext cx="91440" cy="441484"/>
        </a:xfrm>
        <a:custGeom>
          <a:avLst/>
          <a:gdLst/>
          <a:ahLst/>
          <a:cxnLst/>
          <a:rect l="0" t="0" r="0" b="0"/>
          <a:pathLst>
            <a:path>
              <a:moveTo>
                <a:pt x="45720" y="0"/>
              </a:moveTo>
              <a:lnTo>
                <a:pt x="45720" y="220742"/>
              </a:lnTo>
              <a:lnTo>
                <a:pt x="58517" y="220742"/>
              </a:lnTo>
              <a:lnTo>
                <a:pt x="58517" y="441484"/>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0939D85-1D5A-4518-89AA-B022648973F3}">
      <dsp:nvSpPr>
        <dsp:cNvPr id="0" name=""/>
        <dsp:cNvSpPr/>
      </dsp:nvSpPr>
      <dsp:spPr>
        <a:xfrm>
          <a:off x="6638849" y="3017705"/>
          <a:ext cx="1615857" cy="1077238"/>
        </a:xfrm>
        <a:prstGeom prst="roundRect">
          <a:avLst>
            <a:gd name="adj" fmla="val 10000"/>
          </a:avLst>
        </a:prstGeom>
        <a:solidFill>
          <a:schemeClr val="accent1">
            <a:lumMod val="60000"/>
            <a:lumOff val="40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latin typeface="Baskerville Old Face" panose="02020602080505020303" pitchFamily="18" charset="0"/>
            </a:rPr>
            <a:t>Free slots</a:t>
          </a:r>
          <a:endParaRPr lang="en-US" sz="2800" b="1" kern="1200" dirty="0">
            <a:latin typeface="Baskerville Old Face" panose="02020602080505020303" pitchFamily="18" charset="0"/>
          </a:endParaRPr>
        </a:p>
      </dsp:txBody>
      <dsp:txXfrm>
        <a:off x="6670400" y="3049256"/>
        <a:ext cx="1552755" cy="10141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18AB8-3C93-4E9B-93BE-D49BD6908CA9}"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9074F-1E23-4670-A9D8-BD55E75962D6}" type="slidenum">
              <a:rPr lang="en-US" smtClean="0"/>
              <a:t>‹#›</a:t>
            </a:fld>
            <a:endParaRPr lang="en-US"/>
          </a:p>
        </p:txBody>
      </p:sp>
    </p:spTree>
    <p:extLst>
      <p:ext uri="{BB962C8B-B14F-4D97-AF65-F5344CB8AC3E}">
        <p14:creationId xmlns:p14="http://schemas.microsoft.com/office/powerpoint/2010/main" val="81698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9074F-1E23-4670-A9D8-BD55E75962D6}" type="slidenum">
              <a:rPr lang="en-US" smtClean="0"/>
              <a:t>2</a:t>
            </a:fld>
            <a:endParaRPr lang="en-US"/>
          </a:p>
        </p:txBody>
      </p:sp>
    </p:spTree>
    <p:extLst>
      <p:ext uri="{BB962C8B-B14F-4D97-AF65-F5344CB8AC3E}">
        <p14:creationId xmlns:p14="http://schemas.microsoft.com/office/powerpoint/2010/main" val="1704206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1/20/2021</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1/20/2021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1/20/2021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1/20/2021</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1/20/2021</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1/20/2021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1/20/2021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1/20/2021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1/20/2021</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02664"/>
            <a:ext cx="10294363" cy="2466305"/>
          </a:xfrm>
        </p:spPr>
        <p:txBody>
          <a:bodyPr>
            <a:normAutofit fontScale="90000"/>
          </a:bodyPr>
          <a:lstStyle/>
          <a:p>
            <a:pPr algn="ctr"/>
            <a:r>
              <a:rPr lang="en-US" dirty="0" smtClean="0">
                <a:latin typeface="Algerian" panose="04020705040A02060702" pitchFamily="82" charset="0"/>
              </a:rPr>
              <a:t>FAST NATIONAL UNIVERSITY OF COMPUTER AND EMERGING SCIENCES</a:t>
            </a:r>
            <a:endParaRPr lang="en-US" dirty="0">
              <a:latin typeface="Algerian" panose="04020705040A02060702" pitchFamily="82" charset="0"/>
            </a:endParaRPr>
          </a:p>
        </p:txBody>
      </p:sp>
      <p:pic>
        <p:nvPicPr>
          <p:cNvPr id="4" name="image22.png" descr="Image result for FAST NUCES logo"/>
          <p:cNvPicPr/>
          <p:nvPr/>
        </p:nvPicPr>
        <p:blipFill>
          <a:blip r:embed="rId2"/>
          <a:srcRect/>
          <a:stretch>
            <a:fillRect/>
          </a:stretch>
        </p:blipFill>
        <p:spPr>
          <a:xfrm>
            <a:off x="5037883" y="676142"/>
            <a:ext cx="2056130" cy="1326522"/>
          </a:xfrm>
          <a:prstGeom prst="rect">
            <a:avLst/>
          </a:prstGeom>
          <a:ln/>
        </p:spPr>
      </p:pic>
      <p:sp>
        <p:nvSpPr>
          <p:cNvPr id="7" name="Subtitle 6"/>
          <p:cNvSpPr txBox="1">
            <a:spLocks noGrp="1"/>
          </p:cNvSpPr>
          <p:nvPr>
            <p:ph type="subTitle" idx="1"/>
          </p:nvPr>
        </p:nvSpPr>
        <p:spPr>
          <a:xfrm>
            <a:off x="1154955" y="4777380"/>
            <a:ext cx="10062544" cy="1205458"/>
          </a:xfrm>
          <a:prstGeom prst="rect">
            <a:avLst/>
          </a:prstGeom>
          <a:noFill/>
        </p:spPr>
        <p:txBody>
          <a:bodyPr wrap="square" rtlCol="0">
            <a:spAutoFit/>
          </a:bodyPr>
          <a:lstStyle/>
          <a:p>
            <a:pPr algn="ctr"/>
            <a:r>
              <a:rPr lang="en-US" sz="3200" b="1" i="1" dirty="0">
                <a:solidFill>
                  <a:schemeClr val="tx1">
                    <a:lumMod val="85000"/>
                    <a:lumOff val="15000"/>
                  </a:schemeClr>
                </a:solidFill>
                <a:latin typeface="Baskerville Old Face" panose="02020602080505020303" pitchFamily="18" charset="0"/>
              </a:rPr>
              <a:t>DEPARTMENT OF COMPUTER SCIENCE(CS)</a:t>
            </a:r>
          </a:p>
          <a:p>
            <a:pPr algn="ctr"/>
            <a:r>
              <a:rPr lang="en-US" sz="3200" b="1" i="1" dirty="0">
                <a:solidFill>
                  <a:schemeClr val="tx1">
                    <a:lumMod val="85000"/>
                    <a:lumOff val="15000"/>
                  </a:schemeClr>
                </a:solidFill>
                <a:latin typeface="Baskerville Old Face" panose="02020602080505020303" pitchFamily="18" charset="0"/>
              </a:rPr>
              <a:t>BATCH 2020</a:t>
            </a:r>
          </a:p>
        </p:txBody>
      </p:sp>
    </p:spTree>
    <p:extLst>
      <p:ext uri="{BB962C8B-B14F-4D97-AF65-F5344CB8AC3E}">
        <p14:creationId xmlns:p14="http://schemas.microsoft.com/office/powerpoint/2010/main" val="86313537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299" y="454110"/>
            <a:ext cx="8825659" cy="704088"/>
          </a:xfrm>
        </p:spPr>
        <p:txBody>
          <a:bodyPr/>
          <a:lstStyle/>
          <a:p>
            <a:pPr algn="ctr"/>
            <a:r>
              <a:rPr lang="en-US" sz="4800" b="1" dirty="0" smtClean="0">
                <a:latin typeface="Algerian" panose="04020705040A02060702" pitchFamily="82" charset="0"/>
              </a:rPr>
              <a:t>Structure of program:</a:t>
            </a:r>
            <a:endParaRPr lang="en-US" sz="4800" b="1" dirty="0">
              <a:latin typeface="Algerian" panose="04020705040A02060702" pitchFamily="82" charset="0"/>
            </a:endParaRPr>
          </a:p>
        </p:txBody>
      </p:sp>
      <p:graphicFrame>
        <p:nvGraphicFramePr>
          <p:cNvPr id="3" name="Diagram 2"/>
          <p:cNvGraphicFramePr/>
          <p:nvPr>
            <p:extLst>
              <p:ext uri="{D42A27DB-BD31-4B8C-83A1-F6EECF244321}">
                <p14:modId xmlns:p14="http://schemas.microsoft.com/office/powerpoint/2010/main" val="4027621659"/>
              </p:ext>
            </p:extLst>
          </p:nvPr>
        </p:nvGraphicFramePr>
        <p:xfrm>
          <a:off x="988810" y="1158198"/>
          <a:ext cx="10692327" cy="4096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9762185" y="4134119"/>
            <a:ext cx="1725769" cy="113334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latin typeface="Baskerville Old Face" panose="02020602080505020303" pitchFamily="18" charset="0"/>
              </a:rPr>
              <a:t>Post assignments/quizzes</a:t>
            </a:r>
            <a:endParaRPr lang="en-US" sz="2300" b="1" dirty="0">
              <a:latin typeface="Baskerville Old Face" panose="02020602080505020303" pitchFamily="18" charset="0"/>
            </a:endParaRPr>
          </a:p>
        </p:txBody>
      </p:sp>
      <p:cxnSp>
        <p:nvCxnSpPr>
          <p:cNvPr id="7" name="Straight Connector 6"/>
          <p:cNvCxnSpPr/>
          <p:nvPr/>
        </p:nvCxnSpPr>
        <p:spPr>
          <a:xfrm>
            <a:off x="8422783" y="3889420"/>
            <a:ext cx="2343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753859" y="3915177"/>
            <a:ext cx="12879" cy="218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491730" y="3915177"/>
            <a:ext cx="12878" cy="1764406"/>
          </a:xfrm>
          <a:prstGeom prst="line">
            <a:avLst/>
          </a:prstGeom>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8628846" y="5679583"/>
            <a:ext cx="1738646" cy="103031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latin typeface="Baskerville Old Face" panose="02020602080505020303" pitchFamily="18" charset="0"/>
              </a:rPr>
              <a:t>Mark attendance</a:t>
            </a:r>
            <a:endParaRPr lang="en-US" sz="2600" b="1" dirty="0">
              <a:latin typeface="Baskerville Old Face" panose="02020602080505020303" pitchFamily="18" charset="0"/>
            </a:endParaRPr>
          </a:p>
        </p:txBody>
      </p:sp>
      <p:cxnSp>
        <p:nvCxnSpPr>
          <p:cNvPr id="15" name="Straight Connector 14"/>
          <p:cNvCxnSpPr/>
          <p:nvPr/>
        </p:nvCxnSpPr>
        <p:spPr>
          <a:xfrm flipH="1" flipV="1">
            <a:off x="2034862" y="3915177"/>
            <a:ext cx="2150773" cy="51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021983" y="3915177"/>
            <a:ext cx="12879" cy="218942"/>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229932" y="4134119"/>
            <a:ext cx="1803042" cy="113334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Baskerville Old Face" panose="02020602080505020303" pitchFamily="18" charset="0"/>
              </a:rPr>
              <a:t>Course details</a:t>
            </a:r>
            <a:endParaRPr lang="en-US" sz="2800" b="1" dirty="0">
              <a:latin typeface="Baskerville Old Face" panose="02020602080505020303" pitchFamily="18" charset="0"/>
            </a:endParaRPr>
          </a:p>
        </p:txBody>
      </p:sp>
      <p:cxnSp>
        <p:nvCxnSpPr>
          <p:cNvPr id="26" name="Straight Connector 25"/>
          <p:cNvCxnSpPr/>
          <p:nvPr/>
        </p:nvCxnSpPr>
        <p:spPr>
          <a:xfrm>
            <a:off x="4301544" y="5267459"/>
            <a:ext cx="12879" cy="412124"/>
          </a:xfrm>
          <a:prstGeom prst="line">
            <a:avLst/>
          </a:prstGeom>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457976" y="5679583"/>
            <a:ext cx="1693573" cy="103031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latin typeface="Baskerville Old Face" panose="02020602080505020303" pitchFamily="18" charset="0"/>
              </a:rPr>
              <a:t>Directions of class</a:t>
            </a:r>
            <a:endParaRPr lang="en-US" sz="2600" b="1" dirty="0">
              <a:latin typeface="Baskerville Old Face" panose="02020602080505020303" pitchFamily="18" charset="0"/>
            </a:endParaRPr>
          </a:p>
        </p:txBody>
      </p:sp>
    </p:spTree>
    <p:extLst>
      <p:ext uri="{BB962C8B-B14F-4D97-AF65-F5344CB8AC3E}">
        <p14:creationId xmlns:p14="http://schemas.microsoft.com/office/powerpoint/2010/main" val="12770037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Algerian" panose="04020705040A02060702" pitchFamily="82" charset="0"/>
              </a:rPr>
              <a:t>SYSTEM REQUIREMENTS SPECIFICATION</a:t>
            </a:r>
            <a:r>
              <a:rPr lang="en-US" sz="4400" b="1" dirty="0" smtClean="0">
                <a:latin typeface="Algerian" panose="04020705040A02060702" pitchFamily="82" charset="0"/>
              </a:rPr>
              <a:t>:</a:t>
            </a:r>
            <a:endParaRPr lang="en-US" sz="4400" b="1" dirty="0">
              <a:latin typeface="Algerian" panose="04020705040A02060702" pitchFamily="82" charset="0"/>
            </a:endParaRPr>
          </a:p>
        </p:txBody>
      </p:sp>
      <p:sp>
        <p:nvSpPr>
          <p:cNvPr id="3" name="Content Placeholder 2"/>
          <p:cNvSpPr>
            <a:spLocks noGrp="1"/>
          </p:cNvSpPr>
          <p:nvPr>
            <p:ph sz="half" idx="1"/>
          </p:nvPr>
        </p:nvSpPr>
        <p:spPr>
          <a:xfrm>
            <a:off x="559446" y="2281528"/>
            <a:ext cx="4828032" cy="4402607"/>
          </a:xfrm>
        </p:spPr>
        <p:txBody>
          <a:bodyPr>
            <a:normAutofit/>
          </a:bodyPr>
          <a:lstStyle/>
          <a:p>
            <a:r>
              <a:rPr lang="en-US" sz="2400" b="1" u="sng" dirty="0" smtClean="0">
                <a:latin typeface="Baskerville Old Face" panose="02020602080505020303" pitchFamily="18" charset="0"/>
              </a:rPr>
              <a:t>FOR STUDENTS:</a:t>
            </a:r>
          </a:p>
          <a:p>
            <a:pPr>
              <a:buFont typeface="Wingdings" panose="05000000000000000000" pitchFamily="2" charset="2"/>
              <a:buChar char="q"/>
            </a:pPr>
            <a:r>
              <a:rPr lang="en-US" sz="2400" b="1" dirty="0" smtClean="0">
                <a:latin typeface="Bell MT" panose="02020503060305020303" pitchFamily="18" charset="0"/>
              </a:rPr>
              <a:t>To view the schedule of the class, user have to input the time and day of the class.</a:t>
            </a:r>
          </a:p>
          <a:p>
            <a:pPr marL="0" indent="0">
              <a:buNone/>
            </a:pPr>
            <a:endParaRPr lang="en-US" sz="2400" b="1" dirty="0" smtClean="0">
              <a:latin typeface="Bell MT" panose="02020503060305020303" pitchFamily="18" charset="0"/>
            </a:endParaRPr>
          </a:p>
          <a:p>
            <a:pPr>
              <a:buFont typeface="Wingdings" panose="05000000000000000000" pitchFamily="2" charset="2"/>
              <a:buChar char="q"/>
            </a:pPr>
            <a:r>
              <a:rPr lang="en-US" sz="2400" b="1" dirty="0" smtClean="0">
                <a:latin typeface="Bell MT" panose="02020503060305020303" pitchFamily="18" charset="0"/>
              </a:rPr>
              <a:t>To view the details of the assignments/quizzes, user have to input the day .</a:t>
            </a:r>
          </a:p>
        </p:txBody>
      </p:sp>
      <p:pic>
        <p:nvPicPr>
          <p:cNvPr id="5" name="Content Placeholder 4"/>
          <p:cNvPicPr>
            <a:picLocks noGrp="1" noChangeAspect="1"/>
          </p:cNvPicPr>
          <p:nvPr>
            <p:ph sz="half" idx="2"/>
          </p:nvPr>
        </p:nvPicPr>
        <p:blipFill rotWithShape="1">
          <a:blip r:embed="rId2"/>
          <a:srcRect l="-444" t="673" r="972" b="699"/>
          <a:stretch/>
        </p:blipFill>
        <p:spPr>
          <a:xfrm>
            <a:off x="5653311" y="2281528"/>
            <a:ext cx="5537915" cy="1906073"/>
          </a:xfrm>
          <a:prstGeom prst="rect">
            <a:avLst/>
          </a:prstGeom>
        </p:spPr>
      </p:pic>
      <p:pic>
        <p:nvPicPr>
          <p:cNvPr id="6" name="Picture 5"/>
          <p:cNvPicPr>
            <a:picLocks noChangeAspect="1"/>
          </p:cNvPicPr>
          <p:nvPr/>
        </p:nvPicPr>
        <p:blipFill rotWithShape="1">
          <a:blip r:embed="rId3"/>
          <a:srcRect l="285" t="3" r="-285" b="-2"/>
          <a:stretch/>
        </p:blipFill>
        <p:spPr>
          <a:xfrm>
            <a:off x="5653311" y="4482831"/>
            <a:ext cx="5537915" cy="1865469"/>
          </a:xfrm>
          <a:prstGeom prst="rect">
            <a:avLst/>
          </a:prstGeom>
        </p:spPr>
      </p:pic>
    </p:spTree>
    <p:extLst>
      <p:ext uri="{BB962C8B-B14F-4D97-AF65-F5344CB8AC3E}">
        <p14:creationId xmlns:p14="http://schemas.microsoft.com/office/powerpoint/2010/main" val="417062981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atin typeface="Algerian" panose="04020705040A02060702" pitchFamily="82" charset="0"/>
              </a:rPr>
              <a:t>SYSTEM REQUIREMENTS SPECIFICATION:</a:t>
            </a:r>
            <a:endParaRPr lang="en-US" sz="4800" dirty="0"/>
          </a:p>
        </p:txBody>
      </p:sp>
      <p:sp>
        <p:nvSpPr>
          <p:cNvPr id="3" name="Content Placeholder 2"/>
          <p:cNvSpPr>
            <a:spLocks noGrp="1"/>
          </p:cNvSpPr>
          <p:nvPr>
            <p:ph sz="half" idx="1"/>
          </p:nvPr>
        </p:nvSpPr>
        <p:spPr>
          <a:xfrm>
            <a:off x="961770" y="2324815"/>
            <a:ext cx="4828032" cy="4275206"/>
          </a:xfrm>
        </p:spPr>
        <p:txBody>
          <a:bodyPr>
            <a:normAutofit/>
          </a:bodyPr>
          <a:lstStyle/>
          <a:p>
            <a:r>
              <a:rPr lang="en-US" sz="2800" b="1" u="sng" dirty="0" smtClean="0">
                <a:latin typeface="Baskerville Old Face" panose="02020602080505020303" pitchFamily="18" charset="0"/>
              </a:rPr>
              <a:t>FOR STUDENTS:</a:t>
            </a:r>
          </a:p>
          <a:p>
            <a:pPr>
              <a:buFont typeface="Wingdings" panose="05000000000000000000" pitchFamily="2" charset="2"/>
              <a:buChar char="q"/>
            </a:pPr>
            <a:r>
              <a:rPr lang="en-US" sz="2400" b="1" dirty="0" smtClean="0">
                <a:latin typeface="Bell MT" panose="02020503060305020303" pitchFamily="18" charset="0"/>
              </a:rPr>
              <a:t>To view the details of the course, user have to select the course from the given list.</a:t>
            </a:r>
          </a:p>
          <a:p>
            <a:pPr marL="0" indent="0">
              <a:buNone/>
            </a:pPr>
            <a:endParaRPr lang="en-US" sz="2400" b="1" dirty="0">
              <a:latin typeface="Bell MT" panose="02020503060305020303" pitchFamily="18" charset="0"/>
            </a:endParaRPr>
          </a:p>
          <a:p>
            <a:pPr>
              <a:buFont typeface="Wingdings" panose="05000000000000000000" pitchFamily="2" charset="2"/>
              <a:buChar char="q"/>
            </a:pPr>
            <a:r>
              <a:rPr lang="en-US" sz="2400" b="1" dirty="0" smtClean="0">
                <a:latin typeface="Bell MT" panose="02020503060305020303" pitchFamily="18" charset="0"/>
              </a:rPr>
              <a:t>To know the directions of the class, user have to select the class from the given list.</a:t>
            </a:r>
          </a:p>
        </p:txBody>
      </p:sp>
      <p:pic>
        <p:nvPicPr>
          <p:cNvPr id="5" name="Content Placeholder 4"/>
          <p:cNvPicPr>
            <a:picLocks noGrp="1" noChangeAspect="1"/>
          </p:cNvPicPr>
          <p:nvPr>
            <p:ph sz="half" idx="2"/>
          </p:nvPr>
        </p:nvPicPr>
        <p:blipFill>
          <a:blip r:embed="rId2"/>
          <a:stretch>
            <a:fillRect/>
          </a:stretch>
        </p:blipFill>
        <p:spPr>
          <a:xfrm>
            <a:off x="6535323" y="2324815"/>
            <a:ext cx="4862480" cy="2066881"/>
          </a:xfrm>
          <a:prstGeom prst="rect">
            <a:avLst/>
          </a:prstGeom>
        </p:spPr>
      </p:pic>
      <p:pic>
        <p:nvPicPr>
          <p:cNvPr id="6" name="Picture 5"/>
          <p:cNvPicPr>
            <a:picLocks noChangeAspect="1"/>
          </p:cNvPicPr>
          <p:nvPr/>
        </p:nvPicPr>
        <p:blipFill rotWithShape="1">
          <a:blip r:embed="rId3"/>
          <a:srcRect t="24814"/>
          <a:stretch/>
        </p:blipFill>
        <p:spPr>
          <a:xfrm>
            <a:off x="6535323" y="4687911"/>
            <a:ext cx="4862480" cy="1912110"/>
          </a:xfrm>
          <a:prstGeom prst="rect">
            <a:avLst/>
          </a:prstGeom>
        </p:spPr>
      </p:pic>
    </p:spTree>
    <p:extLst>
      <p:ext uri="{BB962C8B-B14F-4D97-AF65-F5344CB8AC3E}">
        <p14:creationId xmlns:p14="http://schemas.microsoft.com/office/powerpoint/2010/main" val="19702050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atin typeface="Algerian" panose="04020705040A02060702" pitchFamily="82" charset="0"/>
              </a:rPr>
              <a:t>SYSTEM REQUIREMENTS SPECIFICATION:</a:t>
            </a:r>
            <a:endParaRPr lang="en-US" sz="4800" dirty="0"/>
          </a:p>
        </p:txBody>
      </p:sp>
      <p:sp>
        <p:nvSpPr>
          <p:cNvPr id="3" name="Content Placeholder 2"/>
          <p:cNvSpPr>
            <a:spLocks noGrp="1"/>
          </p:cNvSpPr>
          <p:nvPr>
            <p:ph sz="half" idx="1"/>
          </p:nvPr>
        </p:nvSpPr>
        <p:spPr>
          <a:xfrm>
            <a:off x="735604" y="2350395"/>
            <a:ext cx="4828032" cy="4391695"/>
          </a:xfrm>
        </p:spPr>
        <p:txBody>
          <a:bodyPr/>
          <a:lstStyle/>
          <a:p>
            <a:r>
              <a:rPr lang="en-US" sz="2400" b="1" u="sng" dirty="0" smtClean="0">
                <a:latin typeface="Baskerville Old Face" panose="02020602080505020303" pitchFamily="18" charset="0"/>
              </a:rPr>
              <a:t>FOR TEACHERS:</a:t>
            </a:r>
          </a:p>
          <a:p>
            <a:pPr>
              <a:buFont typeface="Wingdings" panose="05000000000000000000" pitchFamily="2" charset="2"/>
              <a:buChar char="q"/>
            </a:pPr>
            <a:r>
              <a:rPr lang="en-US" sz="2000" b="1" dirty="0" smtClean="0">
                <a:latin typeface="Bell MT" panose="02020503060305020303" pitchFamily="18" charset="0"/>
              </a:rPr>
              <a:t>First of all user(teacher) have to select the course of their own. </a:t>
            </a:r>
          </a:p>
          <a:p>
            <a:pPr marL="0" indent="0">
              <a:buNone/>
            </a:pPr>
            <a:endParaRPr lang="en-US" sz="2000" b="1" dirty="0" smtClean="0">
              <a:latin typeface="Bell MT" panose="02020503060305020303" pitchFamily="18" charset="0"/>
            </a:endParaRPr>
          </a:p>
          <a:p>
            <a:pPr marL="0" indent="0">
              <a:buNone/>
            </a:pPr>
            <a:endParaRPr lang="en-US" sz="2000" b="1" dirty="0" smtClean="0">
              <a:latin typeface="Bell MT" panose="02020503060305020303" pitchFamily="18" charset="0"/>
            </a:endParaRPr>
          </a:p>
          <a:p>
            <a:pPr>
              <a:buFont typeface="Wingdings" panose="05000000000000000000" pitchFamily="2" charset="2"/>
              <a:buChar char="q"/>
            </a:pPr>
            <a:r>
              <a:rPr lang="en-US" sz="2000" b="1" dirty="0" smtClean="0">
                <a:latin typeface="Bell MT" panose="02020503060305020303" pitchFamily="18" charset="0"/>
              </a:rPr>
              <a:t>To mark the attendance of the class, user have to select the section of the class.</a:t>
            </a:r>
          </a:p>
          <a:p>
            <a:pPr marL="0" indent="0">
              <a:buNone/>
            </a:pPr>
            <a:endParaRPr lang="en-US" sz="2000" b="1" dirty="0">
              <a:latin typeface="Bell MT" panose="02020503060305020303" pitchFamily="18" charset="0"/>
            </a:endParaRPr>
          </a:p>
        </p:txBody>
      </p:sp>
      <p:pic>
        <p:nvPicPr>
          <p:cNvPr id="5" name="Content Placeholder 4"/>
          <p:cNvPicPr>
            <a:picLocks noGrp="1" noChangeAspect="1"/>
          </p:cNvPicPr>
          <p:nvPr>
            <p:ph sz="half" idx="2"/>
          </p:nvPr>
        </p:nvPicPr>
        <p:blipFill rotWithShape="1">
          <a:blip r:embed="rId2"/>
          <a:srcRect t="22789"/>
          <a:stretch/>
        </p:blipFill>
        <p:spPr>
          <a:xfrm>
            <a:off x="6137532" y="4848896"/>
            <a:ext cx="5723910" cy="1506828"/>
          </a:xfrm>
          <a:prstGeom prst="rect">
            <a:avLst/>
          </a:prstGeom>
        </p:spPr>
      </p:pic>
      <p:pic>
        <p:nvPicPr>
          <p:cNvPr id="8" name="Picture 7"/>
          <p:cNvPicPr>
            <a:picLocks noChangeAspect="1"/>
          </p:cNvPicPr>
          <p:nvPr/>
        </p:nvPicPr>
        <p:blipFill>
          <a:blip r:embed="rId3"/>
          <a:stretch>
            <a:fillRect/>
          </a:stretch>
        </p:blipFill>
        <p:spPr>
          <a:xfrm>
            <a:off x="6701105" y="2444456"/>
            <a:ext cx="4181542" cy="1895475"/>
          </a:xfrm>
          <a:prstGeom prst="rect">
            <a:avLst/>
          </a:prstGeom>
        </p:spPr>
      </p:pic>
    </p:spTree>
    <p:extLst>
      <p:ext uri="{BB962C8B-B14F-4D97-AF65-F5344CB8AC3E}">
        <p14:creationId xmlns:p14="http://schemas.microsoft.com/office/powerpoint/2010/main" val="14872704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atin typeface="Algerian" panose="04020705040A02060702" pitchFamily="82" charset="0"/>
              </a:rPr>
              <a:t>SYSTEM REQUIREMENTS SPECIFICATION:</a:t>
            </a:r>
            <a:endParaRPr lang="en-US" sz="4800" dirty="0"/>
          </a:p>
        </p:txBody>
      </p:sp>
      <p:sp>
        <p:nvSpPr>
          <p:cNvPr id="3" name="Content Placeholder 2"/>
          <p:cNvSpPr>
            <a:spLocks noGrp="1"/>
          </p:cNvSpPr>
          <p:nvPr>
            <p:ph sz="half" idx="1"/>
          </p:nvPr>
        </p:nvSpPr>
        <p:spPr>
          <a:xfrm>
            <a:off x="562525" y="2266682"/>
            <a:ext cx="4828032" cy="4237149"/>
          </a:xfrm>
        </p:spPr>
        <p:txBody>
          <a:bodyPr/>
          <a:lstStyle/>
          <a:p>
            <a:r>
              <a:rPr lang="en-US" sz="2400" b="1" u="sng" dirty="0" smtClean="0">
                <a:latin typeface="Baskerville Old Face" panose="02020602080505020303" pitchFamily="18" charset="0"/>
              </a:rPr>
              <a:t>FOR TEACHERS:</a:t>
            </a:r>
          </a:p>
          <a:p>
            <a:pPr>
              <a:buFont typeface="Wingdings" panose="05000000000000000000" pitchFamily="2" charset="2"/>
              <a:buChar char="q"/>
            </a:pPr>
            <a:r>
              <a:rPr lang="en-US" sz="2000" b="1" dirty="0">
                <a:latin typeface="Bell MT" panose="02020503060305020303" pitchFamily="18" charset="0"/>
              </a:rPr>
              <a:t>To post assignment, user have to input the name of the section, day, and the details of the assignments.</a:t>
            </a:r>
          </a:p>
          <a:p>
            <a:pPr marL="0" indent="0">
              <a:buNone/>
            </a:pPr>
            <a:endParaRPr lang="en-US" sz="2000" b="1" u="sng" dirty="0" smtClean="0">
              <a:latin typeface="Baskerville Old Face" panose="02020602080505020303" pitchFamily="18" charset="0"/>
            </a:endParaRPr>
          </a:p>
          <a:p>
            <a:pPr marL="0" indent="0">
              <a:buNone/>
            </a:pPr>
            <a:endParaRPr lang="en-US" sz="2000" b="1" u="sng" dirty="0" smtClean="0">
              <a:latin typeface="Baskerville Old Face" panose="02020602080505020303" pitchFamily="18" charset="0"/>
            </a:endParaRPr>
          </a:p>
          <a:p>
            <a:pPr>
              <a:buFont typeface="Wingdings" panose="05000000000000000000" pitchFamily="2" charset="2"/>
              <a:buChar char="q"/>
            </a:pPr>
            <a:r>
              <a:rPr lang="en-US" sz="2000" b="1" dirty="0" smtClean="0">
                <a:latin typeface="Bell MT" panose="02020503060305020303" pitchFamily="18" charset="0"/>
              </a:rPr>
              <a:t>To view the free slots, user have to input the day .</a:t>
            </a:r>
          </a:p>
          <a:p>
            <a:pPr marL="0" indent="0">
              <a:buNone/>
            </a:pPr>
            <a:endParaRPr lang="en-US" sz="2000" b="1" dirty="0">
              <a:latin typeface="Baskerville Old Face" panose="02020602080505020303" pitchFamily="18" charset="0"/>
            </a:endParaRPr>
          </a:p>
        </p:txBody>
      </p:sp>
      <p:pic>
        <p:nvPicPr>
          <p:cNvPr id="5" name="Content Placeholder 4"/>
          <p:cNvPicPr>
            <a:picLocks noGrp="1" noChangeAspect="1"/>
          </p:cNvPicPr>
          <p:nvPr>
            <p:ph sz="half" idx="2"/>
          </p:nvPr>
        </p:nvPicPr>
        <p:blipFill rotWithShape="1">
          <a:blip r:embed="rId2"/>
          <a:srcRect t="26969"/>
          <a:stretch/>
        </p:blipFill>
        <p:spPr>
          <a:xfrm>
            <a:off x="6426463" y="5249147"/>
            <a:ext cx="4733925" cy="1272996"/>
          </a:xfrm>
          <a:prstGeom prst="rect">
            <a:avLst/>
          </a:prstGeom>
        </p:spPr>
      </p:pic>
      <p:pic>
        <p:nvPicPr>
          <p:cNvPr id="6" name="Picture 5"/>
          <p:cNvPicPr>
            <a:picLocks noChangeAspect="1"/>
          </p:cNvPicPr>
          <p:nvPr/>
        </p:nvPicPr>
        <p:blipFill rotWithShape="1">
          <a:blip r:embed="rId3"/>
          <a:srcRect t="16465"/>
          <a:stretch/>
        </p:blipFill>
        <p:spPr>
          <a:xfrm>
            <a:off x="5567782" y="2446986"/>
            <a:ext cx="5723910" cy="2537138"/>
          </a:xfrm>
          <a:prstGeom prst="rect">
            <a:avLst/>
          </a:prstGeom>
        </p:spPr>
      </p:pic>
    </p:spTree>
    <p:extLst>
      <p:ext uri="{BB962C8B-B14F-4D97-AF65-F5344CB8AC3E}">
        <p14:creationId xmlns:p14="http://schemas.microsoft.com/office/powerpoint/2010/main" val="648549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Algerian" panose="04020705040A02060702" pitchFamily="82" charset="0"/>
              </a:rPr>
              <a:t>tools and libraries USED:</a:t>
            </a:r>
            <a:endParaRPr lang="en-US" sz="4800" b="1" dirty="0">
              <a:latin typeface="Algerian" panose="04020705040A02060702" pitchFamily="82" charset="0"/>
            </a:endParaRPr>
          </a:p>
        </p:txBody>
      </p:sp>
      <p:sp>
        <p:nvSpPr>
          <p:cNvPr id="3" name="Content Placeholder 2"/>
          <p:cNvSpPr>
            <a:spLocks noGrp="1"/>
          </p:cNvSpPr>
          <p:nvPr>
            <p:ph idx="1"/>
          </p:nvPr>
        </p:nvSpPr>
        <p:spPr>
          <a:xfrm>
            <a:off x="1013287" y="2198083"/>
            <a:ext cx="5310240" cy="4408779"/>
          </a:xfrm>
        </p:spPr>
        <p:txBody>
          <a:bodyPr>
            <a:normAutofit/>
          </a:bodyPr>
          <a:lstStyle/>
          <a:p>
            <a:pPr>
              <a:buFont typeface="Wingdings" panose="05000000000000000000" pitchFamily="2" charset="2"/>
              <a:buChar char="v"/>
            </a:pPr>
            <a:r>
              <a:rPr lang="en-US" sz="2600" b="1" u="sng" dirty="0" smtClean="0">
                <a:latin typeface="Baskerville Old Face" panose="02020602080505020303" pitchFamily="18" charset="0"/>
              </a:rPr>
              <a:t>TOOLS:</a:t>
            </a:r>
          </a:p>
          <a:p>
            <a:r>
              <a:rPr lang="en-US" sz="2000" dirty="0" smtClean="0">
                <a:latin typeface="Bodoni MT" panose="02070603080606020203" pitchFamily="18" charset="0"/>
              </a:rPr>
              <a:t>Switch(case) statements</a:t>
            </a:r>
          </a:p>
          <a:p>
            <a:r>
              <a:rPr lang="en-US" sz="2000" dirty="0" smtClean="0">
                <a:latin typeface="Bodoni MT" panose="02070603080606020203" pitchFamily="18" charset="0"/>
              </a:rPr>
              <a:t>Nested for loops</a:t>
            </a:r>
          </a:p>
          <a:p>
            <a:r>
              <a:rPr lang="en-US" sz="2000" dirty="0" smtClean="0">
                <a:latin typeface="Bodoni MT" panose="02070603080606020203" pitchFamily="18" charset="0"/>
              </a:rPr>
              <a:t>Functions(declaration, call, definition)</a:t>
            </a:r>
          </a:p>
          <a:p>
            <a:r>
              <a:rPr lang="en-US" sz="2000" dirty="0" smtClean="0">
                <a:latin typeface="Bodoni MT" panose="02070603080606020203" pitchFamily="18" charset="0"/>
              </a:rPr>
              <a:t>Structures  </a:t>
            </a:r>
          </a:p>
          <a:p>
            <a:r>
              <a:rPr lang="en-US" sz="2000" dirty="0" smtClean="0">
                <a:latin typeface="Bodoni MT" panose="02070603080606020203" pitchFamily="18" charset="0"/>
              </a:rPr>
              <a:t>Filing and pointers</a:t>
            </a:r>
          </a:p>
          <a:p>
            <a:r>
              <a:rPr lang="en-US" sz="2000" dirty="0" smtClean="0">
                <a:latin typeface="Bodoni MT" panose="02070603080606020203" pitchFamily="18" charset="0"/>
              </a:rPr>
              <a:t>One and Two dimensional arrays</a:t>
            </a:r>
          </a:p>
          <a:p>
            <a:r>
              <a:rPr lang="en-US" sz="2000" dirty="0" smtClean="0">
                <a:latin typeface="Bodoni MT" panose="02070603080606020203" pitchFamily="18" charset="0"/>
              </a:rPr>
              <a:t>Strings</a:t>
            </a:r>
          </a:p>
          <a:p>
            <a:r>
              <a:rPr lang="en-US" sz="2000" dirty="0" smtClean="0">
                <a:latin typeface="Bodoni MT" panose="02070603080606020203" pitchFamily="18" charset="0"/>
              </a:rPr>
              <a:t>If/else nested conditions</a:t>
            </a:r>
          </a:p>
          <a:p>
            <a:r>
              <a:rPr lang="en-US" sz="2000" dirty="0" smtClean="0">
                <a:latin typeface="Bodoni MT" panose="02070603080606020203" pitchFamily="18" charset="0"/>
              </a:rPr>
              <a:t>Play sound (for voice notes)</a:t>
            </a:r>
            <a:endParaRPr lang="en-US" sz="2000" dirty="0">
              <a:latin typeface="Bodoni MT" panose="02070603080606020203" pitchFamily="18" charset="0"/>
            </a:endParaRPr>
          </a:p>
        </p:txBody>
      </p:sp>
      <p:sp>
        <p:nvSpPr>
          <p:cNvPr id="6" name="TextBox 5"/>
          <p:cNvSpPr txBox="1"/>
          <p:nvPr/>
        </p:nvSpPr>
        <p:spPr>
          <a:xfrm>
            <a:off x="6323527" y="2198083"/>
            <a:ext cx="5087155" cy="4662815"/>
          </a:xfrm>
          <a:prstGeom prst="rect">
            <a:avLst/>
          </a:prstGeom>
          <a:noFill/>
        </p:spPr>
        <p:txBody>
          <a:bodyPr wrap="square" rtlCol="0">
            <a:spAutoFit/>
          </a:bodyPr>
          <a:lstStyle/>
          <a:p>
            <a:pPr marL="342900" indent="-342900">
              <a:buClr>
                <a:schemeClr val="accent1"/>
              </a:buClr>
              <a:buFont typeface="Wingdings" panose="05000000000000000000" pitchFamily="2" charset="2"/>
              <a:buChar char="v"/>
            </a:pPr>
            <a:r>
              <a:rPr lang="en-US" sz="2400" b="1" u="sng" dirty="0" smtClean="0">
                <a:latin typeface="Baskerville Old Face" panose="02020602080505020303" pitchFamily="18" charset="0"/>
              </a:rPr>
              <a:t>LIBRARIES:</a:t>
            </a:r>
          </a:p>
          <a:p>
            <a:pPr marL="285750" indent="-285750">
              <a:buClr>
                <a:schemeClr val="accent1"/>
              </a:buClr>
              <a:buFont typeface="Wingdings" panose="05000000000000000000" pitchFamily="2" charset="2"/>
              <a:buChar char="Ø"/>
            </a:pPr>
            <a:r>
              <a:rPr lang="en-US" sz="2300" b="1" dirty="0" smtClean="0">
                <a:latin typeface="Bell MT" panose="02020503060305020303" pitchFamily="18" charset="0"/>
              </a:rPr>
              <a:t>&lt;</a:t>
            </a:r>
            <a:r>
              <a:rPr lang="en-US" sz="2300" dirty="0" err="1" smtClean="0">
                <a:latin typeface="Bell MT" panose="02020503060305020303" pitchFamily="18" charset="0"/>
              </a:rPr>
              <a:t>stdio.h</a:t>
            </a:r>
            <a:r>
              <a:rPr lang="en-US" sz="2300" dirty="0" smtClean="0">
                <a:latin typeface="Bell MT" panose="02020503060305020303" pitchFamily="18" charset="0"/>
              </a:rPr>
              <a:t>&gt;Standard input/output library to get input from user and output the result on the monitor (screen).</a:t>
            </a:r>
          </a:p>
          <a:p>
            <a:pPr marL="285750" indent="-285750">
              <a:buClr>
                <a:schemeClr val="accent1"/>
              </a:buClr>
              <a:buFont typeface="Wingdings" panose="05000000000000000000" pitchFamily="2" charset="2"/>
              <a:buChar char="Ø"/>
            </a:pPr>
            <a:r>
              <a:rPr lang="en-US" sz="2300" dirty="0" smtClean="0">
                <a:latin typeface="Bell MT" panose="02020503060305020303" pitchFamily="18" charset="0"/>
              </a:rPr>
              <a:t>&lt;</a:t>
            </a:r>
            <a:r>
              <a:rPr lang="en-US" sz="2300" dirty="0" err="1" smtClean="0">
                <a:latin typeface="Bell MT" panose="02020503060305020303" pitchFamily="18" charset="0"/>
              </a:rPr>
              <a:t>string.h</a:t>
            </a:r>
            <a:r>
              <a:rPr lang="en-US" sz="2300" dirty="0" smtClean="0">
                <a:latin typeface="Bell MT" panose="02020503060305020303" pitchFamily="18" charset="0"/>
              </a:rPr>
              <a:t>&gt; defines various functions for manipulating arrays of characters.</a:t>
            </a:r>
          </a:p>
          <a:p>
            <a:pPr marL="285750" indent="-285750">
              <a:buClr>
                <a:schemeClr val="accent1"/>
              </a:buClr>
              <a:buFont typeface="Wingdings" panose="05000000000000000000" pitchFamily="2" charset="2"/>
              <a:buChar char="Ø"/>
            </a:pPr>
            <a:r>
              <a:rPr lang="en-US" sz="2300" dirty="0" smtClean="0">
                <a:latin typeface="Bell MT" panose="02020503060305020303" pitchFamily="18" charset="0"/>
              </a:rPr>
              <a:t>&lt;</a:t>
            </a:r>
            <a:r>
              <a:rPr lang="en-US" sz="2300" dirty="0" err="1" smtClean="0">
                <a:latin typeface="Bell MT" panose="02020503060305020303" pitchFamily="18" charset="0"/>
              </a:rPr>
              <a:t>windows.h</a:t>
            </a:r>
            <a:r>
              <a:rPr lang="en-US" sz="2300" dirty="0" smtClean="0">
                <a:latin typeface="Bell MT" panose="02020503060305020303" pitchFamily="18" charset="0"/>
              </a:rPr>
              <a:t>&gt;defines a very large number of windows specific functions that can be used in C.</a:t>
            </a:r>
          </a:p>
          <a:p>
            <a:pPr marL="285750" indent="-285750">
              <a:buClr>
                <a:schemeClr val="accent1"/>
              </a:buClr>
              <a:buFont typeface="Wingdings" panose="05000000000000000000" pitchFamily="2" charset="2"/>
              <a:buChar char="Ø"/>
            </a:pPr>
            <a:r>
              <a:rPr lang="en-US" sz="2300" dirty="0" smtClean="0">
                <a:latin typeface="Bell MT" panose="02020503060305020303" pitchFamily="18" charset="0"/>
              </a:rPr>
              <a:t>&lt;</a:t>
            </a:r>
            <a:r>
              <a:rPr lang="en-US" sz="2300" dirty="0" err="1" smtClean="0">
                <a:latin typeface="Bell MT" panose="02020503060305020303" pitchFamily="18" charset="0"/>
              </a:rPr>
              <a:t>mmsystem.h</a:t>
            </a:r>
            <a:r>
              <a:rPr lang="en-US" sz="2300" dirty="0" smtClean="0">
                <a:latin typeface="Bell MT" panose="02020503060305020303" pitchFamily="18" charset="0"/>
              </a:rPr>
              <a:t>&gt;header file for windows multimedia functions.</a:t>
            </a:r>
          </a:p>
          <a:p>
            <a:pPr marL="285750" indent="-285750">
              <a:buClr>
                <a:schemeClr val="accent1"/>
              </a:buClr>
              <a:buFont typeface="Wingdings" panose="05000000000000000000" pitchFamily="2" charset="2"/>
              <a:buChar char="Ø"/>
            </a:pPr>
            <a:endParaRPr lang="en-US" sz="2000" u="sng" dirty="0">
              <a:latin typeface="Bell MT" panose="02020503060305020303" pitchFamily="18" charset="0"/>
            </a:endParaRPr>
          </a:p>
        </p:txBody>
      </p:sp>
    </p:spTree>
    <p:extLst>
      <p:ext uri="{BB962C8B-B14F-4D97-AF65-F5344CB8AC3E}">
        <p14:creationId xmlns:p14="http://schemas.microsoft.com/office/powerpoint/2010/main" val="5790811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480" y="788960"/>
            <a:ext cx="8825659" cy="704088"/>
          </a:xfrm>
        </p:spPr>
        <p:txBody>
          <a:bodyPr/>
          <a:lstStyle/>
          <a:p>
            <a:pPr algn="ctr"/>
            <a:r>
              <a:rPr lang="en-US" sz="4800" b="1" dirty="0" smtClean="0">
                <a:latin typeface="Algerian" panose="04020705040A02060702" pitchFamily="82" charset="0"/>
              </a:rPr>
              <a:t>FINAL OUTPUT:</a:t>
            </a:r>
            <a:br>
              <a:rPr lang="en-US" sz="4800" b="1" dirty="0" smtClean="0">
                <a:latin typeface="Algerian" panose="04020705040A02060702" pitchFamily="82" charset="0"/>
              </a:rPr>
            </a:br>
            <a:r>
              <a:rPr lang="en-US" sz="4800" b="1" dirty="0" smtClean="0">
                <a:latin typeface="Algerian" panose="04020705040A02060702" pitchFamily="82" charset="0"/>
              </a:rPr>
              <a:t>student screen</a:t>
            </a:r>
            <a:endParaRPr lang="en-US" sz="4800" b="1" dirty="0">
              <a:latin typeface="Algerian" panose="04020705040A02060702" pitchFamily="82" charset="0"/>
            </a:endParaRPr>
          </a:p>
        </p:txBody>
      </p:sp>
      <p:sp>
        <p:nvSpPr>
          <p:cNvPr id="3" name="Content Placeholder 2"/>
          <p:cNvSpPr>
            <a:spLocks noGrp="1"/>
          </p:cNvSpPr>
          <p:nvPr>
            <p:ph sz="half" idx="1"/>
          </p:nvPr>
        </p:nvSpPr>
        <p:spPr>
          <a:xfrm>
            <a:off x="489397" y="2228046"/>
            <a:ext cx="5112913" cy="3791756"/>
          </a:xfrm>
        </p:spPr>
        <p:txBody>
          <a:bodyPr>
            <a:normAutofit/>
          </a:bodyPr>
          <a:lstStyle/>
          <a:p>
            <a:pPr>
              <a:buFont typeface="Wingdings" panose="05000000000000000000" pitchFamily="2" charset="2"/>
              <a:buChar char="ü"/>
            </a:pPr>
            <a:r>
              <a:rPr lang="en-US" dirty="0" smtClean="0"/>
              <a:t> </a:t>
            </a:r>
            <a:r>
              <a:rPr lang="en-US" sz="2800" b="1" dirty="0" smtClean="0">
                <a:latin typeface="Baskerville Old Face" panose="02020602080505020303" pitchFamily="18" charset="0"/>
              </a:rPr>
              <a:t>Classes:</a:t>
            </a:r>
          </a:p>
          <a:p>
            <a:pPr marL="0" indent="0">
              <a:buNone/>
            </a:pPr>
            <a:r>
              <a:rPr lang="en-US" sz="1900" dirty="0" smtClean="0">
                <a:latin typeface="Bell MT" panose="02020503060305020303" pitchFamily="18" charset="0"/>
              </a:rPr>
              <a:t>Our program will display the name of the course, course instructor and classroom for the respective entered day and time.</a:t>
            </a:r>
          </a:p>
          <a:p>
            <a:pPr marL="0" indent="0">
              <a:buNone/>
            </a:pPr>
            <a:endParaRPr lang="en-US" sz="1900" dirty="0" smtClean="0">
              <a:latin typeface="Bell MT" panose="02020503060305020303" pitchFamily="18" charset="0"/>
            </a:endParaRPr>
          </a:p>
          <a:p>
            <a:pPr>
              <a:buFont typeface="Wingdings" panose="05000000000000000000" pitchFamily="2" charset="2"/>
              <a:buChar char="ü"/>
            </a:pPr>
            <a:r>
              <a:rPr lang="en-US" sz="2800" b="1" dirty="0" smtClean="0">
                <a:latin typeface="Baskerville Old Face" panose="02020602080505020303" pitchFamily="18" charset="0"/>
              </a:rPr>
              <a:t>Assignments/quizzes:</a:t>
            </a:r>
          </a:p>
          <a:p>
            <a:pPr marL="0" indent="0">
              <a:buNone/>
            </a:pPr>
            <a:r>
              <a:rPr lang="en-US" sz="1900" dirty="0" smtClean="0">
                <a:latin typeface="Bell MT" panose="02020503060305020303" pitchFamily="18" charset="0"/>
              </a:rPr>
              <a:t>Our program will display the name of the subject of the assignment/quizzes and the details of the assignment/quizzes on the entered day.</a:t>
            </a:r>
            <a:endParaRPr lang="en-US" sz="1900" dirty="0">
              <a:latin typeface="Bell MT" panose="02020503060305020303" pitchFamily="18" charset="0"/>
            </a:endParaRPr>
          </a:p>
        </p:txBody>
      </p:sp>
      <p:pic>
        <p:nvPicPr>
          <p:cNvPr id="5" name="Content Placeholder 4"/>
          <p:cNvPicPr>
            <a:picLocks noGrp="1" noChangeAspect="1"/>
          </p:cNvPicPr>
          <p:nvPr>
            <p:ph sz="half" idx="2"/>
          </p:nvPr>
        </p:nvPicPr>
        <p:blipFill>
          <a:blip r:embed="rId2"/>
          <a:stretch>
            <a:fillRect/>
          </a:stretch>
        </p:blipFill>
        <p:spPr>
          <a:xfrm>
            <a:off x="6599237" y="2353658"/>
            <a:ext cx="4206138" cy="1445610"/>
          </a:xfrm>
          <a:prstGeom prst="rect">
            <a:avLst/>
          </a:prstGeom>
        </p:spPr>
      </p:pic>
      <p:pic>
        <p:nvPicPr>
          <p:cNvPr id="6" name="Picture 5"/>
          <p:cNvPicPr>
            <a:picLocks noChangeAspect="1"/>
          </p:cNvPicPr>
          <p:nvPr/>
        </p:nvPicPr>
        <p:blipFill>
          <a:blip r:embed="rId3"/>
          <a:stretch>
            <a:fillRect/>
          </a:stretch>
        </p:blipFill>
        <p:spPr>
          <a:xfrm>
            <a:off x="6599237" y="4191002"/>
            <a:ext cx="4206138" cy="1828800"/>
          </a:xfrm>
          <a:prstGeom prst="rect">
            <a:avLst/>
          </a:prstGeom>
        </p:spPr>
      </p:pic>
    </p:spTree>
    <p:extLst>
      <p:ext uri="{BB962C8B-B14F-4D97-AF65-F5344CB8AC3E}">
        <p14:creationId xmlns:p14="http://schemas.microsoft.com/office/powerpoint/2010/main" val="94696758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latin typeface="Algerian" panose="04020705040A02060702" pitchFamily="82" charset="0"/>
              </a:rPr>
              <a:t>FINAL OUTPUT:</a:t>
            </a:r>
            <a:br>
              <a:rPr lang="en-US" sz="4800" b="1" dirty="0">
                <a:latin typeface="Algerian" panose="04020705040A02060702" pitchFamily="82" charset="0"/>
              </a:rPr>
            </a:br>
            <a:r>
              <a:rPr lang="en-US" sz="4800" b="1" dirty="0">
                <a:latin typeface="Algerian" panose="04020705040A02060702" pitchFamily="82" charset="0"/>
              </a:rPr>
              <a:t>student screen</a:t>
            </a:r>
            <a:endParaRPr lang="en-US" sz="4800" dirty="0"/>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ü"/>
            </a:pPr>
            <a:r>
              <a:rPr lang="en-US" sz="2800" b="1" dirty="0">
                <a:latin typeface="Baskerville Old Face" panose="02020602080505020303" pitchFamily="18" charset="0"/>
              </a:rPr>
              <a:t>Directions</a:t>
            </a:r>
            <a:r>
              <a:rPr lang="en-US" sz="2400" b="1" dirty="0">
                <a:latin typeface="Baskerville Old Face" panose="02020602080505020303" pitchFamily="18" charset="0"/>
              </a:rPr>
              <a:t> of </a:t>
            </a:r>
            <a:r>
              <a:rPr lang="en-US" sz="2400" b="1" dirty="0" smtClean="0">
                <a:latin typeface="Baskerville Old Face" panose="02020602080505020303" pitchFamily="18" charset="0"/>
              </a:rPr>
              <a:t>class</a:t>
            </a:r>
            <a:r>
              <a:rPr lang="en-US" sz="2400" b="1" u="sng" dirty="0" smtClean="0">
                <a:latin typeface="Baskerville Old Face" panose="02020602080505020303" pitchFamily="18" charset="0"/>
              </a:rPr>
              <a:t>:</a:t>
            </a:r>
          </a:p>
          <a:p>
            <a:pPr marL="0" indent="0">
              <a:buNone/>
            </a:pPr>
            <a:r>
              <a:rPr lang="en-US" dirty="0" smtClean="0">
                <a:latin typeface="Bell MT" panose="02020503060305020303" pitchFamily="18" charset="0"/>
              </a:rPr>
              <a:t>Our program will display the name of the building, floor and directions to where class is located.</a:t>
            </a:r>
          </a:p>
          <a:p>
            <a:pPr marL="0" indent="0">
              <a:buNone/>
            </a:pPr>
            <a:endParaRPr lang="en-US" dirty="0" smtClean="0">
              <a:latin typeface="Bell MT" panose="02020503060305020303" pitchFamily="18" charset="0"/>
            </a:endParaRPr>
          </a:p>
          <a:p>
            <a:pPr>
              <a:buFont typeface="Wingdings" panose="05000000000000000000" pitchFamily="2" charset="2"/>
              <a:buChar char="ü"/>
            </a:pPr>
            <a:r>
              <a:rPr lang="en-US" sz="2800" b="1" dirty="0" smtClean="0">
                <a:latin typeface="Baskerville Old Face" panose="02020602080505020303" pitchFamily="18" charset="0"/>
              </a:rPr>
              <a:t>Course details:</a:t>
            </a:r>
          </a:p>
          <a:p>
            <a:pPr marL="0" indent="0">
              <a:buNone/>
            </a:pPr>
            <a:r>
              <a:rPr lang="en-US" dirty="0" smtClean="0">
                <a:latin typeface="Bell MT" panose="02020503060305020303" pitchFamily="18" charset="0"/>
              </a:rPr>
              <a:t>Our program will display the course code, credit hours and name of the course instructor.</a:t>
            </a:r>
            <a:endParaRPr lang="en-US" dirty="0">
              <a:latin typeface="Bell MT" panose="02020503060305020303" pitchFamily="18" charset="0"/>
            </a:endParaRPr>
          </a:p>
        </p:txBody>
      </p:sp>
      <p:pic>
        <p:nvPicPr>
          <p:cNvPr id="5" name="Content Placeholder 4"/>
          <p:cNvPicPr>
            <a:picLocks noGrp="1" noChangeAspect="1"/>
          </p:cNvPicPr>
          <p:nvPr>
            <p:ph sz="half" idx="2"/>
          </p:nvPr>
        </p:nvPicPr>
        <p:blipFill>
          <a:blip r:embed="rId2"/>
          <a:stretch>
            <a:fillRect/>
          </a:stretch>
        </p:blipFill>
        <p:spPr>
          <a:xfrm>
            <a:off x="6971727" y="4594986"/>
            <a:ext cx="4168495" cy="1247775"/>
          </a:xfrm>
          <a:prstGeom prst="rect">
            <a:avLst/>
          </a:prstGeom>
        </p:spPr>
      </p:pic>
      <p:pic>
        <p:nvPicPr>
          <p:cNvPr id="6" name="Picture 5"/>
          <p:cNvPicPr>
            <a:picLocks noChangeAspect="1"/>
          </p:cNvPicPr>
          <p:nvPr/>
        </p:nvPicPr>
        <p:blipFill>
          <a:blip r:embed="rId3"/>
          <a:stretch>
            <a:fillRect/>
          </a:stretch>
        </p:blipFill>
        <p:spPr>
          <a:xfrm>
            <a:off x="6971728" y="2475762"/>
            <a:ext cx="4168495" cy="1571625"/>
          </a:xfrm>
          <a:prstGeom prst="rect">
            <a:avLst/>
          </a:prstGeom>
        </p:spPr>
      </p:pic>
    </p:spTree>
    <p:extLst>
      <p:ext uri="{BB962C8B-B14F-4D97-AF65-F5344CB8AC3E}">
        <p14:creationId xmlns:p14="http://schemas.microsoft.com/office/powerpoint/2010/main" val="411163675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76081"/>
            <a:ext cx="8825659" cy="704088"/>
          </a:xfrm>
        </p:spPr>
        <p:txBody>
          <a:bodyPr/>
          <a:lstStyle/>
          <a:p>
            <a:pPr algn="ctr"/>
            <a:r>
              <a:rPr lang="en-US" sz="4800" b="1" dirty="0" smtClean="0">
                <a:latin typeface="Algerian" panose="04020705040A02060702" pitchFamily="82" charset="0"/>
              </a:rPr>
              <a:t>FINAL OUTPUT:</a:t>
            </a:r>
            <a:br>
              <a:rPr lang="en-US" sz="4800" b="1" dirty="0" smtClean="0">
                <a:latin typeface="Algerian" panose="04020705040A02060702" pitchFamily="82" charset="0"/>
              </a:rPr>
            </a:br>
            <a:r>
              <a:rPr lang="en-US" sz="4800" b="1" dirty="0" smtClean="0">
                <a:latin typeface="Algerian" panose="04020705040A02060702" pitchFamily="82" charset="0"/>
              </a:rPr>
              <a:t>TEACHER SCREEN</a:t>
            </a:r>
            <a:endParaRPr lang="en-US" sz="4800" b="1" dirty="0">
              <a:latin typeface="Algerian" panose="04020705040A02060702" pitchFamily="82" charset="0"/>
            </a:endParaRPr>
          </a:p>
        </p:txBody>
      </p:sp>
      <p:sp>
        <p:nvSpPr>
          <p:cNvPr id="3" name="Content Placeholder 2"/>
          <p:cNvSpPr>
            <a:spLocks noGrp="1"/>
          </p:cNvSpPr>
          <p:nvPr>
            <p:ph sz="half" idx="1"/>
          </p:nvPr>
        </p:nvSpPr>
        <p:spPr>
          <a:xfrm>
            <a:off x="1004552" y="2132808"/>
            <a:ext cx="4978434" cy="4358143"/>
          </a:xfrm>
        </p:spPr>
        <p:txBody>
          <a:bodyPr>
            <a:normAutofit/>
          </a:bodyPr>
          <a:lstStyle/>
          <a:p>
            <a:pPr>
              <a:buFont typeface="Wingdings" panose="05000000000000000000" pitchFamily="2" charset="2"/>
              <a:buChar char="ü"/>
            </a:pPr>
            <a:r>
              <a:rPr lang="en-US" sz="2800" b="1" dirty="0" smtClean="0">
                <a:latin typeface="Baskerville Old Face" panose="02020602080505020303" pitchFamily="18" charset="0"/>
              </a:rPr>
              <a:t>Attendance:</a:t>
            </a:r>
          </a:p>
          <a:p>
            <a:pPr marL="0" indent="0">
              <a:buNone/>
            </a:pPr>
            <a:r>
              <a:rPr lang="en-US" sz="2100" dirty="0" smtClean="0">
                <a:latin typeface="Bell MT" panose="02020503060305020303" pitchFamily="18" charset="0"/>
              </a:rPr>
              <a:t>The attendance mark by the teacher will be saved in a text file.</a:t>
            </a:r>
          </a:p>
          <a:p>
            <a:pPr>
              <a:buFont typeface="Wingdings" panose="05000000000000000000" pitchFamily="2" charset="2"/>
              <a:buChar char="ü"/>
            </a:pPr>
            <a:r>
              <a:rPr lang="en-US" sz="2800" b="1" dirty="0" smtClean="0">
                <a:latin typeface="Baskerville Old Face" panose="02020602080505020303" pitchFamily="18" charset="0"/>
              </a:rPr>
              <a:t>Assignments:</a:t>
            </a:r>
          </a:p>
          <a:p>
            <a:pPr marL="0" indent="0">
              <a:buNone/>
            </a:pPr>
            <a:r>
              <a:rPr lang="en-US" sz="2100" dirty="0" smtClean="0">
                <a:latin typeface="Bell MT" panose="02020503060305020303" pitchFamily="18" charset="0"/>
              </a:rPr>
              <a:t>The assignment posted by the teacher will be saved in a text file.</a:t>
            </a:r>
          </a:p>
          <a:p>
            <a:pPr>
              <a:buFont typeface="Wingdings" panose="05000000000000000000" pitchFamily="2" charset="2"/>
              <a:buChar char="ü"/>
            </a:pPr>
            <a:r>
              <a:rPr lang="en-US" sz="2800" b="1" dirty="0" smtClean="0">
                <a:latin typeface="Baskerville Old Face" panose="02020602080505020303" pitchFamily="18" charset="0"/>
              </a:rPr>
              <a:t>Free slots:</a:t>
            </a:r>
          </a:p>
          <a:p>
            <a:pPr marL="0" indent="0">
              <a:buNone/>
            </a:pPr>
            <a:r>
              <a:rPr lang="en-US" sz="1900" dirty="0" smtClean="0">
                <a:latin typeface="Bell MT" panose="02020503060305020303" pitchFamily="18" charset="0"/>
              </a:rPr>
              <a:t>The program will display the timings of the free slots.</a:t>
            </a:r>
            <a:endParaRPr lang="en-US" sz="1900" dirty="0">
              <a:latin typeface="Bell MT" panose="02020503060305020303" pitchFamily="18" charset="0"/>
            </a:endParaRPr>
          </a:p>
        </p:txBody>
      </p:sp>
      <p:pic>
        <p:nvPicPr>
          <p:cNvPr id="5" name="Content Placeholder 4"/>
          <p:cNvPicPr>
            <a:picLocks noGrp="1" noChangeAspect="1"/>
          </p:cNvPicPr>
          <p:nvPr>
            <p:ph sz="half" idx="2"/>
          </p:nvPr>
        </p:nvPicPr>
        <p:blipFill>
          <a:blip r:embed="rId2"/>
          <a:stretch>
            <a:fillRect/>
          </a:stretch>
        </p:blipFill>
        <p:spPr>
          <a:xfrm>
            <a:off x="6347908" y="1976838"/>
            <a:ext cx="3734873" cy="2014188"/>
          </a:xfrm>
          <a:prstGeom prst="rect">
            <a:avLst/>
          </a:prstGeom>
        </p:spPr>
      </p:pic>
      <p:pic>
        <p:nvPicPr>
          <p:cNvPr id="6" name="Picture 5"/>
          <p:cNvPicPr>
            <a:picLocks noChangeAspect="1"/>
          </p:cNvPicPr>
          <p:nvPr/>
        </p:nvPicPr>
        <p:blipFill>
          <a:blip r:embed="rId3"/>
          <a:stretch>
            <a:fillRect/>
          </a:stretch>
        </p:blipFill>
        <p:spPr>
          <a:xfrm>
            <a:off x="6582913" y="4127342"/>
            <a:ext cx="4613387" cy="915809"/>
          </a:xfrm>
          <a:prstGeom prst="rect">
            <a:avLst/>
          </a:prstGeom>
        </p:spPr>
      </p:pic>
      <p:pic>
        <p:nvPicPr>
          <p:cNvPr id="7" name="Picture 6"/>
          <p:cNvPicPr>
            <a:picLocks noChangeAspect="1"/>
          </p:cNvPicPr>
          <p:nvPr/>
        </p:nvPicPr>
        <p:blipFill>
          <a:blip r:embed="rId4"/>
          <a:stretch>
            <a:fillRect/>
          </a:stretch>
        </p:blipFill>
        <p:spPr>
          <a:xfrm>
            <a:off x="6582913" y="5043151"/>
            <a:ext cx="4143375" cy="1447800"/>
          </a:xfrm>
          <a:prstGeom prst="rect">
            <a:avLst/>
          </a:prstGeom>
        </p:spPr>
      </p:pic>
    </p:spTree>
    <p:extLst>
      <p:ext uri="{BB962C8B-B14F-4D97-AF65-F5344CB8AC3E}">
        <p14:creationId xmlns:p14="http://schemas.microsoft.com/office/powerpoint/2010/main" val="4044385836"/>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804" y="2125401"/>
            <a:ext cx="4343400" cy="2286000"/>
          </a:xfrm>
        </p:spPr>
        <p:txBody>
          <a:bodyPr/>
          <a:lstStyle/>
          <a:p>
            <a:pPr algn="ctr"/>
            <a:r>
              <a:rPr lang="en-US" sz="4800" dirty="0" smtClean="0">
                <a:latin typeface="Algerian" panose="04020705040A02060702" pitchFamily="82" charset="0"/>
              </a:rPr>
              <a:t>CONCLUSION:</a:t>
            </a:r>
            <a:endParaRPr lang="en-US" sz="4800" dirty="0">
              <a:latin typeface="Algerian" panose="04020705040A02060702" pitchFamily="82" charset="0"/>
            </a:endParaRPr>
          </a:p>
        </p:txBody>
      </p:sp>
      <p:sp>
        <p:nvSpPr>
          <p:cNvPr id="5" name="TextBox 4"/>
          <p:cNvSpPr txBox="1"/>
          <p:nvPr/>
        </p:nvSpPr>
        <p:spPr>
          <a:xfrm>
            <a:off x="6722773" y="1056067"/>
            <a:ext cx="4803820" cy="4832092"/>
          </a:xfrm>
          <a:prstGeom prst="rect">
            <a:avLst/>
          </a:prstGeom>
          <a:noFill/>
        </p:spPr>
        <p:txBody>
          <a:bodyPr wrap="square" rtlCol="0">
            <a:spAutoFit/>
          </a:bodyPr>
          <a:lstStyle/>
          <a:p>
            <a:r>
              <a:rPr lang="en-US" sz="2800" dirty="0" smtClean="0">
                <a:latin typeface="Baskerville Old Face" panose="02020602080505020303" pitchFamily="18" charset="0"/>
              </a:rPr>
              <a:t>Our approach of developing timetabling system was proved successful and practical as well as it demonstrated its suitability for solving university lecture-course timetabling problem. The designed system is a user friendly system and is easy to use. Multiple users can interact with the system to know the information.</a:t>
            </a:r>
            <a:endParaRPr lang="en-US" sz="2800" dirty="0">
              <a:latin typeface="Baskerville Old Face" panose="02020602080505020303" pitchFamily="18" charset="0"/>
            </a:endParaRPr>
          </a:p>
        </p:txBody>
      </p:sp>
    </p:spTree>
    <p:extLst>
      <p:ext uri="{BB962C8B-B14F-4D97-AF65-F5344CB8AC3E}">
        <p14:creationId xmlns:p14="http://schemas.microsoft.com/office/powerpoint/2010/main" val="37185118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Baskerville Old Face" panose="02020602080505020303" pitchFamily="18" charset="0"/>
              </a:rPr>
              <a:t>PROJECT TITLE:</a:t>
            </a:r>
            <a:endParaRPr lang="en-US" sz="4800" dirty="0">
              <a:latin typeface="Baskerville Old Face" panose="02020602080505020303" pitchFamily="18" charset="0"/>
            </a:endParaRPr>
          </a:p>
        </p:txBody>
      </p:sp>
      <p:sp>
        <p:nvSpPr>
          <p:cNvPr id="3" name="TextBox 2"/>
          <p:cNvSpPr txBox="1"/>
          <p:nvPr/>
        </p:nvSpPr>
        <p:spPr>
          <a:xfrm>
            <a:off x="579550" y="2395471"/>
            <a:ext cx="11114467" cy="1754326"/>
          </a:xfrm>
          <a:prstGeom prst="rect">
            <a:avLst/>
          </a:prstGeom>
          <a:noFill/>
        </p:spPr>
        <p:txBody>
          <a:bodyPr wrap="square" rtlCol="0">
            <a:spAutoFit/>
          </a:bodyPr>
          <a:lstStyle/>
          <a:p>
            <a:pPr algn="ctr"/>
            <a:r>
              <a:rPr lang="en-US" sz="5400" dirty="0">
                <a:solidFill>
                  <a:schemeClr val="tx1">
                    <a:lumMod val="95000"/>
                    <a:lumOff val="5000"/>
                  </a:schemeClr>
                </a:solidFill>
                <a:latin typeface="Algerian" panose="04020705040A02060702" pitchFamily="82" charset="0"/>
              </a:rPr>
              <a:t>TIME TABLE MANAGEMENT </a:t>
            </a:r>
            <a:r>
              <a:rPr lang="en-US" sz="5400" dirty="0" smtClean="0">
                <a:solidFill>
                  <a:schemeClr val="tx1">
                    <a:lumMod val="95000"/>
                    <a:lumOff val="5000"/>
                  </a:schemeClr>
                </a:solidFill>
                <a:latin typeface="Algerian" panose="04020705040A02060702" pitchFamily="82" charset="0"/>
              </a:rPr>
              <a:t>SYSTEM</a:t>
            </a:r>
            <a:endParaRPr lang="en-US" sz="5400" dirty="0">
              <a:solidFill>
                <a:schemeClr val="tx1">
                  <a:lumMod val="95000"/>
                  <a:lumOff val="5000"/>
                </a:schemeClr>
              </a:solidFill>
              <a:latin typeface="Algerian" panose="04020705040A02060702" pitchFamily="82"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1084"/>
          <a:stretch/>
        </p:blipFill>
        <p:spPr>
          <a:xfrm>
            <a:off x="1635617" y="2395471"/>
            <a:ext cx="9002332" cy="3374264"/>
          </a:xfrm>
          <a:prstGeom prst="rect">
            <a:avLst/>
          </a:prstGeom>
        </p:spPr>
      </p:pic>
      <p:sp>
        <p:nvSpPr>
          <p:cNvPr id="7" name="TextBox 6"/>
          <p:cNvSpPr txBox="1"/>
          <p:nvPr/>
        </p:nvSpPr>
        <p:spPr>
          <a:xfrm>
            <a:off x="3193961" y="5769735"/>
            <a:ext cx="6143223" cy="584775"/>
          </a:xfrm>
          <a:prstGeom prst="rect">
            <a:avLst/>
          </a:prstGeom>
          <a:noFill/>
        </p:spPr>
        <p:txBody>
          <a:bodyPr wrap="square" rtlCol="0">
            <a:spAutoFit/>
          </a:bodyPr>
          <a:lstStyle/>
          <a:p>
            <a:pPr algn="ctr"/>
            <a:r>
              <a:rPr lang="en-US" sz="3200" b="1" dirty="0" smtClean="0">
                <a:solidFill>
                  <a:srgbClr val="7030A0"/>
                </a:solidFill>
                <a:latin typeface="Baskerville Old Face" panose="02020602080505020303" pitchFamily="18" charset="0"/>
              </a:rPr>
              <a:t>SYEDA RAVIA EJAZ</a:t>
            </a:r>
            <a:endParaRPr lang="en-US" sz="3200" b="1"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17207442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latin typeface="Algerian" panose="04020705040A02060702" pitchFamily="82" charset="0"/>
              </a:rPr>
              <a:t>THANK YOU !!!</a:t>
            </a:r>
            <a:endParaRPr lang="en-US" sz="6600" dirty="0">
              <a:latin typeface="Algerian" panose="04020705040A02060702" pitchFamily="82" charset="0"/>
            </a:endParaRPr>
          </a:p>
        </p:txBody>
      </p:sp>
      <p:sp>
        <p:nvSpPr>
          <p:cNvPr id="3" name="Text Placeholder 2"/>
          <p:cNvSpPr>
            <a:spLocks noGrp="1"/>
          </p:cNvSpPr>
          <p:nvPr>
            <p:ph type="body" sz="half" idx="14"/>
          </p:nvPr>
        </p:nvSpPr>
        <p:spPr>
          <a:xfrm>
            <a:off x="1945945" y="3679987"/>
            <a:ext cx="7725772" cy="673072"/>
          </a:xfrm>
        </p:spPr>
        <p:txBody>
          <a:bodyPr>
            <a:normAutofit fontScale="92500" lnSpcReduction="20000"/>
          </a:bodyPr>
          <a:lstStyle/>
          <a:p>
            <a:pPr algn="ctr"/>
            <a:r>
              <a:rPr lang="en-US" sz="4800" b="1" i="1" u="sng" dirty="0" smtClean="0">
                <a:solidFill>
                  <a:schemeClr val="bg1">
                    <a:lumMod val="95000"/>
                  </a:schemeClr>
                </a:solidFill>
                <a:latin typeface="Castellar" panose="020A0402060406010301" pitchFamily="18" charset="0"/>
              </a:rPr>
              <a:t>PROJECT DESIGNED BY:</a:t>
            </a:r>
            <a:endParaRPr lang="en-US" sz="4800" b="1" i="1" u="sng" dirty="0">
              <a:solidFill>
                <a:schemeClr val="bg1">
                  <a:lumMod val="95000"/>
                </a:schemeClr>
              </a:solidFill>
              <a:latin typeface="Castellar" panose="020A0402060406010301" pitchFamily="18" charset="0"/>
            </a:endParaRPr>
          </a:p>
        </p:txBody>
      </p:sp>
      <p:sp>
        <p:nvSpPr>
          <p:cNvPr id="4" name="Text Placeholder 3"/>
          <p:cNvSpPr>
            <a:spLocks noGrp="1"/>
          </p:cNvSpPr>
          <p:nvPr>
            <p:ph type="body" sz="half" idx="2"/>
          </p:nvPr>
        </p:nvSpPr>
        <p:spPr>
          <a:xfrm>
            <a:off x="3267089" y="4778062"/>
            <a:ext cx="5439029" cy="1854558"/>
          </a:xfrm>
        </p:spPr>
        <p:txBody>
          <a:bodyPr>
            <a:noAutofit/>
          </a:bodyPr>
          <a:lstStyle/>
          <a:p>
            <a:pPr marL="285750" indent="-285750">
              <a:buFont typeface="Wingdings" panose="05000000000000000000" pitchFamily="2" charset="2"/>
              <a:buChar char="v"/>
            </a:pPr>
            <a:r>
              <a:rPr lang="en-US" sz="4000" dirty="0" smtClean="0">
                <a:solidFill>
                  <a:schemeClr val="tx1"/>
                </a:solidFill>
                <a:latin typeface="Baskerville Old Face" panose="02020602080505020303" pitchFamily="18" charset="0"/>
              </a:rPr>
              <a:t>AYESHA ZIA </a:t>
            </a:r>
          </a:p>
          <a:p>
            <a:pPr marL="285750" indent="-285750">
              <a:buFont typeface="Wingdings" panose="05000000000000000000" pitchFamily="2" charset="2"/>
              <a:buChar char="v"/>
            </a:pPr>
            <a:r>
              <a:rPr lang="en-US" sz="4000" dirty="0" smtClean="0">
                <a:solidFill>
                  <a:schemeClr val="tx1"/>
                </a:solidFill>
                <a:latin typeface="Baskerville Old Face" panose="02020602080505020303" pitchFamily="18" charset="0"/>
              </a:rPr>
              <a:t>SYEDA RAVIA EJAZ</a:t>
            </a:r>
            <a:endParaRPr lang="en-US" sz="40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551755137"/>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319" y="2086763"/>
            <a:ext cx="4343400" cy="2286000"/>
          </a:xfrm>
        </p:spPr>
        <p:txBody>
          <a:bodyPr/>
          <a:lstStyle/>
          <a:p>
            <a:pPr algn="ctr"/>
            <a:r>
              <a:rPr lang="en-US" sz="4800" b="1" dirty="0" smtClean="0">
                <a:latin typeface="Algerian" panose="04020705040A02060702" pitchFamily="82" charset="0"/>
              </a:rPr>
              <a:t>GROUP MEMBERS:</a:t>
            </a:r>
            <a:endParaRPr lang="en-US" sz="4800" b="1" dirty="0">
              <a:latin typeface="Algerian" panose="04020705040A02060702" pitchFamily="82" charset="0"/>
            </a:endParaRPr>
          </a:p>
        </p:txBody>
      </p:sp>
      <p:sp>
        <p:nvSpPr>
          <p:cNvPr id="3" name="Text Placeholder 2"/>
          <p:cNvSpPr>
            <a:spLocks noGrp="1"/>
          </p:cNvSpPr>
          <p:nvPr>
            <p:ph type="body" idx="1"/>
          </p:nvPr>
        </p:nvSpPr>
        <p:spPr>
          <a:xfrm>
            <a:off x="6894575" y="1184856"/>
            <a:ext cx="4915351" cy="3780336"/>
          </a:xfrm>
        </p:spPr>
        <p:txBody>
          <a:bodyPr>
            <a:noAutofit/>
          </a:bodyPr>
          <a:lstStyle/>
          <a:p>
            <a:pPr marL="342900" indent="-342900">
              <a:buFont typeface="Wingdings" panose="05000000000000000000" pitchFamily="2" charset="2"/>
              <a:buChar char="Ø"/>
            </a:pPr>
            <a:r>
              <a:rPr lang="en-US" sz="2800" dirty="0" smtClean="0">
                <a:solidFill>
                  <a:schemeClr val="tx1"/>
                </a:solidFill>
                <a:latin typeface="Baskerville Old Face" panose="02020602080505020303" pitchFamily="18" charset="0"/>
              </a:rPr>
              <a:t>AYESHA ZIA (20K-0414)</a:t>
            </a:r>
          </a:p>
          <a:p>
            <a:pPr algn="ctr"/>
            <a:endParaRPr lang="en-US" sz="2800" dirty="0" smtClean="0">
              <a:solidFill>
                <a:schemeClr val="tx1"/>
              </a:solidFill>
              <a:latin typeface="Baskerville Old Face" panose="02020602080505020303" pitchFamily="18" charset="0"/>
            </a:endParaRPr>
          </a:p>
          <a:p>
            <a:pPr marL="342900" indent="-342900">
              <a:buFont typeface="Wingdings" panose="05000000000000000000" pitchFamily="2" charset="2"/>
              <a:buChar char="Ø"/>
            </a:pPr>
            <a:r>
              <a:rPr lang="en-US" sz="2800" dirty="0" smtClean="0">
                <a:solidFill>
                  <a:schemeClr val="tx1"/>
                </a:solidFill>
                <a:latin typeface="Baskerville Old Face" panose="02020602080505020303" pitchFamily="18" charset="0"/>
              </a:rPr>
              <a:t>SYEDA RAVIA EJAZ </a:t>
            </a:r>
          </a:p>
          <a:p>
            <a:pPr algn="ctr"/>
            <a:r>
              <a:rPr lang="en-US" sz="2800" dirty="0" smtClean="0">
                <a:solidFill>
                  <a:schemeClr val="tx1"/>
                </a:solidFill>
                <a:latin typeface="Baskerville Old Face" panose="02020602080505020303" pitchFamily="18" charset="0"/>
              </a:rPr>
              <a:t>(20K-0246)</a:t>
            </a:r>
            <a:endParaRPr lang="en-US" sz="28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60371133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atin typeface="Algerian" panose="04020705040A02060702" pitchFamily="82" charset="0"/>
              </a:rPr>
              <a:t>INTRODUCTION:</a:t>
            </a:r>
            <a:endParaRPr lang="en-US" sz="5400" dirty="0">
              <a:latin typeface="Algerian" panose="04020705040A02060702" pitchFamily="82" charset="0"/>
            </a:endParaRPr>
          </a:p>
        </p:txBody>
      </p:sp>
      <p:sp>
        <p:nvSpPr>
          <p:cNvPr id="3" name="Content Placeholder 2"/>
          <p:cNvSpPr>
            <a:spLocks noGrp="1"/>
          </p:cNvSpPr>
          <p:nvPr>
            <p:ph idx="1"/>
          </p:nvPr>
        </p:nvSpPr>
        <p:spPr>
          <a:xfrm>
            <a:off x="940157" y="2745167"/>
            <a:ext cx="10290221" cy="3771542"/>
          </a:xfrm>
        </p:spPr>
        <p:txBody>
          <a:bodyPr>
            <a:normAutofit lnSpcReduction="10000"/>
          </a:bodyPr>
          <a:lstStyle/>
          <a:p>
            <a:r>
              <a:rPr lang="en-US" sz="2000" b="1" dirty="0" smtClean="0">
                <a:latin typeface="Bell MT" panose="02020503060305020303" pitchFamily="18" charset="0"/>
              </a:rPr>
              <a:t>Time table can be defined as a schedule of events that organizes college activities throughout the day, week, semester or year. A college time table is an arrangement of a set of lectures and classrooms in which all given constraints are satisfied. Time table management system contains a database, which stores the staff and students personal details.</a:t>
            </a:r>
          </a:p>
          <a:p>
            <a:r>
              <a:rPr lang="en-US" sz="2000" b="1" dirty="0">
                <a:latin typeface="Bell MT" panose="02020503060305020303" pitchFamily="18" charset="0"/>
              </a:rPr>
              <a:t>Creating such timetables manually is complex and time-consuming process</a:t>
            </a:r>
            <a:r>
              <a:rPr lang="en-US" sz="2000" b="1" dirty="0" smtClean="0">
                <a:latin typeface="Bell MT" panose="02020503060305020303" pitchFamily="18" charset="0"/>
              </a:rPr>
              <a:t>. By automating this process with computer assisted time table generator will save a lot of precious time of administrators who are involved in creating and managing course time table.</a:t>
            </a:r>
          </a:p>
          <a:p>
            <a:r>
              <a:rPr lang="en-US" sz="2000" b="1" dirty="0" smtClean="0">
                <a:latin typeface="Bell MT" panose="02020503060305020303" pitchFamily="18" charset="0"/>
              </a:rPr>
              <a:t>Hence our project introduces a practical time tabling algorithm capable of taking care of every necessary requirements so that each teacher and student can view their time table for the present semester but they can’t edit them.  </a:t>
            </a:r>
            <a:endParaRPr lang="en-US" sz="2000" b="1" dirty="0">
              <a:latin typeface="Bell MT" panose="02020503060305020303" pitchFamily="18" charset="0"/>
            </a:endParaRPr>
          </a:p>
        </p:txBody>
      </p:sp>
    </p:spTree>
    <p:extLst>
      <p:ext uri="{BB962C8B-B14F-4D97-AF65-F5344CB8AC3E}">
        <p14:creationId xmlns:p14="http://schemas.microsoft.com/office/powerpoint/2010/main" val="12986529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077" y="1932218"/>
            <a:ext cx="4343400" cy="2286000"/>
          </a:xfrm>
        </p:spPr>
        <p:txBody>
          <a:bodyPr/>
          <a:lstStyle/>
          <a:p>
            <a:r>
              <a:rPr lang="en-US" sz="4800" b="1" dirty="0" smtClean="0">
                <a:latin typeface="Algerian" panose="04020705040A02060702" pitchFamily="82" charset="0"/>
              </a:rPr>
              <a:t>Objective:</a:t>
            </a:r>
            <a:endParaRPr lang="en-US" sz="4800" b="1" dirty="0">
              <a:latin typeface="Algerian" panose="04020705040A02060702" pitchFamily="82" charset="0"/>
            </a:endParaRPr>
          </a:p>
        </p:txBody>
      </p:sp>
      <p:sp>
        <p:nvSpPr>
          <p:cNvPr id="3" name="Text Placeholder 2"/>
          <p:cNvSpPr>
            <a:spLocks noGrp="1"/>
          </p:cNvSpPr>
          <p:nvPr>
            <p:ph type="body" idx="1"/>
          </p:nvPr>
        </p:nvSpPr>
        <p:spPr>
          <a:xfrm>
            <a:off x="6542467" y="605308"/>
            <a:ext cx="4919729" cy="5434883"/>
          </a:xfrm>
        </p:spPr>
        <p:txBody>
          <a:bodyPr>
            <a:normAutofit/>
          </a:bodyPr>
          <a:lstStyle/>
          <a:p>
            <a:pPr lvl="1"/>
            <a:r>
              <a:rPr lang="en-US" sz="2800" dirty="0" smtClean="0">
                <a:solidFill>
                  <a:schemeClr val="tx1"/>
                </a:solidFill>
                <a:latin typeface="Baskerville Old Face" panose="02020602080505020303" pitchFamily="18" charset="0"/>
              </a:rPr>
              <a:t>The main objective was to develop a user friendly time table generator in completely automated way which will save a lot of time and effort of the university administration. </a:t>
            </a:r>
            <a:r>
              <a:rPr lang="en-US" sz="2800" dirty="0">
                <a:solidFill>
                  <a:schemeClr val="tx1"/>
                </a:solidFill>
                <a:latin typeface="Baskerville Old Face" panose="02020602080505020303" pitchFamily="18" charset="0"/>
              </a:rPr>
              <a:t>The program aims to automate the process of taking records and getting the desired information. </a:t>
            </a:r>
          </a:p>
        </p:txBody>
      </p:sp>
    </p:spTree>
    <p:extLst>
      <p:ext uri="{BB962C8B-B14F-4D97-AF65-F5344CB8AC3E}">
        <p14:creationId xmlns:p14="http://schemas.microsoft.com/office/powerpoint/2010/main" val="251343799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atin typeface="Algerian" panose="04020705040A02060702" pitchFamily="82" charset="0"/>
              </a:rPr>
              <a:t>BACKGROUND:</a:t>
            </a:r>
            <a:endParaRPr lang="en-US" sz="5400" dirty="0">
              <a:latin typeface="Algerian" panose="04020705040A02060702" pitchFamily="82" charset="0"/>
            </a:endParaRPr>
          </a:p>
        </p:txBody>
      </p:sp>
      <p:sp>
        <p:nvSpPr>
          <p:cNvPr id="3" name="Text Placeholder 2"/>
          <p:cNvSpPr>
            <a:spLocks noGrp="1"/>
          </p:cNvSpPr>
          <p:nvPr>
            <p:ph type="body" sz="half" idx="2"/>
          </p:nvPr>
        </p:nvSpPr>
        <p:spPr>
          <a:xfrm>
            <a:off x="656824" y="3264536"/>
            <a:ext cx="10753858" cy="3200657"/>
          </a:xfrm>
        </p:spPr>
        <p:txBody>
          <a:bodyPr>
            <a:noAutofit/>
          </a:bodyPr>
          <a:lstStyle/>
          <a:p>
            <a:r>
              <a:rPr lang="en-US" sz="2400" b="1" dirty="0" smtClean="0">
                <a:latin typeface="Bell MT" panose="02020503060305020303" pitchFamily="18" charset="0"/>
              </a:rPr>
              <a:t>A key factor in running an educational center is the need for a well-planed, well-throughout and clash-free time tables. Creating such time tables manually requires hard work and plenty of useful time.</a:t>
            </a:r>
          </a:p>
          <a:p>
            <a:r>
              <a:rPr lang="en-US" sz="2400" b="1" dirty="0" smtClean="0">
                <a:latin typeface="Bell MT" panose="02020503060305020303" pitchFamily="18" charset="0"/>
              </a:rPr>
              <a:t> In order to save the previous time and hard work of the administrators, we have designed a computer assisted time table generator through which every student can view their timetable and get the information about their respective classes scheduled for the week moreover every teacher can view their time table for the given semester.</a:t>
            </a:r>
            <a:endParaRPr lang="en-US" sz="2400" b="1" dirty="0">
              <a:latin typeface="Bell MT" panose="02020503060305020303" pitchFamily="18" charset="0"/>
            </a:endParaRPr>
          </a:p>
        </p:txBody>
      </p:sp>
    </p:spTree>
    <p:extLst>
      <p:ext uri="{BB962C8B-B14F-4D97-AF65-F5344CB8AC3E}">
        <p14:creationId xmlns:p14="http://schemas.microsoft.com/office/powerpoint/2010/main" val="297828626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077" y="1970854"/>
            <a:ext cx="4343400" cy="2286000"/>
          </a:xfrm>
        </p:spPr>
        <p:txBody>
          <a:bodyPr/>
          <a:lstStyle/>
          <a:p>
            <a:pPr algn="ctr"/>
            <a:r>
              <a:rPr lang="en-US" sz="4800" b="1" dirty="0" smtClean="0">
                <a:latin typeface="Algerian" panose="04020705040A02060702" pitchFamily="82" charset="0"/>
              </a:rPr>
              <a:t>USER INTERFACES:</a:t>
            </a:r>
            <a:endParaRPr lang="en-US" sz="4800" b="1" dirty="0">
              <a:latin typeface="Algerian" panose="04020705040A02060702" pitchFamily="82" charset="0"/>
            </a:endParaRPr>
          </a:p>
        </p:txBody>
      </p:sp>
      <p:sp>
        <p:nvSpPr>
          <p:cNvPr id="3" name="Text Placeholder 2"/>
          <p:cNvSpPr>
            <a:spLocks noGrp="1"/>
          </p:cNvSpPr>
          <p:nvPr>
            <p:ph type="body" idx="1"/>
          </p:nvPr>
        </p:nvSpPr>
        <p:spPr>
          <a:xfrm>
            <a:off x="6894575" y="631065"/>
            <a:ext cx="4709289" cy="5486400"/>
          </a:xfrm>
        </p:spPr>
        <p:txBody>
          <a:bodyPr>
            <a:normAutofit/>
          </a:bodyPr>
          <a:lstStyle/>
          <a:p>
            <a:r>
              <a:rPr lang="en-US" dirty="0" smtClean="0">
                <a:solidFill>
                  <a:schemeClr val="tx1"/>
                </a:solidFill>
                <a:latin typeface="Baskerville Old Face" panose="02020602080505020303" pitchFamily="18" charset="0"/>
              </a:rPr>
              <a:t>our program is designed mainly for two users:</a:t>
            </a:r>
          </a:p>
          <a:p>
            <a:pPr marL="342900" indent="-342900">
              <a:buFont typeface="Wingdings" panose="05000000000000000000" pitchFamily="2" charset="2"/>
              <a:buChar char="Ø"/>
            </a:pPr>
            <a:r>
              <a:rPr lang="en-US" b="1" u="sng" dirty="0" smtClean="0">
                <a:solidFill>
                  <a:schemeClr val="tx1"/>
                </a:solidFill>
                <a:latin typeface="Baskerville Old Face" panose="02020602080505020303" pitchFamily="18" charset="0"/>
              </a:rPr>
              <a:t>Students: </a:t>
            </a:r>
          </a:p>
          <a:p>
            <a:pPr lvl="1"/>
            <a:r>
              <a:rPr lang="en-US" dirty="0" smtClean="0">
                <a:solidFill>
                  <a:schemeClr val="tx1"/>
                </a:solidFill>
                <a:latin typeface="Bell MT" panose="02020503060305020303" pitchFamily="18" charset="0"/>
              </a:rPr>
              <a:t>the one who intends to view the time table of their respective classes scheduled for the week.</a:t>
            </a:r>
          </a:p>
          <a:p>
            <a:pPr marL="342900" indent="-342900">
              <a:buFont typeface="Wingdings" panose="05000000000000000000" pitchFamily="2" charset="2"/>
              <a:buChar char="Ø"/>
            </a:pPr>
            <a:r>
              <a:rPr lang="en-US" b="1" u="sng" dirty="0" smtClean="0">
                <a:solidFill>
                  <a:schemeClr val="tx1"/>
                </a:solidFill>
                <a:latin typeface="Baskerville Old Face" panose="02020602080505020303" pitchFamily="18" charset="0"/>
              </a:rPr>
              <a:t>Teachers: </a:t>
            </a:r>
          </a:p>
          <a:p>
            <a:pPr lvl="1"/>
            <a:r>
              <a:rPr lang="en-US" dirty="0" smtClean="0">
                <a:solidFill>
                  <a:schemeClr val="tx1"/>
                </a:solidFill>
                <a:latin typeface="Bell MT" panose="02020503060305020303" pitchFamily="18" charset="0"/>
              </a:rPr>
              <a:t>the one who intends to view the timings of their free slots.</a:t>
            </a:r>
          </a:p>
          <a:p>
            <a:r>
              <a:rPr lang="en-US" dirty="0" smtClean="0">
                <a:solidFill>
                  <a:schemeClr val="tx1"/>
                </a:solidFill>
                <a:latin typeface="Baskerville Old Face" panose="02020602080505020303" pitchFamily="18" charset="0"/>
              </a:rPr>
              <a:t>Multiple users can connect through the software for viewing the time table management system.</a:t>
            </a:r>
            <a:endParaRPr lang="en-US"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3956799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Algerian" panose="04020705040A02060702" pitchFamily="82" charset="0"/>
              </a:rPr>
              <a:t>CHARACTERISTICs:</a:t>
            </a:r>
            <a:endParaRPr lang="en-US" sz="4800" b="1" dirty="0">
              <a:latin typeface="Algerian" panose="04020705040A02060702" pitchFamily="82" charset="0"/>
            </a:endParaRPr>
          </a:p>
        </p:txBody>
      </p:sp>
      <p:sp>
        <p:nvSpPr>
          <p:cNvPr id="3" name="Content Placeholder 2"/>
          <p:cNvSpPr>
            <a:spLocks noGrp="1"/>
          </p:cNvSpPr>
          <p:nvPr>
            <p:ph sz="half" idx="1"/>
          </p:nvPr>
        </p:nvSpPr>
        <p:spPr>
          <a:xfrm>
            <a:off x="901521" y="2603500"/>
            <a:ext cx="5081465" cy="4119272"/>
          </a:xfrm>
        </p:spPr>
        <p:txBody>
          <a:bodyPr>
            <a:normAutofit fontScale="85000" lnSpcReduction="20000"/>
          </a:bodyPr>
          <a:lstStyle/>
          <a:p>
            <a:r>
              <a:rPr lang="en-US" sz="2600" b="1" u="sng" dirty="0" smtClean="0">
                <a:latin typeface="Baskerville Old Face" panose="02020602080505020303" pitchFamily="18" charset="0"/>
              </a:rPr>
              <a:t>STUDENTS:</a:t>
            </a:r>
          </a:p>
          <a:p>
            <a:pPr>
              <a:buFont typeface="Wingdings" panose="05000000000000000000" pitchFamily="2" charset="2"/>
              <a:buChar char="ü"/>
            </a:pPr>
            <a:r>
              <a:rPr lang="en-US" sz="2400" b="1" dirty="0" smtClean="0">
                <a:latin typeface="Bell MT" panose="02020503060305020303" pitchFamily="18" charset="0"/>
              </a:rPr>
              <a:t>Students can view their class schedule(time, date and venue) for the entire week.</a:t>
            </a:r>
          </a:p>
          <a:p>
            <a:pPr>
              <a:buFont typeface="Wingdings" panose="05000000000000000000" pitchFamily="2" charset="2"/>
              <a:buChar char="ü"/>
            </a:pPr>
            <a:r>
              <a:rPr lang="en-US" sz="2400" b="1" dirty="0" smtClean="0">
                <a:latin typeface="Bell MT" panose="02020503060305020303" pitchFamily="18" charset="0"/>
              </a:rPr>
              <a:t>They can view their upcoming assignments or quizzes(due) for the week.</a:t>
            </a:r>
          </a:p>
          <a:p>
            <a:pPr>
              <a:buFont typeface="Wingdings" panose="05000000000000000000" pitchFamily="2" charset="2"/>
              <a:buChar char="ü"/>
            </a:pPr>
            <a:r>
              <a:rPr lang="en-US" sz="2400" b="1" dirty="0" smtClean="0">
                <a:latin typeface="Bell MT" panose="02020503060305020303" pitchFamily="18" charset="0"/>
              </a:rPr>
              <a:t>They can view the details of their respective courses taught in the semester.</a:t>
            </a:r>
          </a:p>
          <a:p>
            <a:pPr>
              <a:buFont typeface="Wingdings" panose="05000000000000000000" pitchFamily="2" charset="2"/>
              <a:buChar char="ü"/>
            </a:pPr>
            <a:r>
              <a:rPr lang="en-US" sz="2400" b="1" dirty="0" smtClean="0">
                <a:latin typeface="Bell MT" panose="02020503060305020303" pitchFamily="18" charset="0"/>
              </a:rPr>
              <a:t>One additional factor is the directions of the class which direct the students to their respective classes.</a:t>
            </a:r>
            <a:endParaRPr lang="en-US" sz="2400" b="1" dirty="0">
              <a:latin typeface="Bell MT" panose="02020503060305020303" pitchFamily="18" charset="0"/>
            </a:endParaRPr>
          </a:p>
        </p:txBody>
      </p:sp>
      <p:sp>
        <p:nvSpPr>
          <p:cNvPr id="4" name="Content Placeholder 3"/>
          <p:cNvSpPr>
            <a:spLocks noGrp="1"/>
          </p:cNvSpPr>
          <p:nvPr>
            <p:ph sz="half" idx="2"/>
          </p:nvPr>
        </p:nvSpPr>
        <p:spPr>
          <a:xfrm>
            <a:off x="6118624" y="2603500"/>
            <a:ext cx="4828032" cy="3797300"/>
          </a:xfrm>
        </p:spPr>
        <p:txBody>
          <a:bodyPr>
            <a:normAutofit fontScale="85000" lnSpcReduction="20000"/>
          </a:bodyPr>
          <a:lstStyle/>
          <a:p>
            <a:r>
              <a:rPr lang="en-US" sz="2400" b="1" u="sng" dirty="0" smtClean="0">
                <a:latin typeface="Baskerville Old Face" panose="02020602080505020303" pitchFamily="18" charset="0"/>
              </a:rPr>
              <a:t>TEACHERS:</a:t>
            </a:r>
          </a:p>
          <a:p>
            <a:pPr>
              <a:buFont typeface="Wingdings" panose="05000000000000000000" pitchFamily="2" charset="2"/>
              <a:buChar char="ü"/>
            </a:pPr>
            <a:r>
              <a:rPr lang="en-US" sz="2400" b="1" dirty="0" smtClean="0">
                <a:latin typeface="Bell MT" panose="02020503060305020303" pitchFamily="18" charset="0"/>
              </a:rPr>
              <a:t>Teachers can view their free slots of the day.</a:t>
            </a:r>
          </a:p>
          <a:p>
            <a:pPr>
              <a:buFont typeface="Wingdings" panose="05000000000000000000" pitchFamily="2" charset="2"/>
              <a:buChar char="ü"/>
            </a:pPr>
            <a:r>
              <a:rPr lang="en-US" sz="2400" b="1" dirty="0" smtClean="0">
                <a:latin typeface="Bell MT" panose="02020503060305020303" pitchFamily="18" charset="0"/>
              </a:rPr>
              <a:t>They can post assignments or quizzes for a particular section.</a:t>
            </a:r>
          </a:p>
          <a:p>
            <a:pPr>
              <a:buFont typeface="Wingdings" panose="05000000000000000000" pitchFamily="2" charset="2"/>
              <a:buChar char="ü"/>
            </a:pPr>
            <a:r>
              <a:rPr lang="en-US" sz="2400" b="1" dirty="0" smtClean="0">
                <a:latin typeface="Bell MT" panose="02020503060305020303" pitchFamily="18" charset="0"/>
              </a:rPr>
              <a:t>They can mark attendance of the </a:t>
            </a:r>
            <a:r>
              <a:rPr lang="en-US" sz="2400" b="1" dirty="0">
                <a:latin typeface="Bell MT" panose="02020503060305020303" pitchFamily="18" charset="0"/>
              </a:rPr>
              <a:t>s</a:t>
            </a:r>
            <a:r>
              <a:rPr lang="en-US" sz="2400" b="1" dirty="0" smtClean="0">
                <a:latin typeface="Bell MT" panose="02020503060305020303" pitchFamily="18" charset="0"/>
              </a:rPr>
              <a:t>tudents of a particular section and saves the record.</a:t>
            </a:r>
            <a:endParaRPr lang="en-US" sz="2400" b="1" dirty="0">
              <a:latin typeface="Bell MT" panose="02020503060305020303" pitchFamily="18" charset="0"/>
            </a:endParaRPr>
          </a:p>
        </p:txBody>
      </p:sp>
    </p:spTree>
    <p:extLst>
      <p:ext uri="{BB962C8B-B14F-4D97-AF65-F5344CB8AC3E}">
        <p14:creationId xmlns:p14="http://schemas.microsoft.com/office/powerpoint/2010/main" val="15103205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83" y="2164037"/>
            <a:ext cx="4343400" cy="2286000"/>
          </a:xfrm>
        </p:spPr>
        <p:txBody>
          <a:bodyPr/>
          <a:lstStyle/>
          <a:p>
            <a:pPr algn="ctr"/>
            <a:r>
              <a:rPr lang="en-US" sz="4800" b="1" dirty="0" smtClean="0">
                <a:latin typeface="Algerian" panose="04020705040A02060702" pitchFamily="82" charset="0"/>
              </a:rPr>
              <a:t>FUNCTIONS:</a:t>
            </a:r>
            <a:endParaRPr lang="en-US" sz="4800" b="1" dirty="0">
              <a:latin typeface="Algerian" panose="04020705040A02060702" pitchFamily="82" charset="0"/>
            </a:endParaRPr>
          </a:p>
        </p:txBody>
      </p:sp>
      <p:sp>
        <p:nvSpPr>
          <p:cNvPr id="7" name="TextBox 6"/>
          <p:cNvSpPr txBox="1"/>
          <p:nvPr/>
        </p:nvSpPr>
        <p:spPr>
          <a:xfrm>
            <a:off x="6774287" y="644769"/>
            <a:ext cx="4906851" cy="5324535"/>
          </a:xfrm>
          <a:prstGeom prst="rect">
            <a:avLst/>
          </a:prstGeom>
          <a:noFill/>
        </p:spPr>
        <p:txBody>
          <a:bodyPr wrap="square" rtlCol="0">
            <a:spAutoFit/>
          </a:bodyPr>
          <a:lstStyle/>
          <a:p>
            <a:r>
              <a:rPr lang="en-US" sz="2200" dirty="0" smtClean="0">
                <a:latin typeface="Baskerville Old Face" panose="02020602080505020303" pitchFamily="18" charset="0"/>
              </a:rPr>
              <a:t>Following functions are used in designing the time table management system:</a:t>
            </a:r>
          </a:p>
          <a:p>
            <a:endParaRPr lang="en-US" sz="2200" dirty="0" smtClean="0">
              <a:latin typeface="Baskerville Old Face" panose="02020602080505020303" pitchFamily="18" charset="0"/>
            </a:endParaRPr>
          </a:p>
          <a:p>
            <a:pPr marL="285750" indent="-285750">
              <a:buFont typeface="Wingdings" panose="05000000000000000000" pitchFamily="2" charset="2"/>
              <a:buChar char="Ø"/>
            </a:pPr>
            <a:r>
              <a:rPr lang="en-US" sz="2200" dirty="0" smtClean="0">
                <a:latin typeface="Baskerville Old Face" panose="02020602080505020303" pitchFamily="18" charset="0"/>
              </a:rPr>
              <a:t>To integrate sound API the program uses the following function:</a:t>
            </a:r>
          </a:p>
          <a:p>
            <a:r>
              <a:rPr lang="en-US" sz="2000" b="1" dirty="0" err="1">
                <a:solidFill>
                  <a:srgbClr val="00B050"/>
                </a:solidFill>
                <a:latin typeface="Baskerville Old Face" panose="02020602080505020303" pitchFamily="18" charset="0"/>
              </a:rPr>
              <a:t>PlaySound</a:t>
            </a:r>
            <a:r>
              <a:rPr lang="en-US" sz="2000" b="1" dirty="0">
                <a:solidFill>
                  <a:srgbClr val="00B050"/>
                </a:solidFill>
                <a:latin typeface="Baskerville Old Face" panose="02020602080505020303" pitchFamily="18" charset="0"/>
              </a:rPr>
              <a:t>("C:/WINDOWS/Media/ding.wav", </a:t>
            </a:r>
            <a:r>
              <a:rPr lang="en-US" sz="2000" b="1" dirty="0" smtClean="0">
                <a:solidFill>
                  <a:srgbClr val="00B050"/>
                </a:solidFill>
                <a:latin typeface="Baskerville Old Face" panose="02020602080505020303" pitchFamily="18" charset="0"/>
              </a:rPr>
              <a:t>NULL, SND_FILENAME</a:t>
            </a:r>
            <a:r>
              <a:rPr lang="en-US" sz="2000" b="1" dirty="0">
                <a:solidFill>
                  <a:srgbClr val="00B050"/>
                </a:solidFill>
                <a:latin typeface="Baskerville Old Face" panose="02020602080505020303" pitchFamily="18" charset="0"/>
              </a:rPr>
              <a:t>) </a:t>
            </a:r>
            <a:endParaRPr lang="en-US" sz="2000" b="1" dirty="0" smtClean="0">
              <a:solidFill>
                <a:srgbClr val="00B050"/>
              </a:solidFill>
              <a:latin typeface="Baskerville Old Face" panose="02020602080505020303" pitchFamily="18" charset="0"/>
            </a:endParaRPr>
          </a:p>
          <a:p>
            <a:endParaRPr lang="en-US" sz="2000" b="1" dirty="0" smtClean="0">
              <a:solidFill>
                <a:srgbClr val="00B050"/>
              </a:solidFill>
              <a:latin typeface="Baskerville Old Face" panose="02020602080505020303" pitchFamily="18" charset="0"/>
            </a:endParaRPr>
          </a:p>
          <a:p>
            <a:pPr marL="285750" indent="-285750">
              <a:buFont typeface="Wingdings" panose="05000000000000000000" pitchFamily="2" charset="2"/>
              <a:buChar char="Ø"/>
            </a:pPr>
            <a:r>
              <a:rPr lang="en-US" sz="2200" dirty="0" smtClean="0">
                <a:latin typeface="Baskerville Old Face" panose="02020602080505020303" pitchFamily="18" charset="0"/>
              </a:rPr>
              <a:t>To clear the buffer output and move the buffered data to the console, the program uses the following functions:</a:t>
            </a:r>
          </a:p>
          <a:p>
            <a:pPr algn="ctr"/>
            <a:r>
              <a:rPr lang="en-US" sz="2000" b="1" dirty="0" err="1">
                <a:solidFill>
                  <a:srgbClr val="00B050"/>
                </a:solidFill>
                <a:latin typeface="Baskerville Old Face" panose="02020602080505020303" pitchFamily="18" charset="0"/>
              </a:rPr>
              <a:t>fflush</a:t>
            </a:r>
            <a:r>
              <a:rPr lang="en-US" sz="2000" b="1" dirty="0">
                <a:solidFill>
                  <a:srgbClr val="00B050"/>
                </a:solidFill>
                <a:latin typeface="Baskerville Old Face" panose="02020602080505020303" pitchFamily="18" charset="0"/>
              </a:rPr>
              <a:t>(</a:t>
            </a:r>
            <a:r>
              <a:rPr lang="en-US" sz="2000" b="1" dirty="0" err="1">
                <a:solidFill>
                  <a:srgbClr val="00B050"/>
                </a:solidFill>
                <a:latin typeface="Baskerville Old Face" panose="02020602080505020303" pitchFamily="18" charset="0"/>
              </a:rPr>
              <a:t>stdin</a:t>
            </a:r>
            <a:r>
              <a:rPr lang="en-US" sz="2000" b="1" dirty="0" smtClean="0">
                <a:solidFill>
                  <a:srgbClr val="00B050"/>
                </a:solidFill>
                <a:latin typeface="Baskerville Old Face" panose="02020602080505020303" pitchFamily="18" charset="0"/>
              </a:rPr>
              <a:t>);</a:t>
            </a:r>
          </a:p>
          <a:p>
            <a:endParaRPr lang="en-US" sz="2000" b="1" dirty="0" smtClean="0">
              <a:solidFill>
                <a:srgbClr val="00B050"/>
              </a:solidFill>
              <a:latin typeface="Baskerville Old Face" panose="02020602080505020303" pitchFamily="18" charset="0"/>
            </a:endParaRPr>
          </a:p>
          <a:p>
            <a:pPr marL="285750" indent="-285750">
              <a:buFont typeface="Wingdings" panose="05000000000000000000" pitchFamily="2" charset="2"/>
              <a:buChar char="Ø"/>
            </a:pPr>
            <a:r>
              <a:rPr lang="en-US" sz="2200" dirty="0" smtClean="0">
                <a:latin typeface="Baskerville Old Face" panose="02020602080505020303" pitchFamily="18" charset="0"/>
              </a:rPr>
              <a:t>To move the cursor to the new screen, the program uses the following function:</a:t>
            </a:r>
          </a:p>
          <a:p>
            <a:pPr algn="ctr"/>
            <a:r>
              <a:rPr lang="en-US" sz="2000" b="1" dirty="0">
                <a:solidFill>
                  <a:srgbClr val="00B050"/>
                </a:solidFill>
                <a:latin typeface="Baskerville Old Face" panose="02020602080505020303" pitchFamily="18" charset="0"/>
              </a:rPr>
              <a:t>system("CLS"); </a:t>
            </a:r>
          </a:p>
        </p:txBody>
      </p:sp>
    </p:spTree>
    <p:extLst>
      <p:ext uri="{BB962C8B-B14F-4D97-AF65-F5344CB8AC3E}">
        <p14:creationId xmlns:p14="http://schemas.microsoft.com/office/powerpoint/2010/main" val="38116477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666</TotalTime>
  <Words>1072</Words>
  <Application>Microsoft Office PowerPoint</Application>
  <PresentationFormat>Widescreen</PresentationFormat>
  <Paragraphs>123</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Arial</vt:lpstr>
      <vt:lpstr>Baskerville Old Face</vt:lpstr>
      <vt:lpstr>Bell MT</vt:lpstr>
      <vt:lpstr>Bodoni MT</vt:lpstr>
      <vt:lpstr>Calibri</vt:lpstr>
      <vt:lpstr>Castellar</vt:lpstr>
      <vt:lpstr>Century Gothic</vt:lpstr>
      <vt:lpstr>Wingdings</vt:lpstr>
      <vt:lpstr>Wingdings 3</vt:lpstr>
      <vt:lpstr>Ion Boardroom</vt:lpstr>
      <vt:lpstr>FAST NATIONAL UNIVERSITY OF COMPUTER AND EMERGING SCIENCES</vt:lpstr>
      <vt:lpstr>PROJECT TITLE:</vt:lpstr>
      <vt:lpstr>GROUP MEMBERS:</vt:lpstr>
      <vt:lpstr>INTRODUCTION:</vt:lpstr>
      <vt:lpstr>Objective:</vt:lpstr>
      <vt:lpstr>BACKGROUND:</vt:lpstr>
      <vt:lpstr>USER INTERFACES:</vt:lpstr>
      <vt:lpstr>CHARACTERISTICs:</vt:lpstr>
      <vt:lpstr>FUNCTIONS:</vt:lpstr>
      <vt:lpstr>Structure of program:</vt:lpstr>
      <vt:lpstr>SYSTEM REQUIREMENTS SPECIFICATION:</vt:lpstr>
      <vt:lpstr>SYSTEM REQUIREMENTS SPECIFICATION:</vt:lpstr>
      <vt:lpstr>SYSTEM REQUIREMENTS SPECIFICATION:</vt:lpstr>
      <vt:lpstr>SYSTEM REQUIREMENTS SPECIFICATION:</vt:lpstr>
      <vt:lpstr>tools and libraries USED:</vt:lpstr>
      <vt:lpstr>FINAL OUTPUT: student screen</vt:lpstr>
      <vt:lpstr>FINAL OUTPUT: student screen</vt:lpstr>
      <vt:lpstr>FINAL OUTPUT: TEACHER SCREEN</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TABLE MANAGEMENT    SYSTEM</dc:title>
  <dc:creator>Ejaz</dc:creator>
  <cp:lastModifiedBy>Ejaz</cp:lastModifiedBy>
  <cp:revision>47</cp:revision>
  <dcterms:created xsi:type="dcterms:W3CDTF">2021-01-19T13:57:26Z</dcterms:created>
  <dcterms:modified xsi:type="dcterms:W3CDTF">2021-01-20T12:09:22Z</dcterms:modified>
</cp:coreProperties>
</file>