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063"/>
            <a:ext cx="12192000" cy="25787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0177" y="2833366"/>
            <a:ext cx="7851644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1" y="307334"/>
            <a:ext cx="10356856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404" y="3087049"/>
            <a:ext cx="10173191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455" y="2833366"/>
            <a:ext cx="7605522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45735" algn="l"/>
              </a:tabLst>
            </a:pPr>
            <a:r>
              <a:rPr sz="3950" b="1" dirty="0">
                <a:solidFill>
                  <a:srgbClr val="FFC000"/>
                </a:solidFill>
                <a:latin typeface="Arial"/>
                <a:cs typeface="Arial"/>
              </a:rPr>
              <a:t>Artificial</a:t>
            </a:r>
            <a:r>
              <a:rPr sz="3950" b="1" spc="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950" b="1" dirty="0" smtClean="0">
                <a:solidFill>
                  <a:srgbClr val="FFC000"/>
                </a:solidFill>
                <a:latin typeface="Arial"/>
                <a:cs typeface="Arial"/>
              </a:rPr>
              <a:t>Intelligence</a:t>
            </a:r>
            <a:r>
              <a:rPr lang="en-US" sz="3950" b="1" dirty="0" smtClean="0">
                <a:solidFill>
                  <a:srgbClr val="FFC000"/>
                </a:solidFill>
                <a:latin typeface="Arial"/>
                <a:cs typeface="Arial"/>
              </a:rPr>
              <a:t>  </a:t>
            </a:r>
            <a:r>
              <a:rPr sz="3950" b="1" spc="-10" dirty="0" smtClean="0">
                <a:solidFill>
                  <a:srgbClr val="FFC000"/>
                </a:solidFill>
                <a:latin typeface="Arial"/>
                <a:cs typeface="Arial"/>
              </a:rPr>
              <a:t>(</a:t>
            </a:r>
            <a:r>
              <a:rPr lang="en-US" sz="3950" b="1" spc="-10" dirty="0" smtClean="0">
                <a:solidFill>
                  <a:srgbClr val="FFC000"/>
                </a:solidFill>
                <a:latin typeface="Arial"/>
                <a:cs typeface="Arial"/>
              </a:rPr>
              <a:t>AI-2002</a:t>
            </a:r>
            <a:r>
              <a:rPr sz="3950" b="1" spc="-10" dirty="0" smtClean="0">
                <a:solidFill>
                  <a:srgbClr val="FFC000"/>
                </a:solidFill>
                <a:latin typeface="Arial"/>
                <a:cs typeface="Arial"/>
              </a:rPr>
              <a:t>)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455" y="4249100"/>
            <a:ext cx="84601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100" dirty="0">
                <a:solidFill>
                  <a:srgbClr val="44536A"/>
                </a:solidFill>
                <a:latin typeface="Arial"/>
                <a:cs typeface="Arial"/>
              </a:rPr>
              <a:t>Chapter</a:t>
            </a:r>
            <a:r>
              <a:rPr sz="3200" b="1" spc="-35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1" spc="90" dirty="0">
                <a:solidFill>
                  <a:srgbClr val="44536A"/>
                </a:solidFill>
                <a:latin typeface="Arial"/>
                <a:cs typeface="Arial"/>
              </a:rPr>
              <a:t>6:</a:t>
            </a:r>
            <a:r>
              <a:rPr sz="3200" b="1" spc="-254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44536A"/>
                </a:solidFill>
                <a:latin typeface="Arial"/>
                <a:cs typeface="Arial"/>
              </a:rPr>
              <a:t>Constraint</a:t>
            </a:r>
            <a:r>
              <a:rPr sz="3200" b="1" spc="-30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44536A"/>
                </a:solidFill>
                <a:latin typeface="Arial"/>
                <a:cs typeface="Arial"/>
              </a:rPr>
              <a:t>Satisfaction</a:t>
            </a:r>
            <a:r>
              <a:rPr sz="3200" b="1" spc="-35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44536A"/>
                </a:solidFill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46278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Backtracking</a:t>
            </a:r>
            <a:r>
              <a:rPr spc="-130" dirty="0"/>
              <a:t> </a:t>
            </a:r>
            <a:r>
              <a:rPr spc="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6" y="1410648"/>
            <a:ext cx="10114280" cy="27571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60325" indent="-229235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Depth-first</a:t>
            </a:r>
            <a:r>
              <a:rPr sz="2750" spc="3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search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for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CSPs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with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single-variable</a:t>
            </a:r>
            <a:r>
              <a:rPr sz="2750" spc="3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assignments</a:t>
            </a:r>
            <a:r>
              <a:rPr sz="2750" spc="4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called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backtracking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search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80"/>
              </a:lnSpc>
              <a:spcBef>
                <a:spcPts val="90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Variable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assignments</a:t>
            </a:r>
            <a:r>
              <a:rPr sz="2750" spc="39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commutative: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55" dirty="0">
                <a:latin typeface="Calibri"/>
                <a:cs typeface="Calibri"/>
              </a:rPr>
              <a:t>WA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7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then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5" dirty="0">
                <a:solidFill>
                  <a:srgbClr val="00AF50"/>
                </a:solidFill>
                <a:latin typeface="Calibri"/>
                <a:cs typeface="Calibri"/>
              </a:rPr>
              <a:t>green</a:t>
            </a:r>
            <a:r>
              <a:rPr sz="2750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same</a:t>
            </a:r>
            <a:r>
              <a:rPr sz="2750" spc="20" dirty="0">
                <a:latin typeface="Calibri"/>
                <a:cs typeface="Calibri"/>
              </a:rPr>
              <a:t> as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NT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5" dirty="0">
                <a:solidFill>
                  <a:srgbClr val="00AF50"/>
                </a:solidFill>
                <a:latin typeface="Calibri"/>
                <a:cs typeface="Calibri"/>
              </a:rPr>
              <a:t>green</a:t>
            </a:r>
            <a:r>
              <a:rPr sz="2750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then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5" dirty="0">
                <a:latin typeface="Calibri"/>
                <a:cs typeface="Calibri"/>
              </a:rPr>
              <a:t>WA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7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sz="2750" dirty="0">
                <a:latin typeface="Calibri"/>
                <a:cs typeface="Calibri"/>
              </a:rPr>
              <a:t>Only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need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consider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assignments</a:t>
            </a:r>
            <a:r>
              <a:rPr sz="2750" spc="3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0" dirty="0">
                <a:latin typeface="Calibri"/>
                <a:cs typeface="Calibri"/>
              </a:rPr>
              <a:t> a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single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at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each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node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2750" spc="10" dirty="0">
                <a:latin typeface="Calibri"/>
                <a:cs typeface="Calibri"/>
              </a:rPr>
              <a:t>Backtracks </a:t>
            </a:r>
            <a:r>
              <a:rPr sz="2750" spc="-10" dirty="0">
                <a:latin typeface="Calibri"/>
                <a:cs typeface="Calibri"/>
              </a:rPr>
              <a:t>when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variable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has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no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legal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value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2251" y="1753209"/>
            <a:ext cx="6401157" cy="42063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99739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Backtracking</a:t>
            </a:r>
            <a:r>
              <a:rPr spc="-90" dirty="0"/>
              <a:t> </a:t>
            </a:r>
            <a:r>
              <a:rPr spc="-5" dirty="0"/>
              <a:t>for</a:t>
            </a:r>
            <a:r>
              <a:rPr spc="-90" dirty="0"/>
              <a:t> </a:t>
            </a:r>
            <a:r>
              <a:rPr spc="5" dirty="0"/>
              <a:t>the </a:t>
            </a:r>
            <a:r>
              <a:rPr spc="10" dirty="0"/>
              <a:t>map-coloring</a:t>
            </a:r>
            <a:r>
              <a:rPr spc="-240" dirty="0"/>
              <a:t> </a:t>
            </a:r>
            <a:r>
              <a:rPr spc="5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2740" y="1260728"/>
            <a:ext cx="6029960" cy="4781550"/>
            <a:chOff x="132740" y="1260728"/>
            <a:chExt cx="6029960" cy="47815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690609"/>
              <a:ext cx="4527804" cy="43514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100" y="3505199"/>
              <a:ext cx="7905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42203" y="3548390"/>
              <a:ext cx="654050" cy="368935"/>
            </a:xfrm>
            <a:custGeom>
              <a:avLst/>
              <a:gdLst/>
              <a:ahLst/>
              <a:cxnLst/>
              <a:rect l="l" t="t" r="r" b="b"/>
              <a:pathLst>
                <a:path w="654050" h="368935">
                  <a:moveTo>
                    <a:pt x="469391" y="0"/>
                  </a:moveTo>
                  <a:lnTo>
                    <a:pt x="469391" y="92049"/>
                  </a:lnTo>
                  <a:lnTo>
                    <a:pt x="0" y="92049"/>
                  </a:lnTo>
                  <a:lnTo>
                    <a:pt x="0" y="276468"/>
                  </a:lnTo>
                  <a:lnTo>
                    <a:pt x="469391" y="276468"/>
                  </a:lnTo>
                  <a:lnTo>
                    <a:pt x="469391" y="368670"/>
                  </a:lnTo>
                  <a:lnTo>
                    <a:pt x="653795" y="184251"/>
                  </a:lnTo>
                  <a:lnTo>
                    <a:pt x="46939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740" y="1260728"/>
              <a:ext cx="2091308" cy="2168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55257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Backtracking</a:t>
            </a:r>
            <a:r>
              <a:rPr spc="-125" dirty="0"/>
              <a:t> </a:t>
            </a:r>
            <a:r>
              <a:rPr dirty="0"/>
              <a:t>Example:2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922" y="1708131"/>
            <a:ext cx="9719466" cy="40539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2196" y="663650"/>
            <a:ext cx="8094733" cy="56929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394" y="667045"/>
            <a:ext cx="10343266" cy="55111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5" dirty="0"/>
              <a:t>Improving</a:t>
            </a:r>
            <a:r>
              <a:rPr spc="-170" dirty="0"/>
              <a:t> </a:t>
            </a:r>
            <a:r>
              <a:rPr dirty="0"/>
              <a:t>backtracking</a:t>
            </a:r>
            <a:r>
              <a:rPr spc="-90" dirty="0"/>
              <a:t> </a:t>
            </a:r>
            <a:r>
              <a:rPr spc="5" dirty="0"/>
              <a:t>efficiency</a:t>
            </a:r>
            <a:r>
              <a:rPr spc="-240" dirty="0"/>
              <a:t> </a:t>
            </a:r>
            <a:r>
              <a:rPr spc="-25" dirty="0"/>
              <a:t>(Variable </a:t>
            </a:r>
            <a:r>
              <a:rPr spc="-980" dirty="0"/>
              <a:t> </a:t>
            </a:r>
            <a:r>
              <a:rPr spc="15" dirty="0"/>
              <a:t>and</a:t>
            </a:r>
            <a:r>
              <a:rPr spc="-70" dirty="0"/>
              <a:t> </a:t>
            </a:r>
            <a:r>
              <a:rPr spc="-40" dirty="0"/>
              <a:t>Value</a:t>
            </a:r>
            <a:r>
              <a:rPr spc="-75" dirty="0"/>
              <a:t> </a:t>
            </a:r>
            <a:r>
              <a:rPr spc="5" dirty="0"/>
              <a:t>Ordering)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984378"/>
            <a:ext cx="9547860" cy="31489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80"/>
              </a:spcBef>
            </a:pPr>
            <a:r>
              <a:rPr sz="2750" spc="5" dirty="0">
                <a:latin typeface="Calibri"/>
                <a:cs typeface="Calibri"/>
              </a:rPr>
              <a:t>By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default,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Backtrack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algorithm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simply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selects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next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unassigned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order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given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VARIABLES[csp].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b="1" spc="10" dirty="0">
                <a:solidFill>
                  <a:srgbClr val="006FC0"/>
                </a:solidFill>
                <a:latin typeface="Calibri"/>
                <a:cs typeface="Calibri"/>
              </a:rPr>
              <a:t>General-purpose</a:t>
            </a:r>
            <a:r>
              <a:rPr sz="2750" b="1" spc="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006FC0"/>
                </a:solidFill>
                <a:latin typeface="Calibri"/>
                <a:cs typeface="Calibri"/>
              </a:rPr>
              <a:t>methods</a:t>
            </a:r>
            <a:r>
              <a:rPr sz="275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750" b="1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spc="25" dirty="0">
                <a:solidFill>
                  <a:srgbClr val="006FC0"/>
                </a:solidFill>
                <a:latin typeface="Calibri"/>
                <a:cs typeface="Calibri"/>
              </a:rPr>
              <a:t>give</a:t>
            </a:r>
            <a:r>
              <a:rPr sz="275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spc="25" dirty="0">
                <a:solidFill>
                  <a:srgbClr val="006FC0"/>
                </a:solidFill>
                <a:latin typeface="Calibri"/>
                <a:cs typeface="Calibri"/>
              </a:rPr>
              <a:t>huge</a:t>
            </a:r>
            <a:r>
              <a:rPr sz="2750"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006FC0"/>
                </a:solidFill>
                <a:latin typeface="Calibri"/>
                <a:cs typeface="Calibri"/>
              </a:rPr>
              <a:t>gains</a:t>
            </a:r>
            <a:r>
              <a:rPr sz="2750" b="1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750" b="1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006FC0"/>
                </a:solidFill>
                <a:latin typeface="Calibri"/>
                <a:cs typeface="Calibri"/>
              </a:rPr>
              <a:t>speed: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Which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variable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should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assigned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next?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what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order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should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its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values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tried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?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25" dirty="0">
                <a:latin typeface="Calibri"/>
                <a:cs typeface="Calibri"/>
              </a:rPr>
              <a:t>Can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detect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inevitable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failure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early?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426" y="1712466"/>
            <a:ext cx="8407024" cy="2714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1" y="120263"/>
            <a:ext cx="79730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Minimum</a:t>
            </a:r>
            <a:r>
              <a:rPr spc="-110" dirty="0"/>
              <a:t> </a:t>
            </a:r>
            <a:r>
              <a:rPr spc="-5" dirty="0"/>
              <a:t>remaining</a:t>
            </a:r>
            <a:r>
              <a:rPr spc="-100" dirty="0"/>
              <a:t> </a:t>
            </a:r>
            <a:r>
              <a:rPr spc="-5" dirty="0"/>
              <a:t>values</a:t>
            </a:r>
            <a:r>
              <a:rPr spc="-65" dirty="0"/>
              <a:t> </a:t>
            </a:r>
            <a:r>
              <a:rPr spc="-10" dirty="0"/>
              <a:t>(MRV)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1" y="852165"/>
            <a:ext cx="9901555" cy="1141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3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intuitive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idea-choosing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variable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with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fewest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"legal"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called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minimum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remaining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(MRV)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heuristic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(also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most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constrained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variable)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978" y="3530931"/>
            <a:ext cx="3086100" cy="2381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5925" y="4079555"/>
            <a:ext cx="11163935" cy="2689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5483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WA=(2)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endParaRPr sz="2000">
              <a:latin typeface="Calibri"/>
              <a:cs typeface="Calibri"/>
            </a:endParaRPr>
          </a:p>
          <a:p>
            <a:pPr marL="43548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NT(Remaining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values)=2(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Blue</a:t>
            </a:r>
            <a:r>
              <a:rPr sz="20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Green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35483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Q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NSW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3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remaining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so,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go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NT</a:t>
            </a:r>
            <a:endParaRPr sz="2000">
              <a:latin typeface="Calibri"/>
              <a:cs typeface="Calibri"/>
            </a:endParaRPr>
          </a:p>
          <a:p>
            <a:pPr marL="435483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3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inin</a:t>
            </a:r>
            <a:r>
              <a:rPr sz="2000" spc="10" dirty="0">
                <a:latin typeface="Calibri"/>
                <a:cs typeface="Calibri"/>
              </a:rPr>
              <a:t>g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(</a:t>
            </a:r>
            <a:r>
              <a:rPr sz="2000" spc="3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lu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solidFill>
                  <a:srgbClr val="444444"/>
                </a:solidFill>
                <a:latin typeface="Arial MT"/>
                <a:cs typeface="Arial MT"/>
              </a:rPr>
              <a:t>after</a:t>
            </a:r>
            <a:r>
              <a:rPr sz="1800" spc="20" dirty="0">
                <a:solidFill>
                  <a:srgbClr val="444444"/>
                </a:solidFill>
                <a:latin typeface="Arial MT"/>
                <a:cs typeface="Arial MT"/>
              </a:rPr>
              <a:t> the</a:t>
            </a:r>
            <a:r>
              <a:rPr sz="1800" spc="-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assignments</a:t>
            </a:r>
            <a:r>
              <a:rPr sz="1800" spc="-1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800" spc="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444444"/>
                </a:solidFill>
                <a:latin typeface="Arial MT"/>
                <a:cs typeface="Arial MT"/>
              </a:rPr>
              <a:t>WA</a:t>
            </a:r>
            <a:r>
              <a:rPr sz="1800" spc="-1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red</a:t>
            </a:r>
            <a:r>
              <a:rPr sz="1800" spc="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1800" spc="-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44444"/>
                </a:solidFill>
                <a:latin typeface="Arial MT"/>
                <a:cs typeface="Arial MT"/>
              </a:rPr>
              <a:t>NT</a:t>
            </a:r>
            <a:r>
              <a:rPr sz="1800" spc="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=</a:t>
            </a:r>
            <a:r>
              <a:rPr sz="18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Arial MT"/>
                <a:cs typeface="Arial MT"/>
              </a:rPr>
              <a:t>green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,</a:t>
            </a:r>
            <a:r>
              <a:rPr sz="18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there</a:t>
            </a:r>
            <a:r>
              <a:rPr sz="1800" spc="-8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44444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444444"/>
                </a:solidFill>
                <a:latin typeface="Arial MT"/>
                <a:cs typeface="Arial MT"/>
              </a:rPr>
              <a:t>only</a:t>
            </a:r>
            <a:r>
              <a:rPr sz="1800" spc="-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Arial MT"/>
                <a:cs typeface="Arial MT"/>
              </a:rPr>
              <a:t>possible</a:t>
            </a:r>
            <a:r>
              <a:rPr sz="1800" spc="-1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 MT"/>
                <a:cs typeface="Arial MT"/>
              </a:rPr>
              <a:t>value for</a:t>
            </a:r>
            <a:r>
              <a:rPr sz="1800" spc="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444444"/>
                </a:solidFill>
                <a:latin typeface="Arial MT"/>
                <a:cs typeface="Arial MT"/>
              </a:rPr>
              <a:t>SA,</a:t>
            </a:r>
            <a:r>
              <a:rPr sz="1800" spc="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so</a:t>
            </a:r>
            <a:r>
              <a:rPr sz="18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44444"/>
                </a:solidFill>
                <a:latin typeface="Arial MT"/>
                <a:cs typeface="Arial MT"/>
              </a:rPr>
              <a:t>it</a:t>
            </a:r>
            <a:r>
              <a:rPr sz="1800" spc="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44444"/>
                </a:solidFill>
                <a:latin typeface="Arial MT"/>
                <a:cs typeface="Arial MT"/>
              </a:rPr>
              <a:t>makes</a:t>
            </a:r>
            <a:r>
              <a:rPr sz="1800" spc="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sense </a:t>
            </a:r>
            <a:r>
              <a:rPr sz="1800" spc="-484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444444"/>
                </a:solidFill>
                <a:latin typeface="Arial MT"/>
                <a:cs typeface="Arial MT"/>
              </a:rPr>
              <a:t>assign </a:t>
            </a:r>
            <a:r>
              <a:rPr sz="1800" b="1" spc="-5" dirty="0">
                <a:solidFill>
                  <a:srgbClr val="444444"/>
                </a:solidFill>
                <a:latin typeface="Arial"/>
                <a:cs typeface="Arial"/>
              </a:rPr>
              <a:t>SA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= </a:t>
            </a:r>
            <a:r>
              <a:rPr sz="1800" spc="30" dirty="0">
                <a:solidFill>
                  <a:srgbClr val="4471C4"/>
                </a:solidFill>
                <a:latin typeface="Arial MT"/>
                <a:cs typeface="Arial MT"/>
              </a:rPr>
              <a:t>blue </a:t>
            </a:r>
            <a:r>
              <a:rPr sz="1800" spc="-20" dirty="0">
                <a:solidFill>
                  <a:srgbClr val="444444"/>
                </a:solidFill>
                <a:latin typeface="Arial MT"/>
                <a:cs typeface="Arial MT"/>
              </a:rPr>
              <a:t>next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rather </a:t>
            </a:r>
            <a:r>
              <a:rPr sz="1800" spc="10" dirty="0">
                <a:solidFill>
                  <a:srgbClr val="444444"/>
                </a:solidFill>
                <a:latin typeface="Arial MT"/>
                <a:cs typeface="Arial MT"/>
              </a:rPr>
              <a:t>than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assigning </a:t>
            </a:r>
            <a:r>
              <a:rPr sz="1800" spc="10" dirty="0">
                <a:solidFill>
                  <a:srgbClr val="444444"/>
                </a:solidFill>
                <a:latin typeface="Arial MT"/>
                <a:cs typeface="Arial MT"/>
              </a:rPr>
              <a:t>Q, </a:t>
            </a:r>
            <a:r>
              <a:rPr sz="1800" spc="-5" dirty="0">
                <a:solidFill>
                  <a:srgbClr val="444444"/>
                </a:solidFill>
                <a:latin typeface="Arial MT"/>
                <a:cs typeface="Arial MT"/>
              </a:rPr>
              <a:t>after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SA </a:t>
            </a:r>
            <a:r>
              <a:rPr sz="1800" spc="-15" dirty="0">
                <a:solidFill>
                  <a:srgbClr val="444444"/>
                </a:solidFill>
                <a:latin typeface="Arial MT"/>
                <a:cs typeface="Arial MT"/>
              </a:rPr>
              <a:t>is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assigned, </a:t>
            </a:r>
            <a:r>
              <a:rPr sz="1800" spc="20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444444"/>
                </a:solidFill>
                <a:latin typeface="Arial MT"/>
                <a:cs typeface="Arial MT"/>
              </a:rPr>
              <a:t>choices </a:t>
            </a:r>
            <a:r>
              <a:rPr sz="1800" spc="-5" dirty="0">
                <a:solidFill>
                  <a:srgbClr val="444444"/>
                </a:solidFill>
                <a:latin typeface="Arial MT"/>
                <a:cs typeface="Arial MT"/>
              </a:rPr>
              <a:t>for </a:t>
            </a:r>
            <a:r>
              <a:rPr sz="1800" spc="10" dirty="0">
                <a:solidFill>
                  <a:srgbClr val="444444"/>
                </a:solidFill>
                <a:latin typeface="Arial MT"/>
                <a:cs typeface="Arial MT"/>
              </a:rPr>
              <a:t>Q, </a:t>
            </a:r>
            <a:r>
              <a:rPr sz="1800" spc="-15" dirty="0">
                <a:solidFill>
                  <a:srgbClr val="444444"/>
                </a:solidFill>
                <a:latin typeface="Arial MT"/>
                <a:cs typeface="Arial MT"/>
              </a:rPr>
              <a:t>NS </a:t>
            </a:r>
            <a:r>
              <a:rPr sz="1800" spc="-30" dirty="0">
                <a:solidFill>
                  <a:srgbClr val="444444"/>
                </a:solidFill>
                <a:latin typeface="Arial MT"/>
                <a:cs typeface="Arial MT"/>
              </a:rPr>
              <a:t>W,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V </a:t>
            </a:r>
            <a:r>
              <a:rPr sz="1800" spc="-10" dirty="0">
                <a:solidFill>
                  <a:srgbClr val="444444"/>
                </a:solidFill>
                <a:latin typeface="Arial MT"/>
                <a:cs typeface="Arial MT"/>
              </a:rPr>
              <a:t>are </a:t>
            </a:r>
            <a:r>
              <a:rPr sz="1800" spc="5" dirty="0">
                <a:solidFill>
                  <a:srgbClr val="444444"/>
                </a:solidFill>
                <a:latin typeface="Arial MT"/>
                <a:cs typeface="Arial MT"/>
              </a:rPr>
              <a:t>all </a:t>
            </a:r>
            <a:r>
              <a:rPr sz="1800" spc="-49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4444"/>
                </a:solidFill>
                <a:latin typeface="Arial MT"/>
                <a:cs typeface="Arial MT"/>
              </a:rPr>
              <a:t>forced.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508" y="2585975"/>
            <a:ext cx="8229600" cy="152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899" y="307334"/>
            <a:ext cx="6342380" cy="1301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pc="50" dirty="0"/>
              <a:t>M</a:t>
            </a:r>
            <a:r>
              <a:rPr spc="30" dirty="0"/>
              <a:t>o</a:t>
            </a:r>
            <a:r>
              <a:rPr spc="-30" dirty="0"/>
              <a:t>s</a:t>
            </a:r>
            <a:r>
              <a:rPr spc="-20" dirty="0"/>
              <a:t>t</a:t>
            </a:r>
            <a:r>
              <a:rPr dirty="0"/>
              <a:t>-</a:t>
            </a:r>
            <a:r>
              <a:rPr spc="-5" dirty="0"/>
              <a:t>C</a:t>
            </a:r>
            <a:r>
              <a:rPr spc="30" dirty="0"/>
              <a:t>on</a:t>
            </a:r>
            <a:r>
              <a:rPr spc="-30" dirty="0"/>
              <a:t>s</a:t>
            </a:r>
            <a:r>
              <a:rPr spc="-25" dirty="0"/>
              <a:t>t</a:t>
            </a:r>
            <a:r>
              <a:rPr spc="-65" dirty="0"/>
              <a:t>r</a:t>
            </a:r>
            <a:r>
              <a:rPr spc="10" dirty="0"/>
              <a:t>a</a:t>
            </a:r>
            <a:r>
              <a:rPr spc="-45" dirty="0"/>
              <a:t>i</a:t>
            </a:r>
            <a:r>
              <a:rPr spc="30" dirty="0"/>
              <a:t>n</a:t>
            </a:r>
            <a:r>
              <a:rPr spc="-30" dirty="0"/>
              <a:t>i</a:t>
            </a:r>
            <a:r>
              <a:rPr spc="30" dirty="0"/>
              <a:t>n</a:t>
            </a:r>
            <a:r>
              <a:rPr spc="10" dirty="0"/>
              <a:t>g</a:t>
            </a:r>
            <a:r>
              <a:rPr b="0" spc="-350" dirty="0">
                <a:latin typeface="Times New Roman"/>
                <a:cs typeface="Times New Roman"/>
              </a:rPr>
              <a:t> </a:t>
            </a:r>
            <a:r>
              <a:rPr spc="-204" dirty="0"/>
              <a:t>V</a:t>
            </a:r>
            <a:r>
              <a:rPr spc="10" dirty="0"/>
              <a:t>ar</a:t>
            </a:r>
            <a:r>
              <a:rPr spc="-40" dirty="0"/>
              <a:t>i</a:t>
            </a:r>
            <a:r>
              <a:rPr spc="15" dirty="0"/>
              <a:t>ab</a:t>
            </a:r>
            <a:r>
              <a:rPr spc="-20" dirty="0"/>
              <a:t>l</a:t>
            </a:r>
            <a:r>
              <a:rPr spc="10" dirty="0"/>
              <a:t>e 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dirty="0"/>
              <a:t>(Degree</a:t>
            </a:r>
            <a:r>
              <a:rPr spc="-85" dirty="0"/>
              <a:t> </a:t>
            </a:r>
            <a:r>
              <a:rPr dirty="0"/>
              <a:t>Heuristics)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1" y="1794252"/>
            <a:ext cx="9173845" cy="8401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Most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constraining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variable: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choose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variable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with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most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constraints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remaining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variables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244" y="3986543"/>
            <a:ext cx="3086100" cy="2381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23082" y="4426900"/>
            <a:ext cx="556514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SA=5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(Most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Constraints)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BLUE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85" dirty="0">
                <a:latin typeface="Calibri"/>
                <a:cs typeface="Calibri"/>
              </a:rPr>
              <a:t>NT,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Q,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NSW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3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TIE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b/w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choosing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first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choice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either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NSW.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So,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choose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Q,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NSW </a:t>
            </a:r>
            <a:r>
              <a:rPr sz="2000" spc="15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NSW,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Q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41795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Forward</a:t>
            </a:r>
            <a:r>
              <a:rPr spc="-60" dirty="0"/>
              <a:t> </a:t>
            </a:r>
            <a:r>
              <a:rPr spc="10" dirty="0"/>
              <a:t>Checking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09" y="1526634"/>
            <a:ext cx="11000175" cy="49955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67144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Forward</a:t>
            </a:r>
            <a:r>
              <a:rPr spc="-25" dirty="0"/>
              <a:t> </a:t>
            </a:r>
            <a:r>
              <a:rPr spc="10" dirty="0"/>
              <a:t>Checking</a:t>
            </a:r>
            <a:r>
              <a:rPr spc="-120" dirty="0"/>
              <a:t> </a:t>
            </a:r>
            <a:r>
              <a:rPr dirty="0"/>
              <a:t>Example:2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421" y="1635411"/>
            <a:ext cx="10410176" cy="4454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24695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</a:t>
            </a:r>
            <a:r>
              <a:rPr spc="35" dirty="0"/>
              <a:t>b</a:t>
            </a:r>
            <a:r>
              <a:rPr dirty="0"/>
              <a:t>j</a:t>
            </a:r>
            <a:r>
              <a:rPr spc="30" dirty="0"/>
              <a:t>ec</a:t>
            </a:r>
            <a:r>
              <a:rPr spc="-25" dirty="0"/>
              <a:t>t</a:t>
            </a:r>
            <a:r>
              <a:rPr spc="-35" dirty="0"/>
              <a:t>i</a:t>
            </a:r>
            <a:r>
              <a:rPr spc="-60" dirty="0"/>
              <a:t>v</a:t>
            </a:r>
            <a:r>
              <a:rPr spc="30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9352280" cy="361187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Backtracking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MRV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degree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heuristic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Forward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checking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Improvement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forward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check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(through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heuristic</a:t>
            </a:r>
            <a:r>
              <a:rPr sz="2750" spc="29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combination)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0" dirty="0">
                <a:latin typeface="Calibri"/>
                <a:cs typeface="Calibri"/>
              </a:rPr>
              <a:t>MAC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(maintaining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arc</a:t>
            </a:r>
            <a:r>
              <a:rPr sz="2750" dirty="0">
                <a:latin typeface="Calibri"/>
                <a:cs typeface="Calibri"/>
              </a:rPr>
              <a:t> consistency)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20" dirty="0">
                <a:latin typeface="Calibri"/>
                <a:cs typeface="Calibri"/>
              </a:rPr>
              <a:t>Back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jumping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5" dirty="0">
                <a:latin typeface="Calibri"/>
                <a:cs typeface="Calibri"/>
              </a:rPr>
              <a:t>Intelligent</a:t>
            </a:r>
            <a:r>
              <a:rPr sz="2750" spc="3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backtracking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(constraint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learning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7146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15" dirty="0">
                <a:latin typeface="Calibri Light"/>
                <a:cs typeface="Calibri Light"/>
              </a:rPr>
              <a:t>F</a:t>
            </a:r>
            <a:r>
              <a:rPr b="0" spc="10" dirty="0">
                <a:latin typeface="Calibri Light"/>
                <a:cs typeface="Calibri Light"/>
              </a:rPr>
              <a:t>o</a:t>
            </a:r>
            <a:r>
              <a:rPr b="0" spc="-15" dirty="0">
                <a:latin typeface="Calibri Light"/>
                <a:cs typeface="Calibri Light"/>
              </a:rPr>
              <a:t>r</a:t>
            </a:r>
            <a:r>
              <a:rPr b="0" spc="-80" dirty="0">
                <a:latin typeface="Calibri Light"/>
                <a:cs typeface="Calibri Light"/>
              </a:rPr>
              <a:t>w</a:t>
            </a:r>
            <a:r>
              <a:rPr b="0" spc="-50" dirty="0">
                <a:latin typeface="Calibri Light"/>
                <a:cs typeface="Calibri Light"/>
              </a:rPr>
              <a:t>a</a:t>
            </a:r>
            <a:r>
              <a:rPr b="0" spc="-95" dirty="0">
                <a:latin typeface="Calibri Light"/>
                <a:cs typeface="Calibri Light"/>
              </a:rPr>
              <a:t>r</a:t>
            </a:r>
            <a:r>
              <a:rPr b="0" spc="15" dirty="0">
                <a:latin typeface="Calibri Light"/>
                <a:cs typeface="Calibri Light"/>
              </a:rPr>
              <a:t>d</a:t>
            </a:r>
            <a:r>
              <a:rPr b="0" spc="-300" dirty="0">
                <a:latin typeface="Calibri Light"/>
                <a:cs typeface="Calibri Light"/>
              </a:rPr>
              <a:t> </a:t>
            </a:r>
            <a:r>
              <a:rPr b="0" spc="40" dirty="0">
                <a:latin typeface="Calibri Light"/>
                <a:cs typeface="Calibri Light"/>
              </a:rPr>
              <a:t>C</a:t>
            </a:r>
            <a:r>
              <a:rPr b="0" spc="30" dirty="0">
                <a:latin typeface="Calibri Light"/>
                <a:cs typeface="Calibri Light"/>
              </a:rPr>
              <a:t>h</a:t>
            </a:r>
            <a:r>
              <a:rPr b="0" spc="10" dirty="0">
                <a:latin typeface="Calibri Light"/>
                <a:cs typeface="Calibri Light"/>
              </a:rPr>
              <a:t>e</a:t>
            </a:r>
            <a:r>
              <a:rPr b="0" spc="-10" dirty="0">
                <a:latin typeface="Calibri Light"/>
                <a:cs typeface="Calibri Light"/>
              </a:rPr>
              <a:t>c</a:t>
            </a:r>
            <a:r>
              <a:rPr b="0" spc="-65" dirty="0">
                <a:latin typeface="Calibri Light"/>
                <a:cs typeface="Calibri Light"/>
              </a:rPr>
              <a:t>k</a:t>
            </a:r>
            <a:r>
              <a:rPr b="0" spc="5" dirty="0">
                <a:latin typeface="Calibri Light"/>
                <a:cs typeface="Calibri Light"/>
              </a:rPr>
              <a:t>i</a:t>
            </a:r>
            <a:r>
              <a:rPr b="0" spc="-40" dirty="0">
                <a:latin typeface="Calibri Light"/>
                <a:cs typeface="Calibri Light"/>
              </a:rPr>
              <a:t>n</a:t>
            </a:r>
            <a:r>
              <a:rPr b="0" spc="15" dirty="0">
                <a:latin typeface="Calibri Light"/>
                <a:cs typeface="Calibri Light"/>
              </a:rPr>
              <a:t>g</a:t>
            </a:r>
            <a:r>
              <a:rPr b="0" spc="-300" dirty="0">
                <a:latin typeface="Calibri Light"/>
                <a:cs typeface="Calibri Light"/>
              </a:rPr>
              <a:t> </a:t>
            </a:r>
            <a:r>
              <a:rPr b="0" spc="15" dirty="0">
                <a:latin typeface="Calibri Light"/>
                <a:cs typeface="Calibri Light"/>
              </a:rPr>
              <a:t>E</a:t>
            </a:r>
            <a:r>
              <a:rPr b="0" spc="-35" dirty="0">
                <a:latin typeface="Calibri Light"/>
                <a:cs typeface="Calibri Light"/>
              </a:rPr>
              <a:t>x</a:t>
            </a:r>
            <a:r>
              <a:rPr b="0" spc="25" dirty="0">
                <a:latin typeface="Calibri Light"/>
                <a:cs typeface="Calibri Light"/>
              </a:rPr>
              <a:t>a</a:t>
            </a:r>
            <a:r>
              <a:rPr b="0" spc="-30" dirty="0">
                <a:latin typeface="Calibri Light"/>
                <a:cs typeface="Calibri Light"/>
              </a:rPr>
              <a:t>m</a:t>
            </a:r>
            <a:r>
              <a:rPr b="0" spc="-114" dirty="0">
                <a:latin typeface="Calibri Light"/>
                <a:cs typeface="Calibri Light"/>
              </a:rPr>
              <a:t>p</a:t>
            </a:r>
            <a:r>
              <a:rPr b="0" spc="5" dirty="0">
                <a:latin typeface="Calibri Light"/>
                <a:cs typeface="Calibri Light"/>
              </a:rPr>
              <a:t>l</a:t>
            </a:r>
            <a:r>
              <a:rPr b="0" dirty="0">
                <a:latin typeface="Calibri Light"/>
                <a:cs typeface="Calibri Light"/>
              </a:rPr>
              <a:t>e</a:t>
            </a:r>
            <a:r>
              <a:rPr b="0" spc="-35" dirty="0">
                <a:latin typeface="Calibri Light"/>
                <a:cs typeface="Calibri Light"/>
              </a:rPr>
              <a:t>:</a:t>
            </a:r>
            <a:r>
              <a:rPr b="0" spc="-60" dirty="0">
                <a:latin typeface="Calibri Light"/>
                <a:cs typeface="Calibri Light"/>
              </a:rPr>
              <a:t>2</a:t>
            </a:r>
            <a:r>
              <a:rPr b="0" spc="-70" dirty="0">
                <a:latin typeface="Calibri Light"/>
                <a:cs typeface="Calibri Light"/>
              </a:rPr>
              <a:t>…</a:t>
            </a:r>
            <a:r>
              <a:rPr b="0" spc="20" dirty="0">
                <a:latin typeface="Calibri Light"/>
                <a:cs typeface="Calibri Light"/>
              </a:rPr>
              <a:t>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321" y="1951498"/>
            <a:ext cx="9950162" cy="44327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38557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ARC</a:t>
            </a:r>
            <a:r>
              <a:rPr spc="-195" dirty="0"/>
              <a:t> </a:t>
            </a:r>
            <a:r>
              <a:rPr spc="5" dirty="0"/>
              <a:t>Consistency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283080"/>
            <a:ext cx="10314432" cy="52097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99453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Intelligent</a:t>
            </a:r>
            <a:r>
              <a:rPr spc="20" dirty="0"/>
              <a:t> </a:t>
            </a:r>
            <a:r>
              <a:rPr spc="-5" dirty="0"/>
              <a:t>Backtracking:</a:t>
            </a:r>
            <a:r>
              <a:rPr spc="-105" dirty="0"/>
              <a:t> </a:t>
            </a:r>
            <a:r>
              <a:rPr spc="10" dirty="0"/>
              <a:t>Looking</a:t>
            </a:r>
            <a:r>
              <a:rPr spc="-85" dirty="0"/>
              <a:t> </a:t>
            </a:r>
            <a:r>
              <a:rPr spc="-10" dirty="0"/>
              <a:t>Backward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902" y="1563283"/>
            <a:ext cx="10418869" cy="4984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73279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Constraint</a:t>
            </a:r>
            <a:r>
              <a:rPr spc="-125" dirty="0"/>
              <a:t> </a:t>
            </a:r>
            <a:r>
              <a:rPr spc="-10" dirty="0"/>
              <a:t>Satisfaction</a:t>
            </a:r>
            <a:r>
              <a:rPr spc="-150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2"/>
            <a:ext cx="10061575" cy="32721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0" dirty="0">
                <a:latin typeface="Calibri"/>
                <a:cs typeface="Calibri"/>
              </a:rPr>
              <a:t>So </a:t>
            </a:r>
            <a:r>
              <a:rPr sz="2750" spc="-20" dirty="0">
                <a:latin typeface="Calibri"/>
                <a:cs typeface="Calibri"/>
              </a:rPr>
              <a:t>far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Search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space,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states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evaluated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-10" dirty="0">
                <a:latin typeface="Calibri"/>
                <a:cs typeface="Calibri"/>
              </a:rPr>
              <a:t>heuristics</a:t>
            </a:r>
            <a:r>
              <a:rPr sz="2750" spc="32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goal.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20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buFont typeface="Arial MT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constraint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satisfaction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problem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(CSP)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problem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that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requires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its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solution </a:t>
            </a:r>
            <a:r>
              <a:rPr sz="2750" spc="-20" dirty="0">
                <a:latin typeface="Calibri"/>
                <a:cs typeface="Calibri"/>
              </a:rPr>
              <a:t>within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spc="-5" dirty="0">
                <a:latin typeface="Calibri"/>
                <a:cs typeface="Calibri"/>
              </a:rPr>
              <a:t>limitations/conditions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also </a:t>
            </a:r>
            <a:r>
              <a:rPr sz="2750" spc="5" dirty="0">
                <a:latin typeface="Calibri"/>
                <a:cs typeface="Calibri"/>
              </a:rPr>
              <a:t>known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constraints.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For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which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typical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problems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can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converted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CSP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solved.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307334"/>
            <a:ext cx="66706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Converting</a:t>
            </a:r>
            <a:r>
              <a:rPr spc="-110" dirty="0"/>
              <a:t> </a:t>
            </a:r>
            <a:r>
              <a:rPr spc="5" dirty="0"/>
              <a:t>problems</a:t>
            </a:r>
            <a:r>
              <a:rPr spc="-150" dirty="0"/>
              <a:t> </a:t>
            </a:r>
            <a:r>
              <a:rPr spc="-45" dirty="0"/>
              <a:t>to</a:t>
            </a:r>
            <a:r>
              <a:rPr spc="-20" dirty="0"/>
              <a:t> 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3" y="1702673"/>
            <a:ext cx="9398635" cy="24676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problem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converted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CSP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requires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following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steps: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10" dirty="0">
                <a:latin typeface="Calibri"/>
                <a:cs typeface="Calibri"/>
              </a:rPr>
              <a:t>Step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1:</a:t>
            </a:r>
            <a:r>
              <a:rPr sz="2750" b="1" spc="-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Create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set.(Representing</a:t>
            </a:r>
            <a:r>
              <a:rPr sz="2750" spc="3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state)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10" dirty="0">
                <a:latin typeface="Calibri"/>
                <a:cs typeface="Calibri"/>
              </a:rPr>
              <a:t>Step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2:</a:t>
            </a:r>
            <a:r>
              <a:rPr sz="2750" b="1" spc="-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Create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domain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set.(values)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80"/>
              </a:lnSpc>
              <a:spcBef>
                <a:spcPts val="97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10" dirty="0">
                <a:latin typeface="Calibri"/>
                <a:cs typeface="Calibri"/>
              </a:rPr>
              <a:t>Step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3:</a:t>
            </a:r>
            <a:r>
              <a:rPr sz="2750" b="1" spc="-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Create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constraint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set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with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variables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domains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after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considering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constraints.(limitations)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235833"/>
            <a:ext cx="518858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CSP</a:t>
            </a:r>
            <a:r>
              <a:rPr spc="-105" dirty="0"/>
              <a:t> </a:t>
            </a:r>
            <a:r>
              <a:rPr spc="5" dirty="0"/>
              <a:t>Example1-Sudoku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04" y="2306027"/>
            <a:ext cx="3706361" cy="3665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0">
              <a:lnSpc>
                <a:spcPct val="100000"/>
              </a:lnSpc>
              <a:spcBef>
                <a:spcPts val="125"/>
              </a:spcBef>
            </a:pPr>
            <a:r>
              <a:rPr b="1" spc="-5" dirty="0">
                <a:solidFill>
                  <a:srgbClr val="006FC0"/>
                </a:solidFill>
                <a:latin typeface="Calibri"/>
                <a:cs typeface="Calibri"/>
              </a:rPr>
              <a:t>VARIABLES</a:t>
            </a:r>
            <a:r>
              <a:rPr b="1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pc="10" dirty="0"/>
              <a:t>–</a:t>
            </a:r>
            <a:r>
              <a:rPr spc="15" dirty="0"/>
              <a:t> </a:t>
            </a:r>
            <a:r>
              <a:rPr spc="-10" dirty="0"/>
              <a:t>variables</a:t>
            </a:r>
            <a:r>
              <a:rPr spc="229" dirty="0"/>
              <a:t> </a:t>
            </a:r>
            <a:r>
              <a:rPr spc="15" dirty="0"/>
              <a:t>are</a:t>
            </a:r>
            <a:r>
              <a:rPr spc="-55" dirty="0"/>
              <a:t> </a:t>
            </a:r>
            <a:r>
              <a:rPr spc="-10" dirty="0"/>
              <a:t>cells</a:t>
            </a:r>
            <a:r>
              <a:rPr spc="80" dirty="0"/>
              <a:t> </a:t>
            </a:r>
            <a:r>
              <a:rPr dirty="0"/>
              <a:t>(A1-I9)</a:t>
            </a:r>
          </a:p>
          <a:p>
            <a:pPr marL="4629150">
              <a:lnSpc>
                <a:spcPct val="100000"/>
              </a:lnSpc>
              <a:spcBef>
                <a:spcPts val="80"/>
              </a:spcBef>
            </a:pP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DOMAIN</a:t>
            </a:r>
            <a:r>
              <a:rPr b="1" spc="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pc="10" dirty="0"/>
              <a:t>–</a:t>
            </a:r>
            <a:r>
              <a:rPr spc="20" dirty="0"/>
              <a:t> </a:t>
            </a:r>
            <a:r>
              <a:rPr spc="10" dirty="0"/>
              <a:t>domain</a:t>
            </a:r>
            <a:r>
              <a:rPr spc="90" dirty="0"/>
              <a:t> </a:t>
            </a:r>
            <a:r>
              <a:rPr spc="25" dirty="0"/>
              <a:t>of</a:t>
            </a:r>
            <a:r>
              <a:rPr spc="-50" dirty="0"/>
              <a:t> </a:t>
            </a:r>
            <a:r>
              <a:rPr spc="10" dirty="0"/>
              <a:t>each</a:t>
            </a:r>
            <a:r>
              <a:rPr spc="85" dirty="0"/>
              <a:t> </a:t>
            </a:r>
            <a:r>
              <a:rPr spc="-10" dirty="0"/>
              <a:t>variable</a:t>
            </a:r>
            <a:r>
              <a:rPr spc="90" dirty="0"/>
              <a:t> </a:t>
            </a:r>
            <a:r>
              <a:rPr spc="-15" dirty="0"/>
              <a:t>is</a:t>
            </a:r>
          </a:p>
          <a:p>
            <a:pPr marL="4629150">
              <a:lnSpc>
                <a:spcPct val="100000"/>
              </a:lnSpc>
              <a:spcBef>
                <a:spcPts val="80"/>
              </a:spcBef>
            </a:pPr>
            <a:r>
              <a:rPr spc="5" dirty="0"/>
              <a:t>{1,2,3,4,5,6,7,8,9}</a:t>
            </a:r>
          </a:p>
          <a:p>
            <a:pPr marL="4629150" marR="455295">
              <a:lnSpc>
                <a:spcPts val="3379"/>
              </a:lnSpc>
              <a:spcBef>
                <a:spcPts val="50"/>
              </a:spcBef>
            </a:pP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CONSTRAINT</a:t>
            </a:r>
            <a:r>
              <a:rPr dirty="0"/>
              <a:t>–</a:t>
            </a:r>
            <a:r>
              <a:rPr spc="5" dirty="0"/>
              <a:t> </a:t>
            </a:r>
            <a:r>
              <a:rPr spc="-15" dirty="0"/>
              <a:t>constraints: rows, </a:t>
            </a:r>
            <a:r>
              <a:rPr spc="-10" dirty="0"/>
              <a:t> </a:t>
            </a:r>
            <a:r>
              <a:rPr dirty="0"/>
              <a:t>columns,</a:t>
            </a:r>
            <a:r>
              <a:rPr spc="100" dirty="0"/>
              <a:t> </a:t>
            </a:r>
            <a:r>
              <a:rPr spc="-25" dirty="0"/>
              <a:t>boxes</a:t>
            </a:r>
            <a:r>
              <a:rPr spc="160" dirty="0"/>
              <a:t> </a:t>
            </a:r>
            <a:r>
              <a:rPr spc="5" dirty="0"/>
              <a:t>contain</a:t>
            </a:r>
            <a:r>
              <a:rPr spc="10" dirty="0"/>
              <a:t> </a:t>
            </a:r>
            <a:r>
              <a:rPr dirty="0"/>
              <a:t>all</a:t>
            </a:r>
            <a:r>
              <a:rPr spc="10" dirty="0"/>
              <a:t> </a:t>
            </a:r>
            <a:r>
              <a:rPr spc="-25" dirty="0"/>
              <a:t>different</a:t>
            </a:r>
          </a:p>
          <a:p>
            <a:pPr marL="4629150">
              <a:lnSpc>
                <a:spcPts val="3250"/>
              </a:lnSpc>
            </a:pPr>
            <a:r>
              <a:rPr spc="-15" dirty="0"/>
              <a:t>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571" y="1121723"/>
            <a:ext cx="10028555" cy="8782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</a:pPr>
            <a:r>
              <a:rPr sz="2750" spc="-15" dirty="0">
                <a:solidFill>
                  <a:srgbClr val="FF0000"/>
                </a:solidFill>
                <a:latin typeface="Calibri"/>
                <a:cs typeface="Calibri"/>
              </a:rPr>
              <a:t>Rule</a:t>
            </a:r>
            <a:r>
              <a:rPr sz="2750" spc="-15" dirty="0">
                <a:latin typeface="Calibri"/>
                <a:cs typeface="Calibri"/>
              </a:rPr>
              <a:t>: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Fill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empty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Squares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so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that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numbers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1</a:t>
            </a:r>
            <a:r>
              <a:rPr sz="2750" spc="-5" dirty="0">
                <a:latin typeface="Calibri"/>
                <a:cs typeface="Calibri"/>
              </a:rPr>
              <a:t> to</a:t>
            </a:r>
            <a:r>
              <a:rPr sz="2750" spc="10" dirty="0">
                <a:latin typeface="Calibri"/>
                <a:cs typeface="Calibri"/>
              </a:rPr>
              <a:t> 9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appear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once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each </a:t>
            </a:r>
            <a:r>
              <a:rPr sz="2750" spc="-65" dirty="0">
                <a:latin typeface="Calibri"/>
                <a:cs typeface="Calibri"/>
              </a:rPr>
              <a:t>row,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column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3x3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box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461" y="214942"/>
            <a:ext cx="55918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Example2-Map</a:t>
            </a:r>
            <a:r>
              <a:rPr spc="-220" dirty="0"/>
              <a:t> </a:t>
            </a:r>
            <a:r>
              <a:rPr spc="5" dirty="0"/>
              <a:t>Coloring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9778" y="5269296"/>
            <a:ext cx="6227445" cy="113157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Rule</a:t>
            </a:r>
            <a:r>
              <a:rPr sz="24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region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blue</a:t>
            </a:r>
            <a:endParaRPr sz="24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adjacent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region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315" y="1105159"/>
            <a:ext cx="5934974" cy="4205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84194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CSP</a:t>
            </a:r>
            <a:r>
              <a:rPr spc="-60" dirty="0"/>
              <a:t> </a:t>
            </a:r>
            <a:r>
              <a:rPr spc="-15" dirty="0"/>
              <a:t>Representation</a:t>
            </a:r>
            <a:r>
              <a:rPr spc="-90" dirty="0"/>
              <a:t> </a:t>
            </a:r>
            <a:r>
              <a:rPr spc="20" dirty="0"/>
              <a:t>of</a:t>
            </a:r>
            <a:r>
              <a:rPr spc="-85" dirty="0"/>
              <a:t> </a:t>
            </a:r>
            <a:r>
              <a:rPr spc="25" dirty="0"/>
              <a:t>Map</a:t>
            </a:r>
            <a:r>
              <a:rPr spc="-95" dirty="0"/>
              <a:t> </a:t>
            </a:r>
            <a:r>
              <a:rPr spc="5" dirty="0"/>
              <a:t>Coloring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683" y="1307211"/>
            <a:ext cx="3560947" cy="282231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35853" y="1307217"/>
            <a:ext cx="5117465" cy="3294379"/>
            <a:chOff x="5435853" y="1307217"/>
            <a:chExt cx="5117465" cy="329437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2203" y="1307217"/>
              <a:ext cx="5110977" cy="3294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42203" y="3428987"/>
              <a:ext cx="1917700" cy="701040"/>
            </a:xfrm>
            <a:custGeom>
              <a:avLst/>
              <a:gdLst/>
              <a:ahLst/>
              <a:cxnLst/>
              <a:rect l="l" t="t" r="r" b="b"/>
              <a:pathLst>
                <a:path w="1917700" h="701039">
                  <a:moveTo>
                    <a:pt x="1917323" y="0"/>
                  </a:moveTo>
                  <a:lnTo>
                    <a:pt x="0" y="0"/>
                  </a:lnTo>
                  <a:lnTo>
                    <a:pt x="0" y="700540"/>
                  </a:lnTo>
                  <a:lnTo>
                    <a:pt x="1917323" y="700540"/>
                  </a:lnTo>
                  <a:lnTo>
                    <a:pt x="19173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2203" y="3428987"/>
              <a:ext cx="1917700" cy="701040"/>
            </a:xfrm>
            <a:custGeom>
              <a:avLst/>
              <a:gdLst/>
              <a:ahLst/>
              <a:cxnLst/>
              <a:rect l="l" t="t" r="r" b="b"/>
              <a:pathLst>
                <a:path w="1917700" h="701039">
                  <a:moveTo>
                    <a:pt x="0" y="700540"/>
                  </a:moveTo>
                  <a:lnTo>
                    <a:pt x="1917323" y="700540"/>
                  </a:lnTo>
                  <a:lnTo>
                    <a:pt x="1917323" y="0"/>
                  </a:lnTo>
                  <a:lnTo>
                    <a:pt x="0" y="0"/>
                  </a:lnTo>
                  <a:lnTo>
                    <a:pt x="0" y="7005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14825" y="2590800"/>
            <a:ext cx="752475" cy="447675"/>
            <a:chOff x="4314825" y="2590800"/>
            <a:chExt cx="752475" cy="4476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825" y="2590800"/>
              <a:ext cx="752475" cy="4476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68789" y="2609606"/>
              <a:ext cx="654050" cy="368935"/>
            </a:xfrm>
            <a:custGeom>
              <a:avLst/>
              <a:gdLst/>
              <a:ahLst/>
              <a:cxnLst/>
              <a:rect l="l" t="t" r="r" b="b"/>
              <a:pathLst>
                <a:path w="654050" h="368935">
                  <a:moveTo>
                    <a:pt x="469544" y="0"/>
                  </a:moveTo>
                  <a:lnTo>
                    <a:pt x="469544" y="92201"/>
                  </a:lnTo>
                  <a:lnTo>
                    <a:pt x="0" y="92201"/>
                  </a:lnTo>
                  <a:lnTo>
                    <a:pt x="0" y="276453"/>
                  </a:lnTo>
                  <a:lnTo>
                    <a:pt x="469544" y="276453"/>
                  </a:lnTo>
                  <a:lnTo>
                    <a:pt x="469544" y="368655"/>
                  </a:lnTo>
                  <a:lnTo>
                    <a:pt x="653948" y="184251"/>
                  </a:lnTo>
                  <a:lnTo>
                    <a:pt x="4695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64964" y="4964047"/>
            <a:ext cx="3169285" cy="1307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006FC0"/>
                </a:solidFill>
                <a:latin typeface="Calibri"/>
                <a:cs typeface="Calibri"/>
              </a:rPr>
              <a:t>Constraint</a:t>
            </a:r>
            <a:r>
              <a:rPr sz="2750" b="1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006FC0"/>
                </a:solidFill>
                <a:latin typeface="Calibri"/>
                <a:cs typeface="Calibri"/>
              </a:rPr>
              <a:t>Graph</a:t>
            </a:r>
            <a:endParaRPr sz="27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750" b="1" spc="15" dirty="0">
                <a:solidFill>
                  <a:srgbClr val="006FC0"/>
                </a:solidFill>
                <a:latin typeface="Calibri"/>
                <a:cs typeface="Calibri"/>
              </a:rPr>
              <a:t>Nodes</a:t>
            </a:r>
            <a:r>
              <a:rPr sz="2750" b="1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Variables</a:t>
            </a:r>
            <a:endParaRPr sz="27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750" b="1" spc="-30" dirty="0">
                <a:solidFill>
                  <a:srgbClr val="006FC0"/>
                </a:solidFill>
                <a:latin typeface="Calibri"/>
                <a:cs typeface="Calibri"/>
              </a:rPr>
              <a:t>Arcs</a:t>
            </a:r>
            <a:r>
              <a:rPr sz="2750" b="1" spc="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Constraint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79" y="4447601"/>
            <a:ext cx="5821045" cy="2156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10" dirty="0">
                <a:solidFill>
                  <a:srgbClr val="006FC0"/>
                </a:solidFill>
                <a:latin typeface="Calibri"/>
                <a:cs typeface="Calibri"/>
              </a:rPr>
              <a:t>Variables:</a:t>
            </a:r>
            <a:r>
              <a:rPr sz="2750" b="1" spc="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WA,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90" dirty="0">
                <a:latin typeface="Calibri"/>
                <a:cs typeface="Calibri"/>
              </a:rPr>
              <a:t>NT,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85" dirty="0">
                <a:latin typeface="Calibri"/>
                <a:cs typeface="Calibri"/>
              </a:rPr>
              <a:t>Q,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60" dirty="0">
                <a:latin typeface="Calibri"/>
                <a:cs typeface="Calibri"/>
              </a:rPr>
              <a:t>NSW,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5" dirty="0">
                <a:latin typeface="Calibri"/>
                <a:cs typeface="Calibri"/>
              </a:rPr>
              <a:t>V,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SA,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1299"/>
              </a:lnSpc>
              <a:spcBef>
                <a:spcPts val="35"/>
              </a:spcBef>
            </a:pPr>
            <a:r>
              <a:rPr sz="2750" b="1" spc="5" dirty="0">
                <a:solidFill>
                  <a:srgbClr val="006FC0"/>
                </a:solidFill>
                <a:latin typeface="Calibri"/>
                <a:cs typeface="Calibri"/>
              </a:rPr>
              <a:t>Domains:</a:t>
            </a:r>
            <a:r>
              <a:rPr sz="2750" b="1" spc="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Di</a:t>
            </a:r>
            <a:r>
              <a:rPr sz="2750" spc="10" dirty="0">
                <a:latin typeface="Calibri"/>
                <a:cs typeface="Calibri"/>
              </a:rPr>
              <a:t> =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{red,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green,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blue} 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006FC0"/>
                </a:solidFill>
                <a:latin typeface="Calibri"/>
                <a:cs typeface="Calibri"/>
              </a:rPr>
              <a:t>Constraints:</a:t>
            </a:r>
            <a:r>
              <a:rPr sz="2750" b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adjacent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regions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must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have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different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colors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spc="-20" dirty="0">
                <a:latin typeface="Calibri"/>
                <a:cs typeface="Calibri"/>
              </a:rPr>
              <a:t>e.g.,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5" dirty="0">
                <a:latin typeface="Calibri"/>
                <a:cs typeface="Calibri"/>
              </a:rPr>
              <a:t>WA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≠ </a:t>
            </a:r>
            <a:r>
              <a:rPr sz="2750" spc="-90" dirty="0">
                <a:latin typeface="Calibri"/>
                <a:cs typeface="Calibri"/>
              </a:rPr>
              <a:t>NT,</a:t>
            </a:r>
            <a:r>
              <a:rPr sz="2750" spc="25" dirty="0">
                <a:latin typeface="Calibri"/>
                <a:cs typeface="Calibri"/>
              </a:rPr>
              <a:t> 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(WA,NT)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53505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Varieties</a:t>
            </a:r>
            <a:r>
              <a:rPr spc="-80" dirty="0"/>
              <a:t> </a:t>
            </a:r>
            <a:r>
              <a:rPr spc="20" dirty="0"/>
              <a:t>of</a:t>
            </a:r>
            <a:r>
              <a:rPr spc="-95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12534"/>
            <a:ext cx="10240645" cy="172338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Unary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constraints</a:t>
            </a:r>
            <a:r>
              <a:rPr sz="2400" spc="-20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involve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20" dirty="0">
                <a:latin typeface="Calibri"/>
                <a:cs typeface="Calibri"/>
              </a:rPr>
              <a:t>variable,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green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Binary</a:t>
            </a:r>
            <a:r>
              <a:rPr sz="2400" spc="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constraints</a:t>
            </a:r>
            <a:r>
              <a:rPr sz="24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involve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pairs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variables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(relates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variables),e.g.,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≠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Higher-order constraints </a:t>
            </a:r>
            <a:r>
              <a:rPr sz="2400" spc="-30" dirty="0">
                <a:latin typeface="Calibri"/>
                <a:cs typeface="Calibri"/>
              </a:rPr>
              <a:t>involve </a:t>
            </a:r>
            <a:r>
              <a:rPr sz="2400" dirty="0">
                <a:latin typeface="Calibri"/>
                <a:cs typeface="Calibri"/>
              </a:rPr>
              <a:t>3 or </a:t>
            </a:r>
            <a:r>
              <a:rPr sz="2400" spc="5" dirty="0">
                <a:latin typeface="Calibri"/>
                <a:cs typeface="Calibri"/>
              </a:rPr>
              <a:t>more </a:t>
            </a:r>
            <a:r>
              <a:rPr sz="2400" spc="-10" dirty="0">
                <a:latin typeface="Calibri"/>
                <a:cs typeface="Calibri"/>
              </a:rPr>
              <a:t>variables, </a:t>
            </a:r>
            <a:r>
              <a:rPr sz="2400" dirty="0">
                <a:latin typeface="Calibri"/>
                <a:cs typeface="Calibri"/>
              </a:rPr>
              <a:t>e.g. cryptarithmetic </a:t>
            </a:r>
            <a:r>
              <a:rPr sz="2400" spc="5" dirty="0">
                <a:latin typeface="Calibri"/>
                <a:cs typeface="Calibri"/>
              </a:rPr>
              <a:t>puzzles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(column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constraints)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854" y="708426"/>
            <a:ext cx="9385882" cy="5576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Objectives</vt:lpstr>
      <vt:lpstr>Constraint Satisfaction Problem</vt:lpstr>
      <vt:lpstr>Converting problems to CSPs</vt:lpstr>
      <vt:lpstr>CSP Example1-Sudoku</vt:lpstr>
      <vt:lpstr>Example2-Map Coloring</vt:lpstr>
      <vt:lpstr>CSP Representation of Map Coloring</vt:lpstr>
      <vt:lpstr>Varieties of constraints</vt:lpstr>
      <vt:lpstr>PowerPoint Presentation</vt:lpstr>
      <vt:lpstr>Backtracking search</vt:lpstr>
      <vt:lpstr>Backtracking for the map-coloring problem</vt:lpstr>
      <vt:lpstr>Backtracking Example:2</vt:lpstr>
      <vt:lpstr>PowerPoint Presentation</vt:lpstr>
      <vt:lpstr>PowerPoint Presentation</vt:lpstr>
      <vt:lpstr>Improving backtracking efficiency (Variable  and Value Ordering)</vt:lpstr>
      <vt:lpstr>Minimum remaining values (MRV)</vt:lpstr>
      <vt:lpstr>Most-Constraining Variable  (Degree Heuristics)</vt:lpstr>
      <vt:lpstr>Forward Checking</vt:lpstr>
      <vt:lpstr>Forward Checking Example:2</vt:lpstr>
      <vt:lpstr>Forward Checking Example:2……</vt:lpstr>
      <vt:lpstr>ARC Consistency</vt:lpstr>
      <vt:lpstr>Intelligent Backtracking: Looking Backward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Saeeda Kanwal</dc:creator>
  <cp:lastModifiedBy>Saeeda Kanwal</cp:lastModifiedBy>
  <cp:revision>2</cp:revision>
  <dcterms:created xsi:type="dcterms:W3CDTF">2023-03-20T05:43:23Z</dcterms:created>
  <dcterms:modified xsi:type="dcterms:W3CDTF">2023-03-20T05:44:26Z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2020-04-06T00:00:00Z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2020-04-06T00:00:00Z</vt:filetime>
  </property>
</Properties>
</file>