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BDB50A-C5F5-4963-AAF9-71A897FD27EE}"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E8786-768E-42AB-9448-78B6C8C7D3F0}" type="slidenum">
              <a:rPr lang="en-US" smtClean="0"/>
              <a:t>‹#›</a:t>
            </a:fld>
            <a:endParaRPr lang="en-US"/>
          </a:p>
        </p:txBody>
      </p:sp>
    </p:spTree>
    <p:extLst>
      <p:ext uri="{BB962C8B-B14F-4D97-AF65-F5344CB8AC3E}">
        <p14:creationId xmlns:p14="http://schemas.microsoft.com/office/powerpoint/2010/main" val="1447148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BDB50A-C5F5-4963-AAF9-71A897FD27EE}"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E8786-768E-42AB-9448-78B6C8C7D3F0}" type="slidenum">
              <a:rPr lang="en-US" smtClean="0"/>
              <a:t>‹#›</a:t>
            </a:fld>
            <a:endParaRPr lang="en-US"/>
          </a:p>
        </p:txBody>
      </p:sp>
    </p:spTree>
    <p:extLst>
      <p:ext uri="{BB962C8B-B14F-4D97-AF65-F5344CB8AC3E}">
        <p14:creationId xmlns:p14="http://schemas.microsoft.com/office/powerpoint/2010/main" val="1873040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BDB50A-C5F5-4963-AAF9-71A897FD27EE}"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E8786-768E-42AB-9448-78B6C8C7D3F0}" type="slidenum">
              <a:rPr lang="en-US" smtClean="0"/>
              <a:t>‹#›</a:t>
            </a:fld>
            <a:endParaRPr lang="en-US"/>
          </a:p>
        </p:txBody>
      </p:sp>
    </p:spTree>
    <p:extLst>
      <p:ext uri="{BB962C8B-B14F-4D97-AF65-F5344CB8AC3E}">
        <p14:creationId xmlns:p14="http://schemas.microsoft.com/office/powerpoint/2010/main" val="874786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BDB50A-C5F5-4963-AAF9-71A897FD27EE}"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E8786-768E-42AB-9448-78B6C8C7D3F0}" type="slidenum">
              <a:rPr lang="en-US" smtClean="0"/>
              <a:t>‹#›</a:t>
            </a:fld>
            <a:endParaRPr lang="en-US"/>
          </a:p>
        </p:txBody>
      </p:sp>
    </p:spTree>
    <p:extLst>
      <p:ext uri="{BB962C8B-B14F-4D97-AF65-F5344CB8AC3E}">
        <p14:creationId xmlns:p14="http://schemas.microsoft.com/office/powerpoint/2010/main" val="2927127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BDB50A-C5F5-4963-AAF9-71A897FD27EE}"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E8786-768E-42AB-9448-78B6C8C7D3F0}" type="slidenum">
              <a:rPr lang="en-US" smtClean="0"/>
              <a:t>‹#›</a:t>
            </a:fld>
            <a:endParaRPr lang="en-US"/>
          </a:p>
        </p:txBody>
      </p:sp>
    </p:spTree>
    <p:extLst>
      <p:ext uri="{BB962C8B-B14F-4D97-AF65-F5344CB8AC3E}">
        <p14:creationId xmlns:p14="http://schemas.microsoft.com/office/powerpoint/2010/main" val="1553980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BDB50A-C5F5-4963-AAF9-71A897FD27EE}" type="datetimeFigureOut">
              <a:rPr lang="en-US" smtClean="0"/>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6E8786-768E-42AB-9448-78B6C8C7D3F0}" type="slidenum">
              <a:rPr lang="en-US" smtClean="0"/>
              <a:t>‹#›</a:t>
            </a:fld>
            <a:endParaRPr lang="en-US"/>
          </a:p>
        </p:txBody>
      </p:sp>
    </p:spTree>
    <p:extLst>
      <p:ext uri="{BB962C8B-B14F-4D97-AF65-F5344CB8AC3E}">
        <p14:creationId xmlns:p14="http://schemas.microsoft.com/office/powerpoint/2010/main" val="66139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BDB50A-C5F5-4963-AAF9-71A897FD27EE}" type="datetimeFigureOut">
              <a:rPr lang="en-US" smtClean="0"/>
              <a:t>3/31/2023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6E8786-768E-42AB-9448-78B6C8C7D3F0}" type="slidenum">
              <a:rPr lang="en-US" smtClean="0"/>
              <a:t>‹#›</a:t>
            </a:fld>
            <a:endParaRPr lang="en-US"/>
          </a:p>
        </p:txBody>
      </p:sp>
    </p:spTree>
    <p:extLst>
      <p:ext uri="{BB962C8B-B14F-4D97-AF65-F5344CB8AC3E}">
        <p14:creationId xmlns:p14="http://schemas.microsoft.com/office/powerpoint/2010/main" val="667456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BDB50A-C5F5-4963-AAF9-71A897FD27EE}" type="datetimeFigureOut">
              <a:rPr lang="en-US" smtClean="0"/>
              <a:t>3/31/2023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6E8786-768E-42AB-9448-78B6C8C7D3F0}" type="slidenum">
              <a:rPr lang="en-US" smtClean="0"/>
              <a:t>‹#›</a:t>
            </a:fld>
            <a:endParaRPr lang="en-US"/>
          </a:p>
        </p:txBody>
      </p:sp>
    </p:spTree>
    <p:extLst>
      <p:ext uri="{BB962C8B-B14F-4D97-AF65-F5344CB8AC3E}">
        <p14:creationId xmlns:p14="http://schemas.microsoft.com/office/powerpoint/2010/main" val="4274268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BDB50A-C5F5-4963-AAF9-71A897FD27EE}" type="datetimeFigureOut">
              <a:rPr lang="en-US" smtClean="0"/>
              <a:t>3/31/2023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6E8786-768E-42AB-9448-78B6C8C7D3F0}" type="slidenum">
              <a:rPr lang="en-US" smtClean="0"/>
              <a:t>‹#›</a:t>
            </a:fld>
            <a:endParaRPr lang="en-US"/>
          </a:p>
        </p:txBody>
      </p:sp>
    </p:spTree>
    <p:extLst>
      <p:ext uri="{BB962C8B-B14F-4D97-AF65-F5344CB8AC3E}">
        <p14:creationId xmlns:p14="http://schemas.microsoft.com/office/powerpoint/2010/main" val="292229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BDB50A-C5F5-4963-AAF9-71A897FD27EE}" type="datetimeFigureOut">
              <a:rPr lang="en-US" smtClean="0"/>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6E8786-768E-42AB-9448-78B6C8C7D3F0}" type="slidenum">
              <a:rPr lang="en-US" smtClean="0"/>
              <a:t>‹#›</a:t>
            </a:fld>
            <a:endParaRPr lang="en-US"/>
          </a:p>
        </p:txBody>
      </p:sp>
    </p:spTree>
    <p:extLst>
      <p:ext uri="{BB962C8B-B14F-4D97-AF65-F5344CB8AC3E}">
        <p14:creationId xmlns:p14="http://schemas.microsoft.com/office/powerpoint/2010/main" val="2100849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BDB50A-C5F5-4963-AAF9-71A897FD27EE}" type="datetimeFigureOut">
              <a:rPr lang="en-US" smtClean="0"/>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6E8786-768E-42AB-9448-78B6C8C7D3F0}" type="slidenum">
              <a:rPr lang="en-US" smtClean="0"/>
              <a:t>‹#›</a:t>
            </a:fld>
            <a:endParaRPr lang="en-US"/>
          </a:p>
        </p:txBody>
      </p:sp>
    </p:spTree>
    <p:extLst>
      <p:ext uri="{BB962C8B-B14F-4D97-AF65-F5344CB8AC3E}">
        <p14:creationId xmlns:p14="http://schemas.microsoft.com/office/powerpoint/2010/main" val="3712409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BDB50A-C5F5-4963-AAF9-71A897FD27EE}" type="datetimeFigureOut">
              <a:rPr lang="en-US" smtClean="0"/>
              <a:t>3/31/2023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6E8786-768E-42AB-9448-78B6C8C7D3F0}" type="slidenum">
              <a:rPr lang="en-US" smtClean="0"/>
              <a:t>‹#›</a:t>
            </a:fld>
            <a:endParaRPr lang="en-US"/>
          </a:p>
        </p:txBody>
      </p:sp>
    </p:spTree>
    <p:extLst>
      <p:ext uri="{BB962C8B-B14F-4D97-AF65-F5344CB8AC3E}">
        <p14:creationId xmlns:p14="http://schemas.microsoft.com/office/powerpoint/2010/main" val="3920279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mn-lt"/>
              </a:rPr>
              <a:t>KNOWLEGDE REPRESENTATION</a:t>
            </a:r>
            <a:endParaRPr lang="en-US" b="1" dirty="0">
              <a:latin typeface="+mn-lt"/>
            </a:endParaRPr>
          </a:p>
        </p:txBody>
      </p:sp>
      <p:sp>
        <p:nvSpPr>
          <p:cNvPr id="3" name="Subtitle 2"/>
          <p:cNvSpPr>
            <a:spLocks noGrp="1"/>
          </p:cNvSpPr>
          <p:nvPr>
            <p:ph type="subTitle" idx="1"/>
          </p:nvPr>
        </p:nvSpPr>
        <p:spPr/>
        <p:txBody>
          <a:bodyPr/>
          <a:lstStyle/>
          <a:p>
            <a:r>
              <a:rPr lang="en-US" dirty="0" smtClean="0"/>
              <a:t>AI-2002</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33375"/>
            <a:ext cx="11209986" cy="6170456"/>
          </a:xfrm>
          <a:prstGeom prst="rect">
            <a:avLst/>
          </a:prstGeom>
        </p:spPr>
      </p:pic>
    </p:spTree>
    <p:extLst>
      <p:ext uri="{BB962C8B-B14F-4D97-AF65-F5344CB8AC3E}">
        <p14:creationId xmlns:p14="http://schemas.microsoft.com/office/powerpoint/2010/main" val="1165469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Predicate Logic or </a:t>
            </a:r>
            <a:r>
              <a:rPr lang="en-US" b="1" dirty="0" smtClean="0"/>
              <a:t>first-order </a:t>
            </a:r>
            <a:r>
              <a:rPr lang="en-US" b="1" dirty="0"/>
              <a:t>logic (FOL</a:t>
            </a:r>
            <a:r>
              <a:rPr lang="en-US" b="1" dirty="0" smtClean="0"/>
              <a:t>)</a:t>
            </a:r>
            <a:endParaRPr lang="en-US" b="1" dirty="0">
              <a:latin typeface="+mn-lt"/>
            </a:endParaRPr>
          </a:p>
        </p:txBody>
      </p:sp>
      <p:sp>
        <p:nvSpPr>
          <p:cNvPr id="3" name="Content Placeholder 2"/>
          <p:cNvSpPr>
            <a:spLocks noGrp="1"/>
          </p:cNvSpPr>
          <p:nvPr>
            <p:ph idx="1"/>
          </p:nvPr>
        </p:nvSpPr>
        <p:spPr/>
        <p:txBody>
          <a:bodyPr>
            <a:normAutofit/>
          </a:bodyPr>
          <a:lstStyle/>
          <a:p>
            <a:r>
              <a:rPr lang="en-US" dirty="0" smtClean="0"/>
              <a:t>FOL </a:t>
            </a:r>
            <a:r>
              <a:rPr lang="en-US" dirty="0"/>
              <a:t>is also called </a:t>
            </a:r>
            <a:r>
              <a:rPr lang="en-US" i="1" dirty="0"/>
              <a:t>predicate logic</a:t>
            </a:r>
            <a:r>
              <a:rPr lang="en-US" dirty="0"/>
              <a:t>. It is a powerful language used to develop information about an object and express the relationship between objects.</a:t>
            </a:r>
          </a:p>
          <a:p>
            <a:r>
              <a:rPr lang="en-US" dirty="0"/>
              <a:t>FOL not only assumes that does the world contains facts (like PL does), but it also assumes the following:</a:t>
            </a:r>
          </a:p>
          <a:p>
            <a:pPr lvl="1"/>
            <a:r>
              <a:rPr lang="en-US" b="1" dirty="0"/>
              <a:t>Objects</a:t>
            </a:r>
            <a:r>
              <a:rPr lang="en-US" dirty="0"/>
              <a:t>: A, B, people, numbers, colors, wars, theories, squares, pit, etc.</a:t>
            </a:r>
          </a:p>
          <a:p>
            <a:pPr lvl="1"/>
            <a:r>
              <a:rPr lang="en-US" b="1" dirty="0"/>
              <a:t>Relations</a:t>
            </a:r>
            <a:r>
              <a:rPr lang="en-US" dirty="0"/>
              <a:t>: It is unary relation such as red, round, sister of, brother of, etc.</a:t>
            </a:r>
          </a:p>
          <a:p>
            <a:pPr lvl="1"/>
            <a:r>
              <a:rPr lang="en-US" b="1" dirty="0"/>
              <a:t>Function</a:t>
            </a:r>
            <a:r>
              <a:rPr lang="en-US" dirty="0"/>
              <a:t>: father of, best friend, third inning of, end of, etc.</a:t>
            </a:r>
          </a:p>
          <a:p>
            <a:endParaRPr lang="en-US" dirty="0"/>
          </a:p>
        </p:txBody>
      </p:sp>
    </p:spTree>
    <p:extLst>
      <p:ext uri="{BB962C8B-B14F-4D97-AF65-F5344CB8AC3E}">
        <p14:creationId xmlns:p14="http://schemas.microsoft.com/office/powerpoint/2010/main" val="3671781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Parts of first-order </a:t>
            </a:r>
            <a:r>
              <a:rPr lang="en-US" b="1" dirty="0" smtClean="0"/>
              <a:t>logic</a:t>
            </a:r>
            <a:endParaRPr lang="en-US" dirty="0"/>
          </a:p>
        </p:txBody>
      </p:sp>
      <p:sp>
        <p:nvSpPr>
          <p:cNvPr id="3" name="Content Placeholder 2"/>
          <p:cNvSpPr>
            <a:spLocks noGrp="1"/>
          </p:cNvSpPr>
          <p:nvPr>
            <p:ph idx="1"/>
          </p:nvPr>
        </p:nvSpPr>
        <p:spPr/>
        <p:txBody>
          <a:bodyPr/>
          <a:lstStyle/>
          <a:p>
            <a:pPr marL="0" indent="0">
              <a:buNone/>
            </a:pPr>
            <a:r>
              <a:rPr lang="en-US" dirty="0"/>
              <a:t>FOL also has two parts:</a:t>
            </a:r>
          </a:p>
          <a:p>
            <a:r>
              <a:rPr lang="en-US" dirty="0"/>
              <a:t>Syntax</a:t>
            </a:r>
          </a:p>
          <a:p>
            <a:r>
              <a:rPr lang="en-US" dirty="0"/>
              <a:t>Semantics</a:t>
            </a:r>
          </a:p>
          <a:p>
            <a:pPr marL="0" indent="0">
              <a:buNone/>
            </a:pPr>
            <a:r>
              <a:rPr lang="en-US" b="1" dirty="0"/>
              <a:t>Syntax</a:t>
            </a:r>
          </a:p>
          <a:p>
            <a:r>
              <a:rPr lang="en-US" dirty="0"/>
              <a:t>The </a:t>
            </a:r>
            <a:r>
              <a:rPr lang="en-US" b="1" dirty="0"/>
              <a:t>syntax</a:t>
            </a:r>
            <a:r>
              <a:rPr lang="en-US" dirty="0"/>
              <a:t> of FOL decides which collection of symbols is a logical expression.</a:t>
            </a:r>
          </a:p>
          <a:p>
            <a:r>
              <a:rPr lang="en-US" dirty="0"/>
              <a:t>The basic syntactic elements of FOL are symbols. We use symbols to write statements in shorthand notation.</a:t>
            </a:r>
          </a:p>
          <a:p>
            <a:endParaRPr lang="en-US" dirty="0"/>
          </a:p>
        </p:txBody>
      </p:sp>
    </p:spTree>
    <p:extLst>
      <p:ext uri="{BB962C8B-B14F-4D97-AF65-F5344CB8AC3E}">
        <p14:creationId xmlns:p14="http://schemas.microsoft.com/office/powerpoint/2010/main" val="3208045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Basic elements of </a:t>
            </a:r>
            <a:r>
              <a:rPr lang="en-US" b="1" dirty="0" smtClean="0">
                <a:latin typeface="+mn-lt"/>
              </a:rPr>
              <a:t>FOL</a:t>
            </a:r>
            <a:endParaRPr lang="en-US" dirty="0">
              <a:latin typeface="+mn-lt"/>
            </a:endParaRPr>
          </a:p>
        </p:txBody>
      </p:sp>
      <p:pic>
        <p:nvPicPr>
          <p:cNvPr id="4" name="Content Placeholder 3"/>
          <p:cNvPicPr>
            <a:picLocks noGrp="1" noChangeAspect="1"/>
          </p:cNvPicPr>
          <p:nvPr>
            <p:ph idx="1"/>
          </p:nvPr>
        </p:nvPicPr>
        <p:blipFill>
          <a:blip r:embed="rId2"/>
          <a:stretch>
            <a:fillRect/>
          </a:stretch>
        </p:blipFill>
        <p:spPr>
          <a:xfrm>
            <a:off x="2490049" y="1916123"/>
            <a:ext cx="6435010" cy="4298101"/>
          </a:xfrm>
          <a:prstGeom prst="rect">
            <a:avLst/>
          </a:prstGeom>
        </p:spPr>
      </p:pic>
    </p:spTree>
    <p:extLst>
      <p:ext uri="{BB962C8B-B14F-4D97-AF65-F5344CB8AC3E}">
        <p14:creationId xmlns:p14="http://schemas.microsoft.com/office/powerpoint/2010/main" val="1863600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Atomic and </a:t>
            </a:r>
            <a:r>
              <a:rPr lang="en-US" b="1" dirty="0"/>
              <a:t>complex sentences in </a:t>
            </a:r>
            <a:r>
              <a:rPr lang="en-US" b="1" dirty="0" smtClean="0"/>
              <a:t>FOL</a:t>
            </a:r>
            <a:endParaRPr lang="en-US" dirty="0"/>
          </a:p>
        </p:txBody>
      </p:sp>
      <p:sp>
        <p:nvSpPr>
          <p:cNvPr id="5" name="Rectangle 2"/>
          <p:cNvSpPr>
            <a:spLocks noGrp="1" noChangeArrowheads="1"/>
          </p:cNvSpPr>
          <p:nvPr>
            <p:ph idx="1"/>
          </p:nvPr>
        </p:nvSpPr>
        <p:spPr bwMode="auto">
          <a:xfrm>
            <a:off x="838200" y="1369809"/>
            <a:ext cx="9470606" cy="526297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var(--font-family-heading-lesson-markdown)"/>
              </a:rPr>
              <a:t>1. Atomic Sentence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latin typeface="var(--font-family-body-lesson-markdown,&quot;Droid Serif&quot;)"/>
              </a:rPr>
              <a:t>This is a basic sentence of FOL formed from a predicate symbol followed by a parenthesis with a sequence of terms.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latin typeface="var(--font-family-body-lesson-markdown,&quot;Droid Serif&quot;)"/>
              </a:rPr>
              <a:t>We can represent atomic sentences as a predicate (value1, value2…., value 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rgbClr val="000000"/>
              </a:solidFill>
              <a:effectLst/>
              <a:latin typeface="var(--font-family-heading-lesson-markdow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var(--font-family-heading-lesson-markdown)"/>
              </a:rPr>
              <a:t>Example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smtClean="0">
                <a:ln>
                  <a:noFill/>
                </a:ln>
                <a:solidFill>
                  <a:srgbClr val="000000"/>
                </a:solidFill>
                <a:effectLst/>
                <a:latin typeface="var(--font-family-body-lesson-markdown,&quot;Droid Serif&quot;)"/>
              </a:rPr>
              <a:t>John and Michael are colleagues → </a:t>
            </a:r>
            <a:r>
              <a:rPr kumimoji="0" lang="en-US" altLang="en-US" sz="2000" b="0" i="0" u="none" strike="noStrike" cap="none" normalizeH="0" baseline="0" dirty="0" smtClean="0">
                <a:ln>
                  <a:noFill/>
                </a:ln>
                <a:solidFill>
                  <a:srgbClr val="C7254E"/>
                </a:solidFill>
                <a:effectLst/>
                <a:latin typeface="Menlo"/>
              </a:rPr>
              <a:t>Colleagues (John, Michael)</a:t>
            </a:r>
            <a:endParaRPr kumimoji="0" lang="en-US" altLang="en-US" sz="1400" b="0" i="0" u="none" strike="noStrike" cap="none" normalizeH="0" baseline="0" dirty="0" smtClean="0">
              <a:ln>
                <a:noFill/>
              </a:ln>
              <a:solidFill>
                <a:srgbClr val="000000"/>
              </a:solidFill>
              <a:effectLst/>
              <a:latin typeface="var(--font-family-body-lesson-markdown,&quot;Droid Serif&quo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0" i="0" u="none" strike="noStrike" cap="none" normalizeH="0" baseline="0" dirty="0" smtClean="0">
                <a:ln>
                  <a:noFill/>
                </a:ln>
                <a:solidFill>
                  <a:srgbClr val="000000"/>
                </a:solidFill>
                <a:effectLst/>
                <a:latin typeface="var(--font-family-body-lesson-markdown,&quot;Droid Serif&quot;)"/>
              </a:rPr>
              <a:t>German Shepherd is a dog → </a:t>
            </a:r>
            <a:r>
              <a:rPr kumimoji="0" lang="en-US" altLang="en-US" sz="2000" b="0" i="0" u="none" strike="noStrike" cap="none" normalizeH="0" baseline="0" dirty="0" smtClean="0">
                <a:ln>
                  <a:noFill/>
                </a:ln>
                <a:solidFill>
                  <a:srgbClr val="C7254E"/>
                </a:solidFill>
                <a:effectLst/>
                <a:latin typeface="Menlo"/>
              </a:rPr>
              <a:t>Dog (German Shepherd)</a:t>
            </a:r>
            <a:endParaRPr kumimoji="0" lang="en-US" altLang="en-US" sz="1400" b="0" i="0" u="none" strike="noStrike" cap="none" normalizeH="0" baseline="0" dirty="0" smtClean="0">
              <a:ln>
                <a:noFill/>
              </a:ln>
              <a:solidFill>
                <a:srgbClr val="000000"/>
              </a:solidFill>
              <a:effectLst/>
              <a:latin typeface="var(--font-family-body-lesson-markdown,&quot;Droid Serif&quo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rgbClr val="000000"/>
              </a:solidFill>
              <a:effectLst/>
              <a:latin typeface="var(--font-family-heading-lesson-markdow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var(--font-family-heading-lesson-markdown)"/>
              </a:rPr>
              <a:t>2. Complex sentence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var(--font-family-body-lesson-markdown,&quot;Droid Serif&quot;)"/>
              </a:rPr>
              <a:t>Complex sentences</a:t>
            </a:r>
            <a:r>
              <a:rPr kumimoji="0" lang="en-US" altLang="en-US" sz="1400" b="0" i="0" u="none" strike="noStrike" cap="none" normalizeH="0" baseline="0" dirty="0" smtClean="0">
                <a:ln>
                  <a:noFill/>
                </a:ln>
                <a:solidFill>
                  <a:srgbClr val="000000"/>
                </a:solidFill>
                <a:effectLst/>
                <a:latin typeface="var(--font-family-body-lesson-markdown,&quot;Droid Serif&quot;)"/>
              </a:rPr>
              <a:t> are made by combining atomic sentences using connectives.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ar(--font-family-body-lesson-markdown,&quot;Droid Serif&quot;)"/>
              </a:rPr>
              <a:t>FOL is further divided into two parts: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rgbClr val="000000"/>
                </a:solidFill>
                <a:effectLst/>
                <a:latin typeface="var(--font-family-body-lesson-markdown,&quot;Droid Serif&quot;)"/>
              </a:rPr>
              <a:t>Subject</a:t>
            </a:r>
            <a:r>
              <a:rPr kumimoji="0" lang="en-US" altLang="en-US" sz="1400" b="0" i="0" u="none" strike="noStrike" cap="none" normalizeH="0" baseline="0" dirty="0" smtClean="0">
                <a:ln>
                  <a:noFill/>
                </a:ln>
                <a:solidFill>
                  <a:srgbClr val="000000"/>
                </a:solidFill>
                <a:effectLst/>
                <a:latin typeface="var(--font-family-body-lesson-markdown,&quot;Droid Serif&quot;)"/>
              </a:rPr>
              <a:t>: the main part of the statement.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rgbClr val="000000"/>
                </a:solidFill>
                <a:effectLst/>
                <a:latin typeface="var(--font-family-body-lesson-markdown,&quot;Droid Serif&quot;)"/>
              </a:rPr>
              <a:t>Predicate</a:t>
            </a:r>
            <a:r>
              <a:rPr kumimoji="0" lang="en-US" altLang="en-US" sz="1400" b="0" i="0" u="none" strike="noStrike" cap="none" normalizeH="0" baseline="0" dirty="0" smtClean="0">
                <a:ln>
                  <a:noFill/>
                </a:ln>
                <a:solidFill>
                  <a:srgbClr val="000000"/>
                </a:solidFill>
                <a:effectLst/>
                <a:latin typeface="var(--font-family-body-lesson-markdown,&quot;Droid Serif&quot;)"/>
              </a:rPr>
              <a:t>: defined as a relation that binds two atoms together.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rgbClr val="000000"/>
              </a:solidFill>
              <a:effectLst/>
              <a:latin typeface="var(--font-family-heading-lesson-markdow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var(--font-family-heading-lesson-markdown)"/>
              </a:rPr>
              <a:t>Example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smtClean="0">
                <a:ln>
                  <a:noFill/>
                </a:ln>
                <a:solidFill>
                  <a:srgbClr val="000000"/>
                </a:solidFill>
                <a:effectLst/>
                <a:latin typeface="var(--font-family-body-lesson-markdown,&quot;Droid Serif&quot;)"/>
              </a:rPr>
              <a:t>Colleague (Oliver, Benjamin) </a:t>
            </a:r>
            <a:r>
              <a:rPr kumimoji="0" lang="en-US" altLang="en-US" sz="2000" b="0" i="0" u="none" strike="noStrike" cap="none" normalizeH="0" baseline="0" dirty="0" smtClean="0">
                <a:ln>
                  <a:noFill/>
                </a:ln>
                <a:solidFill>
                  <a:srgbClr val="C7254E"/>
                </a:solidFill>
                <a:effectLst/>
                <a:latin typeface="Menlo"/>
              </a:rPr>
              <a:t>∧</a:t>
            </a:r>
            <a:r>
              <a:rPr kumimoji="0" lang="en-US" altLang="en-US" sz="1400" b="0" i="0" u="none" strike="noStrike" cap="none" normalizeH="0" baseline="0" dirty="0" smtClean="0">
                <a:ln>
                  <a:noFill/>
                </a:ln>
                <a:solidFill>
                  <a:srgbClr val="000000"/>
                </a:solidFill>
                <a:effectLst/>
                <a:latin typeface="var(--font-family-body-lesson-markdown,&quot;Droid Serif&quot;)"/>
              </a:rPr>
              <a:t> Colleague (Benjamin, Oliver)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0" i="0" u="none" strike="noStrike" cap="none" normalizeH="0" baseline="0" dirty="0" smtClean="0">
                <a:ln>
                  <a:noFill/>
                </a:ln>
                <a:solidFill>
                  <a:srgbClr val="000000"/>
                </a:solidFill>
                <a:effectLst/>
                <a:latin typeface="var(--font-family-body-lesson-markdown,&quot;Droid Serif&quot;)"/>
              </a:rPr>
              <a:t>“x is an integer”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ar(--font-family-body-lesson-markdown,&quot;Droid Serif&quot;)"/>
              </a:rPr>
              <a:t>It has two parts;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latin typeface="var(--font-family-body-lesson-markdown,&quot;Droid Serif&quot;)"/>
              </a:rPr>
              <a:t>first, </a:t>
            </a:r>
            <a:r>
              <a:rPr kumimoji="0" lang="en-US" altLang="en-US" sz="2000" b="0" i="0" u="none" strike="noStrike" cap="none" normalizeH="0" baseline="0" dirty="0" smtClean="0">
                <a:ln>
                  <a:noFill/>
                </a:ln>
                <a:solidFill>
                  <a:srgbClr val="C7254E"/>
                </a:solidFill>
                <a:effectLst/>
                <a:latin typeface="Menlo"/>
              </a:rPr>
              <a:t>x</a:t>
            </a:r>
            <a:r>
              <a:rPr kumimoji="0" lang="en-US" altLang="en-US" sz="1400" b="0" i="0" u="none" strike="noStrike" cap="none" normalizeH="0" baseline="0" dirty="0" smtClean="0">
                <a:ln>
                  <a:noFill/>
                </a:ln>
                <a:solidFill>
                  <a:srgbClr val="000000"/>
                </a:solidFill>
                <a:effectLst/>
                <a:latin typeface="var(--font-family-body-lesson-markdown,&quot;Droid Serif&quot;)"/>
              </a:rPr>
              <a:t> is the subject.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latin typeface="var(--font-family-body-lesson-markdown,&quot;Droid Serif&quot;)"/>
              </a:rPr>
              <a:t>second, </a:t>
            </a:r>
            <a:r>
              <a:rPr kumimoji="0" lang="en-US" altLang="en-US" sz="2000" b="0" i="0" u="none" strike="noStrike" cap="none" normalizeH="0" baseline="0" dirty="0" smtClean="0">
                <a:ln>
                  <a:noFill/>
                </a:ln>
                <a:solidFill>
                  <a:srgbClr val="C7254E"/>
                </a:solidFill>
                <a:effectLst/>
                <a:latin typeface="Menlo"/>
              </a:rPr>
              <a:t>“is an integer”</a:t>
            </a:r>
            <a:r>
              <a:rPr kumimoji="0" lang="en-US" altLang="en-US" sz="1400" b="0" i="0" u="none" strike="noStrike" cap="none" normalizeH="0" baseline="0" dirty="0" smtClean="0">
                <a:ln>
                  <a:noFill/>
                </a:ln>
                <a:solidFill>
                  <a:srgbClr val="000000"/>
                </a:solidFill>
                <a:effectLst/>
                <a:latin typeface="var(--font-family-body-lesson-markdown,&quot;Droid Serif&quot;)"/>
              </a:rPr>
              <a:t> is called a predicate.</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smtClean="0">
              <a:ln>
                <a:noFill/>
              </a:ln>
              <a:solidFill>
                <a:srgbClr val="000000"/>
              </a:solidFill>
              <a:effectLst/>
              <a:latin typeface="var(--font-family-body-lesson-markdown,&quot;Droid Serif&quo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096000" y="5737438"/>
            <a:ext cx="3143250" cy="895350"/>
          </a:xfrm>
          <a:prstGeom prst="rect">
            <a:avLst/>
          </a:prstGeom>
        </p:spPr>
      </p:pic>
    </p:spTree>
    <p:extLst>
      <p:ext uri="{BB962C8B-B14F-4D97-AF65-F5344CB8AC3E}">
        <p14:creationId xmlns:p14="http://schemas.microsoft.com/office/powerpoint/2010/main" val="1000438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Quantifiers and their use in </a:t>
            </a:r>
            <a:r>
              <a:rPr lang="en-US" b="1" dirty="0" smtClean="0"/>
              <a:t>FOL</a:t>
            </a:r>
            <a:endParaRPr lang="en-US" dirty="0"/>
          </a:p>
        </p:txBody>
      </p:sp>
      <p:sp>
        <p:nvSpPr>
          <p:cNvPr id="3" name="Content Placeholder 2"/>
          <p:cNvSpPr>
            <a:spLocks noGrp="1"/>
          </p:cNvSpPr>
          <p:nvPr>
            <p:ph idx="1"/>
          </p:nvPr>
        </p:nvSpPr>
        <p:spPr/>
        <p:txBody>
          <a:bodyPr/>
          <a:lstStyle/>
          <a:p>
            <a:r>
              <a:rPr lang="en-US" dirty="0"/>
              <a:t>Quantifiers allow us to determine or identify the range and scope of the variable in a logical expression.</a:t>
            </a:r>
          </a:p>
          <a:p>
            <a:r>
              <a:rPr lang="en-US" dirty="0"/>
              <a:t>There are two types of quantifiers:</a:t>
            </a:r>
          </a:p>
          <a:p>
            <a:pPr lvl="1"/>
            <a:r>
              <a:rPr lang="en-US" b="1" dirty="0"/>
              <a:t>Universal quantifier</a:t>
            </a:r>
            <a:r>
              <a:rPr lang="en-US" dirty="0"/>
              <a:t>: for all, everyone, everything.</a:t>
            </a:r>
          </a:p>
          <a:p>
            <a:pPr lvl="1"/>
            <a:r>
              <a:rPr lang="en-US" b="1" dirty="0"/>
              <a:t>Existential quantifier</a:t>
            </a:r>
            <a:r>
              <a:rPr lang="en-US" dirty="0"/>
              <a:t>: for some, at least one.</a:t>
            </a:r>
          </a:p>
          <a:p>
            <a:endParaRPr lang="en-US" dirty="0"/>
          </a:p>
        </p:txBody>
      </p:sp>
    </p:spTree>
    <p:extLst>
      <p:ext uri="{BB962C8B-B14F-4D97-AF65-F5344CB8AC3E}">
        <p14:creationId xmlns:p14="http://schemas.microsoft.com/office/powerpoint/2010/main" val="3757851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Universal </a:t>
            </a:r>
            <a:r>
              <a:rPr lang="en-US" b="1" dirty="0" smtClean="0"/>
              <a:t>quantifiers</a:t>
            </a:r>
            <a:endParaRPr lang="en-US" dirty="0"/>
          </a:p>
        </p:txBody>
      </p:sp>
      <p:sp>
        <p:nvSpPr>
          <p:cNvPr id="4" name="Rectangle 1"/>
          <p:cNvSpPr>
            <a:spLocks noGrp="1" noChangeArrowheads="1"/>
          </p:cNvSpPr>
          <p:nvPr>
            <p:ph idx="1"/>
          </p:nvPr>
        </p:nvSpPr>
        <p:spPr bwMode="auto">
          <a:xfrm>
            <a:off x="313764" y="1463593"/>
            <a:ext cx="11564471" cy="3780466"/>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88872"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rgbClr val="3D3D4E"/>
                </a:solidFill>
                <a:effectLst/>
                <a:latin typeface="var(--font-family-body-lesson-markdown,&quot;Droid Serif&quot;)"/>
              </a:rPr>
              <a:t>Universal quantifiers</a:t>
            </a:r>
            <a:r>
              <a:rPr kumimoji="0" lang="en-US" altLang="en-US" sz="2000" b="0" i="0" u="none" strike="noStrike" cap="none" normalizeH="0" baseline="0" dirty="0" smtClean="0">
                <a:ln>
                  <a:noFill/>
                </a:ln>
                <a:solidFill>
                  <a:srgbClr val="3D3D4E"/>
                </a:solidFill>
                <a:effectLst/>
                <a:latin typeface="Droid Serif"/>
              </a:rPr>
              <a:t> specify that the statement within the range is </a:t>
            </a:r>
            <a:r>
              <a:rPr kumimoji="0" lang="en-US" altLang="en-US" sz="2000" b="0" i="0" u="none" strike="noStrike" cap="none" normalizeH="0" baseline="0" dirty="0" smtClean="0">
                <a:ln>
                  <a:noFill/>
                </a:ln>
                <a:solidFill>
                  <a:srgbClr val="C7254E"/>
                </a:solidFill>
                <a:effectLst/>
                <a:latin typeface="Menlo"/>
              </a:rPr>
              <a:t>true</a:t>
            </a:r>
            <a:r>
              <a:rPr kumimoji="0" lang="en-US" altLang="en-US" sz="2000" b="0" i="0" u="none" strike="noStrike" cap="none" normalizeH="0" baseline="0" dirty="0" smtClean="0">
                <a:ln>
                  <a:noFill/>
                </a:ln>
                <a:solidFill>
                  <a:srgbClr val="3D3D4E"/>
                </a:solidFill>
                <a:effectLst/>
                <a:latin typeface="Droid Serif"/>
              </a:rPr>
              <a:t> for everything or every instance of a particular thing.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D3D4E"/>
                </a:solidFill>
                <a:effectLst/>
                <a:latin typeface="Droid Serif"/>
              </a:rPr>
              <a:t>Universal quantifiers are denoted by a symbol (</a:t>
            </a:r>
            <a:r>
              <a:rPr kumimoji="0" lang="en-US" altLang="en-US" sz="2000" b="0" i="0" u="none" strike="noStrike" cap="none" normalizeH="0" baseline="0" dirty="0" smtClean="0">
                <a:ln>
                  <a:noFill/>
                </a:ln>
                <a:solidFill>
                  <a:srgbClr val="C7254E"/>
                </a:solidFill>
                <a:effectLst/>
                <a:latin typeface="Menlo"/>
              </a:rPr>
              <a:t>∀</a:t>
            </a:r>
            <a:r>
              <a:rPr kumimoji="0" lang="en-US" altLang="en-US" sz="2000" b="0" i="0" u="none" strike="noStrike" cap="none" normalizeH="0" baseline="0" dirty="0" smtClean="0">
                <a:ln>
                  <a:noFill/>
                </a:ln>
                <a:solidFill>
                  <a:srgbClr val="3D3D4E"/>
                </a:solidFill>
                <a:effectLst/>
                <a:latin typeface="Droid Serif"/>
              </a:rPr>
              <a:t>) that looks like an inverted A. In a universal quantifier, we use </a:t>
            </a:r>
            <a:r>
              <a:rPr kumimoji="0" lang="en-US" altLang="en-US" sz="2000" b="0" i="0" u="none" strike="noStrike" cap="none" normalizeH="0" baseline="0" dirty="0" smtClean="0">
                <a:ln>
                  <a:noFill/>
                </a:ln>
                <a:solidFill>
                  <a:srgbClr val="C7254E"/>
                </a:solidFill>
                <a:effectLst/>
                <a:latin typeface="Menlo"/>
              </a:rPr>
              <a:t>→</a:t>
            </a:r>
            <a:r>
              <a:rPr kumimoji="0" lang="en-US" altLang="en-US" sz="2000" b="0" i="0" u="none" strike="noStrike" cap="none" normalizeH="0" baseline="0" dirty="0" smtClean="0">
                <a:ln>
                  <a:noFill/>
                </a:ln>
                <a:solidFill>
                  <a:srgbClr val="3D3D4E"/>
                </a:solidFill>
                <a:effectLst/>
                <a:latin typeface="Droid Serif"/>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D3D4E"/>
                </a:solidFill>
                <a:effectLst/>
                <a:latin typeface="Droid Serif"/>
              </a:rPr>
              <a:t>If </a:t>
            </a:r>
            <a:r>
              <a:rPr kumimoji="0" lang="en-US" altLang="en-US" sz="2000" b="0" i="0" u="none" strike="noStrike" cap="none" normalizeH="0" baseline="0" dirty="0" smtClean="0">
                <a:ln>
                  <a:noFill/>
                </a:ln>
                <a:solidFill>
                  <a:srgbClr val="C7254E"/>
                </a:solidFill>
                <a:effectLst/>
                <a:latin typeface="Menlo"/>
              </a:rPr>
              <a:t>x</a:t>
            </a:r>
            <a:r>
              <a:rPr kumimoji="0" lang="en-US" altLang="en-US" sz="2000" b="0" i="0" u="none" strike="noStrike" cap="none" normalizeH="0" baseline="0" dirty="0" smtClean="0">
                <a:ln>
                  <a:noFill/>
                </a:ln>
                <a:solidFill>
                  <a:srgbClr val="3D3D4E"/>
                </a:solidFill>
                <a:effectLst/>
                <a:latin typeface="Droid Serif"/>
              </a:rPr>
              <a:t> is a variable, then </a:t>
            </a:r>
            <a:r>
              <a:rPr kumimoji="0" lang="en-US" altLang="en-US" sz="2000" b="0" i="0" u="none" strike="noStrike" cap="none" normalizeH="0" baseline="0" dirty="0" smtClean="0">
                <a:ln>
                  <a:noFill/>
                </a:ln>
                <a:solidFill>
                  <a:srgbClr val="C7254E"/>
                </a:solidFill>
                <a:effectLst/>
                <a:latin typeface="Menlo"/>
              </a:rPr>
              <a:t>∀x</a:t>
            </a:r>
            <a:r>
              <a:rPr kumimoji="0" lang="en-US" altLang="en-US" sz="2000" b="0" i="0" u="none" strike="noStrike" cap="none" normalizeH="0" baseline="0" dirty="0" smtClean="0">
                <a:ln>
                  <a:noFill/>
                </a:ln>
                <a:solidFill>
                  <a:srgbClr val="3D3D4E"/>
                </a:solidFill>
                <a:effectLst/>
                <a:latin typeface="Droid Serif"/>
              </a:rPr>
              <a:t> can read as:</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smtClean="0">
                <a:ln>
                  <a:noFill/>
                </a:ln>
                <a:solidFill>
                  <a:srgbClr val="3D3D4E"/>
                </a:solidFill>
                <a:effectLst/>
                <a:latin typeface="Droid Serif"/>
              </a:rPr>
              <a:t>For all </a:t>
            </a:r>
            <a:r>
              <a:rPr kumimoji="0" lang="en-US" altLang="en-US" sz="2000" b="0" i="0" u="none" strike="noStrike" cap="none" normalizeH="0" baseline="0" dirty="0" smtClean="0">
                <a:ln>
                  <a:noFill/>
                </a:ln>
                <a:solidFill>
                  <a:srgbClr val="C7254E"/>
                </a:solidFill>
                <a:effectLst/>
                <a:latin typeface="Menlo"/>
              </a:rPr>
              <a:t>x</a:t>
            </a:r>
            <a:endParaRPr kumimoji="0" lang="en-US" altLang="en-US" sz="2000" b="0" i="0" u="none" strike="noStrike" cap="none" normalizeH="0" baseline="0" dirty="0" smtClean="0">
              <a:ln>
                <a:noFill/>
              </a:ln>
              <a:solidFill>
                <a:srgbClr val="3D3D4E"/>
              </a:solidFill>
              <a:effectLst/>
              <a:latin typeface="Droid Serif"/>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smtClean="0">
                <a:ln>
                  <a:noFill/>
                </a:ln>
                <a:solidFill>
                  <a:srgbClr val="3D3D4E"/>
                </a:solidFill>
                <a:effectLst/>
                <a:latin typeface="Droid Serif"/>
              </a:rPr>
              <a:t>For every </a:t>
            </a:r>
            <a:r>
              <a:rPr kumimoji="0" lang="en-US" altLang="en-US" sz="2000" b="0" i="0" u="none" strike="noStrike" cap="none" normalizeH="0" baseline="0" dirty="0" smtClean="0">
                <a:ln>
                  <a:noFill/>
                </a:ln>
                <a:solidFill>
                  <a:srgbClr val="C7254E"/>
                </a:solidFill>
                <a:effectLst/>
                <a:latin typeface="Menlo"/>
              </a:rPr>
              <a:t>x</a:t>
            </a:r>
            <a:endParaRPr kumimoji="0" lang="en-US" altLang="en-US" sz="2000" b="0" i="0" u="none" strike="noStrike" cap="none" normalizeH="0" baseline="0" dirty="0" smtClean="0">
              <a:ln>
                <a:noFill/>
              </a:ln>
              <a:solidFill>
                <a:srgbClr val="3D3D4E"/>
              </a:solidFill>
              <a:effectLst/>
              <a:latin typeface="Droid Serif"/>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smtClean="0">
                <a:ln>
                  <a:noFill/>
                </a:ln>
                <a:solidFill>
                  <a:srgbClr val="3D3D4E"/>
                </a:solidFill>
                <a:effectLst/>
                <a:latin typeface="Droid Serif"/>
              </a:rPr>
              <a:t>For each </a:t>
            </a:r>
            <a:r>
              <a:rPr kumimoji="0" lang="en-US" altLang="en-US" sz="2000" b="0" i="0" u="none" strike="noStrike" cap="none" normalizeH="0" baseline="0" dirty="0" smtClean="0">
                <a:ln>
                  <a:noFill/>
                </a:ln>
                <a:solidFill>
                  <a:srgbClr val="C7254E"/>
                </a:solidFill>
                <a:effectLst/>
                <a:latin typeface="Menlo"/>
              </a:rPr>
              <a:t>x</a:t>
            </a:r>
            <a:endParaRPr kumimoji="0" lang="en-US" altLang="en-US" sz="2000" b="0" i="0" u="none" strike="noStrike" cap="none" normalizeH="0" baseline="0" dirty="0" smtClean="0">
              <a:ln>
                <a:noFill/>
              </a:ln>
              <a:solidFill>
                <a:srgbClr val="3D3D4E"/>
              </a:solidFill>
              <a:effectLst/>
              <a:latin typeface="Droid Serif"/>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var(--font-family-heading-lesson-markdow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var(--font-family-heading-lesson-markdown)"/>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C7254E"/>
                </a:solidFill>
                <a:effectLst/>
                <a:latin typeface="Menlo"/>
              </a:rPr>
              <a:t>Every Student Likes Educative.</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5722974" y="3353826"/>
            <a:ext cx="4543425" cy="2495550"/>
          </a:xfrm>
          <a:prstGeom prst="rect">
            <a:avLst/>
          </a:prstGeom>
        </p:spPr>
      </p:pic>
      <p:sp>
        <p:nvSpPr>
          <p:cNvPr id="6" name="Rectangle 2"/>
          <p:cNvSpPr>
            <a:spLocks noChangeArrowheads="1"/>
          </p:cNvSpPr>
          <p:nvPr/>
        </p:nvSpPr>
        <p:spPr bwMode="auto">
          <a:xfrm>
            <a:off x="313764" y="5837290"/>
            <a:ext cx="11564471" cy="1010477"/>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88872"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var(--font-family-heading-lesson-markdown)"/>
              </a:rPr>
              <a:t>Explanation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3D3D4E"/>
                </a:solidFill>
                <a:effectLst/>
                <a:latin typeface="Droid Serif"/>
              </a:rPr>
              <a:t>So, in logical notation, it can be written as:</a:t>
            </a:r>
            <a:endParaRPr kumimoji="0" lang="en-US" altLang="en-US" sz="12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C7254E"/>
                </a:solidFill>
                <a:effectLst/>
                <a:latin typeface="Menlo"/>
              </a:rPr>
              <a:t>∀x student(x) → likes(x, Educative)</a:t>
            </a:r>
            <a:endParaRPr kumimoji="0" lang="en-US" altLang="en-US" sz="12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3D3D4E"/>
                </a:solidFill>
                <a:effectLst/>
                <a:latin typeface="Droid Serif"/>
              </a:rPr>
              <a:t>This can be interpreted as: </a:t>
            </a:r>
            <a:r>
              <a:rPr kumimoji="0" lang="en-US" altLang="en-US" sz="1400" b="1" i="1" u="none" strike="noStrike" cap="none" normalizeH="0" baseline="0" dirty="0" smtClean="0">
                <a:ln>
                  <a:noFill/>
                </a:ln>
                <a:solidFill>
                  <a:srgbClr val="3D3D4E"/>
                </a:solidFill>
                <a:effectLst/>
                <a:latin typeface="Droid Serif"/>
              </a:rPr>
              <a:t>There is every x where x is a student who likes Educative</a:t>
            </a:r>
            <a:r>
              <a:rPr kumimoji="0" lang="en-US" altLang="en-US" sz="1300" b="1" i="1" u="none" strike="noStrike" cap="none" normalizeH="0" baseline="0" dirty="0" smtClean="0">
                <a:ln>
                  <a:noFill/>
                </a:ln>
                <a:solidFill>
                  <a:srgbClr val="3D3D4E"/>
                </a:solidFill>
                <a:effectLst/>
                <a:latin typeface="Droid Serif"/>
              </a:rPr>
              <a:t>.</a:t>
            </a:r>
            <a:endParaRPr kumimoji="0" lang="en-US" altLang="en-US" sz="1800"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051669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Existential </a:t>
            </a:r>
            <a:r>
              <a:rPr lang="en-US" b="1" dirty="0" smtClean="0"/>
              <a:t>quantifiers</a:t>
            </a:r>
            <a:endParaRPr lang="en-US" dirty="0"/>
          </a:p>
        </p:txBody>
      </p:sp>
      <p:sp>
        <p:nvSpPr>
          <p:cNvPr id="4" name="Rectangle 1"/>
          <p:cNvSpPr>
            <a:spLocks noGrp="1" noChangeArrowheads="1"/>
          </p:cNvSpPr>
          <p:nvPr>
            <p:ph idx="1"/>
          </p:nvPr>
        </p:nvSpPr>
        <p:spPr bwMode="auto">
          <a:xfrm>
            <a:off x="348803" y="1427166"/>
            <a:ext cx="11461124" cy="316491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88872"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rgbClr val="3D3D4E"/>
                </a:solidFill>
                <a:effectLst/>
                <a:latin typeface="var(--font-family-body-lesson-markdown,&quot;Droid Serif&quot;)"/>
              </a:rPr>
              <a:t>Existential quantifiers</a:t>
            </a:r>
            <a:r>
              <a:rPr kumimoji="0" lang="en-US" altLang="en-US" sz="1800" b="0" i="0" u="none" strike="noStrike" cap="none" normalizeH="0" baseline="0" dirty="0" smtClean="0">
                <a:ln>
                  <a:noFill/>
                </a:ln>
                <a:solidFill>
                  <a:srgbClr val="3D3D4E"/>
                </a:solidFill>
                <a:effectLst/>
                <a:latin typeface="Droid Serif"/>
              </a:rPr>
              <a:t> are used to express that the statement within their scope is true for at least one instance of something.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C7254E"/>
                </a:solidFill>
                <a:effectLst/>
                <a:latin typeface="Menlo"/>
              </a:rPr>
              <a:t>∃</a:t>
            </a:r>
            <a:r>
              <a:rPr kumimoji="0" lang="en-US" altLang="en-US" sz="1800" b="0" i="0" u="none" strike="noStrike" cap="none" normalizeH="0" baseline="0" dirty="0" smtClean="0">
                <a:ln>
                  <a:noFill/>
                </a:ln>
                <a:solidFill>
                  <a:srgbClr val="3D3D4E"/>
                </a:solidFill>
                <a:effectLst/>
                <a:latin typeface="Droid Serif"/>
              </a:rPr>
              <a:t>, which looks like an inverted E, is used to represent them. We always use </a:t>
            </a:r>
            <a:r>
              <a:rPr kumimoji="0" lang="en-US" altLang="en-US" sz="1800" b="0" i="0" u="none" strike="noStrike" cap="none" normalizeH="0" baseline="0" dirty="0" smtClean="0">
                <a:ln>
                  <a:noFill/>
                </a:ln>
                <a:solidFill>
                  <a:srgbClr val="C7254E"/>
                </a:solidFill>
                <a:effectLst/>
                <a:latin typeface="Menlo"/>
              </a:rPr>
              <a:t>AND</a:t>
            </a:r>
            <a:r>
              <a:rPr kumimoji="0" lang="en-US" altLang="en-US" sz="1800" b="0" i="0" u="none" strike="noStrike" cap="none" normalizeH="0" baseline="0" dirty="0" smtClean="0">
                <a:ln>
                  <a:noFill/>
                </a:ln>
                <a:solidFill>
                  <a:srgbClr val="3D3D4E"/>
                </a:solidFill>
                <a:effectLst/>
                <a:latin typeface="Droid Serif"/>
              </a:rPr>
              <a:t> or conjunction symbols.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3D3D4E"/>
                </a:solidFill>
                <a:effectLst/>
                <a:latin typeface="Droid Serif"/>
              </a:rPr>
              <a:t>If </a:t>
            </a:r>
            <a:r>
              <a:rPr kumimoji="0" lang="en-US" altLang="en-US" sz="1800" b="0" i="0" u="none" strike="noStrike" cap="none" normalizeH="0" baseline="0" dirty="0" smtClean="0">
                <a:ln>
                  <a:noFill/>
                </a:ln>
                <a:solidFill>
                  <a:srgbClr val="C7254E"/>
                </a:solidFill>
                <a:effectLst/>
                <a:latin typeface="Menlo"/>
              </a:rPr>
              <a:t>x</a:t>
            </a:r>
            <a:r>
              <a:rPr kumimoji="0" lang="en-US" altLang="en-US" sz="1800" b="0" i="0" u="none" strike="noStrike" cap="none" normalizeH="0" baseline="0" dirty="0" smtClean="0">
                <a:ln>
                  <a:noFill/>
                </a:ln>
                <a:solidFill>
                  <a:srgbClr val="3D3D4E"/>
                </a:solidFill>
                <a:effectLst/>
                <a:latin typeface="Droid Serif"/>
              </a:rPr>
              <a:t> is a variable, the existential quantifier will be </a:t>
            </a:r>
            <a:r>
              <a:rPr kumimoji="0" lang="en-US" altLang="en-US" sz="1800" b="0" i="0" u="none" strike="noStrike" cap="none" normalizeH="0" baseline="0" dirty="0" smtClean="0">
                <a:ln>
                  <a:noFill/>
                </a:ln>
                <a:solidFill>
                  <a:srgbClr val="C7254E"/>
                </a:solidFill>
                <a:effectLst/>
                <a:latin typeface="Menlo"/>
              </a:rPr>
              <a:t>∃x</a:t>
            </a:r>
            <a:r>
              <a:rPr kumimoji="0" lang="en-US" altLang="en-US" sz="1800" b="0" i="0" u="none" strike="noStrike" cap="none" normalizeH="0" baseline="0" dirty="0" smtClean="0">
                <a:ln>
                  <a:noFill/>
                </a:ln>
                <a:solidFill>
                  <a:srgbClr val="3D3D4E"/>
                </a:solidFill>
                <a:effectLst/>
                <a:latin typeface="Droid Serif"/>
              </a:rPr>
              <a:t>:</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smtClean="0">
                <a:ln>
                  <a:noFill/>
                </a:ln>
                <a:solidFill>
                  <a:srgbClr val="3D3D4E"/>
                </a:solidFill>
                <a:effectLst/>
                <a:latin typeface="Droid Serif"/>
              </a:rPr>
              <a:t>For some </a:t>
            </a:r>
            <a:r>
              <a:rPr kumimoji="0" lang="en-US" altLang="en-US" sz="1800" b="0" i="0" u="none" strike="noStrike" cap="none" normalizeH="0" baseline="0" dirty="0" smtClean="0">
                <a:ln>
                  <a:noFill/>
                </a:ln>
                <a:solidFill>
                  <a:srgbClr val="C7254E"/>
                </a:solidFill>
                <a:effectLst/>
                <a:latin typeface="Menlo"/>
              </a:rPr>
              <a:t>x</a:t>
            </a:r>
            <a:endParaRPr kumimoji="0" lang="en-US" altLang="en-US" sz="1800" b="0" i="0" u="none" strike="noStrike" cap="none" normalizeH="0" baseline="0" dirty="0" smtClean="0">
              <a:ln>
                <a:noFill/>
              </a:ln>
              <a:solidFill>
                <a:srgbClr val="3D3D4E"/>
              </a:solidFill>
              <a:effectLst/>
              <a:latin typeface="Droid Serif"/>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smtClean="0">
                <a:ln>
                  <a:noFill/>
                </a:ln>
                <a:solidFill>
                  <a:srgbClr val="3D3D4E"/>
                </a:solidFill>
                <a:effectLst/>
                <a:latin typeface="Droid Serif"/>
              </a:rPr>
              <a:t>There exists an </a:t>
            </a:r>
            <a:r>
              <a:rPr kumimoji="0" lang="en-US" altLang="en-US" sz="1800" b="0" i="0" u="none" strike="noStrike" cap="none" normalizeH="0" baseline="0" dirty="0" smtClean="0">
                <a:ln>
                  <a:noFill/>
                </a:ln>
                <a:solidFill>
                  <a:srgbClr val="C7254E"/>
                </a:solidFill>
                <a:effectLst/>
                <a:latin typeface="Menlo"/>
              </a:rPr>
              <a:t>x</a:t>
            </a:r>
            <a:endParaRPr kumimoji="0" lang="en-US" altLang="en-US" sz="1800" b="0" i="0" u="none" strike="noStrike" cap="none" normalizeH="0" baseline="0" dirty="0" smtClean="0">
              <a:ln>
                <a:noFill/>
              </a:ln>
              <a:solidFill>
                <a:srgbClr val="3D3D4E"/>
              </a:solidFill>
              <a:effectLst/>
              <a:latin typeface="Droid Serif"/>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smtClean="0">
                <a:ln>
                  <a:noFill/>
                </a:ln>
                <a:solidFill>
                  <a:srgbClr val="3D3D4E"/>
                </a:solidFill>
                <a:effectLst/>
                <a:latin typeface="Droid Serif"/>
              </a:rPr>
              <a:t>For at least one </a:t>
            </a:r>
            <a:r>
              <a:rPr kumimoji="0" lang="en-US" altLang="en-US" sz="1800" b="0" i="0" u="none" strike="noStrike" cap="none" normalizeH="0" baseline="0" dirty="0" smtClean="0">
                <a:ln>
                  <a:noFill/>
                </a:ln>
                <a:solidFill>
                  <a:srgbClr val="C7254E"/>
                </a:solidFill>
                <a:effectLst/>
                <a:latin typeface="Menlo"/>
              </a:rPr>
              <a:t>x</a:t>
            </a:r>
            <a:endParaRPr kumimoji="0" lang="en-US" altLang="en-US" sz="1800" b="0" i="0" u="none" strike="noStrike" cap="none" normalizeH="0" baseline="0" dirty="0" smtClean="0">
              <a:ln>
                <a:noFill/>
              </a:ln>
              <a:solidFill>
                <a:srgbClr val="3D3D4E"/>
              </a:solidFill>
              <a:effectLst/>
              <a:latin typeface="Droid Serif"/>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var(--font-family-heading-lesson-markdow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var(--font-family-heading-lesson-markdown)"/>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C7254E"/>
                </a:solidFill>
                <a:effectLst/>
                <a:latin typeface="Menlo"/>
              </a:rPr>
              <a:t>Some people like Football.</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5474192" y="3301444"/>
            <a:ext cx="4514850" cy="2352675"/>
          </a:xfrm>
          <a:prstGeom prst="rect">
            <a:avLst/>
          </a:prstGeom>
        </p:spPr>
      </p:pic>
      <p:sp>
        <p:nvSpPr>
          <p:cNvPr id="6" name="Rectangle 2"/>
          <p:cNvSpPr>
            <a:spLocks noChangeArrowheads="1"/>
          </p:cNvSpPr>
          <p:nvPr/>
        </p:nvSpPr>
        <p:spPr bwMode="auto">
          <a:xfrm>
            <a:off x="348803" y="5636040"/>
            <a:ext cx="11461124" cy="1133587"/>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88872"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var(--font-family-heading-lesson-markdown)"/>
              </a:rPr>
              <a:t>Explanation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3D3D4E"/>
                </a:solidFill>
                <a:effectLst/>
                <a:latin typeface="Droid Serif"/>
              </a:rPr>
              <a:t>So, in logical notation, it can be written as:</a:t>
            </a:r>
            <a:endParaRPr kumimoji="0" lang="en-US" altLang="en-US" sz="14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C7254E"/>
                </a:solidFill>
                <a:effectLst/>
                <a:latin typeface="Menlo"/>
              </a:rPr>
              <a:t>∃x: people(x) ∧ likes Football(x)</a:t>
            </a:r>
            <a:endParaRPr kumimoji="0" lang="en-US" altLang="en-US" sz="14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3D3D4E"/>
                </a:solidFill>
                <a:effectLst/>
                <a:latin typeface="Droid Serif"/>
              </a:rPr>
              <a:t>It can be interpreted as: </a:t>
            </a:r>
            <a:r>
              <a:rPr kumimoji="0" lang="en-US" altLang="en-US" sz="1600" b="1" i="1" u="none" strike="noStrike" cap="none" normalizeH="0" baseline="0" dirty="0" smtClean="0">
                <a:ln>
                  <a:noFill/>
                </a:ln>
                <a:solidFill>
                  <a:srgbClr val="3D3D4E"/>
                </a:solidFill>
                <a:effectLst/>
                <a:latin typeface="Droid Serif"/>
              </a:rPr>
              <a:t>There are some x where x is people who like football</a:t>
            </a:r>
            <a:r>
              <a:rPr kumimoji="0" lang="en-US" altLang="en-US" sz="1300" b="1" i="1" u="none" strike="noStrike" cap="none" normalizeH="0" baseline="0" dirty="0" smtClean="0">
                <a:ln>
                  <a:noFill/>
                </a:ln>
                <a:solidFill>
                  <a:srgbClr val="3D3D4E"/>
                </a:solidFill>
                <a:effectLst/>
                <a:latin typeface="Droid Serif"/>
              </a:rPr>
              <a:t>.</a:t>
            </a:r>
            <a:endParaRPr kumimoji="0" lang="en-US" altLang="en-US" sz="1800"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628212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Nested quantifiers &amp; their </a:t>
            </a:r>
            <a:r>
              <a:rPr lang="en-US" b="1" dirty="0" smtClean="0"/>
              <a:t>uses</a:t>
            </a:r>
            <a:endParaRPr lang="en-US" dirty="0"/>
          </a:p>
        </p:txBody>
      </p:sp>
      <p:sp>
        <p:nvSpPr>
          <p:cNvPr id="4" name="Rectangle 1"/>
          <p:cNvSpPr>
            <a:spLocks noGrp="1" noChangeArrowheads="1"/>
          </p:cNvSpPr>
          <p:nvPr>
            <p:ph idx="1"/>
          </p:nvPr>
        </p:nvSpPr>
        <p:spPr bwMode="auto">
          <a:xfrm>
            <a:off x="709411" y="1859821"/>
            <a:ext cx="10314904" cy="193899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D3D4E"/>
                </a:solidFill>
                <a:effectLst/>
                <a:latin typeface="Droid Serif"/>
              </a:rPr>
              <a:t>We can use both quantifiers together, but it’s not a type of quantifier; rather, it’s an outlier category.</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rgbClr val="3D3D4E"/>
                </a:solidFill>
                <a:effectLst/>
                <a:latin typeface="var(--font-family-body-lesson-markdown,&quot;Droid Serif&quot;)"/>
              </a:rPr>
              <a:t>Nested quantifier</a:t>
            </a:r>
            <a:r>
              <a:rPr kumimoji="0" lang="en-US" altLang="en-US" sz="1800" b="0" i="0" u="none" strike="noStrike" cap="none" normalizeH="0" baseline="0" dirty="0" smtClean="0">
                <a:ln>
                  <a:noFill/>
                </a:ln>
                <a:solidFill>
                  <a:srgbClr val="3D3D4E"/>
                </a:solidFill>
                <a:effectLst/>
                <a:latin typeface="Droid Serif"/>
              </a:rPr>
              <a:t> refers to when one quantifier is within the scope of another quantifier.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3D3D4E"/>
                </a:solidFill>
                <a:effectLst/>
                <a:latin typeface="Droid Serif"/>
              </a:rPr>
              <a:t>These quantifiers can be represented using the </a:t>
            </a:r>
            <a:r>
              <a:rPr kumimoji="0" lang="en-US" altLang="en-US" sz="1800" b="0" i="0" u="none" strike="noStrike" cap="none" normalizeH="0" baseline="0" dirty="0" smtClean="0">
                <a:ln>
                  <a:noFill/>
                </a:ln>
                <a:solidFill>
                  <a:srgbClr val="C7254E"/>
                </a:solidFill>
                <a:effectLst/>
                <a:latin typeface="Menlo"/>
              </a:rPr>
              <a:t>∃</a:t>
            </a:r>
            <a:r>
              <a:rPr kumimoji="0" lang="en-US" altLang="en-US" sz="1800" b="0" i="0" u="none" strike="noStrike" cap="none" normalizeH="0" baseline="0" dirty="0" err="1" smtClean="0">
                <a:ln>
                  <a:noFill/>
                </a:ln>
                <a:solidFill>
                  <a:srgbClr val="C7254E"/>
                </a:solidFill>
                <a:effectLst/>
                <a:latin typeface="Menlo"/>
              </a:rPr>
              <a:t>x∀x</a:t>
            </a:r>
            <a:r>
              <a:rPr kumimoji="0" lang="en-US" altLang="en-US" sz="1800" b="0" i="0" u="none" strike="noStrike" cap="none" normalizeH="0" baseline="0" dirty="0" smtClean="0">
                <a:ln>
                  <a:noFill/>
                </a:ln>
                <a:solidFill>
                  <a:srgbClr val="3D3D4E"/>
                </a:solidFill>
                <a:effectLst/>
                <a:latin typeface="Droid Serif"/>
              </a:rPr>
              <a:t> signs.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3D3D4E"/>
                </a:solidFill>
                <a:effectLst/>
                <a:latin typeface="Droid Serif"/>
              </a:rPr>
              <a:t>Here are some examples to understand this type of quantifier.</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smtClean="0">
                <a:ln>
                  <a:noFill/>
                </a:ln>
                <a:solidFill>
                  <a:srgbClr val="C7254E"/>
                </a:solidFill>
                <a:effectLst/>
                <a:latin typeface="Menlo"/>
              </a:rPr>
              <a:t>∃</a:t>
            </a:r>
            <a:r>
              <a:rPr kumimoji="0" lang="en-US" altLang="en-US" sz="1800" b="0" i="0" u="none" strike="noStrike" cap="none" normalizeH="0" baseline="0" dirty="0" err="1" smtClean="0">
                <a:ln>
                  <a:noFill/>
                </a:ln>
                <a:solidFill>
                  <a:srgbClr val="C7254E"/>
                </a:solidFill>
                <a:effectLst/>
                <a:latin typeface="Menlo"/>
              </a:rPr>
              <a:t>xy</a:t>
            </a:r>
            <a:r>
              <a:rPr kumimoji="0" lang="en-US" altLang="en-US" sz="1800" b="0" i="0" u="none" strike="noStrike" cap="none" normalizeH="0" baseline="0" dirty="0" smtClean="0">
                <a:ln>
                  <a:noFill/>
                </a:ln>
                <a:solidFill>
                  <a:srgbClr val="C7254E"/>
                </a:solidFill>
                <a:effectLst/>
                <a:latin typeface="Menlo"/>
              </a:rPr>
              <a:t> ∀x ∀y((x&lt; 0) ∧ (y&lt; 0) → (</a:t>
            </a:r>
            <a:r>
              <a:rPr kumimoji="0" lang="en-US" altLang="en-US" sz="1800" b="0" i="0" u="none" strike="noStrike" cap="none" normalizeH="0" baseline="0" dirty="0" err="1" smtClean="0">
                <a:ln>
                  <a:noFill/>
                </a:ln>
                <a:solidFill>
                  <a:srgbClr val="C7254E"/>
                </a:solidFill>
                <a:effectLst/>
                <a:latin typeface="Menlo"/>
              </a:rPr>
              <a:t>xy</a:t>
            </a:r>
            <a:r>
              <a:rPr kumimoji="0" lang="en-US" altLang="en-US" sz="1800" b="0" i="0" u="none" strike="noStrike" cap="none" normalizeH="0" baseline="0" dirty="0" smtClean="0">
                <a:ln>
                  <a:noFill/>
                </a:ln>
                <a:solidFill>
                  <a:srgbClr val="C7254E"/>
                </a:solidFill>
                <a:effectLst/>
                <a:latin typeface="Menlo"/>
              </a:rPr>
              <a:t> = 8))</a:t>
            </a:r>
            <a:endParaRPr kumimoji="0" lang="en-US" altLang="en-US" sz="1800" b="0" i="0" u="none" strike="noStrike" cap="none" normalizeH="0" baseline="0" dirty="0" smtClean="0">
              <a:ln>
                <a:noFill/>
              </a:ln>
              <a:solidFill>
                <a:srgbClr val="3D3D4E"/>
              </a:solidFill>
              <a:effectLst/>
              <a:latin typeface="Droid Serif"/>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D3D4E"/>
                </a:solidFill>
                <a:effectLst/>
                <a:latin typeface="Droid Serif"/>
              </a:rPr>
              <a:t>This can be interpreted as: </a:t>
            </a:r>
            <a:r>
              <a:rPr kumimoji="0" lang="en-US" altLang="en-US" sz="1800" b="0" i="1" u="none" strike="noStrike" cap="none" normalizeH="0" baseline="0" dirty="0" smtClean="0">
                <a:ln>
                  <a:noFill/>
                </a:ln>
                <a:solidFill>
                  <a:srgbClr val="3D3D4E"/>
                </a:solidFill>
                <a:effectLst/>
                <a:latin typeface="Droid Serif"/>
              </a:rPr>
              <a:t>For every real number </a:t>
            </a:r>
            <a:r>
              <a:rPr kumimoji="0" lang="en-US" altLang="en-US" sz="1800" b="0" i="1" u="none" strike="noStrike" cap="none" normalizeH="0" baseline="0" dirty="0" smtClean="0">
                <a:ln>
                  <a:noFill/>
                </a:ln>
                <a:solidFill>
                  <a:srgbClr val="C7254E"/>
                </a:solidFill>
                <a:effectLst/>
                <a:latin typeface="Menlo"/>
              </a:rPr>
              <a:t>x</a:t>
            </a:r>
            <a:r>
              <a:rPr kumimoji="0" lang="en-US" altLang="en-US" sz="1800" b="0" i="1" u="none" strike="noStrike" cap="none" normalizeH="0" baseline="0" dirty="0" smtClean="0">
                <a:ln>
                  <a:noFill/>
                </a:ln>
                <a:solidFill>
                  <a:srgbClr val="3D3D4E"/>
                </a:solidFill>
                <a:effectLst/>
                <a:latin typeface="Droid Serif"/>
              </a:rPr>
              <a:t> and </a:t>
            </a:r>
            <a:r>
              <a:rPr kumimoji="0" lang="en-US" altLang="en-US" sz="1800" b="0" i="1" u="none" strike="noStrike" cap="none" normalizeH="0" baseline="0" dirty="0" smtClean="0">
                <a:ln>
                  <a:noFill/>
                </a:ln>
                <a:solidFill>
                  <a:srgbClr val="C7254E"/>
                </a:solidFill>
                <a:effectLst/>
                <a:latin typeface="Menlo"/>
              </a:rPr>
              <a:t>y</a:t>
            </a:r>
            <a:r>
              <a:rPr kumimoji="0" lang="en-US" altLang="en-US" sz="1800" b="0" i="1" u="none" strike="noStrike" cap="none" normalizeH="0" baseline="0" dirty="0" smtClean="0">
                <a:ln>
                  <a:noFill/>
                </a:ln>
                <a:solidFill>
                  <a:srgbClr val="3D3D4E"/>
                </a:solidFill>
                <a:effectLst/>
                <a:latin typeface="Droid Serif"/>
              </a:rPr>
              <a:t> ∈ </a:t>
            </a:r>
            <a:r>
              <a:rPr kumimoji="0" lang="en-US" altLang="en-US" sz="1800" b="0" i="1" u="none" strike="noStrike" cap="none" normalizeH="0" baseline="0" dirty="0" smtClean="0">
                <a:ln>
                  <a:noFill/>
                </a:ln>
                <a:solidFill>
                  <a:srgbClr val="C7254E"/>
                </a:solidFill>
                <a:effectLst/>
                <a:latin typeface="Menlo"/>
              </a:rPr>
              <a:t>ℝ</a:t>
            </a:r>
            <a:r>
              <a:rPr kumimoji="0" lang="en-US" altLang="en-US" sz="1800" b="0" i="1" u="none" strike="noStrike" cap="none" normalizeH="0" baseline="0" dirty="0" smtClean="0">
                <a:ln>
                  <a:noFill/>
                </a:ln>
                <a:solidFill>
                  <a:srgbClr val="3D3D4E"/>
                </a:solidFill>
                <a:effectLst/>
                <a:latin typeface="Droid Serif"/>
              </a:rPr>
              <a:t>, if </a:t>
            </a:r>
            <a:r>
              <a:rPr kumimoji="0" lang="en-US" altLang="en-US" sz="1800" b="0" i="1" u="none" strike="noStrike" cap="none" normalizeH="0" baseline="0" dirty="0" smtClean="0">
                <a:ln>
                  <a:noFill/>
                </a:ln>
                <a:solidFill>
                  <a:srgbClr val="C7254E"/>
                </a:solidFill>
                <a:effectLst/>
                <a:latin typeface="Menlo"/>
              </a:rPr>
              <a:t>x</a:t>
            </a:r>
            <a:r>
              <a:rPr kumimoji="0" lang="en-US" altLang="en-US" sz="1800" b="0" i="1" u="none" strike="noStrike" cap="none" normalizeH="0" baseline="0" dirty="0" smtClean="0">
                <a:ln>
                  <a:noFill/>
                </a:ln>
                <a:solidFill>
                  <a:srgbClr val="3D3D4E"/>
                </a:solidFill>
                <a:effectLst/>
                <a:latin typeface="Droid Serif"/>
              </a:rPr>
              <a:t> is negative and </a:t>
            </a:r>
            <a:r>
              <a:rPr kumimoji="0" lang="en-US" altLang="en-US" sz="1800" b="0" i="1" u="none" strike="noStrike" cap="none" normalizeH="0" baseline="0" dirty="0" smtClean="0">
                <a:ln>
                  <a:noFill/>
                </a:ln>
                <a:solidFill>
                  <a:srgbClr val="C7254E"/>
                </a:solidFill>
                <a:effectLst/>
                <a:latin typeface="Menlo"/>
              </a:rPr>
              <a:t>y</a:t>
            </a:r>
            <a:r>
              <a:rPr kumimoji="0" lang="en-US" altLang="en-US" sz="1800" b="0" i="1" u="none" strike="noStrike" cap="none" normalizeH="0" baseline="0" dirty="0" smtClean="0">
                <a:ln>
                  <a:noFill/>
                </a:ln>
                <a:solidFill>
                  <a:srgbClr val="3D3D4E"/>
                </a:solidFill>
                <a:effectLst/>
                <a:latin typeface="Droid Serif"/>
              </a:rPr>
              <a:t> is also negative, implies for some values of </a:t>
            </a:r>
            <a:r>
              <a:rPr kumimoji="0" lang="en-US" altLang="en-US" sz="1800" b="0" i="1" u="none" strike="noStrike" cap="none" normalizeH="0" baseline="0" dirty="0" err="1" smtClean="0">
                <a:ln>
                  <a:noFill/>
                </a:ln>
                <a:solidFill>
                  <a:srgbClr val="C7254E"/>
                </a:solidFill>
                <a:effectLst/>
                <a:latin typeface="Menlo"/>
              </a:rPr>
              <a:t>xy</a:t>
            </a:r>
            <a:r>
              <a:rPr kumimoji="0" lang="en-US" altLang="en-US" sz="1800" b="0" i="1" u="none" strike="noStrike" cap="none" normalizeH="0" baseline="0" dirty="0" smtClean="0">
                <a:ln>
                  <a:noFill/>
                </a:ln>
                <a:solidFill>
                  <a:srgbClr val="3D3D4E"/>
                </a:solidFill>
                <a:effectLst/>
                <a:latin typeface="Droid Serif"/>
              </a:rPr>
              <a:t> must be equal to </a:t>
            </a:r>
            <a:r>
              <a:rPr kumimoji="0" lang="en-US" altLang="en-US" sz="1800" b="0" i="1" u="none" strike="noStrike" cap="none" normalizeH="0" baseline="0" dirty="0" smtClean="0">
                <a:ln>
                  <a:noFill/>
                </a:ln>
                <a:solidFill>
                  <a:srgbClr val="C7254E"/>
                </a:solidFill>
                <a:effectLst/>
                <a:latin typeface="Menlo"/>
              </a:rPr>
              <a:t>8</a:t>
            </a:r>
            <a:r>
              <a:rPr kumimoji="0" lang="en-US" altLang="en-US" sz="1800" b="0" i="1" u="none" strike="noStrike" cap="none" normalizeH="0" baseline="0" dirty="0" smtClean="0">
                <a:ln>
                  <a:noFill/>
                </a:ln>
                <a:solidFill>
                  <a:srgbClr val="3D3D4E"/>
                </a:solidFill>
                <a:effectLst/>
                <a:latin typeface="Droid Serif"/>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4880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75038" y="708057"/>
            <a:ext cx="10345492" cy="5641227"/>
          </a:xfrm>
          <a:prstGeom prst="rect">
            <a:avLst/>
          </a:prstGeom>
        </p:spPr>
      </p:pic>
    </p:spTree>
    <p:extLst>
      <p:ext uri="{BB962C8B-B14F-4D97-AF65-F5344CB8AC3E}">
        <p14:creationId xmlns:p14="http://schemas.microsoft.com/office/powerpoint/2010/main" val="3193310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Wumpus World(Propositional logic example)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987" y="1799008"/>
            <a:ext cx="4200525" cy="3657600"/>
          </a:xfrm>
        </p:spPr>
      </p:pic>
      <p:sp>
        <p:nvSpPr>
          <p:cNvPr id="5" name="Rectangle 4"/>
          <p:cNvSpPr/>
          <p:nvPr/>
        </p:nvSpPr>
        <p:spPr>
          <a:xfrm>
            <a:off x="5646245" y="1690688"/>
            <a:ext cx="6096000" cy="646331"/>
          </a:xfrm>
          <a:prstGeom prst="rect">
            <a:avLst/>
          </a:prstGeom>
        </p:spPr>
        <p:txBody>
          <a:bodyPr>
            <a:spAutoFit/>
          </a:bodyPr>
          <a:lstStyle/>
          <a:p>
            <a:r>
              <a:rPr lang="en-US" b="1" dirty="0">
                <a:solidFill>
                  <a:srgbClr val="333333"/>
                </a:solidFill>
                <a:latin typeface="inter-bold"/>
              </a:rPr>
              <a:t>There are also some components which can help the agent to navigate the cave.</a:t>
            </a:r>
            <a:endParaRPr lang="en-US" dirty="0"/>
          </a:p>
        </p:txBody>
      </p:sp>
      <p:sp>
        <p:nvSpPr>
          <p:cNvPr id="6" name="Rectangle 5"/>
          <p:cNvSpPr/>
          <p:nvPr/>
        </p:nvSpPr>
        <p:spPr>
          <a:xfrm>
            <a:off x="5533623" y="2612858"/>
            <a:ext cx="6096000" cy="2585323"/>
          </a:xfrm>
          <a:prstGeom prst="rect">
            <a:avLst/>
          </a:prstGeom>
        </p:spPr>
        <p:txBody>
          <a:bodyPr>
            <a:spAutoFit/>
          </a:bodyPr>
          <a:lstStyle/>
          <a:p>
            <a:pPr algn="just">
              <a:buFont typeface="+mj-lt"/>
              <a:buAutoNum type="arabicPeriod"/>
            </a:pPr>
            <a:r>
              <a:rPr lang="en-US" dirty="0">
                <a:solidFill>
                  <a:srgbClr val="000000"/>
                </a:solidFill>
                <a:latin typeface="inter-regular"/>
              </a:rPr>
              <a:t>The rooms adjacent to the Wumpus room are smelly, so that it would have some stench.</a:t>
            </a:r>
          </a:p>
          <a:p>
            <a:pPr algn="just">
              <a:buFont typeface="+mj-lt"/>
              <a:buAutoNum type="arabicPeriod"/>
            </a:pPr>
            <a:r>
              <a:rPr lang="en-US" dirty="0">
                <a:solidFill>
                  <a:srgbClr val="000000"/>
                </a:solidFill>
                <a:latin typeface="inter-regular"/>
              </a:rPr>
              <a:t>The room adjacent to PITs has a breeze, so if the agent reaches near to PIT, then he will perceive the breeze.</a:t>
            </a:r>
          </a:p>
          <a:p>
            <a:pPr algn="just">
              <a:buFont typeface="+mj-lt"/>
              <a:buAutoNum type="arabicPeriod"/>
            </a:pPr>
            <a:r>
              <a:rPr lang="en-US" dirty="0">
                <a:solidFill>
                  <a:srgbClr val="000000"/>
                </a:solidFill>
                <a:latin typeface="inter-regular"/>
              </a:rPr>
              <a:t>There will be glitter in the room if and only if the room has gold.</a:t>
            </a:r>
          </a:p>
          <a:p>
            <a:pPr algn="just">
              <a:buFont typeface="+mj-lt"/>
              <a:buAutoNum type="arabicPeriod"/>
            </a:pPr>
            <a:r>
              <a:rPr lang="en-US" dirty="0">
                <a:solidFill>
                  <a:srgbClr val="000000"/>
                </a:solidFill>
                <a:latin typeface="inter-regular"/>
              </a:rPr>
              <a:t>The Wumpus can be killed by the agent if the agent is facing to it, and Wumpus will emit a horrible scream which can be heard anywhere in the cave.</a:t>
            </a:r>
            <a:endParaRPr lang="en-US" b="0" i="0" dirty="0">
              <a:solidFill>
                <a:srgbClr val="000000"/>
              </a:solidFill>
              <a:effectLst/>
              <a:latin typeface="inter-regular"/>
            </a:endParaRPr>
          </a:p>
        </p:txBody>
      </p:sp>
      <p:sp>
        <p:nvSpPr>
          <p:cNvPr id="8" name="Rectangle 7"/>
          <p:cNvSpPr/>
          <p:nvPr/>
        </p:nvSpPr>
        <p:spPr>
          <a:xfrm>
            <a:off x="1825512" y="5474020"/>
            <a:ext cx="6096000" cy="1477328"/>
          </a:xfrm>
          <a:prstGeom prst="rect">
            <a:avLst/>
          </a:prstGeom>
        </p:spPr>
        <p:txBody>
          <a:bodyPr>
            <a:spAutoFit/>
          </a:bodyPr>
          <a:lstStyle/>
          <a:p>
            <a:pPr algn="just">
              <a:buFont typeface="Arial" panose="020B0604020202020204" pitchFamily="34" charset="0"/>
              <a:buChar char="•"/>
            </a:pPr>
            <a:r>
              <a:rPr lang="en-US" dirty="0">
                <a:solidFill>
                  <a:srgbClr val="000000"/>
                </a:solidFill>
                <a:latin typeface="inter-regular"/>
              </a:rPr>
              <a:t>Left turn,</a:t>
            </a:r>
          </a:p>
          <a:p>
            <a:pPr algn="just">
              <a:buFont typeface="Arial" panose="020B0604020202020204" pitchFamily="34" charset="0"/>
              <a:buChar char="•"/>
            </a:pPr>
            <a:r>
              <a:rPr lang="en-US" dirty="0">
                <a:solidFill>
                  <a:srgbClr val="000000"/>
                </a:solidFill>
                <a:latin typeface="inter-regular"/>
              </a:rPr>
              <a:t>Right turn</a:t>
            </a:r>
          </a:p>
          <a:p>
            <a:pPr algn="just">
              <a:buFont typeface="Arial" panose="020B0604020202020204" pitchFamily="34" charset="0"/>
              <a:buChar char="•"/>
            </a:pPr>
            <a:r>
              <a:rPr lang="en-US" dirty="0">
                <a:solidFill>
                  <a:srgbClr val="000000"/>
                </a:solidFill>
                <a:latin typeface="inter-regular"/>
              </a:rPr>
              <a:t>Move </a:t>
            </a:r>
            <a:r>
              <a:rPr lang="en-US" dirty="0" smtClean="0">
                <a:solidFill>
                  <a:srgbClr val="000000"/>
                </a:solidFill>
                <a:latin typeface="inter-regular"/>
              </a:rPr>
              <a:t>forward, backward</a:t>
            </a:r>
            <a:endParaRPr lang="en-US" dirty="0">
              <a:solidFill>
                <a:srgbClr val="000000"/>
              </a:solidFill>
              <a:latin typeface="inter-regular"/>
            </a:endParaRPr>
          </a:p>
          <a:p>
            <a:pPr algn="just">
              <a:buFont typeface="Arial" panose="020B0604020202020204" pitchFamily="34" charset="0"/>
              <a:buChar char="•"/>
            </a:pPr>
            <a:r>
              <a:rPr lang="en-US" dirty="0">
                <a:solidFill>
                  <a:srgbClr val="000000"/>
                </a:solidFill>
                <a:latin typeface="inter-regular"/>
              </a:rPr>
              <a:t>Grab</a:t>
            </a:r>
          </a:p>
          <a:p>
            <a:pPr algn="just"/>
            <a:endParaRPr lang="en-US" dirty="0">
              <a:solidFill>
                <a:srgbClr val="000000"/>
              </a:solidFill>
              <a:latin typeface="inter-regular"/>
            </a:endParaRPr>
          </a:p>
        </p:txBody>
      </p:sp>
    </p:spTree>
    <p:extLst>
      <p:ext uri="{BB962C8B-B14F-4D97-AF65-F5344CB8AC3E}">
        <p14:creationId xmlns:p14="http://schemas.microsoft.com/office/powerpoint/2010/main" val="3557594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Objective</a:t>
            </a:r>
            <a:endParaRPr lang="en-US" b="1" dirty="0">
              <a:latin typeface="+mn-lt"/>
            </a:endParaRPr>
          </a:p>
        </p:txBody>
      </p:sp>
      <p:sp>
        <p:nvSpPr>
          <p:cNvPr id="3" name="Content Placeholder 2"/>
          <p:cNvSpPr>
            <a:spLocks noGrp="1"/>
          </p:cNvSpPr>
          <p:nvPr>
            <p:ph idx="1"/>
          </p:nvPr>
        </p:nvSpPr>
        <p:spPr/>
        <p:txBody>
          <a:bodyPr/>
          <a:lstStyle/>
          <a:p>
            <a:r>
              <a:rPr lang="en-US" dirty="0" smtClean="0"/>
              <a:t>Knowledge Representation</a:t>
            </a:r>
          </a:p>
          <a:p>
            <a:r>
              <a:rPr lang="en-US" dirty="0" smtClean="0"/>
              <a:t>Propositional Logic</a:t>
            </a:r>
          </a:p>
          <a:p>
            <a:r>
              <a:rPr lang="en-US" dirty="0" smtClean="0"/>
              <a:t>Predicate Logic</a:t>
            </a:r>
          </a:p>
          <a:p>
            <a:endParaRPr lang="en-US" dirty="0"/>
          </a:p>
        </p:txBody>
      </p:sp>
    </p:spTree>
    <p:extLst>
      <p:ext uri="{BB962C8B-B14F-4D97-AF65-F5344CB8AC3E}">
        <p14:creationId xmlns:p14="http://schemas.microsoft.com/office/powerpoint/2010/main" val="152194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442" y="524858"/>
            <a:ext cx="6283817" cy="5463818"/>
          </a:xfrm>
        </p:spPr>
        <p:txBody>
          <a:bodyPr>
            <a:normAutofit fontScale="85000" lnSpcReduction="10000"/>
          </a:bodyPr>
          <a:lstStyle/>
          <a:p>
            <a:r>
              <a:rPr lang="en-US" b="1" dirty="0"/>
              <a:t>Agent's First </a:t>
            </a:r>
            <a:r>
              <a:rPr lang="en-US" b="1" dirty="0" smtClean="0"/>
              <a:t>&amp; Second step</a:t>
            </a:r>
            <a:r>
              <a:rPr lang="en-US" b="1" dirty="0"/>
              <a:t>:</a:t>
            </a:r>
            <a:endParaRPr lang="en-US" dirty="0"/>
          </a:p>
          <a:p>
            <a:pPr algn="just"/>
            <a:r>
              <a:rPr lang="en-US" dirty="0"/>
              <a:t>Initially, the agent is in the first room or on the square [1,1], and we already know that this room is safe for the agent, so to represent on the below diagram (a) that room is safe we will add symbol OK. Symbol A is used to represent agent, symbol B for the breeze, G for Glitter or gold, V for the visited room, P for pits, W for Wumpus.</a:t>
            </a:r>
          </a:p>
          <a:p>
            <a:pPr algn="just"/>
            <a:r>
              <a:rPr lang="en-US" dirty="0"/>
              <a:t>At Room [1,1] agent does not feel any breeze or any Stench which means the adjacent squares are also OK</a:t>
            </a:r>
            <a:r>
              <a:rPr lang="en-US" dirty="0" smtClean="0"/>
              <a:t>.</a:t>
            </a:r>
          </a:p>
          <a:p>
            <a:pPr algn="just"/>
            <a:r>
              <a:rPr lang="en-US" dirty="0"/>
              <a:t>Now agent will stop and think and will not make any harmful move. The agent will go back to the [1, 1] room. The room [1,1], and [2,1] are visited by the agent, so we will use symbol V to represent the visited squares.</a:t>
            </a:r>
          </a:p>
          <a:p>
            <a:pPr algn="just"/>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9359" y="2088657"/>
            <a:ext cx="4562475" cy="3067050"/>
          </a:xfrm>
          <a:prstGeom prst="rect">
            <a:avLst/>
          </a:prstGeom>
        </p:spPr>
      </p:pic>
    </p:spTree>
    <p:extLst>
      <p:ext uri="{BB962C8B-B14F-4D97-AF65-F5344CB8AC3E}">
        <p14:creationId xmlns:p14="http://schemas.microsoft.com/office/powerpoint/2010/main" val="2585377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7896" y="563495"/>
            <a:ext cx="5639873" cy="5180482"/>
          </a:xfrm>
        </p:spPr>
        <p:txBody>
          <a:bodyPr>
            <a:normAutofit fontScale="92500" lnSpcReduction="20000"/>
          </a:bodyPr>
          <a:lstStyle/>
          <a:p>
            <a:r>
              <a:rPr lang="en-US" b="1" dirty="0"/>
              <a:t>Agent's </a:t>
            </a:r>
            <a:r>
              <a:rPr lang="en-US" b="1" dirty="0" smtClean="0"/>
              <a:t>3 &amp;4 </a:t>
            </a:r>
            <a:r>
              <a:rPr lang="en-US" b="1" dirty="0"/>
              <a:t>Step:</a:t>
            </a:r>
            <a:endParaRPr lang="en-US" dirty="0"/>
          </a:p>
          <a:p>
            <a:r>
              <a:rPr lang="en-US" dirty="0"/>
              <a:t> But Wumpus cannot be in the room [1,1] as by rules of the game, and also not in [2,2] (Agent had not detected any stench when he was at [2,1]). Therefore agent infers that Wumpus is in the room [1,3], and in current state, there is no breeze which means in [2,2] there is no Pit and no Wumpus. So it is safe, and we will mark it OK, and the agent moves further in [2,2</a:t>
            </a:r>
            <a:r>
              <a:rPr lang="en-US" dirty="0" smtClean="0"/>
              <a:t>].</a:t>
            </a:r>
          </a:p>
          <a:p>
            <a:r>
              <a:rPr lang="en-US" dirty="0"/>
              <a:t>At room [2,2], here no stench and no breezes present so let's suppose agent decides to move to [2,3]. At room [2,3] agent perceives glitter, so it should grab the gold and climb out of the cave.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2660" y="1360197"/>
            <a:ext cx="4562475" cy="2952750"/>
          </a:xfrm>
          <a:prstGeom prst="rect">
            <a:avLst/>
          </a:prstGeom>
        </p:spPr>
      </p:pic>
    </p:spTree>
    <p:extLst>
      <p:ext uri="{BB962C8B-B14F-4D97-AF65-F5344CB8AC3E}">
        <p14:creationId xmlns:p14="http://schemas.microsoft.com/office/powerpoint/2010/main" val="497360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5017" y="460464"/>
            <a:ext cx="10515600" cy="4351338"/>
          </a:xfrm>
        </p:spPr>
        <p:txBody>
          <a:bodyPr/>
          <a:lstStyle/>
          <a:p>
            <a:pPr marL="0" indent="0">
              <a:buNone/>
            </a:pPr>
            <a:r>
              <a:rPr lang="en-US" b="1" dirty="0"/>
              <a:t>Atomic proposition variable for Wumpus world:</a:t>
            </a:r>
          </a:p>
          <a:p>
            <a:r>
              <a:rPr lang="en-US" dirty="0"/>
              <a:t>Let </a:t>
            </a:r>
            <a:r>
              <a:rPr lang="en-US" b="1" dirty="0" err="1"/>
              <a:t>P</a:t>
            </a:r>
            <a:r>
              <a:rPr lang="en-US" b="1" baseline="-25000" dirty="0" err="1"/>
              <a:t>i,j</a:t>
            </a:r>
            <a:r>
              <a:rPr lang="en-US" dirty="0"/>
              <a:t> be true if there is a Pit in the room [</a:t>
            </a:r>
            <a:r>
              <a:rPr lang="en-US" dirty="0" err="1"/>
              <a:t>i</a:t>
            </a:r>
            <a:r>
              <a:rPr lang="en-US" dirty="0"/>
              <a:t>, j].</a:t>
            </a:r>
          </a:p>
          <a:p>
            <a:r>
              <a:rPr lang="en-US" dirty="0"/>
              <a:t>Let </a:t>
            </a:r>
            <a:r>
              <a:rPr lang="en-US" b="1" dirty="0" err="1"/>
              <a:t>B</a:t>
            </a:r>
            <a:r>
              <a:rPr lang="en-US" b="1" baseline="-25000" dirty="0" err="1"/>
              <a:t>i,j</a:t>
            </a:r>
            <a:r>
              <a:rPr lang="en-US" dirty="0"/>
              <a:t> be true if agent perceives breeze in [</a:t>
            </a:r>
            <a:r>
              <a:rPr lang="en-US" dirty="0" err="1"/>
              <a:t>i</a:t>
            </a:r>
            <a:r>
              <a:rPr lang="en-US" dirty="0"/>
              <a:t>, j], (dead or alive).</a:t>
            </a:r>
          </a:p>
          <a:p>
            <a:r>
              <a:rPr lang="en-US" dirty="0"/>
              <a:t>Let </a:t>
            </a:r>
            <a:r>
              <a:rPr lang="en-US" b="1" dirty="0" err="1"/>
              <a:t>W</a:t>
            </a:r>
            <a:r>
              <a:rPr lang="en-US" b="1" baseline="-25000" dirty="0" err="1"/>
              <a:t>i,j</a:t>
            </a:r>
            <a:r>
              <a:rPr lang="en-US" dirty="0"/>
              <a:t> be true if there is </a:t>
            </a:r>
            <a:r>
              <a:rPr lang="en-US" dirty="0" err="1"/>
              <a:t>wumpus</a:t>
            </a:r>
            <a:r>
              <a:rPr lang="en-US" dirty="0"/>
              <a:t> in the square[</a:t>
            </a:r>
            <a:r>
              <a:rPr lang="en-US" dirty="0" err="1"/>
              <a:t>i</a:t>
            </a:r>
            <a:r>
              <a:rPr lang="en-US" dirty="0"/>
              <a:t>, j].</a:t>
            </a:r>
          </a:p>
          <a:p>
            <a:r>
              <a:rPr lang="en-US" dirty="0"/>
              <a:t>Let </a:t>
            </a:r>
            <a:r>
              <a:rPr lang="en-US" b="1" dirty="0" err="1"/>
              <a:t>S</a:t>
            </a:r>
            <a:r>
              <a:rPr lang="en-US" b="1" baseline="-25000" dirty="0" err="1"/>
              <a:t>i,j</a:t>
            </a:r>
            <a:r>
              <a:rPr lang="en-US" dirty="0"/>
              <a:t> be true if agent perceives stench in the square [</a:t>
            </a:r>
            <a:r>
              <a:rPr lang="en-US" dirty="0" err="1"/>
              <a:t>i</a:t>
            </a:r>
            <a:r>
              <a:rPr lang="en-US" dirty="0"/>
              <a:t>, j].</a:t>
            </a:r>
          </a:p>
          <a:p>
            <a:r>
              <a:rPr lang="en-US" dirty="0"/>
              <a:t>Let </a:t>
            </a:r>
            <a:r>
              <a:rPr lang="en-US" b="1" dirty="0" err="1"/>
              <a:t>V</a:t>
            </a:r>
            <a:r>
              <a:rPr lang="en-US" b="1" baseline="-25000" dirty="0" err="1"/>
              <a:t>i,j</a:t>
            </a:r>
            <a:r>
              <a:rPr lang="en-US" dirty="0"/>
              <a:t> be true if that square[</a:t>
            </a:r>
            <a:r>
              <a:rPr lang="en-US" dirty="0" err="1"/>
              <a:t>i</a:t>
            </a:r>
            <a:r>
              <a:rPr lang="en-US" dirty="0"/>
              <a:t>, j] is visited.</a:t>
            </a:r>
          </a:p>
          <a:p>
            <a:r>
              <a:rPr lang="en-US" dirty="0"/>
              <a:t>Let </a:t>
            </a:r>
            <a:r>
              <a:rPr lang="en-US" b="1" dirty="0" err="1"/>
              <a:t>G</a:t>
            </a:r>
            <a:r>
              <a:rPr lang="en-US" b="1" baseline="-25000" dirty="0" err="1"/>
              <a:t>i,j</a:t>
            </a:r>
            <a:r>
              <a:rPr lang="en-US" dirty="0"/>
              <a:t> be true if there is gold (and glitter) in the square [</a:t>
            </a:r>
            <a:r>
              <a:rPr lang="en-US" dirty="0" err="1"/>
              <a:t>i</a:t>
            </a:r>
            <a:r>
              <a:rPr lang="en-US" dirty="0"/>
              <a:t>, j].</a:t>
            </a:r>
          </a:p>
          <a:p>
            <a:r>
              <a:rPr lang="en-US" dirty="0"/>
              <a:t>Let </a:t>
            </a:r>
            <a:r>
              <a:rPr lang="en-US" b="1" dirty="0" err="1"/>
              <a:t>OK</a:t>
            </a:r>
            <a:r>
              <a:rPr lang="en-US" b="1" baseline="-25000" dirty="0" err="1"/>
              <a:t>i,j</a:t>
            </a:r>
            <a:r>
              <a:rPr lang="en-US" dirty="0"/>
              <a:t> be true if the room is safe.</a:t>
            </a:r>
          </a:p>
          <a:p>
            <a:endParaRPr lang="en-US" dirty="0"/>
          </a:p>
        </p:txBody>
      </p:sp>
    </p:spTree>
    <p:extLst>
      <p:ext uri="{BB962C8B-B14F-4D97-AF65-F5344CB8AC3E}">
        <p14:creationId xmlns:p14="http://schemas.microsoft.com/office/powerpoint/2010/main" val="1175506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Atomic proposition variable for Wumpus world</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4859" y="1974504"/>
            <a:ext cx="4277322" cy="3467584"/>
          </a:xfrm>
        </p:spPr>
      </p:pic>
      <p:sp>
        <p:nvSpPr>
          <p:cNvPr id="4"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610B4B"/>
                </a:solidFill>
                <a:effectLst/>
                <a:latin typeface="erdana"/>
              </a:rPr>
              <a:t>Some Propositional Rules for the wumpus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rPr>
              <a:t>  </a:t>
            </a:r>
            <a:r>
              <a:rPr kumimoji="0" lang="en-US" altLang="en-US" sz="8500" b="0" i="0" u="none" strike="noStrike" cap="none" normalizeH="0" baseline="0" smtClean="0">
                <a:ln>
                  <a:noFill/>
                </a:ln>
                <a:solidFill>
                  <a:schemeClr val="tx1"/>
                </a:solidFill>
                <a:effectLst/>
                <a:latin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026" name="Picture 2" descr="Knowledge-base for Wumpus wor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6733" y="3120981"/>
            <a:ext cx="2867025"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826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Prove that Wumpus is in the room (1, 3)</a:t>
            </a:r>
            <a:br>
              <a:rPr lang="en-US" dirty="0"/>
            </a:br>
            <a:endParaRPr lang="en-US" dirty="0"/>
          </a:p>
        </p:txBody>
      </p:sp>
      <p:sp>
        <p:nvSpPr>
          <p:cNvPr id="3" name="Content Placeholder 2"/>
          <p:cNvSpPr>
            <a:spLocks noGrp="1"/>
          </p:cNvSpPr>
          <p:nvPr>
            <p:ph idx="1"/>
          </p:nvPr>
        </p:nvSpPr>
        <p:spPr>
          <a:xfrm>
            <a:off x="838200" y="1313645"/>
            <a:ext cx="10515600" cy="4728381"/>
          </a:xfrm>
        </p:spPr>
        <p:txBody>
          <a:bodyPr>
            <a:normAutofit fontScale="85000" lnSpcReduction="20000"/>
          </a:bodyPr>
          <a:lstStyle/>
          <a:p>
            <a:r>
              <a:rPr lang="en-US" dirty="0" smtClean="0"/>
              <a:t>We will firstly apply MP rule with R1 which is ¬S</a:t>
            </a:r>
            <a:r>
              <a:rPr lang="en-US" baseline="-25000" dirty="0" smtClean="0"/>
              <a:t>11</a:t>
            </a:r>
            <a:r>
              <a:rPr lang="en-US" dirty="0" smtClean="0"/>
              <a:t> → ¬ W</a:t>
            </a:r>
            <a:r>
              <a:rPr lang="en-US" baseline="-25000" dirty="0" smtClean="0"/>
              <a:t>11</a:t>
            </a:r>
            <a:r>
              <a:rPr lang="en-US" dirty="0" smtClean="0"/>
              <a:t> ^ ¬ W</a:t>
            </a:r>
            <a:r>
              <a:rPr lang="en-US" baseline="-25000" dirty="0" smtClean="0"/>
              <a:t>12</a:t>
            </a:r>
            <a:r>
              <a:rPr lang="en-US" dirty="0" smtClean="0"/>
              <a:t> ^ ¬ W</a:t>
            </a:r>
            <a:r>
              <a:rPr lang="en-US" baseline="-25000" dirty="0" smtClean="0"/>
              <a:t>21</a:t>
            </a:r>
            <a:r>
              <a:rPr lang="en-US" dirty="0" smtClean="0"/>
              <a:t>, and </a:t>
            </a:r>
            <a:r>
              <a:rPr lang="en-US" b="1" dirty="0" smtClean="0"/>
              <a:t>¬S</a:t>
            </a:r>
            <a:r>
              <a:rPr lang="en-US" b="1" baseline="-25000" dirty="0" smtClean="0"/>
              <a:t>11</a:t>
            </a:r>
            <a:r>
              <a:rPr lang="en-US" dirty="0" smtClean="0"/>
              <a:t> which will give the output ¬ W</a:t>
            </a:r>
            <a:r>
              <a:rPr lang="en-US" baseline="-25000" dirty="0" smtClean="0"/>
              <a:t>11</a:t>
            </a:r>
            <a:r>
              <a:rPr lang="en-US" dirty="0" smtClean="0"/>
              <a:t> ^ W</a:t>
            </a:r>
            <a:r>
              <a:rPr lang="en-US" baseline="-25000" dirty="0" smtClean="0"/>
              <a:t>12</a:t>
            </a:r>
            <a:r>
              <a:rPr lang="en-US" dirty="0" smtClean="0"/>
              <a:t> ^ W</a:t>
            </a:r>
            <a:r>
              <a:rPr lang="en-US" baseline="-25000" dirty="0" smtClean="0"/>
              <a:t>12</a:t>
            </a:r>
            <a:r>
              <a:rPr lang="en-US" dirty="0" smtClean="0"/>
              <a:t>.</a:t>
            </a:r>
          </a:p>
          <a:p>
            <a:endParaRPr lang="en-US" dirty="0" smtClean="0"/>
          </a:p>
          <a:p>
            <a:endParaRPr lang="en-US" dirty="0"/>
          </a:p>
          <a:p>
            <a:endParaRPr lang="en-US" dirty="0" smtClean="0"/>
          </a:p>
          <a:p>
            <a:endParaRPr lang="en-US" dirty="0"/>
          </a:p>
          <a:p>
            <a:pPr marL="0" indent="0">
              <a:buNone/>
            </a:pPr>
            <a:r>
              <a:rPr lang="en-US" b="1" dirty="0"/>
              <a:t>Apply And-Elimination Rule:</a:t>
            </a:r>
            <a:endParaRPr lang="en-US" dirty="0"/>
          </a:p>
          <a:p>
            <a:r>
              <a:rPr lang="en-US" dirty="0"/>
              <a:t>After applying And-elimination rule to ¬ W</a:t>
            </a:r>
            <a:r>
              <a:rPr lang="en-US" baseline="-25000" dirty="0"/>
              <a:t>11</a:t>
            </a:r>
            <a:r>
              <a:rPr lang="en-US" dirty="0"/>
              <a:t> ∧ ¬ W</a:t>
            </a:r>
            <a:r>
              <a:rPr lang="en-US" baseline="-25000" dirty="0"/>
              <a:t>12</a:t>
            </a:r>
            <a:r>
              <a:rPr lang="en-US" dirty="0"/>
              <a:t> ∧ ¬ W</a:t>
            </a:r>
            <a:r>
              <a:rPr lang="en-US" baseline="-25000" dirty="0"/>
              <a:t>21</a:t>
            </a:r>
            <a:r>
              <a:rPr lang="en-US" dirty="0"/>
              <a:t>, we will get three statements:</a:t>
            </a:r>
            <a:br>
              <a:rPr lang="en-US" dirty="0"/>
            </a:br>
            <a:r>
              <a:rPr lang="en-US" b="1" dirty="0"/>
              <a:t>¬ W</a:t>
            </a:r>
            <a:r>
              <a:rPr lang="en-US" b="1" baseline="-25000" dirty="0"/>
              <a:t>11</a:t>
            </a:r>
            <a:r>
              <a:rPr lang="en-US" b="1" dirty="0"/>
              <a:t>, ¬ W</a:t>
            </a:r>
            <a:r>
              <a:rPr lang="en-US" b="1" baseline="-25000" dirty="0"/>
              <a:t>12</a:t>
            </a:r>
            <a:r>
              <a:rPr lang="en-US" b="1" dirty="0"/>
              <a:t>, and ¬W</a:t>
            </a:r>
            <a:r>
              <a:rPr lang="en-US" b="1" baseline="-25000" dirty="0"/>
              <a:t>21</a:t>
            </a:r>
            <a:r>
              <a:rPr lang="en-US" dirty="0" smtClean="0"/>
              <a:t>.</a:t>
            </a:r>
          </a:p>
          <a:p>
            <a:pPr marL="0" indent="0">
              <a:buNone/>
            </a:pPr>
            <a:endParaRPr lang="en-US" dirty="0" smtClean="0"/>
          </a:p>
          <a:p>
            <a:r>
              <a:rPr lang="en-US" dirty="0"/>
              <a:t>Modus </a:t>
            </a:r>
            <a:r>
              <a:rPr lang="en-US" dirty="0" smtClean="0"/>
              <a:t>Ponens will be applied on other states and the unit Resolution to reach goal</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9524" y="1989078"/>
            <a:ext cx="4115374" cy="1514686"/>
          </a:xfrm>
          <a:prstGeom prst="rect">
            <a:avLst/>
          </a:prstGeom>
        </p:spPr>
      </p:pic>
    </p:spTree>
    <p:extLst>
      <p:ext uri="{BB962C8B-B14F-4D97-AF65-F5344CB8AC3E}">
        <p14:creationId xmlns:p14="http://schemas.microsoft.com/office/powerpoint/2010/main" val="892859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40524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Knowledge Representation</a:t>
            </a:r>
            <a:endParaRPr lang="en-US" b="1" dirty="0">
              <a:latin typeface="+mn-lt"/>
            </a:endParaRPr>
          </a:p>
        </p:txBody>
      </p:sp>
      <p:sp>
        <p:nvSpPr>
          <p:cNvPr id="3" name="Content Placeholder 2"/>
          <p:cNvSpPr>
            <a:spLocks noGrp="1"/>
          </p:cNvSpPr>
          <p:nvPr>
            <p:ph idx="1"/>
          </p:nvPr>
        </p:nvSpPr>
        <p:spPr/>
        <p:txBody>
          <a:bodyPr/>
          <a:lstStyle/>
          <a:p>
            <a:pPr algn="just"/>
            <a:r>
              <a:rPr lang="en-US" dirty="0"/>
              <a:t>It is responsible for representing information about the real world so that a computer can understand and can utilize this knowledge to solve the complex real world problems such as diagnosis a medical condition or communicating with humans in natural language.</a:t>
            </a:r>
          </a:p>
          <a:p>
            <a:pPr algn="just"/>
            <a:r>
              <a:rPr lang="en-US" dirty="0"/>
              <a:t>It is also a way which describes how we can represent knowledge in artificial intelligence. Knowledge representation is not just storing data into some database, but it also enables an intelligent machine to learn from that knowledge and experiences so that it can behave intelligently like a human.</a:t>
            </a:r>
          </a:p>
          <a:p>
            <a:endParaRPr lang="en-US" dirty="0"/>
          </a:p>
        </p:txBody>
      </p:sp>
    </p:spTree>
    <p:extLst>
      <p:ext uri="{BB962C8B-B14F-4D97-AF65-F5344CB8AC3E}">
        <p14:creationId xmlns:p14="http://schemas.microsoft.com/office/powerpoint/2010/main" val="2846433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Propositional Logic</a:t>
            </a:r>
            <a:endParaRPr lang="en-US" b="1" dirty="0">
              <a:latin typeface="+mn-lt"/>
            </a:endParaRPr>
          </a:p>
        </p:txBody>
      </p:sp>
      <p:sp>
        <p:nvSpPr>
          <p:cNvPr id="3" name="Content Placeholder 2"/>
          <p:cNvSpPr>
            <a:spLocks noGrp="1"/>
          </p:cNvSpPr>
          <p:nvPr>
            <p:ph idx="1"/>
          </p:nvPr>
        </p:nvSpPr>
        <p:spPr/>
        <p:txBody>
          <a:bodyPr>
            <a:normAutofit fontScale="92500" lnSpcReduction="20000"/>
          </a:bodyPr>
          <a:lstStyle/>
          <a:p>
            <a:pPr algn="just"/>
            <a:r>
              <a:rPr lang="en-US" dirty="0"/>
              <a:t>Proposition means sentences. Propositional logic applies the Boolean logic to convert our real-world data into a format that is readable to the computer. For instance, if we say ‘It is hot and humid today’, the machine won’t understand. But if we can create propositional logic for this sentence, then, we can make the machine-read, and interpret our message.</a:t>
            </a:r>
          </a:p>
          <a:p>
            <a:pPr algn="just"/>
            <a:r>
              <a:rPr lang="en-US" dirty="0"/>
              <a:t>Derived from Boolean logic, the heart of propositional logic is the idea that the final output (meaning) of all propositions are either true or false. It can’t be both. </a:t>
            </a:r>
          </a:p>
          <a:p>
            <a:pPr algn="just"/>
            <a:r>
              <a:rPr lang="en-US" dirty="0"/>
              <a:t>For example, ‘Earth is round’, the output for this proposition is TRUE. If we say, ‘Earth is square’, then the output is FALSE</a:t>
            </a:r>
            <a:r>
              <a:rPr lang="en-US" dirty="0" smtClean="0"/>
              <a:t>.</a:t>
            </a:r>
          </a:p>
          <a:p>
            <a:pPr algn="just"/>
            <a:r>
              <a:rPr lang="en-US" dirty="0"/>
              <a:t>Propositional logic applies to those sentences where the output can only be either TRUE or FALSE.</a:t>
            </a:r>
          </a:p>
          <a:p>
            <a:endParaRPr lang="en-US" dirty="0"/>
          </a:p>
        </p:txBody>
      </p:sp>
    </p:spTree>
    <p:extLst>
      <p:ext uri="{BB962C8B-B14F-4D97-AF65-F5344CB8AC3E}">
        <p14:creationId xmlns:p14="http://schemas.microsoft.com/office/powerpoint/2010/main" val="3259878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Propositional Logic</a:t>
            </a:r>
            <a:endParaRPr lang="en-US" b="1" dirty="0">
              <a:latin typeface="+mn-lt"/>
            </a:endParaRPr>
          </a:p>
        </p:txBody>
      </p:sp>
      <p:sp>
        <p:nvSpPr>
          <p:cNvPr id="3" name="Content Placeholder 2"/>
          <p:cNvSpPr>
            <a:spLocks noGrp="1"/>
          </p:cNvSpPr>
          <p:nvPr>
            <p:ph idx="1"/>
          </p:nvPr>
        </p:nvSpPr>
        <p:spPr>
          <a:xfrm>
            <a:off x="838200" y="1825625"/>
            <a:ext cx="10515600" cy="2179705"/>
          </a:xfrm>
          <a:solidFill>
            <a:srgbClr val="FFFF00"/>
          </a:solidFill>
        </p:spPr>
        <p:txBody>
          <a:bodyPr/>
          <a:lstStyle/>
          <a:p>
            <a:pPr algn="just"/>
            <a:r>
              <a:rPr lang="en-US" dirty="0"/>
              <a:t>But if we refer to the sentence like ‘Some children are lazy’ then here we have two possible outputs. This preposition is TRUE for those children who are lazy, but it is FALSE for those children who are not lazy. So, for such sentences/propositions where two or more outputs are possible, propositional logic doesn’t apply.</a:t>
            </a:r>
          </a:p>
        </p:txBody>
      </p:sp>
    </p:spTree>
    <p:extLst>
      <p:ext uri="{BB962C8B-B14F-4D97-AF65-F5344CB8AC3E}">
        <p14:creationId xmlns:p14="http://schemas.microsoft.com/office/powerpoint/2010/main" val="320432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Types </a:t>
            </a:r>
            <a:r>
              <a:rPr lang="en-US" b="1" dirty="0">
                <a:latin typeface="+mn-lt"/>
              </a:rPr>
              <a:t>of prepositions</a:t>
            </a:r>
          </a:p>
        </p:txBody>
      </p:sp>
      <p:sp>
        <p:nvSpPr>
          <p:cNvPr id="3" name="Content Placeholder 2"/>
          <p:cNvSpPr>
            <a:spLocks noGrp="1"/>
          </p:cNvSpPr>
          <p:nvPr>
            <p:ph idx="1"/>
          </p:nvPr>
        </p:nvSpPr>
        <p:spPr/>
        <p:txBody>
          <a:bodyPr/>
          <a:lstStyle/>
          <a:p>
            <a:pPr algn="just"/>
            <a:r>
              <a:rPr lang="en-US" dirty="0"/>
              <a:t>There are two types of prepositions, atomic and complex, that can be represented through propositional logic. Atomic means a single preposition like ‘the sky is blue’, ‘hot days are humid’, water is liquid, etc.</a:t>
            </a:r>
          </a:p>
          <a:p>
            <a:pPr algn="just"/>
            <a:r>
              <a:rPr lang="en-US" dirty="0"/>
              <a:t>Complex prepositions are those, which have been formed by connecting one, two, or more sentences. </a:t>
            </a:r>
          </a:p>
          <a:p>
            <a:endParaRPr lang="en-US" dirty="0"/>
          </a:p>
        </p:txBody>
      </p:sp>
    </p:spTree>
    <p:extLst>
      <p:ext uri="{BB962C8B-B14F-4D97-AF65-F5344CB8AC3E}">
        <p14:creationId xmlns:p14="http://schemas.microsoft.com/office/powerpoint/2010/main" val="1693130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Symbols</a:t>
            </a:r>
            <a:endParaRPr lang="en-US" b="1" dirty="0">
              <a:latin typeface="+mn-lt"/>
            </a:endParaRPr>
          </a:p>
        </p:txBody>
      </p:sp>
      <p:sp>
        <p:nvSpPr>
          <p:cNvPr id="3" name="Content Placeholder 2"/>
          <p:cNvSpPr>
            <a:spLocks noGrp="1"/>
          </p:cNvSpPr>
          <p:nvPr>
            <p:ph idx="1"/>
          </p:nvPr>
        </p:nvSpPr>
        <p:spPr/>
        <p:txBody>
          <a:bodyPr/>
          <a:lstStyle/>
          <a:p>
            <a:r>
              <a:rPr lang="en-US" dirty="0"/>
              <a:t>In propositional logic, there are five symbols to create the syntax to represent the connection of two or more sentences. Syntax means a proper structure to represent information.</a:t>
            </a:r>
          </a:p>
        </p:txBody>
      </p:sp>
      <p:pic>
        <p:nvPicPr>
          <p:cNvPr id="4" name="Picture 3"/>
          <p:cNvPicPr>
            <a:picLocks noChangeAspect="1"/>
          </p:cNvPicPr>
          <p:nvPr/>
        </p:nvPicPr>
        <p:blipFill>
          <a:blip r:embed="rId2"/>
          <a:stretch>
            <a:fillRect/>
          </a:stretch>
        </p:blipFill>
        <p:spPr>
          <a:xfrm>
            <a:off x="1233554" y="2998631"/>
            <a:ext cx="4541052" cy="3646868"/>
          </a:xfrm>
          <a:prstGeom prst="rect">
            <a:avLst/>
          </a:prstGeom>
        </p:spPr>
      </p:pic>
    </p:spTree>
    <p:extLst>
      <p:ext uri="{BB962C8B-B14F-4D97-AF65-F5344CB8AC3E}">
        <p14:creationId xmlns:p14="http://schemas.microsoft.com/office/powerpoint/2010/main" val="712808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Example</a:t>
            </a:r>
            <a:endParaRPr lang="en-US" b="1" dirty="0">
              <a:latin typeface="+mn-lt"/>
            </a:endParaRPr>
          </a:p>
        </p:txBody>
      </p:sp>
      <p:sp>
        <p:nvSpPr>
          <p:cNvPr id="3" name="Content Placeholder 2"/>
          <p:cNvSpPr>
            <a:spLocks noGrp="1"/>
          </p:cNvSpPr>
          <p:nvPr>
            <p:ph idx="1"/>
          </p:nvPr>
        </p:nvSpPr>
        <p:spPr>
          <a:xfrm>
            <a:off x="838200" y="1571223"/>
            <a:ext cx="10515600" cy="4605740"/>
          </a:xfrm>
        </p:spPr>
        <p:txBody>
          <a:bodyPr>
            <a:normAutofit fontScale="92500" lnSpcReduction="10000"/>
          </a:bodyPr>
          <a:lstStyle/>
          <a:p>
            <a:r>
              <a:rPr lang="en-US" b="1" dirty="0"/>
              <a:t>Ram can play tennis</a:t>
            </a:r>
            <a:r>
              <a:rPr lang="en-US" dirty="0"/>
              <a:t> (let’s take it as variable </a:t>
            </a:r>
            <a:r>
              <a:rPr lang="en-US" b="1" dirty="0"/>
              <a:t>X</a:t>
            </a:r>
            <a:r>
              <a:rPr lang="en-US" dirty="0"/>
              <a:t>)</a:t>
            </a:r>
          </a:p>
          <a:p>
            <a:r>
              <a:rPr lang="en-US" b="1" dirty="0"/>
              <a:t>Ram cannot play tennis</a:t>
            </a:r>
            <a:r>
              <a:rPr lang="en-US" dirty="0"/>
              <a:t> – There is a negation in the sentence, so symbolic representation will be </a:t>
            </a:r>
            <a:r>
              <a:rPr lang="en-US" b="1" dirty="0"/>
              <a:t>˜ X</a:t>
            </a:r>
            <a:endParaRPr lang="en-US" dirty="0"/>
          </a:p>
          <a:p>
            <a:r>
              <a:rPr lang="en-US" b="1" dirty="0"/>
              <a:t>Ram can play tennis and badminton</a:t>
            </a:r>
            <a:r>
              <a:rPr lang="en-US" dirty="0"/>
              <a:t> – Note, there is a new addition ‘Badminton’, let’s take it as variable </a:t>
            </a:r>
            <a:r>
              <a:rPr lang="en-US" b="1" dirty="0"/>
              <a:t>Y</a:t>
            </a:r>
            <a:r>
              <a:rPr lang="en-US" dirty="0"/>
              <a:t>. Now, this sentence has a Conjunction, so symbolic representation will be </a:t>
            </a:r>
            <a:r>
              <a:rPr lang="en-US" b="1" dirty="0"/>
              <a:t>X ˄ Y</a:t>
            </a:r>
            <a:endParaRPr lang="en-US" dirty="0"/>
          </a:p>
          <a:p>
            <a:r>
              <a:rPr lang="en-US" b="1" dirty="0"/>
              <a:t>Ram can play tennis or badminton</a:t>
            </a:r>
            <a:r>
              <a:rPr lang="en-US" dirty="0"/>
              <a:t> – Here is a Disjunction, so symbolic representation will be </a:t>
            </a:r>
            <a:r>
              <a:rPr lang="en-US" b="1" dirty="0"/>
              <a:t>X ˅ Y</a:t>
            </a:r>
            <a:endParaRPr lang="en-US" dirty="0"/>
          </a:p>
          <a:p>
            <a:r>
              <a:rPr lang="en-US" b="1" dirty="0"/>
              <a:t>If Ram can play tennis then he can play badminton</a:t>
            </a:r>
            <a:r>
              <a:rPr lang="en-US" dirty="0"/>
              <a:t> – There is a condition, so symbolic representation will be </a:t>
            </a:r>
            <a:r>
              <a:rPr lang="en-US" b="1" dirty="0"/>
              <a:t>X → </a:t>
            </a:r>
            <a:r>
              <a:rPr lang="en-US" b="1" dirty="0" smtClean="0"/>
              <a:t>Y</a:t>
            </a:r>
          </a:p>
          <a:p>
            <a:r>
              <a:rPr lang="en-US" b="1" dirty="0"/>
              <a:t>Ram can play tennis if and only if he can play badminton</a:t>
            </a:r>
            <a:r>
              <a:rPr lang="en-US" dirty="0"/>
              <a:t> – It is a </a:t>
            </a:r>
            <a:r>
              <a:rPr lang="en-US" dirty="0" err="1" smtClean="0"/>
              <a:t>biconditional</a:t>
            </a:r>
            <a:r>
              <a:rPr lang="en-US" dirty="0" smtClean="0"/>
              <a:t> </a:t>
            </a:r>
            <a:r>
              <a:rPr lang="en-US" dirty="0"/>
              <a:t>sentence, so symbolic representation will be </a:t>
            </a:r>
            <a:r>
              <a:rPr lang="en-US" b="1" dirty="0"/>
              <a:t>X ↔ Y</a:t>
            </a:r>
            <a:endParaRPr lang="en-US" dirty="0"/>
          </a:p>
          <a:p>
            <a:endParaRPr lang="en-US" dirty="0"/>
          </a:p>
        </p:txBody>
      </p:sp>
    </p:spTree>
    <p:extLst>
      <p:ext uri="{BB962C8B-B14F-4D97-AF65-F5344CB8AC3E}">
        <p14:creationId xmlns:p14="http://schemas.microsoft.com/office/powerpoint/2010/main" val="2394348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Disadvantages of PL</a:t>
            </a:r>
            <a:endParaRPr lang="en-US" dirty="0">
              <a:latin typeface="+mn-lt"/>
            </a:endParaRPr>
          </a:p>
        </p:txBody>
      </p:sp>
      <p:sp>
        <p:nvSpPr>
          <p:cNvPr id="3" name="Content Placeholder 2"/>
          <p:cNvSpPr>
            <a:spLocks noGrp="1"/>
          </p:cNvSpPr>
          <p:nvPr>
            <p:ph idx="1"/>
          </p:nvPr>
        </p:nvSpPr>
        <p:spPr/>
        <p:txBody>
          <a:bodyPr>
            <a:normAutofit fontScale="92500" lnSpcReduction="20000"/>
          </a:bodyPr>
          <a:lstStyle/>
          <a:p>
            <a:r>
              <a:rPr lang="en-US" dirty="0" smtClean="0"/>
              <a:t>If </a:t>
            </a:r>
            <a:r>
              <a:rPr lang="en-US" dirty="0"/>
              <a:t>you want to represent complicated sentences or natural language statements, PL is not sufficient.</a:t>
            </a:r>
          </a:p>
          <a:p>
            <a:r>
              <a:rPr lang="en-US" dirty="0"/>
              <a:t>There is very limited expressive power in PL, so we use FOL instead.</a:t>
            </a:r>
          </a:p>
          <a:p>
            <a:r>
              <a:rPr lang="en-US" dirty="0"/>
              <a:t>The sentence shown below cannot be represented we cannot using PL logic.</a:t>
            </a:r>
          </a:p>
          <a:p>
            <a:pPr marL="0" indent="0">
              <a:buNone/>
            </a:pPr>
            <a:r>
              <a:rPr lang="en-US" b="1" dirty="0"/>
              <a:t>Examples</a:t>
            </a:r>
          </a:p>
          <a:p>
            <a:r>
              <a:rPr lang="en-US" dirty="0"/>
              <a:t>I love mankind. It’s the people I can’t stand!</a:t>
            </a:r>
          </a:p>
          <a:p>
            <a:r>
              <a:rPr lang="en-US" dirty="0"/>
              <a:t>Joe Root likes football.</a:t>
            </a:r>
          </a:p>
          <a:p>
            <a:r>
              <a:rPr lang="en-US" dirty="0"/>
              <a:t>I like to eat mangos.</a:t>
            </a:r>
          </a:p>
          <a:p>
            <a:pPr marL="0" indent="0">
              <a:buNone/>
            </a:pPr>
            <a:r>
              <a:rPr lang="en-US" dirty="0"/>
              <a:t>PL is not enough to represent the sentences above, so we require powerful logic (such as FOL).</a:t>
            </a:r>
          </a:p>
          <a:p>
            <a:endParaRPr lang="en-US" dirty="0"/>
          </a:p>
        </p:txBody>
      </p:sp>
    </p:spTree>
    <p:extLst>
      <p:ext uri="{BB962C8B-B14F-4D97-AF65-F5344CB8AC3E}">
        <p14:creationId xmlns:p14="http://schemas.microsoft.com/office/powerpoint/2010/main" val="3583952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978</Words>
  <Application>Microsoft Office PowerPoint</Application>
  <PresentationFormat>Widescreen</PresentationFormat>
  <Paragraphs>152</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Calibri</vt:lpstr>
      <vt:lpstr>Calibri Light</vt:lpstr>
      <vt:lpstr>Droid Serif</vt:lpstr>
      <vt:lpstr>erdana</vt:lpstr>
      <vt:lpstr>inter-bold</vt:lpstr>
      <vt:lpstr>inter-regular</vt:lpstr>
      <vt:lpstr>Menlo</vt:lpstr>
      <vt:lpstr>var(--font-family-body-lesson-markdown,"Droid Serif")</vt:lpstr>
      <vt:lpstr>var(--font-family-heading-lesson-markdown)</vt:lpstr>
      <vt:lpstr>Office Theme</vt:lpstr>
      <vt:lpstr>KNOWLEGDE REPRESENTATION</vt:lpstr>
      <vt:lpstr>Objective</vt:lpstr>
      <vt:lpstr>Knowledge Representation</vt:lpstr>
      <vt:lpstr>Propositional Logic</vt:lpstr>
      <vt:lpstr>Propositional Logic</vt:lpstr>
      <vt:lpstr>Types of prepositions</vt:lpstr>
      <vt:lpstr>Symbols</vt:lpstr>
      <vt:lpstr>Example</vt:lpstr>
      <vt:lpstr>Disadvantages of PL</vt:lpstr>
      <vt:lpstr>Predicate Logic or first-order logic (FOL)</vt:lpstr>
      <vt:lpstr>Parts of first-order logic</vt:lpstr>
      <vt:lpstr>Basic elements of FOL</vt:lpstr>
      <vt:lpstr>Atomic and complex sentences in FOL</vt:lpstr>
      <vt:lpstr>Quantifiers and their use in FOL</vt:lpstr>
      <vt:lpstr>Universal quantifiers</vt:lpstr>
      <vt:lpstr>Existential quantifiers</vt:lpstr>
      <vt:lpstr>Nested quantifiers &amp; their uses</vt:lpstr>
      <vt:lpstr>PowerPoint Presentation</vt:lpstr>
      <vt:lpstr>Wumpus World(Propositional logic example) </vt:lpstr>
      <vt:lpstr>PowerPoint Presentation</vt:lpstr>
      <vt:lpstr>PowerPoint Presentation</vt:lpstr>
      <vt:lpstr>PowerPoint Presentation</vt:lpstr>
      <vt:lpstr>Atomic proposition variable for Wumpus world</vt:lpstr>
      <vt:lpstr>Prove that Wumpus is in the room (1, 3) </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KNOWLEGDE REPRESENTATION</dc:title>
  <dc:creator>Saeeda Kanwal</dc:creator>
  <cp:lastModifiedBy>Saeeda Kanwal</cp:lastModifiedBy>
  <cp:revision>16</cp:revision>
  <dcterms:created xsi:type="dcterms:W3CDTF">2023-03-28T06:59:55Z</dcterms:created>
  <dcterms:modified xsi:type="dcterms:W3CDTF">2023-03-31T07:45:42Z</dcterms:modified>
</cp:coreProperties>
</file>