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.JPG" ContentType="image/jpe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09" r:id="rId3"/>
    <p:sldId id="260" r:id="rId4"/>
    <p:sldId id="258" r:id="rId5"/>
    <p:sldId id="259" r:id="rId6"/>
    <p:sldId id="261" r:id="rId7"/>
    <p:sldId id="263" r:id="rId8"/>
    <p:sldId id="262" r:id="rId9"/>
    <p:sldId id="310" r:id="rId10"/>
    <p:sldId id="264" r:id="rId11"/>
    <p:sldId id="311" r:id="rId12"/>
    <p:sldId id="265" r:id="rId13"/>
    <p:sldId id="266" r:id="rId14"/>
    <p:sldId id="276" r:id="rId15"/>
    <p:sldId id="267" r:id="rId16"/>
    <p:sldId id="268" r:id="rId17"/>
    <p:sldId id="313" r:id="rId18"/>
    <p:sldId id="314" r:id="rId19"/>
    <p:sldId id="315" r:id="rId20"/>
    <p:sldId id="321" r:id="rId21"/>
    <p:sldId id="322" r:id="rId22"/>
    <p:sldId id="323" r:id="rId23"/>
    <p:sldId id="316" r:id="rId24"/>
    <p:sldId id="317" r:id="rId25"/>
    <p:sldId id="318" r:id="rId26"/>
    <p:sldId id="319" r:id="rId27"/>
    <p:sldId id="320" r:id="rId28"/>
  </p:sldIdLst>
  <p:sldSz cx="4610100" cy="3460750"/>
  <p:notesSz cx="4610100" cy="3460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4" d="100"/>
          <a:sy n="134" d="100"/>
        </p:scale>
        <p:origin x="145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7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1589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9014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2615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029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1684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4288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9777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6229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4011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79720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5734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69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9199" y="2791256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608195" cy="229235"/>
          </a:xfrm>
          <a:custGeom>
            <a:avLst/>
            <a:gdLst/>
            <a:ahLst/>
            <a:cxnLst/>
            <a:rect l="l" t="t" r="r" b="b"/>
            <a:pathLst>
              <a:path w="4608195" h="229235">
                <a:moveTo>
                  <a:pt x="0" y="228697"/>
                </a:moveTo>
                <a:lnTo>
                  <a:pt x="4607940" y="228697"/>
                </a:lnTo>
                <a:lnTo>
                  <a:pt x="4607940" y="0"/>
                </a:lnTo>
                <a:lnTo>
                  <a:pt x="0" y="0"/>
                </a:lnTo>
                <a:lnTo>
                  <a:pt x="0" y="2286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60702"/>
            <a:ext cx="4608195" cy="2795905"/>
          </a:xfrm>
          <a:custGeom>
            <a:avLst/>
            <a:gdLst/>
            <a:ahLst/>
            <a:cxnLst/>
            <a:rect l="l" t="t" r="r" b="b"/>
            <a:pathLst>
              <a:path w="4608195" h="2795904">
                <a:moveTo>
                  <a:pt x="0" y="2795348"/>
                </a:moveTo>
                <a:lnTo>
                  <a:pt x="4607940" y="2795348"/>
                </a:lnTo>
                <a:lnTo>
                  <a:pt x="4607940" y="0"/>
                </a:lnTo>
                <a:lnTo>
                  <a:pt x="0" y="0"/>
                </a:lnTo>
                <a:lnTo>
                  <a:pt x="0" y="2795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228697"/>
            <a:ext cx="1062355" cy="432434"/>
          </a:xfrm>
          <a:custGeom>
            <a:avLst/>
            <a:gdLst/>
            <a:ahLst/>
            <a:cxnLst/>
            <a:rect l="l" t="t" r="r" b="b"/>
            <a:pathLst>
              <a:path w="1062355" h="432434">
                <a:moveTo>
                  <a:pt x="0" y="432005"/>
                </a:moveTo>
                <a:lnTo>
                  <a:pt x="1062014" y="432005"/>
                </a:lnTo>
                <a:lnTo>
                  <a:pt x="1062014" y="0"/>
                </a:lnTo>
                <a:lnTo>
                  <a:pt x="0" y="0"/>
                </a:lnTo>
                <a:lnTo>
                  <a:pt x="0" y="432005"/>
                </a:lnTo>
                <a:close/>
              </a:path>
            </a:pathLst>
          </a:custGeom>
          <a:solidFill>
            <a:srgbClr val="FD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98017" y="228697"/>
            <a:ext cx="3510279" cy="432434"/>
          </a:xfrm>
          <a:custGeom>
            <a:avLst/>
            <a:gdLst/>
            <a:ahLst/>
            <a:cxnLst/>
            <a:rect l="l" t="t" r="r" b="b"/>
            <a:pathLst>
              <a:path w="3510279" h="432434">
                <a:moveTo>
                  <a:pt x="0" y="432005"/>
                </a:moveTo>
                <a:lnTo>
                  <a:pt x="3509923" y="432005"/>
                </a:lnTo>
                <a:lnTo>
                  <a:pt x="3509923" y="0"/>
                </a:lnTo>
                <a:lnTo>
                  <a:pt x="0" y="0"/>
                </a:lnTo>
                <a:lnTo>
                  <a:pt x="0" y="432005"/>
                </a:lnTo>
              </a:path>
            </a:pathLst>
          </a:custGeom>
          <a:solidFill>
            <a:srgbClr val="7F7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9199" y="2791256"/>
            <a:ext cx="6096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3456066"/>
                </a:moveTo>
                <a:lnTo>
                  <a:pt x="4607940" y="3456066"/>
                </a:lnTo>
                <a:lnTo>
                  <a:pt x="4607940" y="15"/>
                </a:lnTo>
                <a:lnTo>
                  <a:pt x="0" y="15"/>
                </a:lnTo>
                <a:lnTo>
                  <a:pt x="0" y="3456066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59993" y="276048"/>
            <a:ext cx="3384560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9199" y="2791256"/>
            <a:ext cx="6096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0072" y="277193"/>
            <a:ext cx="3189954" cy="321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5" y="1115029"/>
            <a:ext cx="3915509" cy="175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1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229235"/>
          </a:xfrm>
          <a:custGeom>
            <a:avLst/>
            <a:gdLst/>
            <a:ahLst/>
            <a:cxnLst/>
            <a:rect l="l" t="t" r="r" b="b"/>
            <a:pathLst>
              <a:path w="4608195" h="229235">
                <a:moveTo>
                  <a:pt x="0" y="228697"/>
                </a:moveTo>
                <a:lnTo>
                  <a:pt x="4607940" y="228697"/>
                </a:lnTo>
                <a:lnTo>
                  <a:pt x="4607940" y="0"/>
                </a:lnTo>
                <a:lnTo>
                  <a:pt x="0" y="0"/>
                </a:lnTo>
                <a:lnTo>
                  <a:pt x="0" y="228697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660702"/>
            <a:ext cx="4608195" cy="2075814"/>
          </a:xfrm>
          <a:custGeom>
            <a:avLst/>
            <a:gdLst/>
            <a:ahLst/>
            <a:cxnLst/>
            <a:rect l="l" t="t" r="r" b="b"/>
            <a:pathLst>
              <a:path w="4608195" h="2075814">
                <a:moveTo>
                  <a:pt x="0" y="2075340"/>
                </a:moveTo>
                <a:lnTo>
                  <a:pt x="4607940" y="2075340"/>
                </a:lnTo>
                <a:lnTo>
                  <a:pt x="4607940" y="0"/>
                </a:lnTo>
                <a:lnTo>
                  <a:pt x="0" y="0"/>
                </a:lnTo>
                <a:lnTo>
                  <a:pt x="0" y="2075340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2772049"/>
            <a:ext cx="1062355" cy="684530"/>
          </a:xfrm>
          <a:custGeom>
            <a:avLst/>
            <a:gdLst/>
            <a:ahLst/>
            <a:cxnLst/>
            <a:rect l="l" t="t" r="r" b="b"/>
            <a:pathLst>
              <a:path w="1062355" h="684529">
                <a:moveTo>
                  <a:pt x="0" y="684001"/>
                </a:moveTo>
                <a:lnTo>
                  <a:pt x="1062014" y="684001"/>
                </a:lnTo>
                <a:lnTo>
                  <a:pt x="1062014" y="0"/>
                </a:lnTo>
                <a:lnTo>
                  <a:pt x="0" y="0"/>
                </a:lnTo>
                <a:lnTo>
                  <a:pt x="0" y="684001"/>
                </a:lnTo>
                <a:close/>
              </a:path>
            </a:pathLst>
          </a:custGeom>
          <a:solidFill>
            <a:srgbClr val="1B49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8017" y="2772049"/>
            <a:ext cx="3510279" cy="684530"/>
          </a:xfrm>
          <a:custGeom>
            <a:avLst/>
            <a:gdLst/>
            <a:ahLst/>
            <a:cxnLst/>
            <a:rect l="l" t="t" r="r" b="b"/>
            <a:pathLst>
              <a:path w="3510279" h="684529">
                <a:moveTo>
                  <a:pt x="0" y="684001"/>
                </a:moveTo>
                <a:lnTo>
                  <a:pt x="3509923" y="684001"/>
                </a:lnTo>
                <a:lnTo>
                  <a:pt x="3509923" y="0"/>
                </a:lnTo>
                <a:lnTo>
                  <a:pt x="0" y="0"/>
                </a:lnTo>
                <a:lnTo>
                  <a:pt x="0" y="684001"/>
                </a:lnTo>
              </a:path>
            </a:pathLst>
          </a:custGeom>
          <a:solidFill>
            <a:srgbClr val="7F7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99199" y="2791256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228697"/>
            <a:ext cx="1062355" cy="432434"/>
          </a:xfrm>
          <a:custGeom>
            <a:avLst/>
            <a:gdLst/>
            <a:ahLst/>
            <a:cxnLst/>
            <a:rect l="l" t="t" r="r" b="b"/>
            <a:pathLst>
              <a:path w="1062355" h="432434">
                <a:moveTo>
                  <a:pt x="0" y="432005"/>
                </a:moveTo>
                <a:lnTo>
                  <a:pt x="1062014" y="432005"/>
                </a:lnTo>
                <a:lnTo>
                  <a:pt x="1062014" y="0"/>
                </a:lnTo>
                <a:lnTo>
                  <a:pt x="0" y="0"/>
                </a:lnTo>
                <a:lnTo>
                  <a:pt x="0" y="432005"/>
                </a:lnTo>
                <a:close/>
              </a:path>
            </a:pathLst>
          </a:custGeom>
          <a:solidFill>
            <a:srgbClr val="FDB8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8017" y="228697"/>
            <a:ext cx="3510279" cy="432434"/>
          </a:xfrm>
          <a:custGeom>
            <a:avLst/>
            <a:gdLst/>
            <a:ahLst/>
            <a:cxnLst/>
            <a:rect l="l" t="t" r="r" b="b"/>
            <a:pathLst>
              <a:path w="3510279" h="432434">
                <a:moveTo>
                  <a:pt x="0" y="432005"/>
                </a:moveTo>
                <a:lnTo>
                  <a:pt x="3509923" y="432005"/>
                </a:lnTo>
                <a:lnTo>
                  <a:pt x="3509923" y="0"/>
                </a:lnTo>
                <a:lnTo>
                  <a:pt x="0" y="0"/>
                </a:lnTo>
                <a:lnTo>
                  <a:pt x="0" y="432005"/>
                </a:lnTo>
              </a:path>
            </a:pathLst>
          </a:custGeom>
          <a:solidFill>
            <a:srgbClr val="7F7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0072" y="277193"/>
            <a:ext cx="3189954" cy="144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825">
              <a:lnSpc>
                <a:spcPts val="1360"/>
              </a:lnSpc>
            </a:pPr>
            <a:r>
              <a:rPr lang="en-US" spc="-10" dirty="0" smtClean="0"/>
              <a:t>CH#13</a:t>
            </a:r>
            <a:r>
              <a:rPr spc="-10" dirty="0" smtClean="0"/>
              <a:t>Unce</a:t>
            </a:r>
            <a:r>
              <a:rPr spc="35" dirty="0" smtClean="0"/>
              <a:t>r</a:t>
            </a:r>
            <a:r>
              <a:rPr spc="-5" dirty="0" smtClean="0"/>
              <a:t>tainty</a:t>
            </a:r>
            <a:endParaRPr spc="-5" dirty="0"/>
          </a:p>
          <a:p>
            <a:pPr marL="504825">
              <a:lnSpc>
                <a:spcPts val="1120"/>
              </a:lnSpc>
            </a:pPr>
            <a:r>
              <a:rPr lang="en-US" sz="1000" spc="-10" dirty="0" smtClean="0"/>
              <a:t/>
            </a:r>
            <a:br>
              <a:rPr lang="en-US" sz="1000" spc="-10" dirty="0" smtClean="0"/>
            </a:br>
            <a:r>
              <a:rPr lang="en-US" sz="1000" spc="-10" dirty="0"/>
              <a:t/>
            </a:r>
            <a:br>
              <a:rPr lang="en-US" sz="1000" spc="-10" dirty="0"/>
            </a:br>
            <a:r>
              <a:rPr lang="en-US" sz="1000" spc="-10" dirty="0" smtClean="0"/>
              <a:t> </a:t>
            </a:r>
            <a:r>
              <a:rPr lang="en-US" sz="1000" spc="-10" dirty="0" smtClean="0"/>
              <a:t/>
            </a:r>
            <a:br>
              <a:rPr lang="en-US" sz="1000" spc="-10" dirty="0" smtClean="0"/>
            </a:br>
            <a:r>
              <a:rPr lang="en-US" sz="1000" spc="-10" dirty="0"/>
              <a:t/>
            </a:r>
            <a:br>
              <a:rPr lang="en-US" sz="1000" spc="-10" dirty="0"/>
            </a:br>
            <a:r>
              <a:rPr lang="en-US" sz="1000" spc="-10" dirty="0" smtClean="0"/>
              <a:t/>
            </a:r>
            <a:br>
              <a:rPr lang="en-US" sz="1000" spc="-10" dirty="0" smtClean="0"/>
            </a:br>
            <a:r>
              <a:rPr lang="en-US" sz="1000" spc="-10" dirty="0"/>
              <a:t/>
            </a:r>
            <a:br>
              <a:rPr lang="en-US" sz="1000" spc="-10" dirty="0"/>
            </a:br>
            <a:r>
              <a:rPr lang="en-US" sz="1000" spc="-10" dirty="0" smtClean="0"/>
              <a:t/>
            </a:r>
            <a:br>
              <a:rPr lang="en-US" sz="1000" spc="-10" dirty="0" smtClean="0"/>
            </a:br>
            <a:r>
              <a:rPr lang="en-US" sz="1000" spc="-10" dirty="0"/>
              <a:t/>
            </a:r>
            <a:br>
              <a:rPr lang="en-US" sz="1000" spc="-10" dirty="0"/>
            </a:br>
            <a:r>
              <a:rPr sz="1000" spc="-10" dirty="0" smtClean="0"/>
              <a:t>There</a:t>
            </a:r>
            <a:r>
              <a:rPr sz="1000" spc="-55" dirty="0" smtClean="0"/>
              <a:t>’</a:t>
            </a:r>
            <a:r>
              <a:rPr sz="1000" spc="-5" dirty="0" smtClean="0"/>
              <a:t>s </a:t>
            </a:r>
            <a:r>
              <a:rPr sz="1000" spc="-5" dirty="0"/>
              <a:t>al</a:t>
            </a:r>
            <a:r>
              <a:rPr sz="1000" spc="-25" dirty="0"/>
              <a:t>w</a:t>
            </a:r>
            <a:r>
              <a:rPr sz="1000" spc="-40" dirty="0"/>
              <a:t>a</a:t>
            </a:r>
            <a:r>
              <a:rPr sz="1000" spc="-5" dirty="0"/>
              <a:t>ys </a:t>
            </a:r>
            <a:r>
              <a:rPr sz="1000" spc="-10" dirty="0"/>
              <a:t>a</a:t>
            </a:r>
            <a:r>
              <a:rPr sz="1000" spc="-5" dirty="0"/>
              <a:t> </a:t>
            </a:r>
            <a:r>
              <a:rPr sz="1000" spc="-10" dirty="0"/>
              <a:t>chance</a:t>
            </a:r>
            <a:r>
              <a:rPr sz="1000" spc="-5" dirty="0"/>
              <a:t> that</a:t>
            </a:r>
            <a:endParaRPr sz="1000" dirty="0"/>
          </a:p>
        </p:txBody>
      </p:sp>
      <p:sp>
        <p:nvSpPr>
          <p:cNvPr id="10" name="object 10"/>
          <p:cNvSpPr txBox="1"/>
          <p:nvPr/>
        </p:nvSpPr>
        <p:spPr>
          <a:xfrm>
            <a:off x="1009650" y="1726308"/>
            <a:ext cx="26670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 smtClean="0">
                <a:solidFill>
                  <a:schemeClr val="bg1"/>
                </a:solidFill>
                <a:latin typeface="Arial"/>
                <a:cs typeface="Arial"/>
              </a:rPr>
              <a:t>Things</a:t>
            </a:r>
            <a:r>
              <a:rPr sz="1100" spc="-5" dirty="0" smtClean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don’t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happen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as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ou</a:t>
            </a:r>
            <a:r>
              <a:rPr sz="11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chemeClr val="bg1"/>
                </a:solidFill>
                <a:latin typeface="Arial"/>
                <a:cs typeface="Arial"/>
              </a:rPr>
              <a:t>e</a:t>
            </a:r>
            <a:r>
              <a:rPr sz="1100" spc="-10" dirty="0">
                <a:solidFill>
                  <a:schemeClr val="bg1"/>
                </a:solidFill>
                <a:latin typeface="Arial"/>
                <a:cs typeface="Arial"/>
              </a:rPr>
              <a:t>xpect</a:t>
            </a:r>
            <a:endParaRPr sz="1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" y="2780805"/>
            <a:ext cx="1062355" cy="6670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825">
              <a:lnSpc>
                <a:spcPts val="1305"/>
              </a:lnSpc>
            </a:pPr>
            <a:r>
              <a:rPr spc="-5" dirty="0"/>
              <a:t>Probabilities</a:t>
            </a:r>
          </a:p>
          <a:p>
            <a:pPr marL="504825">
              <a:lnSpc>
                <a:spcPts val="1065"/>
              </a:lnSpc>
            </a:pPr>
            <a:r>
              <a:rPr sz="1000" spc="-10" dirty="0"/>
              <a:t>language</a:t>
            </a:r>
            <a:r>
              <a:rPr sz="1000" spc="-5" dirty="0"/>
              <a:t> of propositions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47298" y="1442334"/>
            <a:ext cx="3644265" cy="949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05">
              <a:lnSpc>
                <a:spcPct val="100000"/>
              </a:lnSpc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10" dirty="0">
                <a:latin typeface="Arial"/>
                <a:cs typeface="Arial"/>
              </a:rPr>
              <a:t>Random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80" dirty="0">
                <a:latin typeface="Arial"/>
                <a:cs typeface="Arial"/>
              </a:rPr>
              <a:t>V</a:t>
            </a:r>
            <a:r>
              <a:rPr sz="1100" b="1" spc="-5" dirty="0">
                <a:latin typeface="Arial"/>
                <a:cs typeface="Arial"/>
              </a:rPr>
              <a:t>aria</a:t>
            </a:r>
            <a:r>
              <a:rPr sz="1100" b="1" spc="-25" dirty="0">
                <a:latin typeface="Arial"/>
                <a:cs typeface="Arial"/>
              </a:rPr>
              <a:t>b</a:t>
            </a:r>
            <a:r>
              <a:rPr sz="1100" b="1" spc="-5" dirty="0">
                <a:latin typeface="Arial"/>
                <a:cs typeface="Arial"/>
              </a:rPr>
              <a:t>le: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5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ia</a:t>
            </a:r>
            <a:r>
              <a:rPr sz="1100" spc="-35" dirty="0">
                <a:latin typeface="Arial"/>
                <a:cs typeface="Arial"/>
              </a:rPr>
              <a:t>b</a:t>
            </a:r>
            <a:r>
              <a:rPr sz="1100" spc="-5" dirty="0">
                <a:latin typeface="Arial"/>
                <a:cs typeface="Arial"/>
              </a:rPr>
              <a:t>les li</a:t>
            </a:r>
            <a:r>
              <a:rPr sz="1100" spc="-35" dirty="0">
                <a:latin typeface="Arial"/>
                <a:cs typeface="Arial"/>
              </a:rPr>
              <a:t>k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5" dirty="0">
                <a:latin typeface="Arial"/>
                <a:cs typeface="Arial"/>
              </a:rPr>
              <a:t>die</a:t>
            </a:r>
            <a:r>
              <a:rPr sz="1200" spc="52" baseline="-13888" dirty="0">
                <a:latin typeface="Arial"/>
                <a:cs typeface="Arial"/>
              </a:rPr>
              <a:t>1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100" i="1" spc="-35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vity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i="1" spc="-5" dirty="0">
                <a:latin typeface="Arial"/>
                <a:cs typeface="Arial"/>
              </a:rPr>
              <a:t>et</a:t>
            </a:r>
            <a:r>
              <a:rPr sz="1100" i="1" spc="45" dirty="0">
                <a:latin typeface="Arial"/>
                <a:cs typeface="Arial"/>
              </a:rPr>
              <a:t>c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10" dirty="0">
                <a:latin typeface="Arial"/>
                <a:cs typeface="Arial"/>
              </a:rPr>
              <a:t>Domain: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set of </a:t>
            </a:r>
            <a:r>
              <a:rPr sz="1100" spc="-10" dirty="0">
                <a:latin typeface="Arial"/>
                <a:cs typeface="Arial"/>
              </a:rPr>
              <a:t>possi</a:t>
            </a:r>
            <a:r>
              <a:rPr sz="1100" spc="-35" dirty="0">
                <a:latin typeface="Arial"/>
                <a:cs typeface="Arial"/>
              </a:rPr>
              <a:t>b</a:t>
            </a:r>
            <a:r>
              <a:rPr sz="1100" spc="-5" dirty="0">
                <a:latin typeface="Arial"/>
                <a:cs typeface="Arial"/>
              </a:rPr>
              <a:t>le </a:t>
            </a:r>
            <a:r>
              <a:rPr sz="1100" spc="-40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alues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5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ia</a:t>
            </a:r>
            <a:r>
              <a:rPr sz="1100" spc="-35" dirty="0">
                <a:latin typeface="Arial"/>
                <a:cs typeface="Arial"/>
              </a:rPr>
              <a:t>b</a:t>
            </a:r>
            <a:r>
              <a:rPr sz="1100" spc="-5" dirty="0">
                <a:latin typeface="Arial"/>
                <a:cs typeface="Arial"/>
              </a:rPr>
              <a:t>l</a:t>
            </a:r>
            <a:r>
              <a:rPr sz="1100" spc="-3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.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.g.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i="1" spc="-5" dirty="0">
                <a:latin typeface="Arial"/>
                <a:cs typeface="Arial"/>
              </a:rPr>
              <a:t>die</a:t>
            </a:r>
            <a:r>
              <a:rPr sz="1200" spc="-7" baseline="-13888" dirty="0">
                <a:latin typeface="Arial"/>
                <a:cs typeface="Arial"/>
              </a:rPr>
              <a:t>1 </a:t>
            </a:r>
            <a:r>
              <a:rPr sz="1200" spc="-142" baseline="-13888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85" dirty="0">
                <a:latin typeface="Lucida Sans Unicode"/>
                <a:cs typeface="Lucida Sans Unicode"/>
              </a:rPr>
              <a:t>{</a:t>
            </a:r>
            <a:r>
              <a:rPr sz="1100" spc="-10" dirty="0">
                <a:latin typeface="Arial"/>
                <a:cs typeface="Arial"/>
              </a:rPr>
              <a:t>1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"/>
                <a:cs typeface="Arial"/>
              </a:rPr>
              <a:t>2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"/>
                <a:cs typeface="Arial"/>
              </a:rPr>
              <a:t>3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"/>
                <a:cs typeface="Arial"/>
              </a:rPr>
              <a:t>4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"/>
                <a:cs typeface="Arial"/>
              </a:rPr>
              <a:t>5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"/>
                <a:cs typeface="Arial"/>
              </a:rPr>
              <a:t>6</a:t>
            </a:r>
            <a:r>
              <a:rPr sz="1100" spc="185" dirty="0"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What</a:t>
            </a:r>
            <a:r>
              <a:rPr sz="1100" spc="-60" dirty="0">
                <a:latin typeface="Arial"/>
                <a:cs typeface="Arial"/>
              </a:rPr>
              <a:t>’</a:t>
            </a:r>
            <a:r>
              <a:rPr sz="1100" spc="-10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 the </a:t>
            </a:r>
            <a:r>
              <a:rPr sz="1100" spc="-10" dirty="0">
                <a:latin typeface="Arial"/>
                <a:cs typeface="Arial"/>
              </a:rPr>
              <a:t>domain</a:t>
            </a:r>
            <a:r>
              <a:rPr sz="1100" spc="-5" dirty="0">
                <a:latin typeface="Arial"/>
                <a:cs typeface="Arial"/>
              </a:rPr>
              <a:t> of </a:t>
            </a:r>
            <a:r>
              <a:rPr sz="1100" i="1" spc="-50" dirty="0">
                <a:latin typeface="Arial"/>
                <a:cs typeface="Arial"/>
              </a:rPr>
              <a:t>W</a:t>
            </a:r>
            <a:r>
              <a:rPr sz="1100" i="1" spc="-10" dirty="0">
                <a:latin typeface="Arial"/>
                <a:cs typeface="Arial"/>
              </a:rPr>
              <a:t>eather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100" i="1" spc="-35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vity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Ag</a:t>
            </a:r>
            <a:r>
              <a:rPr sz="1100" i="1" spc="5" dirty="0">
                <a:latin typeface="Arial"/>
                <a:cs typeface="Arial"/>
              </a:rPr>
              <a:t>e</a:t>
            </a:r>
            <a:r>
              <a:rPr sz="1200" spc="-7" baseline="27777" dirty="0">
                <a:latin typeface="Arial"/>
                <a:cs typeface="Arial"/>
              </a:rPr>
              <a:t>3</a:t>
            </a:r>
            <a:endParaRPr sz="1200" baseline="27777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6" y="3267539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8250" y="277193"/>
            <a:ext cx="2661776" cy="184666"/>
          </a:xfrm>
        </p:spPr>
        <p:txBody>
          <a:bodyPr/>
          <a:lstStyle/>
          <a:p>
            <a:r>
              <a:rPr lang="en-US" dirty="0" smtClean="0"/>
              <a:t>Probabilities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50" y="815975"/>
            <a:ext cx="3915509" cy="2603277"/>
          </a:xfrm>
        </p:spPr>
        <p:txBody>
          <a:bodyPr/>
          <a:lstStyle/>
          <a:p>
            <a:pPr marL="355600" marR="5080" indent="-342900">
              <a:lnSpc>
                <a:spcPct val="100000"/>
              </a:lnSpc>
              <a:buClr>
                <a:srgbClr val="000098"/>
              </a:buClr>
              <a:buFont typeface="Symbol"/>
              <a:buChar char=""/>
              <a:tabLst>
                <a:tab pos="355600" algn="l"/>
                <a:tab pos="3288665" algn="l"/>
              </a:tabLst>
            </a:pPr>
            <a:r>
              <a:rPr lang="en-US" sz="900" b="1" dirty="0"/>
              <a:t>A</a:t>
            </a:r>
            <a:r>
              <a:rPr lang="en-US" sz="900" b="1" spc="45" dirty="0">
                <a:latin typeface="Times New Roman"/>
                <a:cs typeface="Times New Roman"/>
              </a:rPr>
              <a:t> </a:t>
            </a:r>
            <a:r>
              <a:rPr lang="en-US" sz="900" b="1" i="1" spc="-5" dirty="0">
                <a:solidFill>
                  <a:srgbClr val="C00000"/>
                </a:solidFill>
              </a:rPr>
              <a:t>r</a:t>
            </a:r>
            <a:r>
              <a:rPr lang="en-US" sz="900" b="1" i="1" spc="-15" dirty="0">
                <a:solidFill>
                  <a:srgbClr val="C00000"/>
                </a:solidFill>
              </a:rPr>
              <a:t>a</a:t>
            </a:r>
            <a:r>
              <a:rPr lang="en-US" sz="900" b="1" i="1" dirty="0">
                <a:solidFill>
                  <a:srgbClr val="C00000"/>
                </a:solidFill>
              </a:rPr>
              <a:t>ndom</a:t>
            </a:r>
            <a:r>
              <a:rPr lang="en-US" sz="900" b="1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900" b="1" i="1" spc="-10" dirty="0">
                <a:solidFill>
                  <a:srgbClr val="C00000"/>
                </a:solidFill>
              </a:rPr>
              <a:t>va</a:t>
            </a:r>
            <a:r>
              <a:rPr lang="en-US" sz="900" b="1" i="1" spc="-5" dirty="0">
                <a:solidFill>
                  <a:srgbClr val="C00000"/>
                </a:solidFill>
              </a:rPr>
              <a:t>ri</a:t>
            </a:r>
            <a:r>
              <a:rPr lang="en-US" sz="900" b="1" i="1" spc="-10" dirty="0">
                <a:solidFill>
                  <a:srgbClr val="C00000"/>
                </a:solidFill>
              </a:rPr>
              <a:t>a</a:t>
            </a:r>
            <a:r>
              <a:rPr lang="en-US" sz="900" b="1" i="1" dirty="0">
                <a:solidFill>
                  <a:srgbClr val="C00000"/>
                </a:solidFill>
              </a:rPr>
              <a:t>ble</a:t>
            </a:r>
            <a:r>
              <a:rPr lang="en-US" sz="900" b="1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900" b="1" spc="-10" dirty="0"/>
              <a:t>ca</a:t>
            </a:r>
            <a:r>
              <a:rPr lang="en-US" sz="900" b="1" dirty="0"/>
              <a:t>n</a:t>
            </a:r>
            <a:r>
              <a:rPr lang="en-US" sz="900" b="1" spc="55" dirty="0">
                <a:latin typeface="Times New Roman"/>
                <a:cs typeface="Times New Roman"/>
              </a:rPr>
              <a:t> </a:t>
            </a:r>
            <a:r>
              <a:rPr lang="en-US" sz="900" b="1" dirty="0"/>
              <a:t>t</a:t>
            </a:r>
            <a:r>
              <a:rPr lang="en-US" sz="900" b="1" spc="-10" dirty="0"/>
              <a:t>ak</a:t>
            </a:r>
            <a:r>
              <a:rPr lang="en-US" sz="900" b="1" dirty="0"/>
              <a:t>e</a:t>
            </a:r>
            <a:r>
              <a:rPr lang="en-US" sz="900" b="1" spc="55" dirty="0">
                <a:latin typeface="Times New Roman"/>
                <a:cs typeface="Times New Roman"/>
              </a:rPr>
              <a:t> </a:t>
            </a:r>
            <a:r>
              <a:rPr lang="en-US" sz="900" b="1" dirty="0"/>
              <a:t>on</a:t>
            </a:r>
            <a:r>
              <a:rPr lang="en-US" sz="900" b="1" spc="45" dirty="0">
                <a:latin typeface="Times New Roman"/>
                <a:cs typeface="Times New Roman"/>
              </a:rPr>
              <a:t> </a:t>
            </a:r>
            <a:r>
              <a:rPr lang="en-US" sz="900" b="1" dirty="0"/>
              <a:t>one</a:t>
            </a:r>
            <a:r>
              <a:rPr lang="en-US" sz="900" b="1" spc="35" dirty="0">
                <a:latin typeface="Times New Roman"/>
                <a:cs typeface="Times New Roman"/>
              </a:rPr>
              <a:t> </a:t>
            </a:r>
            <a:r>
              <a:rPr lang="en-US" sz="900" b="1" dirty="0"/>
              <a:t>of</a:t>
            </a:r>
            <a:r>
              <a:rPr lang="en-US" sz="900" b="1" spc="40" dirty="0">
                <a:latin typeface="Times New Roman"/>
                <a:cs typeface="Times New Roman"/>
              </a:rPr>
              <a:t> </a:t>
            </a:r>
            <a:r>
              <a:rPr lang="en-US" sz="900" b="1" dirty="0"/>
              <a:t>a</a:t>
            </a:r>
            <a:r>
              <a:rPr lang="en-US" sz="900" b="1" spc="45" dirty="0">
                <a:latin typeface="Times New Roman"/>
                <a:cs typeface="Times New Roman"/>
              </a:rPr>
              <a:t> </a:t>
            </a:r>
            <a:r>
              <a:rPr lang="en-US" sz="900" b="1" spc="-5" dirty="0"/>
              <a:t>s</a:t>
            </a:r>
            <a:r>
              <a:rPr lang="en-US" sz="900" b="1" spc="-10" dirty="0"/>
              <a:t>e</a:t>
            </a:r>
            <a:r>
              <a:rPr lang="en-US" sz="900" b="1" dirty="0"/>
              <a:t>t</a:t>
            </a:r>
            <a:r>
              <a:rPr lang="en-US" sz="900" b="1" spc="60" dirty="0">
                <a:latin typeface="Times New Roman"/>
                <a:cs typeface="Times New Roman"/>
              </a:rPr>
              <a:t> </a:t>
            </a:r>
            <a:r>
              <a:rPr lang="en-US" sz="900" b="1" dirty="0"/>
              <a:t>of</a:t>
            </a:r>
            <a:r>
              <a:rPr lang="en-US" sz="900" b="1" spc="40" dirty="0">
                <a:latin typeface="Times New Roman"/>
                <a:cs typeface="Times New Roman"/>
              </a:rPr>
              <a:t> </a:t>
            </a:r>
            <a:r>
              <a:rPr lang="en-US" sz="900" b="1" dirty="0"/>
              <a:t>diff</a:t>
            </a:r>
            <a:r>
              <a:rPr lang="en-US" sz="900" b="1" spc="-10" dirty="0"/>
              <a:t>e</a:t>
            </a:r>
            <a:r>
              <a:rPr lang="en-US" sz="900" b="1" spc="-5" dirty="0"/>
              <a:t>r</a:t>
            </a:r>
            <a:r>
              <a:rPr lang="en-US" sz="900" b="1" spc="-15" dirty="0"/>
              <a:t>e</a:t>
            </a:r>
            <a:r>
              <a:rPr lang="en-US" sz="900" b="1" dirty="0"/>
              <a:t>nt</a:t>
            </a:r>
            <a:r>
              <a:rPr lang="en-US" sz="900" b="1" spc="50" dirty="0">
                <a:latin typeface="Times New Roman"/>
                <a:cs typeface="Times New Roman"/>
              </a:rPr>
              <a:t> </a:t>
            </a:r>
            <a:r>
              <a:rPr lang="en-US" sz="900" b="1" spc="-45" dirty="0"/>
              <a:t>v</a:t>
            </a:r>
            <a:r>
              <a:rPr lang="en-US" sz="900" b="1" spc="-10" dirty="0"/>
              <a:t>a</a:t>
            </a:r>
            <a:r>
              <a:rPr lang="en-US" sz="900" b="1" dirty="0"/>
              <a:t>lu</a:t>
            </a:r>
            <a:r>
              <a:rPr lang="en-US" sz="900" b="1" spc="-10" dirty="0"/>
              <a:t>es</a:t>
            </a:r>
            <a:r>
              <a:rPr lang="en-US" sz="900" b="1" dirty="0"/>
              <a:t>,</a:t>
            </a:r>
            <a:r>
              <a:rPr lang="en-US" sz="900" b="1" spc="90" dirty="0">
                <a:latin typeface="Times New Roman"/>
                <a:cs typeface="Times New Roman"/>
              </a:rPr>
              <a:t> </a:t>
            </a:r>
            <a:r>
              <a:rPr lang="en-US" sz="900" b="1" spc="-10" dirty="0"/>
              <a:t>eac</a:t>
            </a:r>
            <a:r>
              <a:rPr lang="en-US" sz="900" b="1" dirty="0"/>
              <a:t>h</a:t>
            </a:r>
            <a:r>
              <a:rPr lang="en-US" sz="900" b="1" spc="55" dirty="0">
                <a:latin typeface="Times New Roman"/>
                <a:cs typeface="Times New Roman"/>
              </a:rPr>
              <a:t> </a:t>
            </a:r>
            <a:r>
              <a:rPr lang="en-US" sz="900" b="1" spc="35" dirty="0"/>
              <a:t>w</a:t>
            </a:r>
            <a:r>
              <a:rPr lang="en-US" sz="900" b="1" spc="-10" dirty="0"/>
              <a:t>i</a:t>
            </a:r>
            <a:r>
              <a:rPr lang="en-US" sz="900" b="1" dirty="0"/>
              <a:t>th</a:t>
            </a:r>
            <a:r>
              <a:rPr lang="en-US" sz="900" b="1" dirty="0">
                <a:latin typeface="Times New Roman"/>
                <a:cs typeface="Times New Roman"/>
              </a:rPr>
              <a:t> </a:t>
            </a:r>
            <a:r>
              <a:rPr lang="en-US" sz="900" b="1" spc="-15" dirty="0"/>
              <a:t>an</a:t>
            </a:r>
            <a:r>
              <a:rPr lang="en-US" sz="900" b="1" spc="50" dirty="0">
                <a:latin typeface="Times New Roman"/>
                <a:cs typeface="Times New Roman"/>
              </a:rPr>
              <a:t> </a:t>
            </a:r>
            <a:r>
              <a:rPr lang="en-US" sz="900" b="1" spc="-5" dirty="0"/>
              <a:t>a</a:t>
            </a:r>
            <a:r>
              <a:rPr lang="en-US" sz="900" b="1" spc="-10" dirty="0"/>
              <a:t>s</a:t>
            </a:r>
            <a:r>
              <a:rPr lang="en-US" sz="900" b="1" spc="-5" dirty="0"/>
              <a:t>so</a:t>
            </a:r>
            <a:r>
              <a:rPr lang="en-US" sz="900" b="1" spc="-10" dirty="0"/>
              <a:t>c</a:t>
            </a:r>
            <a:r>
              <a:rPr lang="en-US" sz="900" b="1" dirty="0"/>
              <a:t>iat</a:t>
            </a:r>
            <a:r>
              <a:rPr lang="en-US" sz="900" b="1" spc="-10" dirty="0"/>
              <a:t>e</a:t>
            </a:r>
            <a:r>
              <a:rPr lang="en-US" sz="900" b="1" spc="-15" dirty="0"/>
              <a:t>d</a:t>
            </a:r>
            <a:r>
              <a:rPr lang="en-US" sz="900" b="1" spc="55" dirty="0">
                <a:latin typeface="Times New Roman"/>
                <a:cs typeface="Times New Roman"/>
              </a:rPr>
              <a:t> </a:t>
            </a:r>
            <a:r>
              <a:rPr lang="en-US" sz="900" b="1" spc="-10" dirty="0"/>
              <a:t>prob</a:t>
            </a:r>
            <a:r>
              <a:rPr lang="en-US" sz="900" b="1" spc="-15" dirty="0"/>
              <a:t>abi</a:t>
            </a:r>
            <a:r>
              <a:rPr lang="en-US" sz="900" b="1" dirty="0"/>
              <a:t>l</a:t>
            </a:r>
            <a:r>
              <a:rPr lang="en-US" sz="900" b="1" spc="-10" dirty="0"/>
              <a:t>it</a:t>
            </a:r>
            <a:r>
              <a:rPr lang="en-US" sz="900" b="1" spc="-25" dirty="0"/>
              <a:t>y</a:t>
            </a:r>
            <a:r>
              <a:rPr lang="en-US" sz="900" b="1" spc="-5" dirty="0"/>
              <a:t>.</a:t>
            </a:r>
            <a:r>
              <a:rPr lang="en-US" sz="900" b="1" dirty="0">
                <a:latin typeface="Times New Roman"/>
                <a:cs typeface="Times New Roman"/>
              </a:rPr>
              <a:t>	</a:t>
            </a:r>
            <a:r>
              <a:rPr lang="en-US" sz="900" b="1" spc="-10" dirty="0"/>
              <a:t>Its</a:t>
            </a:r>
            <a:r>
              <a:rPr lang="en-US" sz="900" b="1" spc="45" dirty="0">
                <a:latin typeface="Times New Roman"/>
                <a:cs typeface="Times New Roman"/>
              </a:rPr>
              <a:t> </a:t>
            </a:r>
            <a:r>
              <a:rPr lang="en-US" sz="900" b="1" spc="-40" dirty="0"/>
              <a:t>v</a:t>
            </a:r>
            <a:r>
              <a:rPr lang="en-US" sz="900" b="1" spc="-15" dirty="0"/>
              <a:t>alu</a:t>
            </a:r>
            <a:r>
              <a:rPr lang="en-US" sz="900" b="1" spc="-10" dirty="0"/>
              <a:t>e</a:t>
            </a:r>
            <a:r>
              <a:rPr lang="en-US" sz="900" b="1" spc="85" dirty="0">
                <a:latin typeface="Times New Roman"/>
                <a:cs typeface="Times New Roman"/>
              </a:rPr>
              <a:t> </a:t>
            </a:r>
            <a:r>
              <a:rPr lang="en-US" sz="900" b="1" spc="-5" dirty="0"/>
              <a:t>a</a:t>
            </a:r>
            <a:r>
              <a:rPr lang="en-US" sz="900" b="1" dirty="0"/>
              <a:t>t</a:t>
            </a:r>
            <a:r>
              <a:rPr lang="en-US" sz="900" b="1" spc="50" dirty="0">
                <a:latin typeface="Times New Roman"/>
                <a:cs typeface="Times New Roman"/>
              </a:rPr>
              <a:t> </a:t>
            </a:r>
            <a:r>
              <a:rPr lang="en-US" sz="900" b="1" dirty="0"/>
              <a:t>a</a:t>
            </a:r>
            <a:r>
              <a:rPr lang="en-US" sz="900" b="1" spc="40" dirty="0">
                <a:latin typeface="Times New Roman"/>
                <a:cs typeface="Times New Roman"/>
              </a:rPr>
              <a:t> </a:t>
            </a:r>
            <a:r>
              <a:rPr lang="en-US" sz="900" b="1" spc="-10" dirty="0"/>
              <a:t>p</a:t>
            </a:r>
            <a:r>
              <a:rPr lang="en-US" sz="900" b="1" spc="-5" dirty="0"/>
              <a:t>a</a:t>
            </a:r>
            <a:r>
              <a:rPr lang="en-US" sz="900" b="1" spc="-10" dirty="0"/>
              <a:t>rticu</a:t>
            </a:r>
            <a:r>
              <a:rPr lang="en-US" sz="900" b="1" dirty="0"/>
              <a:t>l</a:t>
            </a:r>
            <a:r>
              <a:rPr lang="en-US" sz="900" b="1" spc="-5" dirty="0"/>
              <a:t>a</a:t>
            </a:r>
            <a:r>
              <a:rPr lang="en-US" sz="900" b="1" dirty="0"/>
              <a:t>r</a:t>
            </a:r>
            <a:r>
              <a:rPr lang="en-US" sz="900" b="1" spc="40" dirty="0">
                <a:latin typeface="Times New Roman"/>
                <a:cs typeface="Times New Roman"/>
              </a:rPr>
              <a:t> </a:t>
            </a:r>
            <a:r>
              <a:rPr lang="en-US" sz="900" b="1" spc="-10" dirty="0"/>
              <a:t>t</a:t>
            </a:r>
            <a:r>
              <a:rPr lang="en-US" sz="900" b="1" dirty="0"/>
              <a:t>i</a:t>
            </a:r>
            <a:r>
              <a:rPr lang="en-US" sz="900" b="1" spc="-5" dirty="0"/>
              <a:t>m</a:t>
            </a:r>
            <a:r>
              <a:rPr lang="en-US" sz="900" b="1" dirty="0"/>
              <a:t>e</a:t>
            </a:r>
            <a:r>
              <a:rPr lang="en-US" sz="900" b="1" spc="40" dirty="0">
                <a:latin typeface="Times New Roman"/>
                <a:cs typeface="Times New Roman"/>
              </a:rPr>
              <a:t> </a:t>
            </a:r>
            <a:r>
              <a:rPr lang="en-US" sz="900" b="1" dirty="0"/>
              <a:t>is</a:t>
            </a:r>
            <a:r>
              <a:rPr lang="en-US" sz="900" b="1" spc="60" dirty="0">
                <a:latin typeface="Times New Roman"/>
                <a:cs typeface="Times New Roman"/>
              </a:rPr>
              <a:t> </a:t>
            </a:r>
            <a:r>
              <a:rPr lang="en-US" sz="900" b="1" i="1" spc="-20" dirty="0">
                <a:solidFill>
                  <a:srgbClr val="C00000"/>
                </a:solidFill>
              </a:rPr>
              <a:t>sub</a:t>
            </a:r>
            <a:r>
              <a:rPr lang="en-US" sz="900" b="1" i="1" dirty="0">
                <a:solidFill>
                  <a:srgbClr val="C00000"/>
                </a:solidFill>
              </a:rPr>
              <a:t>j</a:t>
            </a:r>
            <a:r>
              <a:rPr lang="en-US" sz="900" b="1" i="1" spc="-5" dirty="0">
                <a:solidFill>
                  <a:srgbClr val="C00000"/>
                </a:solidFill>
              </a:rPr>
              <a:t>e</a:t>
            </a:r>
            <a:r>
              <a:rPr lang="en-US" sz="900" b="1" i="1" spc="-10" dirty="0">
                <a:solidFill>
                  <a:srgbClr val="C00000"/>
                </a:solidFill>
              </a:rPr>
              <a:t>c</a:t>
            </a:r>
            <a:r>
              <a:rPr lang="en-US" sz="900" b="1" i="1" dirty="0">
                <a:solidFill>
                  <a:srgbClr val="C00000"/>
                </a:solidFill>
              </a:rPr>
              <a:t>t</a:t>
            </a:r>
            <a:r>
              <a:rPr lang="en-US" sz="900" b="1" i="1" spc="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900" b="1" i="1" spc="-10" dirty="0">
                <a:solidFill>
                  <a:srgbClr val="C00000"/>
                </a:solidFill>
              </a:rPr>
              <a:t>to</a:t>
            </a:r>
            <a:r>
              <a:rPr lang="en-US" sz="900" b="1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900" b="1" i="1" spc="-5" dirty="0">
                <a:solidFill>
                  <a:srgbClr val="C00000"/>
                </a:solidFill>
              </a:rPr>
              <a:t>r</a:t>
            </a:r>
            <a:r>
              <a:rPr lang="en-US" sz="900" b="1" i="1" spc="-10" dirty="0">
                <a:solidFill>
                  <a:srgbClr val="C00000"/>
                </a:solidFill>
              </a:rPr>
              <a:t>a</a:t>
            </a:r>
            <a:r>
              <a:rPr lang="en-US" sz="900" b="1" i="1" spc="-15" dirty="0">
                <a:solidFill>
                  <a:srgbClr val="C00000"/>
                </a:solidFill>
              </a:rPr>
              <a:t>n</a:t>
            </a:r>
            <a:r>
              <a:rPr lang="en-US" sz="900" b="1" i="1" spc="-10" dirty="0">
                <a:solidFill>
                  <a:srgbClr val="C00000"/>
                </a:solidFill>
              </a:rPr>
              <a:t>d</a:t>
            </a:r>
            <a:r>
              <a:rPr lang="en-US" sz="900" b="1" i="1" dirty="0">
                <a:solidFill>
                  <a:srgbClr val="C00000"/>
                </a:solidFill>
              </a:rPr>
              <a:t>om</a:t>
            </a:r>
            <a:r>
              <a:rPr lang="en-US" sz="900" b="1" i="1" spc="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900" b="1" i="1" spc="-5" dirty="0">
                <a:solidFill>
                  <a:srgbClr val="C00000"/>
                </a:solidFill>
              </a:rPr>
              <a:t>v</a:t>
            </a:r>
            <a:r>
              <a:rPr lang="en-US" sz="900" b="1" i="1" spc="-10" dirty="0">
                <a:solidFill>
                  <a:srgbClr val="C00000"/>
                </a:solidFill>
              </a:rPr>
              <a:t>a</a:t>
            </a:r>
            <a:r>
              <a:rPr lang="en-US" sz="900" b="1" i="1" spc="-5" dirty="0">
                <a:solidFill>
                  <a:srgbClr val="C00000"/>
                </a:solidFill>
              </a:rPr>
              <a:t>ria</a:t>
            </a:r>
            <a:r>
              <a:rPr lang="en-US" sz="900" b="1" i="1" spc="-10" dirty="0">
                <a:solidFill>
                  <a:srgbClr val="C00000"/>
                </a:solidFill>
              </a:rPr>
              <a:t>tion</a:t>
            </a:r>
            <a:r>
              <a:rPr lang="en-US" sz="900" b="1" spc="-5" dirty="0"/>
              <a:t>.</a:t>
            </a:r>
            <a:endParaRPr lang="en-US" sz="900" dirty="0"/>
          </a:p>
          <a:p>
            <a:pPr marL="756285" marR="64135" lvl="1" indent="-286385">
              <a:lnSpc>
                <a:spcPct val="100000"/>
              </a:lnSpc>
              <a:spcBef>
                <a:spcPts val="430"/>
              </a:spcBef>
              <a:buClr>
                <a:srgbClr val="000098"/>
              </a:buClr>
              <a:buFont typeface="Arial"/>
              <a:buChar char="•"/>
              <a:tabLst>
                <a:tab pos="756920" algn="l"/>
              </a:tabLst>
            </a:pPr>
            <a:r>
              <a:rPr lang="en-US" sz="900" i="1" spc="-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lang="en-US" sz="900" i="1" spc="-1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lang="en-US" sz="900" i="1" dirty="0">
                <a:solidFill>
                  <a:srgbClr val="C00000"/>
                </a:solidFill>
                <a:latin typeface="Arial"/>
                <a:cs typeface="Arial"/>
              </a:rPr>
              <a:t>screte</a:t>
            </a:r>
            <a:r>
              <a:rPr lang="en-US" sz="900" i="1" spc="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900" dirty="0">
                <a:latin typeface="Arial"/>
                <a:cs typeface="Arial"/>
              </a:rPr>
              <a:t>ra</a:t>
            </a:r>
            <a:r>
              <a:rPr lang="en-US" sz="900" spc="-10" dirty="0">
                <a:latin typeface="Arial"/>
                <a:cs typeface="Arial"/>
              </a:rPr>
              <a:t>n</a:t>
            </a:r>
            <a:r>
              <a:rPr lang="en-US" sz="900" spc="-5" dirty="0">
                <a:latin typeface="Arial"/>
                <a:cs typeface="Arial"/>
              </a:rPr>
              <a:t>d</a:t>
            </a:r>
            <a:r>
              <a:rPr lang="en-US" sz="900" spc="-10" dirty="0">
                <a:latin typeface="Arial"/>
                <a:cs typeface="Arial"/>
              </a:rPr>
              <a:t>o</a:t>
            </a:r>
            <a:r>
              <a:rPr lang="en-US" sz="900" dirty="0">
                <a:latin typeface="Arial"/>
                <a:cs typeface="Arial"/>
              </a:rPr>
              <a:t>m</a:t>
            </a:r>
            <a:r>
              <a:rPr lang="en-US" sz="900" spc="60" dirty="0">
                <a:latin typeface="Times New Roman"/>
                <a:cs typeface="Times New Roman"/>
              </a:rPr>
              <a:t> </a:t>
            </a:r>
            <a:r>
              <a:rPr lang="en-US" sz="900" dirty="0">
                <a:latin typeface="Arial"/>
                <a:cs typeface="Arial"/>
              </a:rPr>
              <a:t>var</a:t>
            </a:r>
            <a:r>
              <a:rPr lang="en-US" sz="900" spc="-10" dirty="0">
                <a:latin typeface="Arial"/>
                <a:cs typeface="Arial"/>
              </a:rPr>
              <a:t>i</a:t>
            </a:r>
            <a:r>
              <a:rPr lang="en-US" sz="900" spc="-5" dirty="0">
                <a:latin typeface="Arial"/>
                <a:cs typeface="Arial"/>
              </a:rPr>
              <a:t>a</a:t>
            </a:r>
            <a:r>
              <a:rPr lang="en-US" sz="900" spc="-10" dirty="0">
                <a:latin typeface="Arial"/>
                <a:cs typeface="Arial"/>
              </a:rPr>
              <a:t>b</a:t>
            </a:r>
            <a:r>
              <a:rPr lang="en-US" sz="900" spc="-5" dirty="0">
                <a:latin typeface="Arial"/>
                <a:cs typeface="Arial"/>
              </a:rPr>
              <a:t>l</a:t>
            </a:r>
            <a:r>
              <a:rPr lang="en-US" sz="900" spc="-10" dirty="0">
                <a:latin typeface="Arial"/>
                <a:cs typeface="Arial"/>
              </a:rPr>
              <a:t>e</a:t>
            </a:r>
            <a:r>
              <a:rPr lang="en-US" sz="900" dirty="0">
                <a:latin typeface="Arial"/>
                <a:cs typeface="Arial"/>
              </a:rPr>
              <a:t>s</a:t>
            </a:r>
            <a:r>
              <a:rPr lang="en-US" sz="900" spc="60" dirty="0">
                <a:latin typeface="Times New Roman"/>
                <a:cs typeface="Times New Roman"/>
              </a:rPr>
              <a:t> </a:t>
            </a:r>
            <a:r>
              <a:rPr lang="en-US" sz="900" dirty="0">
                <a:latin typeface="Arial"/>
                <a:cs typeface="Arial"/>
              </a:rPr>
              <a:t>take</a:t>
            </a:r>
            <a:r>
              <a:rPr lang="en-US" sz="900" spc="40" dirty="0">
                <a:latin typeface="Times New Roman"/>
                <a:cs typeface="Times New Roman"/>
              </a:rPr>
              <a:t> </a:t>
            </a:r>
            <a:r>
              <a:rPr lang="en-US" sz="900" spc="-5" dirty="0">
                <a:latin typeface="Arial"/>
                <a:cs typeface="Arial"/>
              </a:rPr>
              <a:t>o</a:t>
            </a:r>
            <a:r>
              <a:rPr lang="en-US" sz="900" dirty="0">
                <a:latin typeface="Arial"/>
                <a:cs typeface="Arial"/>
              </a:rPr>
              <a:t>n</a:t>
            </a:r>
            <a:r>
              <a:rPr lang="en-US" sz="900" spc="55" dirty="0">
                <a:latin typeface="Times New Roman"/>
                <a:cs typeface="Times New Roman"/>
              </a:rPr>
              <a:t> </a:t>
            </a:r>
            <a:r>
              <a:rPr lang="en-US" sz="900" spc="-5" dirty="0">
                <a:latin typeface="Arial"/>
                <a:cs typeface="Arial"/>
              </a:rPr>
              <a:t>o</a:t>
            </a:r>
            <a:r>
              <a:rPr lang="en-US" sz="900" spc="-10" dirty="0">
                <a:latin typeface="Arial"/>
                <a:cs typeface="Arial"/>
              </a:rPr>
              <a:t>n</a:t>
            </a:r>
            <a:r>
              <a:rPr lang="en-US" sz="900" dirty="0">
                <a:latin typeface="Arial"/>
                <a:cs typeface="Arial"/>
              </a:rPr>
              <a:t>e</a:t>
            </a:r>
            <a:r>
              <a:rPr lang="en-US" sz="900" spc="50" dirty="0">
                <a:latin typeface="Times New Roman"/>
                <a:cs typeface="Times New Roman"/>
              </a:rPr>
              <a:t> </a:t>
            </a:r>
            <a:r>
              <a:rPr lang="en-US" sz="900" spc="-10" dirty="0">
                <a:latin typeface="Arial"/>
                <a:cs typeface="Arial"/>
              </a:rPr>
              <a:t>o</a:t>
            </a:r>
            <a:r>
              <a:rPr lang="en-US" sz="900" spc="-5" dirty="0">
                <a:latin typeface="Arial"/>
                <a:cs typeface="Arial"/>
              </a:rPr>
              <a:t>f</a:t>
            </a:r>
            <a:r>
              <a:rPr lang="en-US" sz="900" spc="55" dirty="0">
                <a:latin typeface="Times New Roman"/>
                <a:cs typeface="Times New Roman"/>
              </a:rPr>
              <a:t> </a:t>
            </a:r>
            <a:r>
              <a:rPr lang="en-US" sz="900" dirty="0">
                <a:latin typeface="Arial"/>
                <a:cs typeface="Arial"/>
              </a:rPr>
              <a:t>a</a:t>
            </a:r>
            <a:r>
              <a:rPr lang="en-US" sz="900" spc="50" dirty="0">
                <a:latin typeface="Times New Roman"/>
                <a:cs typeface="Times New Roman"/>
              </a:rPr>
              <a:t> </a:t>
            </a:r>
            <a:r>
              <a:rPr lang="en-US" sz="900" spc="-10" dirty="0">
                <a:latin typeface="Arial"/>
                <a:cs typeface="Arial"/>
              </a:rPr>
              <a:t>d</a:t>
            </a:r>
            <a:r>
              <a:rPr lang="en-US" sz="900" spc="-5" dirty="0">
                <a:latin typeface="Arial"/>
                <a:cs typeface="Arial"/>
              </a:rPr>
              <a:t>iscr</a:t>
            </a:r>
            <a:r>
              <a:rPr lang="en-US" sz="900" spc="-10" dirty="0">
                <a:latin typeface="Arial"/>
                <a:cs typeface="Arial"/>
              </a:rPr>
              <a:t>ete</a:t>
            </a:r>
            <a:r>
              <a:rPr lang="en-US" sz="900" spc="60" dirty="0">
                <a:latin typeface="Times New Roman"/>
                <a:cs typeface="Times New Roman"/>
              </a:rPr>
              <a:t> </a:t>
            </a:r>
            <a:r>
              <a:rPr lang="en-US" sz="900" dirty="0">
                <a:latin typeface="Arial"/>
                <a:cs typeface="Arial"/>
              </a:rPr>
              <a:t>(often</a:t>
            </a:r>
            <a:r>
              <a:rPr lang="en-US" sz="900" spc="40" dirty="0">
                <a:latin typeface="Times New Roman"/>
                <a:cs typeface="Times New Roman"/>
              </a:rPr>
              <a:t> </a:t>
            </a:r>
            <a:r>
              <a:rPr lang="en-US" sz="900" dirty="0">
                <a:latin typeface="Arial"/>
                <a:cs typeface="Arial"/>
              </a:rPr>
              <a:t>f</a:t>
            </a:r>
            <a:r>
              <a:rPr lang="en-US" sz="900" spc="-5" dirty="0">
                <a:latin typeface="Arial"/>
                <a:cs typeface="Arial"/>
              </a:rPr>
              <a:t>i</a:t>
            </a:r>
            <a:r>
              <a:rPr lang="en-US" sz="900" spc="-10" dirty="0">
                <a:latin typeface="Arial"/>
                <a:cs typeface="Arial"/>
              </a:rPr>
              <a:t>n</a:t>
            </a:r>
            <a:r>
              <a:rPr lang="en-US" sz="900" spc="-5" dirty="0">
                <a:latin typeface="Arial"/>
                <a:cs typeface="Arial"/>
              </a:rPr>
              <a:t>ite</a:t>
            </a:r>
            <a:r>
              <a:rPr lang="en-US" sz="900" dirty="0">
                <a:latin typeface="Arial"/>
                <a:cs typeface="Arial"/>
              </a:rPr>
              <a:t>)</a:t>
            </a:r>
            <a:r>
              <a:rPr lang="en-US" sz="900" spc="50" dirty="0">
                <a:latin typeface="Times New Roman"/>
                <a:cs typeface="Times New Roman"/>
              </a:rPr>
              <a:t> </a:t>
            </a:r>
            <a:r>
              <a:rPr lang="en-US" sz="900" dirty="0">
                <a:latin typeface="Arial"/>
                <a:cs typeface="Arial"/>
              </a:rPr>
              <a:t>ra</a:t>
            </a:r>
            <a:r>
              <a:rPr lang="en-US" sz="900" spc="-10" dirty="0">
                <a:latin typeface="Arial"/>
                <a:cs typeface="Arial"/>
              </a:rPr>
              <a:t>n</a:t>
            </a:r>
            <a:r>
              <a:rPr lang="en-US" sz="900" spc="-5" dirty="0">
                <a:latin typeface="Arial"/>
                <a:cs typeface="Arial"/>
              </a:rPr>
              <a:t>g</a:t>
            </a:r>
            <a:r>
              <a:rPr lang="en-US" sz="900" dirty="0">
                <a:latin typeface="Arial"/>
                <a:cs typeface="Arial"/>
              </a:rPr>
              <a:t>e</a:t>
            </a:r>
            <a:r>
              <a:rPr lang="en-US" sz="900" spc="55" dirty="0">
                <a:latin typeface="Times New Roman"/>
                <a:cs typeface="Times New Roman"/>
              </a:rPr>
              <a:t> </a:t>
            </a:r>
            <a:r>
              <a:rPr lang="en-US" sz="900" spc="-15" dirty="0">
                <a:latin typeface="Arial"/>
                <a:cs typeface="Arial"/>
              </a:rPr>
              <a:t>of</a:t>
            </a:r>
            <a:r>
              <a:rPr lang="en-US" sz="900" spc="-10" dirty="0">
                <a:latin typeface="Times New Roman"/>
                <a:cs typeface="Times New Roman"/>
              </a:rPr>
              <a:t> </a:t>
            </a:r>
            <a:r>
              <a:rPr lang="en-US" sz="900" dirty="0">
                <a:latin typeface="Arial"/>
                <a:cs typeface="Arial"/>
              </a:rPr>
              <a:t>va</a:t>
            </a:r>
            <a:r>
              <a:rPr lang="en-US" sz="900" spc="-10" dirty="0">
                <a:latin typeface="Arial"/>
                <a:cs typeface="Arial"/>
              </a:rPr>
              <a:t>l</a:t>
            </a:r>
            <a:r>
              <a:rPr lang="en-US" sz="900" spc="-5" dirty="0">
                <a:latin typeface="Arial"/>
                <a:cs typeface="Arial"/>
              </a:rPr>
              <a:t>u</a:t>
            </a:r>
            <a:r>
              <a:rPr lang="en-US" sz="900" spc="-10" dirty="0">
                <a:latin typeface="Arial"/>
                <a:cs typeface="Arial"/>
              </a:rPr>
              <a:t>e</a:t>
            </a:r>
            <a:r>
              <a:rPr lang="en-US" sz="900" dirty="0">
                <a:latin typeface="Arial"/>
                <a:cs typeface="Arial"/>
              </a:rPr>
              <a:t>s</a:t>
            </a: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Clr>
                <a:srgbClr val="000098"/>
              </a:buClr>
              <a:buFont typeface="Arial"/>
              <a:buChar char="•"/>
              <a:tabLst>
                <a:tab pos="756920" algn="l"/>
              </a:tabLst>
            </a:pPr>
            <a:r>
              <a:rPr lang="en-US" sz="900" spc="-5" dirty="0">
                <a:latin typeface="Arial"/>
                <a:cs typeface="Arial"/>
              </a:rPr>
              <a:t>D</a:t>
            </a:r>
            <a:r>
              <a:rPr lang="en-US" sz="900" spc="-15" dirty="0">
                <a:latin typeface="Arial"/>
                <a:cs typeface="Arial"/>
              </a:rPr>
              <a:t>o</a:t>
            </a:r>
            <a:r>
              <a:rPr lang="en-US" sz="900" dirty="0">
                <a:latin typeface="Arial"/>
                <a:cs typeface="Arial"/>
              </a:rPr>
              <a:t>m</a:t>
            </a:r>
            <a:r>
              <a:rPr lang="en-US" sz="900" spc="-10" dirty="0">
                <a:latin typeface="Arial"/>
                <a:cs typeface="Arial"/>
              </a:rPr>
              <a:t>a</a:t>
            </a:r>
            <a:r>
              <a:rPr lang="en-US" sz="900" spc="-5" dirty="0">
                <a:latin typeface="Arial"/>
                <a:cs typeface="Arial"/>
              </a:rPr>
              <a:t>i</a:t>
            </a:r>
            <a:r>
              <a:rPr lang="en-US" sz="900" dirty="0">
                <a:latin typeface="Arial"/>
                <a:cs typeface="Arial"/>
              </a:rPr>
              <a:t>n</a:t>
            </a:r>
            <a:r>
              <a:rPr lang="en-US" sz="900" spc="55" dirty="0">
                <a:latin typeface="Times New Roman"/>
                <a:cs typeface="Times New Roman"/>
              </a:rPr>
              <a:t> </a:t>
            </a:r>
            <a:r>
              <a:rPr lang="en-US" sz="900" dirty="0">
                <a:latin typeface="Arial"/>
                <a:cs typeface="Arial"/>
              </a:rPr>
              <a:t>v</a:t>
            </a:r>
            <a:r>
              <a:rPr lang="en-US" sz="900" spc="-10" dirty="0">
                <a:latin typeface="Arial"/>
                <a:cs typeface="Arial"/>
              </a:rPr>
              <a:t>a</a:t>
            </a:r>
            <a:r>
              <a:rPr lang="en-US" sz="900" spc="-5" dirty="0">
                <a:latin typeface="Arial"/>
                <a:cs typeface="Arial"/>
              </a:rPr>
              <a:t>l</a:t>
            </a:r>
            <a:r>
              <a:rPr lang="en-US" sz="900" spc="-15" dirty="0">
                <a:latin typeface="Arial"/>
                <a:cs typeface="Arial"/>
              </a:rPr>
              <a:t>u</a:t>
            </a:r>
            <a:r>
              <a:rPr lang="en-US" sz="900" spc="-10" dirty="0">
                <a:latin typeface="Arial"/>
                <a:cs typeface="Arial"/>
              </a:rPr>
              <a:t>e</a:t>
            </a:r>
            <a:r>
              <a:rPr lang="en-US" sz="900" dirty="0">
                <a:latin typeface="Arial"/>
                <a:cs typeface="Arial"/>
              </a:rPr>
              <a:t>s</a:t>
            </a:r>
            <a:r>
              <a:rPr lang="en-US" sz="900" spc="60" dirty="0">
                <a:latin typeface="Times New Roman"/>
                <a:cs typeface="Times New Roman"/>
              </a:rPr>
              <a:t> </a:t>
            </a:r>
            <a:r>
              <a:rPr lang="en-US" sz="900" dirty="0">
                <a:latin typeface="Arial"/>
                <a:cs typeface="Arial"/>
              </a:rPr>
              <a:t>m</a:t>
            </a:r>
            <a:r>
              <a:rPr lang="en-US" sz="900" spc="-10" dirty="0">
                <a:latin typeface="Arial"/>
                <a:cs typeface="Arial"/>
              </a:rPr>
              <a:t>u</a:t>
            </a:r>
            <a:r>
              <a:rPr lang="en-US" sz="900" dirty="0">
                <a:latin typeface="Arial"/>
                <a:cs typeface="Arial"/>
              </a:rPr>
              <a:t>st</a:t>
            </a:r>
            <a:r>
              <a:rPr lang="en-US" sz="900" spc="50" dirty="0">
                <a:latin typeface="Times New Roman"/>
                <a:cs typeface="Times New Roman"/>
              </a:rPr>
              <a:t> </a:t>
            </a:r>
            <a:r>
              <a:rPr lang="en-US" sz="900" spc="-5" dirty="0">
                <a:latin typeface="Arial"/>
                <a:cs typeface="Arial"/>
              </a:rPr>
              <a:t>b</a:t>
            </a:r>
            <a:r>
              <a:rPr lang="en-US" sz="900" dirty="0">
                <a:latin typeface="Arial"/>
                <a:cs typeface="Arial"/>
              </a:rPr>
              <a:t>e</a:t>
            </a:r>
            <a:r>
              <a:rPr lang="en-US" sz="900" spc="45" dirty="0">
                <a:latin typeface="Times New Roman"/>
                <a:cs typeface="Times New Roman"/>
              </a:rPr>
              <a:t> </a:t>
            </a:r>
            <a:r>
              <a:rPr lang="en-US" sz="900" i="1" spc="-5" dirty="0">
                <a:solidFill>
                  <a:srgbClr val="C00000"/>
                </a:solidFill>
                <a:latin typeface="Arial"/>
                <a:cs typeface="Arial"/>
              </a:rPr>
              <a:t>ex</a:t>
            </a:r>
            <a:r>
              <a:rPr lang="en-US" sz="900" i="1" spc="-10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lang="en-US" sz="900" i="1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lang="en-US" sz="900" i="1" spc="-1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lang="en-US" sz="900" i="1" dirty="0">
                <a:solidFill>
                  <a:srgbClr val="C00000"/>
                </a:solidFill>
                <a:latin typeface="Arial"/>
                <a:cs typeface="Arial"/>
              </a:rPr>
              <a:t>stive</a:t>
            </a:r>
            <a:r>
              <a:rPr lang="en-US" sz="900" i="1" spc="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900" spc="-10" dirty="0">
                <a:latin typeface="Arial"/>
                <a:cs typeface="Arial"/>
              </a:rPr>
              <a:t>an</a:t>
            </a:r>
            <a:r>
              <a:rPr lang="en-US" sz="900" dirty="0">
                <a:latin typeface="Arial"/>
                <a:cs typeface="Arial"/>
              </a:rPr>
              <a:t>d</a:t>
            </a:r>
            <a:r>
              <a:rPr lang="en-US" sz="900" spc="45" dirty="0">
                <a:latin typeface="Times New Roman"/>
                <a:cs typeface="Times New Roman"/>
              </a:rPr>
              <a:t> </a:t>
            </a:r>
            <a:r>
              <a:rPr lang="en-US" sz="900" i="1" spc="-1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lang="en-US" sz="900" i="1" spc="-10" dirty="0">
                <a:solidFill>
                  <a:srgbClr val="C00000"/>
                </a:solidFill>
                <a:latin typeface="Arial"/>
                <a:cs typeface="Arial"/>
              </a:rPr>
              <a:t>u</a:t>
            </a:r>
            <a:r>
              <a:rPr lang="en-US" sz="900" i="1" dirty="0">
                <a:solidFill>
                  <a:srgbClr val="C00000"/>
                </a:solidFill>
                <a:latin typeface="Arial"/>
                <a:cs typeface="Arial"/>
              </a:rPr>
              <a:t>tu</a:t>
            </a:r>
            <a:r>
              <a:rPr lang="en-US" sz="900" i="1" spc="-10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lang="en-US" sz="900" i="1" spc="-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lang="en-US" sz="900" i="1" spc="-10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lang="en-US" sz="900" i="1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lang="en-US" sz="900" i="1" spc="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900" i="1" spc="-10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lang="en-US" sz="900" i="1" dirty="0">
                <a:solidFill>
                  <a:srgbClr val="C00000"/>
                </a:solidFill>
                <a:latin typeface="Arial"/>
                <a:cs typeface="Arial"/>
              </a:rPr>
              <a:t>xc</a:t>
            </a:r>
            <a:r>
              <a:rPr lang="en-US" sz="900" i="1" spc="-10" dirty="0">
                <a:solidFill>
                  <a:srgbClr val="C00000"/>
                </a:solidFill>
                <a:latin typeface="Arial"/>
                <a:cs typeface="Arial"/>
              </a:rPr>
              <a:t>lu</a:t>
            </a:r>
            <a:r>
              <a:rPr lang="en-US" sz="900" i="1" dirty="0">
                <a:solidFill>
                  <a:srgbClr val="C00000"/>
                </a:solidFill>
                <a:latin typeface="Arial"/>
                <a:cs typeface="Arial"/>
              </a:rPr>
              <a:t>si</a:t>
            </a:r>
            <a:r>
              <a:rPr lang="en-US" sz="900" i="1" spc="-1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lang="en-US" sz="900" i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endParaRPr lang="en-US" sz="9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7"/>
              </a:spcBef>
              <a:buClr>
                <a:srgbClr val="000098"/>
              </a:buClr>
              <a:buFont typeface="Arial"/>
              <a:buChar char="•"/>
            </a:pPr>
            <a:endParaRPr lang="en-US" sz="900" dirty="0">
              <a:latin typeface="Times New Roman"/>
              <a:cs typeface="Times New Roman"/>
            </a:endParaRPr>
          </a:p>
          <a:p>
            <a:pPr marL="355600" marR="174625" indent="-342900">
              <a:lnSpc>
                <a:spcPct val="100000"/>
              </a:lnSpc>
              <a:buClr>
                <a:srgbClr val="000098"/>
              </a:buClr>
              <a:buFont typeface="Symbol"/>
              <a:buChar char=""/>
              <a:tabLst>
                <a:tab pos="355600" algn="l"/>
              </a:tabLst>
            </a:pPr>
            <a:r>
              <a:rPr lang="en-US" sz="900" b="1" spc="-15" dirty="0"/>
              <a:t>F</a:t>
            </a:r>
            <a:r>
              <a:rPr lang="en-US" sz="900" b="1" spc="-10" dirty="0"/>
              <a:t>o</a:t>
            </a:r>
            <a:r>
              <a:rPr lang="en-US" sz="900" b="1" dirty="0"/>
              <a:t>r</a:t>
            </a:r>
            <a:r>
              <a:rPr lang="en-US" sz="900" b="1" spc="35" dirty="0">
                <a:latin typeface="Times New Roman"/>
                <a:cs typeface="Times New Roman"/>
              </a:rPr>
              <a:t> </a:t>
            </a:r>
            <a:r>
              <a:rPr lang="en-US" sz="900" b="1" spc="-10" dirty="0"/>
              <a:t>us,</a:t>
            </a:r>
            <a:r>
              <a:rPr lang="en-US" sz="900" b="1" spc="55" dirty="0">
                <a:latin typeface="Times New Roman"/>
                <a:cs typeface="Times New Roman"/>
              </a:rPr>
              <a:t> </a:t>
            </a:r>
            <a:r>
              <a:rPr lang="en-US" sz="900" b="1" spc="-5" dirty="0"/>
              <a:t>r</a:t>
            </a:r>
            <a:r>
              <a:rPr lang="en-US" sz="900" b="1" spc="-10" dirty="0"/>
              <a:t>a</a:t>
            </a:r>
            <a:r>
              <a:rPr lang="en-US" sz="900" b="1" spc="-15" dirty="0"/>
              <a:t>n</a:t>
            </a:r>
            <a:r>
              <a:rPr lang="en-US" sz="900" b="1" spc="-10" dirty="0"/>
              <a:t>d</a:t>
            </a:r>
            <a:r>
              <a:rPr lang="en-US" sz="900" b="1" dirty="0"/>
              <a:t>om</a:t>
            </a:r>
            <a:r>
              <a:rPr lang="en-US" sz="900" b="1" spc="40" dirty="0">
                <a:latin typeface="Times New Roman"/>
                <a:cs typeface="Times New Roman"/>
              </a:rPr>
              <a:t> </a:t>
            </a:r>
            <a:r>
              <a:rPr lang="en-US" sz="900" b="1" spc="-45" dirty="0"/>
              <a:t>v</a:t>
            </a:r>
            <a:r>
              <a:rPr lang="en-US" sz="900" b="1" spc="-5" dirty="0"/>
              <a:t>a</a:t>
            </a:r>
            <a:r>
              <a:rPr lang="en-US" sz="900" b="1" spc="-10" dirty="0"/>
              <a:t>riab</a:t>
            </a:r>
            <a:r>
              <a:rPr lang="en-US" sz="900" b="1" dirty="0"/>
              <a:t>l</a:t>
            </a:r>
            <a:r>
              <a:rPr lang="en-US" sz="900" b="1" spc="-5" dirty="0"/>
              <a:t>e</a:t>
            </a:r>
            <a:r>
              <a:rPr lang="en-US" sz="900" b="1" dirty="0"/>
              <a:t>s</a:t>
            </a:r>
            <a:r>
              <a:rPr lang="en-US" sz="900" b="1" spc="65" dirty="0">
                <a:latin typeface="Times New Roman"/>
                <a:cs typeface="Times New Roman"/>
              </a:rPr>
              <a:t> </a:t>
            </a:r>
            <a:r>
              <a:rPr lang="en-US" sz="900" b="1" spc="35" dirty="0"/>
              <a:t>w</a:t>
            </a:r>
            <a:r>
              <a:rPr lang="en-US" sz="900" b="1" spc="-5" dirty="0"/>
              <a:t>i</a:t>
            </a:r>
            <a:r>
              <a:rPr lang="en-US" sz="900" b="1" dirty="0"/>
              <a:t>l</a:t>
            </a:r>
            <a:r>
              <a:rPr lang="en-US" sz="900" b="1" spc="-5" dirty="0"/>
              <a:t>l</a:t>
            </a:r>
            <a:r>
              <a:rPr lang="en-US" sz="900" b="1" spc="5" dirty="0">
                <a:latin typeface="Times New Roman"/>
                <a:cs typeface="Times New Roman"/>
              </a:rPr>
              <a:t> </a:t>
            </a:r>
            <a:r>
              <a:rPr lang="en-US" sz="900" b="1" dirty="0"/>
              <a:t>ha</a:t>
            </a:r>
            <a:r>
              <a:rPr lang="en-US" sz="900" b="1" spc="-45" dirty="0"/>
              <a:t>v</a:t>
            </a:r>
            <a:r>
              <a:rPr lang="en-US" sz="900" b="1" dirty="0"/>
              <a:t>e</a:t>
            </a:r>
            <a:r>
              <a:rPr lang="en-US" sz="900" b="1" spc="95" dirty="0">
                <a:latin typeface="Times New Roman"/>
                <a:cs typeface="Times New Roman"/>
              </a:rPr>
              <a:t> </a:t>
            </a:r>
            <a:r>
              <a:rPr lang="en-US" sz="900" b="1" dirty="0"/>
              <a:t>a</a:t>
            </a:r>
            <a:r>
              <a:rPr lang="en-US" sz="900" b="1" spc="50" dirty="0">
                <a:latin typeface="Times New Roman"/>
                <a:cs typeface="Times New Roman"/>
              </a:rPr>
              <a:t> </a:t>
            </a:r>
            <a:r>
              <a:rPr lang="en-US" sz="900" b="1" spc="-15" dirty="0"/>
              <a:t>d</a:t>
            </a:r>
            <a:r>
              <a:rPr lang="en-US" sz="900" b="1" dirty="0"/>
              <a:t>i</a:t>
            </a:r>
            <a:r>
              <a:rPr lang="en-US" sz="900" b="1" spc="-5" dirty="0"/>
              <a:t>s</a:t>
            </a:r>
            <a:r>
              <a:rPr lang="en-US" sz="900" b="1" spc="-10" dirty="0"/>
              <a:t>c</a:t>
            </a:r>
            <a:r>
              <a:rPr lang="en-US" sz="900" b="1" spc="-5" dirty="0"/>
              <a:t>r</a:t>
            </a:r>
            <a:r>
              <a:rPr lang="en-US" sz="900" b="1" spc="-10" dirty="0"/>
              <a:t>ete,</a:t>
            </a:r>
            <a:r>
              <a:rPr lang="en-US" sz="900" b="1" spc="50" dirty="0">
                <a:latin typeface="Times New Roman"/>
                <a:cs typeface="Times New Roman"/>
              </a:rPr>
              <a:t> </a:t>
            </a:r>
            <a:r>
              <a:rPr lang="en-US" sz="900" b="1" spc="-20" dirty="0"/>
              <a:t>co</a:t>
            </a:r>
            <a:r>
              <a:rPr lang="en-US" sz="900" b="1" spc="-10" dirty="0"/>
              <a:t>untabl</a:t>
            </a:r>
            <a:r>
              <a:rPr lang="en-US" sz="900" b="1" dirty="0"/>
              <a:t>e</a:t>
            </a:r>
            <a:r>
              <a:rPr lang="en-US" sz="900" b="1" spc="35" dirty="0">
                <a:latin typeface="Times New Roman"/>
                <a:cs typeface="Times New Roman"/>
              </a:rPr>
              <a:t> </a:t>
            </a:r>
            <a:r>
              <a:rPr lang="en-US" sz="900" b="1" spc="-10" dirty="0"/>
              <a:t>(usual</a:t>
            </a:r>
            <a:r>
              <a:rPr lang="en-US" sz="900" b="1" dirty="0"/>
              <a:t>ly</a:t>
            </a:r>
            <a:r>
              <a:rPr lang="en-US" sz="900" b="1" spc="30" dirty="0">
                <a:latin typeface="Times New Roman"/>
                <a:cs typeface="Times New Roman"/>
              </a:rPr>
              <a:t> </a:t>
            </a:r>
            <a:r>
              <a:rPr lang="en-US" sz="900" b="1" spc="-10" dirty="0"/>
              <a:t>f</a:t>
            </a:r>
            <a:r>
              <a:rPr lang="en-US" sz="900" b="1" dirty="0"/>
              <a:t>i</a:t>
            </a:r>
            <a:r>
              <a:rPr lang="en-US" sz="900" b="1" spc="-15" dirty="0"/>
              <a:t>n</a:t>
            </a:r>
            <a:r>
              <a:rPr lang="en-US" sz="900" b="1" dirty="0"/>
              <a:t>ite)</a:t>
            </a:r>
            <a:r>
              <a:rPr lang="en-US" sz="900" b="1" dirty="0">
                <a:latin typeface="Times New Roman"/>
                <a:cs typeface="Times New Roman"/>
              </a:rPr>
              <a:t> </a:t>
            </a:r>
            <a:r>
              <a:rPr lang="en-US" sz="900" b="1" spc="-15" dirty="0"/>
              <a:t>d</a:t>
            </a:r>
            <a:r>
              <a:rPr lang="en-US" sz="900" b="1" spc="-10" dirty="0"/>
              <a:t>o</a:t>
            </a:r>
            <a:r>
              <a:rPr lang="en-US" sz="900" b="1" spc="-5" dirty="0"/>
              <a:t>m</a:t>
            </a:r>
            <a:r>
              <a:rPr lang="en-US" sz="900" b="1" spc="-10" dirty="0"/>
              <a:t>ain</a:t>
            </a:r>
            <a:r>
              <a:rPr lang="en-US" sz="900" b="1" spc="45" dirty="0">
                <a:latin typeface="Times New Roman"/>
                <a:cs typeface="Times New Roman"/>
              </a:rPr>
              <a:t> </a:t>
            </a:r>
            <a:r>
              <a:rPr lang="en-US" sz="900" b="1" spc="-10" dirty="0"/>
              <a:t>of</a:t>
            </a:r>
            <a:r>
              <a:rPr lang="en-US" sz="900" b="1" spc="50" dirty="0">
                <a:latin typeface="Times New Roman"/>
                <a:cs typeface="Times New Roman"/>
              </a:rPr>
              <a:t> </a:t>
            </a:r>
            <a:r>
              <a:rPr lang="en-US" sz="900" b="1" i="1" spc="-5" dirty="0">
                <a:solidFill>
                  <a:srgbClr val="C00000"/>
                </a:solidFill>
              </a:rPr>
              <a:t>a</a:t>
            </a:r>
            <a:r>
              <a:rPr lang="en-US" sz="900" b="1" i="1" spc="-10" dirty="0">
                <a:solidFill>
                  <a:srgbClr val="C00000"/>
                </a:solidFill>
              </a:rPr>
              <a:t>r</a:t>
            </a:r>
            <a:r>
              <a:rPr lang="en-US" sz="900" b="1" i="1" spc="-15" dirty="0">
                <a:solidFill>
                  <a:srgbClr val="C00000"/>
                </a:solidFill>
              </a:rPr>
              <a:t>b</a:t>
            </a:r>
            <a:r>
              <a:rPr lang="en-US" sz="900" b="1" i="1" dirty="0">
                <a:solidFill>
                  <a:srgbClr val="C00000"/>
                </a:solidFill>
              </a:rPr>
              <a:t>itr</a:t>
            </a:r>
            <a:r>
              <a:rPr lang="en-US" sz="900" b="1" i="1" spc="-10" dirty="0">
                <a:solidFill>
                  <a:srgbClr val="C00000"/>
                </a:solidFill>
              </a:rPr>
              <a:t>a</a:t>
            </a:r>
            <a:r>
              <a:rPr lang="en-US" sz="900" b="1" i="1" spc="-5" dirty="0">
                <a:solidFill>
                  <a:srgbClr val="C00000"/>
                </a:solidFill>
              </a:rPr>
              <a:t>r</a:t>
            </a:r>
            <a:r>
              <a:rPr lang="en-US" sz="900" b="1" i="1" dirty="0">
                <a:solidFill>
                  <a:srgbClr val="C00000"/>
                </a:solidFill>
              </a:rPr>
              <a:t>y</a:t>
            </a:r>
            <a:r>
              <a:rPr lang="en-US" sz="900" b="1" i="1" spc="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900" b="1" i="1" spc="-5" dirty="0">
                <a:solidFill>
                  <a:srgbClr val="C00000"/>
                </a:solidFill>
              </a:rPr>
              <a:t>v</a:t>
            </a:r>
            <a:r>
              <a:rPr lang="en-US" sz="900" b="1" i="1" spc="-10" dirty="0">
                <a:solidFill>
                  <a:srgbClr val="C00000"/>
                </a:solidFill>
              </a:rPr>
              <a:t>a</a:t>
            </a:r>
            <a:r>
              <a:rPr lang="en-US" sz="900" b="1" i="1" spc="-5" dirty="0">
                <a:solidFill>
                  <a:srgbClr val="C00000"/>
                </a:solidFill>
              </a:rPr>
              <a:t>l</a:t>
            </a:r>
            <a:r>
              <a:rPr lang="en-US" sz="900" b="1" i="1" spc="-10" dirty="0">
                <a:solidFill>
                  <a:srgbClr val="C00000"/>
                </a:solidFill>
              </a:rPr>
              <a:t>u</a:t>
            </a:r>
            <a:r>
              <a:rPr lang="en-US" sz="900" b="1" i="1" spc="-5" dirty="0">
                <a:solidFill>
                  <a:srgbClr val="C00000"/>
                </a:solidFill>
              </a:rPr>
              <a:t>es</a:t>
            </a:r>
            <a:r>
              <a:rPr lang="en-US" sz="900" b="1" spc="-5" dirty="0"/>
              <a:t>.</a:t>
            </a:r>
            <a:endParaRPr lang="en-US" sz="900" dirty="0"/>
          </a:p>
          <a:p>
            <a:pPr marL="812800" indent="-342900">
              <a:lnSpc>
                <a:spcPct val="100000"/>
              </a:lnSpc>
              <a:spcBef>
                <a:spcPts val="430"/>
              </a:spcBef>
              <a:buClr>
                <a:srgbClr val="000098"/>
              </a:buClr>
              <a:buFont typeface="Symbol"/>
              <a:buChar char=""/>
              <a:tabLst>
                <a:tab pos="813435" algn="l"/>
              </a:tabLst>
            </a:pPr>
            <a:r>
              <a:rPr lang="en-US" sz="900" dirty="0"/>
              <a:t>M</a:t>
            </a:r>
            <a:r>
              <a:rPr lang="en-US" sz="900" spc="-10" dirty="0"/>
              <a:t>a</a:t>
            </a:r>
            <a:r>
              <a:rPr lang="en-US" sz="900" dirty="0"/>
              <a:t>th</a:t>
            </a:r>
            <a:r>
              <a:rPr lang="en-US" sz="900" spc="-10" dirty="0"/>
              <a:t>e</a:t>
            </a:r>
            <a:r>
              <a:rPr lang="en-US" sz="900" dirty="0"/>
              <a:t>m</a:t>
            </a:r>
            <a:r>
              <a:rPr lang="en-US" sz="900" spc="-10" dirty="0"/>
              <a:t>a</a:t>
            </a:r>
            <a:r>
              <a:rPr lang="en-US" sz="900" dirty="0"/>
              <a:t>tic</a:t>
            </a:r>
            <a:r>
              <a:rPr lang="en-US" sz="900" spc="-15" dirty="0"/>
              <a:t>a</a:t>
            </a:r>
            <a:r>
              <a:rPr lang="en-US" sz="900" dirty="0"/>
              <a:t>l</a:t>
            </a:r>
            <a:r>
              <a:rPr lang="en-US" sz="900" spc="60" dirty="0">
                <a:latin typeface="Times New Roman"/>
                <a:cs typeface="Times New Roman"/>
              </a:rPr>
              <a:t> </a:t>
            </a:r>
            <a:r>
              <a:rPr lang="en-US" sz="900" dirty="0"/>
              <a:t>stat</a:t>
            </a:r>
            <a:r>
              <a:rPr lang="en-US" sz="900" spc="-10" dirty="0"/>
              <a:t>i</a:t>
            </a:r>
            <a:r>
              <a:rPr lang="en-US" sz="900" dirty="0"/>
              <a:t>stics</a:t>
            </a:r>
            <a:r>
              <a:rPr lang="en-US" sz="900" spc="50" dirty="0">
                <a:latin typeface="Times New Roman"/>
                <a:cs typeface="Times New Roman"/>
              </a:rPr>
              <a:t> </a:t>
            </a:r>
            <a:r>
              <a:rPr lang="en-US" sz="900" spc="-10" dirty="0"/>
              <a:t>u</a:t>
            </a:r>
            <a:r>
              <a:rPr lang="en-US" sz="900" dirty="0"/>
              <a:t>s</a:t>
            </a:r>
            <a:r>
              <a:rPr lang="en-US" sz="900" spc="-10" dirty="0"/>
              <a:t>ua</a:t>
            </a:r>
            <a:r>
              <a:rPr lang="en-US" sz="900" spc="-5" dirty="0"/>
              <a:t>l</a:t>
            </a:r>
            <a:r>
              <a:rPr lang="en-US" sz="900" spc="-10" dirty="0"/>
              <a:t>l</a:t>
            </a:r>
            <a:r>
              <a:rPr lang="en-US" sz="900" dirty="0"/>
              <a:t>y</a:t>
            </a:r>
            <a:r>
              <a:rPr lang="en-US" sz="900" spc="60" dirty="0">
                <a:latin typeface="Times New Roman"/>
                <a:cs typeface="Times New Roman"/>
              </a:rPr>
              <a:t> </a:t>
            </a:r>
            <a:r>
              <a:rPr lang="en-US" sz="900" dirty="0"/>
              <a:t>c</a:t>
            </a:r>
            <a:r>
              <a:rPr lang="en-US" sz="900" spc="-10" dirty="0"/>
              <a:t>a</a:t>
            </a:r>
            <a:r>
              <a:rPr lang="en-US" sz="900" spc="-5" dirty="0"/>
              <a:t>l</a:t>
            </a:r>
            <a:r>
              <a:rPr lang="en-US" sz="900" spc="-10" dirty="0"/>
              <a:t>l</a:t>
            </a:r>
            <a:r>
              <a:rPr lang="en-US" sz="900" dirty="0"/>
              <a:t>s</a:t>
            </a:r>
            <a:r>
              <a:rPr lang="en-US" sz="900" spc="60" dirty="0">
                <a:latin typeface="Times New Roman"/>
                <a:cs typeface="Times New Roman"/>
              </a:rPr>
              <a:t> </a:t>
            </a:r>
            <a:r>
              <a:rPr lang="en-US" sz="900" dirty="0"/>
              <a:t>th</a:t>
            </a:r>
            <a:r>
              <a:rPr lang="en-US" sz="900" spc="-10" dirty="0"/>
              <a:t>e</a:t>
            </a:r>
            <a:r>
              <a:rPr lang="en-US" sz="900" dirty="0"/>
              <a:t>se</a:t>
            </a:r>
            <a:r>
              <a:rPr lang="en-US" sz="900" spc="50" dirty="0">
                <a:latin typeface="Times New Roman"/>
                <a:cs typeface="Times New Roman"/>
              </a:rPr>
              <a:t> </a:t>
            </a:r>
            <a:r>
              <a:rPr lang="en-US" sz="900" i="1" dirty="0">
                <a:solidFill>
                  <a:srgbClr val="C00000"/>
                </a:solidFill>
              </a:rPr>
              <a:t>ra</a:t>
            </a:r>
            <a:r>
              <a:rPr lang="en-US" sz="900" i="1" spc="-10" dirty="0">
                <a:solidFill>
                  <a:srgbClr val="C00000"/>
                </a:solidFill>
              </a:rPr>
              <a:t>n</a:t>
            </a:r>
            <a:r>
              <a:rPr lang="en-US" sz="900" i="1" spc="-5" dirty="0">
                <a:solidFill>
                  <a:srgbClr val="C00000"/>
                </a:solidFill>
              </a:rPr>
              <a:t>d</a:t>
            </a:r>
            <a:r>
              <a:rPr lang="en-US" sz="900" i="1" spc="-10" dirty="0">
                <a:solidFill>
                  <a:srgbClr val="C00000"/>
                </a:solidFill>
              </a:rPr>
              <a:t>o</a:t>
            </a:r>
            <a:r>
              <a:rPr lang="en-US" sz="900" i="1" dirty="0">
                <a:solidFill>
                  <a:srgbClr val="C00000"/>
                </a:solidFill>
              </a:rPr>
              <a:t>m</a:t>
            </a:r>
            <a:r>
              <a:rPr lang="en-US" sz="900" i="1" spc="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lang="en-US" sz="900" i="1" spc="-5" dirty="0">
                <a:solidFill>
                  <a:srgbClr val="C00000"/>
                </a:solidFill>
              </a:rPr>
              <a:t>e</a:t>
            </a:r>
            <a:r>
              <a:rPr lang="en-US" sz="900" i="1" spc="-10" dirty="0">
                <a:solidFill>
                  <a:srgbClr val="C00000"/>
                </a:solidFill>
              </a:rPr>
              <a:t>l</a:t>
            </a:r>
            <a:r>
              <a:rPr lang="en-US" sz="900" i="1" spc="-5" dirty="0">
                <a:solidFill>
                  <a:srgbClr val="C00000"/>
                </a:solidFill>
              </a:rPr>
              <a:t>e</a:t>
            </a:r>
            <a:r>
              <a:rPr lang="en-US" sz="900" i="1" spc="-15" dirty="0">
                <a:solidFill>
                  <a:srgbClr val="C00000"/>
                </a:solidFill>
              </a:rPr>
              <a:t>m</a:t>
            </a:r>
            <a:r>
              <a:rPr lang="en-US" sz="900" i="1" spc="-5" dirty="0">
                <a:solidFill>
                  <a:srgbClr val="C00000"/>
                </a:solidFill>
              </a:rPr>
              <a:t>e</a:t>
            </a:r>
            <a:r>
              <a:rPr lang="en-US" sz="900" i="1" spc="-10" dirty="0">
                <a:solidFill>
                  <a:srgbClr val="C00000"/>
                </a:solidFill>
              </a:rPr>
              <a:t>n</a:t>
            </a:r>
            <a:r>
              <a:rPr lang="en-US" sz="900" i="1" dirty="0">
                <a:solidFill>
                  <a:srgbClr val="C00000"/>
                </a:solidFill>
              </a:rPr>
              <a:t>ts</a:t>
            </a:r>
            <a:endParaRPr lang="en-US" sz="900" dirty="0"/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lang="en-US" sz="900" dirty="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buClr>
                <a:srgbClr val="000098"/>
              </a:buClr>
              <a:buFont typeface="Arial"/>
              <a:buChar char="•"/>
              <a:tabLst>
                <a:tab pos="756920" algn="l"/>
              </a:tabLst>
            </a:pPr>
            <a:r>
              <a:rPr lang="en-US" sz="900" b="1" dirty="0"/>
              <a:t>E</a:t>
            </a:r>
            <a:r>
              <a:rPr lang="en-US" sz="900" b="1" spc="-10" dirty="0"/>
              <a:t>x</a:t>
            </a:r>
            <a:r>
              <a:rPr lang="en-US" sz="900" b="1" spc="-5" dirty="0"/>
              <a:t>a</a:t>
            </a:r>
            <a:r>
              <a:rPr lang="en-US" sz="900" b="1" spc="-10" dirty="0"/>
              <a:t>m</a:t>
            </a:r>
            <a:r>
              <a:rPr lang="en-US" sz="900" b="1" spc="-15" dirty="0"/>
              <a:t>p</a:t>
            </a:r>
            <a:r>
              <a:rPr lang="en-US" sz="900" b="1" dirty="0"/>
              <a:t>l</a:t>
            </a:r>
            <a:r>
              <a:rPr lang="en-US" sz="900" b="1" spc="-5" dirty="0"/>
              <a:t>e</a:t>
            </a:r>
            <a:r>
              <a:rPr lang="en-US" sz="900" b="1" dirty="0"/>
              <a:t>:</a:t>
            </a:r>
            <a:r>
              <a:rPr lang="en-US" sz="900" b="1" spc="50" dirty="0">
                <a:latin typeface="Times New Roman"/>
                <a:cs typeface="Times New Roman"/>
              </a:rPr>
              <a:t> </a:t>
            </a:r>
            <a:r>
              <a:rPr lang="en-US" sz="900" b="1" dirty="0"/>
              <a:t>We</a:t>
            </a:r>
            <a:r>
              <a:rPr lang="en-US" sz="900" b="1" spc="-10" dirty="0"/>
              <a:t>a</a:t>
            </a:r>
            <a:r>
              <a:rPr lang="en-US" sz="900" b="1" dirty="0"/>
              <a:t>ther</a:t>
            </a:r>
            <a:r>
              <a:rPr lang="en-US" sz="900" b="1" spc="55" dirty="0">
                <a:latin typeface="Times New Roman"/>
                <a:cs typeface="Times New Roman"/>
              </a:rPr>
              <a:t> </a:t>
            </a:r>
            <a:r>
              <a:rPr lang="en-US" sz="900" b="1" spc="-10" dirty="0"/>
              <a:t>is</a:t>
            </a:r>
            <a:r>
              <a:rPr lang="en-US" sz="900" b="1" spc="40" dirty="0">
                <a:latin typeface="Times New Roman"/>
                <a:cs typeface="Times New Roman"/>
              </a:rPr>
              <a:t> </a:t>
            </a:r>
            <a:r>
              <a:rPr lang="en-US" sz="900" b="1" dirty="0"/>
              <a:t>a</a:t>
            </a:r>
            <a:r>
              <a:rPr lang="en-US" sz="900" b="1" spc="50" dirty="0">
                <a:latin typeface="Times New Roman"/>
                <a:cs typeface="Times New Roman"/>
              </a:rPr>
              <a:t> </a:t>
            </a:r>
            <a:r>
              <a:rPr lang="en-US" sz="900" b="1" spc="-15" dirty="0">
                <a:solidFill>
                  <a:schemeClr val="tx2"/>
                </a:solidFill>
              </a:rPr>
              <a:t>d</a:t>
            </a:r>
            <a:r>
              <a:rPr lang="en-US" sz="900" b="1" dirty="0">
                <a:solidFill>
                  <a:schemeClr val="tx2"/>
                </a:solidFill>
              </a:rPr>
              <a:t>i</a:t>
            </a:r>
            <a:r>
              <a:rPr lang="en-US" sz="900" b="1" spc="-5" dirty="0">
                <a:solidFill>
                  <a:schemeClr val="tx2"/>
                </a:solidFill>
              </a:rPr>
              <a:t>s</a:t>
            </a:r>
            <a:r>
              <a:rPr lang="en-US" sz="900" b="1" spc="-10" dirty="0">
                <a:solidFill>
                  <a:schemeClr val="tx2"/>
                </a:solidFill>
              </a:rPr>
              <a:t>c</a:t>
            </a:r>
            <a:r>
              <a:rPr lang="en-US" sz="900" b="1" spc="-5" dirty="0">
                <a:solidFill>
                  <a:schemeClr val="tx2"/>
                </a:solidFill>
              </a:rPr>
              <a:t>r</a:t>
            </a:r>
            <a:r>
              <a:rPr lang="en-US" sz="900" b="1" spc="-10" dirty="0">
                <a:solidFill>
                  <a:schemeClr val="tx2"/>
                </a:solidFill>
              </a:rPr>
              <a:t>e</a:t>
            </a:r>
            <a:r>
              <a:rPr lang="en-US" sz="900" b="1" dirty="0">
                <a:solidFill>
                  <a:schemeClr val="tx2"/>
                </a:solidFill>
              </a:rPr>
              <a:t>te</a:t>
            </a:r>
            <a:r>
              <a:rPr lang="en-US" sz="900" b="1" spc="5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900" b="1" spc="-5" dirty="0">
                <a:solidFill>
                  <a:schemeClr val="tx2"/>
                </a:solidFill>
              </a:rPr>
              <a:t>r</a:t>
            </a:r>
            <a:r>
              <a:rPr lang="en-US" sz="900" b="1" spc="-10" dirty="0">
                <a:solidFill>
                  <a:schemeClr val="tx2"/>
                </a:solidFill>
              </a:rPr>
              <a:t>a</a:t>
            </a:r>
            <a:r>
              <a:rPr lang="en-US" sz="900" b="1" spc="-15" dirty="0">
                <a:solidFill>
                  <a:schemeClr val="tx2"/>
                </a:solidFill>
              </a:rPr>
              <a:t>n</a:t>
            </a:r>
            <a:r>
              <a:rPr lang="en-US" sz="900" b="1" spc="-10" dirty="0">
                <a:solidFill>
                  <a:schemeClr val="tx2"/>
                </a:solidFill>
              </a:rPr>
              <a:t>d</a:t>
            </a:r>
            <a:r>
              <a:rPr lang="en-US" sz="900" b="1" dirty="0">
                <a:solidFill>
                  <a:schemeClr val="tx2"/>
                </a:solidFill>
              </a:rPr>
              <a:t>om</a:t>
            </a:r>
            <a:r>
              <a:rPr lang="en-US" sz="900" b="1" spc="4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900" b="1" spc="-40" dirty="0">
                <a:solidFill>
                  <a:schemeClr val="tx2"/>
                </a:solidFill>
              </a:rPr>
              <a:t>v</a:t>
            </a:r>
            <a:r>
              <a:rPr lang="en-US" sz="900" b="1" spc="-5" dirty="0">
                <a:solidFill>
                  <a:schemeClr val="tx2"/>
                </a:solidFill>
              </a:rPr>
              <a:t>a</a:t>
            </a:r>
            <a:r>
              <a:rPr lang="en-US" sz="900" b="1" spc="-10" dirty="0">
                <a:solidFill>
                  <a:schemeClr val="tx2"/>
                </a:solidFill>
              </a:rPr>
              <a:t>riab</a:t>
            </a:r>
            <a:r>
              <a:rPr lang="en-US" sz="900" b="1" dirty="0">
                <a:solidFill>
                  <a:schemeClr val="tx2"/>
                </a:solidFill>
              </a:rPr>
              <a:t>le</a:t>
            </a:r>
            <a:r>
              <a:rPr lang="en-US" sz="900" b="1" spc="55" dirty="0">
                <a:solidFill>
                  <a:schemeClr val="tx2"/>
                </a:solidFill>
                <a:latin typeface="Times New Roman"/>
                <a:cs typeface="Times New Roman"/>
              </a:rPr>
              <a:t> </a:t>
            </a:r>
            <a:r>
              <a:rPr lang="en-US" sz="900" b="1" spc="35" dirty="0"/>
              <a:t>w</a:t>
            </a:r>
            <a:r>
              <a:rPr lang="en-US" sz="900" b="1" spc="-10" dirty="0"/>
              <a:t>ith</a:t>
            </a:r>
            <a:r>
              <a:rPr lang="en-US" sz="900" b="1" spc="25" dirty="0">
                <a:latin typeface="Times New Roman"/>
                <a:cs typeface="Times New Roman"/>
              </a:rPr>
              <a:t> </a:t>
            </a:r>
            <a:r>
              <a:rPr lang="en-US" sz="900" b="1" spc="-15" dirty="0"/>
              <a:t>d</a:t>
            </a:r>
            <a:r>
              <a:rPr lang="en-US" sz="900" b="1" spc="-10" dirty="0"/>
              <a:t>o</a:t>
            </a:r>
            <a:r>
              <a:rPr lang="en-US" sz="900" b="1" spc="-5" dirty="0"/>
              <a:t>m</a:t>
            </a:r>
            <a:r>
              <a:rPr lang="en-US" sz="900" b="1" spc="-10" dirty="0"/>
              <a:t>ain</a:t>
            </a:r>
            <a:endParaRPr lang="en-US" sz="900" dirty="0"/>
          </a:p>
          <a:p>
            <a:pPr marL="756285">
              <a:lnSpc>
                <a:spcPct val="100000"/>
              </a:lnSpc>
            </a:pPr>
            <a:r>
              <a:rPr lang="en-US" sz="900" b="1" spc="-5" dirty="0"/>
              <a:t>{</a:t>
            </a:r>
            <a:r>
              <a:rPr lang="en-US" sz="900" b="1" spc="-10" dirty="0"/>
              <a:t>s</a:t>
            </a:r>
            <a:r>
              <a:rPr lang="en-US" sz="900" b="1" spc="-15" dirty="0"/>
              <a:t>u</a:t>
            </a:r>
            <a:r>
              <a:rPr lang="en-US" sz="900" b="1" spc="-10" dirty="0"/>
              <a:t>n</a:t>
            </a:r>
            <a:r>
              <a:rPr lang="en-US" sz="900" b="1" spc="-15" dirty="0"/>
              <a:t>n</a:t>
            </a:r>
            <a:r>
              <a:rPr lang="en-US" sz="900" b="1" spc="-25" dirty="0"/>
              <a:t>y</a:t>
            </a:r>
            <a:r>
              <a:rPr lang="en-US" sz="900" b="1" spc="-5" dirty="0"/>
              <a:t>,</a:t>
            </a:r>
            <a:r>
              <a:rPr lang="en-US" sz="900" b="1" spc="55" dirty="0">
                <a:latin typeface="Times New Roman"/>
                <a:cs typeface="Times New Roman"/>
              </a:rPr>
              <a:t> </a:t>
            </a:r>
            <a:r>
              <a:rPr lang="en-US" sz="900" b="1" spc="-5" dirty="0"/>
              <a:t>r</a:t>
            </a:r>
            <a:r>
              <a:rPr lang="en-US" sz="900" b="1" spc="-10" dirty="0"/>
              <a:t>a</a:t>
            </a:r>
            <a:r>
              <a:rPr lang="en-US" sz="900" b="1" spc="-5" dirty="0"/>
              <a:t>i</a:t>
            </a:r>
            <a:r>
              <a:rPr lang="en-US" sz="900" b="1" spc="-10" dirty="0"/>
              <a:t>n</a:t>
            </a:r>
            <a:r>
              <a:rPr lang="en-US" sz="900" b="1" spc="-5" dirty="0"/>
              <a:t>,</a:t>
            </a:r>
            <a:r>
              <a:rPr lang="en-US" sz="900" b="1" spc="55" dirty="0">
                <a:latin typeface="Times New Roman"/>
                <a:cs typeface="Times New Roman"/>
              </a:rPr>
              <a:t> </a:t>
            </a:r>
            <a:r>
              <a:rPr lang="en-US" sz="900" b="1" spc="-15" dirty="0"/>
              <a:t>clo</a:t>
            </a:r>
            <a:r>
              <a:rPr lang="en-US" sz="900" b="1" spc="-10" dirty="0"/>
              <a:t>u</a:t>
            </a:r>
            <a:r>
              <a:rPr lang="en-US" sz="900" b="1" spc="-15" dirty="0"/>
              <a:t>d</a:t>
            </a:r>
            <a:r>
              <a:rPr lang="en-US" sz="900" b="1" spc="-25" dirty="0"/>
              <a:t>y</a:t>
            </a:r>
            <a:r>
              <a:rPr lang="en-US" sz="900" b="1" spc="-5" dirty="0"/>
              <a:t>,</a:t>
            </a:r>
            <a:r>
              <a:rPr lang="en-US" sz="900" b="1" spc="50" dirty="0">
                <a:latin typeface="Times New Roman"/>
                <a:cs typeface="Times New Roman"/>
              </a:rPr>
              <a:t> </a:t>
            </a:r>
            <a:r>
              <a:rPr lang="en-US" sz="900" b="1" spc="-10" dirty="0"/>
              <a:t>s</a:t>
            </a:r>
            <a:r>
              <a:rPr lang="en-US" sz="900" b="1" spc="-15" dirty="0"/>
              <a:t>n</a:t>
            </a:r>
            <a:r>
              <a:rPr lang="en-US" sz="900" b="1" spc="-10" dirty="0"/>
              <a:t>o</a:t>
            </a:r>
            <a:r>
              <a:rPr lang="en-US" sz="900" b="1" spc="35" dirty="0"/>
              <a:t>w</a:t>
            </a:r>
            <a:r>
              <a:rPr lang="en-US" sz="900" b="1" spc="-5" dirty="0"/>
              <a:t>}.</a:t>
            </a:r>
            <a:endParaRPr lang="en-US" sz="900" dirty="0"/>
          </a:p>
          <a:p>
            <a:pPr marL="756285" indent="-286385">
              <a:lnSpc>
                <a:spcPct val="100000"/>
              </a:lnSpc>
              <a:spcBef>
                <a:spcPts val="470"/>
              </a:spcBef>
              <a:buClr>
                <a:srgbClr val="000098"/>
              </a:buClr>
              <a:buFont typeface="Arial"/>
              <a:buChar char="•"/>
              <a:tabLst>
                <a:tab pos="756920" algn="l"/>
              </a:tabLst>
            </a:pPr>
            <a:r>
              <a:rPr lang="en-US" sz="900" b="1" i="1" dirty="0"/>
              <a:t>Exa</a:t>
            </a:r>
            <a:r>
              <a:rPr lang="en-US" sz="900" b="1" i="1" spc="-10" dirty="0"/>
              <a:t>m</a:t>
            </a:r>
            <a:r>
              <a:rPr lang="en-US" sz="900" b="1" i="1" dirty="0"/>
              <a:t>ple:</a:t>
            </a:r>
            <a:r>
              <a:rPr lang="en-US" sz="900" b="1" i="1" spc="25" dirty="0">
                <a:latin typeface="Times New Roman"/>
                <a:cs typeface="Times New Roman"/>
              </a:rPr>
              <a:t> </a:t>
            </a:r>
            <a:r>
              <a:rPr lang="en-US" sz="900" b="1" i="1" dirty="0"/>
              <a:t>A</a:t>
            </a:r>
            <a:r>
              <a:rPr lang="en-US" sz="900" b="1" i="1" spc="55" dirty="0">
                <a:latin typeface="Times New Roman"/>
                <a:cs typeface="Times New Roman"/>
              </a:rPr>
              <a:t> </a:t>
            </a:r>
            <a:r>
              <a:rPr lang="en-US" sz="900" b="1" i="1" spc="-20" dirty="0">
                <a:solidFill>
                  <a:srgbClr val="3232CC"/>
                </a:solidFill>
              </a:rPr>
              <a:t>Boo</a:t>
            </a:r>
            <a:r>
              <a:rPr lang="en-US" sz="900" b="1" i="1" dirty="0">
                <a:solidFill>
                  <a:srgbClr val="3232CC"/>
                </a:solidFill>
              </a:rPr>
              <a:t>l</a:t>
            </a:r>
            <a:r>
              <a:rPr lang="en-US" sz="900" b="1" i="1" spc="-5" dirty="0">
                <a:solidFill>
                  <a:srgbClr val="3232CC"/>
                </a:solidFill>
              </a:rPr>
              <a:t>e</a:t>
            </a:r>
            <a:r>
              <a:rPr lang="en-US" sz="900" b="1" i="1" spc="-10" dirty="0">
                <a:solidFill>
                  <a:srgbClr val="3232CC"/>
                </a:solidFill>
              </a:rPr>
              <a:t>a</a:t>
            </a:r>
            <a:r>
              <a:rPr lang="en-US" sz="900" b="1" i="1" spc="-15" dirty="0">
                <a:solidFill>
                  <a:srgbClr val="3232CC"/>
                </a:solidFill>
              </a:rPr>
              <a:t>n</a:t>
            </a:r>
            <a:r>
              <a:rPr lang="en-US" sz="900" b="1" i="1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lang="en-US" sz="900" b="1" i="1" spc="-10" dirty="0">
                <a:solidFill>
                  <a:srgbClr val="3232CC"/>
                </a:solidFill>
              </a:rPr>
              <a:t>r</a:t>
            </a:r>
            <a:r>
              <a:rPr lang="en-US" sz="900" b="1" i="1" spc="-20" dirty="0">
                <a:solidFill>
                  <a:srgbClr val="3232CC"/>
                </a:solidFill>
              </a:rPr>
              <a:t>and</a:t>
            </a:r>
            <a:r>
              <a:rPr lang="en-US" sz="900" b="1" i="1" spc="-10" dirty="0">
                <a:solidFill>
                  <a:srgbClr val="3232CC"/>
                </a:solidFill>
              </a:rPr>
              <a:t>o</a:t>
            </a:r>
            <a:r>
              <a:rPr lang="en-US" sz="900" b="1" i="1" dirty="0">
                <a:solidFill>
                  <a:srgbClr val="3232CC"/>
                </a:solidFill>
              </a:rPr>
              <a:t>m</a:t>
            </a:r>
            <a:r>
              <a:rPr lang="en-US" sz="900" b="1" i="1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lang="en-US" sz="900" b="1" i="1" spc="-10" dirty="0">
                <a:solidFill>
                  <a:srgbClr val="3232CC"/>
                </a:solidFill>
              </a:rPr>
              <a:t>v</a:t>
            </a:r>
            <a:r>
              <a:rPr lang="en-US" sz="900" b="1" i="1" spc="-5" dirty="0">
                <a:solidFill>
                  <a:srgbClr val="3232CC"/>
                </a:solidFill>
              </a:rPr>
              <a:t>a</a:t>
            </a:r>
            <a:r>
              <a:rPr lang="en-US" sz="900" b="1" i="1" spc="-10" dirty="0">
                <a:solidFill>
                  <a:srgbClr val="3232CC"/>
                </a:solidFill>
              </a:rPr>
              <a:t>riab</a:t>
            </a:r>
            <a:r>
              <a:rPr lang="en-US" sz="900" b="1" i="1" dirty="0">
                <a:solidFill>
                  <a:srgbClr val="3232CC"/>
                </a:solidFill>
              </a:rPr>
              <a:t>le</a:t>
            </a:r>
            <a:r>
              <a:rPr lang="en-US" sz="900" b="1" i="1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lang="en-US" sz="900" b="1" dirty="0"/>
              <a:t>has</a:t>
            </a:r>
            <a:r>
              <a:rPr lang="en-US" sz="900" b="1" spc="40" dirty="0">
                <a:latin typeface="Times New Roman"/>
                <a:cs typeface="Times New Roman"/>
              </a:rPr>
              <a:t> </a:t>
            </a:r>
            <a:r>
              <a:rPr lang="en-US" sz="900" b="1" spc="-10" dirty="0"/>
              <a:t>th</a:t>
            </a:r>
            <a:r>
              <a:rPr lang="en-US" sz="900" b="1" dirty="0"/>
              <a:t>e</a:t>
            </a:r>
            <a:r>
              <a:rPr lang="en-US" sz="900" b="1" spc="50" dirty="0">
                <a:latin typeface="Times New Roman"/>
                <a:cs typeface="Times New Roman"/>
              </a:rPr>
              <a:t> </a:t>
            </a:r>
            <a:r>
              <a:rPr lang="en-US" sz="900" b="1" spc="-15" dirty="0"/>
              <a:t>d</a:t>
            </a:r>
            <a:r>
              <a:rPr lang="en-US" sz="900" b="1" spc="-10" dirty="0"/>
              <a:t>o</a:t>
            </a:r>
            <a:r>
              <a:rPr lang="en-US" sz="900" b="1" spc="-5" dirty="0"/>
              <a:t>m</a:t>
            </a:r>
            <a:r>
              <a:rPr lang="en-US" sz="900" b="1" spc="-10" dirty="0"/>
              <a:t>ain</a:t>
            </a:r>
            <a:r>
              <a:rPr lang="en-US" sz="900" b="1" spc="45" dirty="0">
                <a:latin typeface="Times New Roman"/>
                <a:cs typeface="Times New Roman"/>
              </a:rPr>
              <a:t> </a:t>
            </a:r>
            <a:r>
              <a:rPr lang="en-US" sz="900" b="1" dirty="0"/>
              <a:t>{</a:t>
            </a:r>
            <a:r>
              <a:rPr lang="en-US" sz="900" b="1" dirty="0" err="1"/>
              <a:t>true,fal</a:t>
            </a:r>
            <a:r>
              <a:rPr lang="en-US" sz="900" b="1" spc="-10" dirty="0" err="1"/>
              <a:t>s</a:t>
            </a:r>
            <a:r>
              <a:rPr lang="en-US" sz="900" b="1" spc="-5" dirty="0" err="1"/>
              <a:t>e</a:t>
            </a:r>
            <a:r>
              <a:rPr lang="en-US" sz="900" b="1" spc="-5" dirty="0"/>
              <a:t>},</a:t>
            </a:r>
            <a:endParaRPr lang="en-US" sz="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7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072" y="277193"/>
            <a:ext cx="318995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825">
              <a:lnSpc>
                <a:spcPts val="1300"/>
              </a:lnSpc>
            </a:pPr>
            <a:r>
              <a:rPr spc="-5" dirty="0" smtClean="0"/>
              <a:t>Probabilit</a:t>
            </a:r>
            <a:r>
              <a:rPr lang="en-US" spc="-5" dirty="0" smtClean="0"/>
              <a:t>y Distribution</a:t>
            </a:r>
            <a:endParaRPr spc="-5" dirty="0"/>
          </a:p>
          <a:p>
            <a:pPr marL="504825">
              <a:lnSpc>
                <a:spcPts val="1060"/>
              </a:lnSpc>
            </a:pPr>
            <a:r>
              <a:rPr sz="1000" spc="-10" dirty="0"/>
              <a:t>Language</a:t>
            </a:r>
            <a:endParaRPr sz="1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7295" y="1115029"/>
            <a:ext cx="3915509" cy="905555"/>
          </a:xfrm>
          <a:prstGeom prst="rect">
            <a:avLst/>
          </a:prstGeom>
        </p:spPr>
        <p:txBody>
          <a:bodyPr vert="horz" wrap="square" lIns="0" tIns="111937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Let</a:t>
            </a:r>
            <a:r>
              <a:rPr spc="-60" dirty="0"/>
              <a:t>’</a:t>
            </a:r>
            <a:r>
              <a:rPr spc="-10" dirty="0"/>
              <a:t>s</a:t>
            </a:r>
            <a:r>
              <a:rPr spc="-5" dirty="0"/>
              <a:t> </a:t>
            </a:r>
            <a:r>
              <a:rPr spc="-10" dirty="0"/>
              <a:t>consider</a:t>
            </a:r>
            <a:r>
              <a:rPr spc="-5" dirty="0"/>
              <a:t> </a:t>
            </a:r>
            <a:r>
              <a:rPr i="1" spc="-50" dirty="0">
                <a:latin typeface="Arial"/>
                <a:cs typeface="Arial"/>
              </a:rPr>
              <a:t>W</a:t>
            </a:r>
            <a:r>
              <a:rPr i="1" spc="-10" dirty="0">
                <a:latin typeface="Arial"/>
                <a:cs typeface="Arial"/>
              </a:rPr>
              <a:t>eather</a:t>
            </a:r>
            <a:r>
              <a:rPr i="1" spc="114" dirty="0">
                <a:latin typeface="Arial"/>
                <a:cs typeface="Arial"/>
              </a:rPr>
              <a:t> </a:t>
            </a:r>
            <a:r>
              <a:rPr spc="195" dirty="0">
                <a:latin typeface="Arial"/>
                <a:cs typeface="Arial"/>
              </a:rPr>
              <a:t>=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185" dirty="0">
                <a:latin typeface="Lucida Sans Unicode"/>
                <a:cs typeface="Lucida Sans Unicode"/>
              </a:rPr>
              <a:t>{</a:t>
            </a:r>
            <a:r>
              <a:rPr i="1" spc="-10" dirty="0">
                <a:latin typeface="Arial"/>
                <a:cs typeface="Arial"/>
              </a:rPr>
              <a:t>sun</a:t>
            </a:r>
            <a:r>
              <a:rPr i="1" spc="-30" dirty="0">
                <a:latin typeface="Arial"/>
                <a:cs typeface="Arial"/>
              </a:rPr>
              <a:t>n</a:t>
            </a:r>
            <a:r>
              <a:rPr i="1" spc="-10" dirty="0">
                <a:latin typeface="Arial"/>
                <a:cs typeface="Arial"/>
              </a:rPr>
              <a:t>y</a:t>
            </a:r>
            <a:r>
              <a:rPr i="1" spc="-200" dirty="0">
                <a:latin typeface="Arial"/>
                <a:cs typeface="Arial"/>
              </a:rPr>
              <a:t> </a:t>
            </a:r>
            <a:r>
              <a:rPr spc="-50" dirty="0">
                <a:latin typeface="Lucida Sans Unicode"/>
                <a:cs typeface="Lucida Sans Unicode"/>
              </a:rPr>
              <a:t>,</a:t>
            </a:r>
            <a:r>
              <a:rPr spc="-165" dirty="0">
                <a:latin typeface="Lucida Sans Unicode"/>
                <a:cs typeface="Lucida Sans Unicode"/>
              </a:rPr>
              <a:t> </a:t>
            </a:r>
            <a:r>
              <a:rPr i="1" spc="-20" dirty="0">
                <a:latin typeface="Arial"/>
                <a:cs typeface="Arial"/>
              </a:rPr>
              <a:t>r</a:t>
            </a:r>
            <a:r>
              <a:rPr i="1" spc="-5" dirty="0">
                <a:latin typeface="Arial"/>
                <a:cs typeface="Arial"/>
              </a:rPr>
              <a:t>ai</a:t>
            </a:r>
            <a:r>
              <a:rPr i="1" spc="-30" dirty="0">
                <a:latin typeface="Arial"/>
                <a:cs typeface="Arial"/>
              </a:rPr>
              <a:t>n</a:t>
            </a:r>
            <a:r>
              <a:rPr i="1" spc="-10" dirty="0">
                <a:latin typeface="Arial"/>
                <a:cs typeface="Arial"/>
              </a:rPr>
              <a:t>y</a:t>
            </a:r>
            <a:r>
              <a:rPr i="1" spc="-200" dirty="0">
                <a:latin typeface="Arial"/>
                <a:cs typeface="Arial"/>
              </a:rPr>
              <a:t> </a:t>
            </a:r>
            <a:r>
              <a:rPr spc="-50" dirty="0">
                <a:latin typeface="Lucida Sans Unicode"/>
                <a:cs typeface="Lucida Sans Unicode"/>
              </a:rPr>
              <a:t>,</a:t>
            </a:r>
            <a:r>
              <a:rPr spc="-165" dirty="0">
                <a:latin typeface="Lucida Sans Unicode"/>
                <a:cs typeface="Lucida Sans Unicode"/>
              </a:rPr>
              <a:t> </a:t>
            </a:r>
            <a:r>
              <a:rPr i="1" spc="-10" dirty="0">
                <a:latin typeface="Arial"/>
                <a:cs typeface="Arial"/>
              </a:rPr>
              <a:t>cloudy</a:t>
            </a:r>
            <a:r>
              <a:rPr i="1" spc="-200" dirty="0">
                <a:latin typeface="Arial"/>
                <a:cs typeface="Arial"/>
              </a:rPr>
              <a:t> </a:t>
            </a:r>
            <a:r>
              <a:rPr spc="-50" dirty="0">
                <a:latin typeface="Lucida Sans Unicode"/>
                <a:cs typeface="Lucida Sans Unicode"/>
              </a:rPr>
              <a:t>,</a:t>
            </a:r>
            <a:r>
              <a:rPr spc="-165" dirty="0">
                <a:latin typeface="Lucida Sans Unicode"/>
                <a:cs typeface="Lucida Sans Unicode"/>
              </a:rPr>
              <a:t> </a:t>
            </a:r>
            <a:r>
              <a:rPr i="1" spc="-10" dirty="0">
                <a:latin typeface="Arial"/>
                <a:cs typeface="Arial"/>
              </a:rPr>
              <a:t>sn</a:t>
            </a:r>
            <a:r>
              <a:rPr i="1" spc="-30" dirty="0">
                <a:latin typeface="Arial"/>
                <a:cs typeface="Arial"/>
              </a:rPr>
              <a:t>o</a:t>
            </a:r>
            <a:r>
              <a:rPr i="1" spc="-10" dirty="0">
                <a:latin typeface="Arial"/>
                <a:cs typeface="Arial"/>
              </a:rPr>
              <a:t>w</a:t>
            </a:r>
            <a:r>
              <a:rPr i="1" spc="-200" dirty="0">
                <a:latin typeface="Arial"/>
                <a:cs typeface="Arial"/>
              </a:rPr>
              <a:t> </a:t>
            </a:r>
            <a:r>
              <a:rPr spc="185" dirty="0">
                <a:latin typeface="Lucida Sans Unicode"/>
                <a:cs typeface="Lucida Sans Unicode"/>
              </a:rPr>
              <a:t>}</a:t>
            </a:r>
          </a:p>
          <a:p>
            <a:pPr marL="141605">
              <a:lnSpc>
                <a:spcPct val="100000"/>
              </a:lnSpc>
              <a:spcBef>
                <a:spcPts val="630"/>
              </a:spcBef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i="1" spc="65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sun</a:t>
            </a:r>
            <a:r>
              <a:rPr sz="1100" i="1" spc="-30" dirty="0">
                <a:latin typeface="Arial"/>
                <a:cs typeface="Arial"/>
              </a:rPr>
              <a:t>n</a:t>
            </a: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/>
              <a:t>0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10" dirty="0"/>
              <a:t>6</a:t>
            </a:r>
            <a:r>
              <a:rPr sz="1100" spc="-10" dirty="0">
                <a:latin typeface="Arial"/>
                <a:cs typeface="Arial"/>
              </a:rPr>
              <a:t>;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i="1" spc="65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r</a:t>
            </a:r>
            <a:r>
              <a:rPr sz="1100" i="1" spc="-5" dirty="0">
                <a:latin typeface="Arial"/>
                <a:cs typeface="Arial"/>
              </a:rPr>
              <a:t>ai</a:t>
            </a:r>
            <a:r>
              <a:rPr sz="1100" i="1" spc="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/>
              <a:t>0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10" dirty="0"/>
              <a:t>1</a:t>
            </a:r>
            <a:r>
              <a:rPr sz="1100" spc="-10" dirty="0">
                <a:latin typeface="Arial"/>
                <a:cs typeface="Arial"/>
              </a:rPr>
              <a:t>;</a:t>
            </a:r>
            <a:r>
              <a:rPr sz="1100" spc="-125" dirty="0">
                <a:latin typeface="Arial"/>
                <a:cs typeface="Arial"/>
              </a:rPr>
              <a:t> </a:t>
            </a:r>
            <a:r>
              <a:rPr sz="1100" i="1" spc="65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cludy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=</a:t>
            </a:r>
            <a:endParaRPr sz="11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pc="-10" dirty="0"/>
              <a:t>0</a:t>
            </a:r>
            <a:r>
              <a:rPr spc="-50" dirty="0">
                <a:latin typeface="Lucida Sans Unicode"/>
                <a:cs typeface="Lucida Sans Unicode"/>
              </a:rPr>
              <a:t>.</a:t>
            </a:r>
            <a:r>
              <a:rPr spc="-10" dirty="0"/>
              <a:t>29</a:t>
            </a:r>
            <a:r>
              <a:rPr spc="-10" dirty="0">
                <a:latin typeface="Arial"/>
                <a:cs typeface="Arial"/>
              </a:rPr>
              <a:t>;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i="1" spc="65" dirty="0">
                <a:latin typeface="Arial"/>
                <a:cs typeface="Arial"/>
              </a:rPr>
              <a:t>P</a:t>
            </a:r>
            <a:r>
              <a:rPr spc="55" dirty="0">
                <a:latin typeface="Arial"/>
                <a:cs typeface="Arial"/>
              </a:rPr>
              <a:t>(</a:t>
            </a:r>
            <a:r>
              <a:rPr i="1" spc="-10" dirty="0">
                <a:latin typeface="Arial"/>
                <a:cs typeface="Arial"/>
              </a:rPr>
              <a:t>sn</a:t>
            </a:r>
            <a:r>
              <a:rPr i="1" spc="-30" dirty="0">
                <a:latin typeface="Arial"/>
                <a:cs typeface="Arial"/>
              </a:rPr>
              <a:t>o</a:t>
            </a:r>
            <a:r>
              <a:rPr i="1" spc="-10" dirty="0">
                <a:latin typeface="Arial"/>
                <a:cs typeface="Arial"/>
              </a:rPr>
              <a:t>w</a:t>
            </a:r>
            <a:r>
              <a:rPr i="1" spc="-200" dirty="0">
                <a:latin typeface="Arial"/>
                <a:cs typeface="Arial"/>
              </a:rPr>
              <a:t> </a:t>
            </a:r>
            <a:r>
              <a:rPr spc="55" dirty="0">
                <a:latin typeface="Arial"/>
                <a:cs typeface="Arial"/>
              </a:rPr>
              <a:t>)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195" dirty="0">
                <a:latin typeface="Arial"/>
                <a:cs typeface="Arial"/>
              </a:rPr>
              <a:t>=</a:t>
            </a:r>
            <a:r>
              <a:rPr spc="-5" dirty="0">
                <a:latin typeface="Arial"/>
                <a:cs typeface="Arial"/>
              </a:rPr>
              <a:t> </a:t>
            </a:r>
            <a:r>
              <a:rPr spc="-10" dirty="0"/>
              <a:t>0</a:t>
            </a:r>
            <a:r>
              <a:rPr spc="-50" dirty="0">
                <a:latin typeface="Lucida Sans Unicode"/>
                <a:cs typeface="Lucida Sans Unicode"/>
              </a:rPr>
              <a:t>.</a:t>
            </a:r>
            <a:r>
              <a:rPr spc="-10" dirty="0"/>
              <a:t>01</a:t>
            </a: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i="1" spc="65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i="1" spc="-50" dirty="0">
                <a:latin typeface="Arial"/>
                <a:cs typeface="Arial"/>
              </a:rPr>
              <a:t>W</a:t>
            </a:r>
            <a:r>
              <a:rPr sz="1100" i="1" spc="-10" dirty="0">
                <a:latin typeface="Arial"/>
                <a:cs typeface="Arial"/>
              </a:rPr>
              <a:t>eather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" dirty="0"/>
              <a:t>is </a:t>
            </a:r>
            <a:r>
              <a:rPr sz="1100" spc="-10" dirty="0"/>
              <a:t>a</a:t>
            </a:r>
            <a:r>
              <a:rPr sz="1100" spc="-5" dirty="0"/>
              <a:t> </a:t>
            </a:r>
            <a:r>
              <a:rPr sz="1100" spc="-5" dirty="0">
                <a:solidFill>
                  <a:schemeClr val="tx2"/>
                </a:solidFill>
              </a:rPr>
              <a:t>probability dist</a:t>
            </a:r>
            <a:r>
              <a:rPr sz="1100" spc="5" dirty="0">
                <a:solidFill>
                  <a:schemeClr val="tx2"/>
                </a:solidFill>
              </a:rPr>
              <a:t>r</a:t>
            </a:r>
            <a:r>
              <a:rPr sz="1100" spc="-5" dirty="0">
                <a:solidFill>
                  <a:schemeClr val="tx2"/>
                </a:solidFill>
              </a:rPr>
              <a:t>i</a:t>
            </a:r>
            <a:r>
              <a:rPr sz="1100" spc="-35" dirty="0">
                <a:solidFill>
                  <a:schemeClr val="tx2"/>
                </a:solidFill>
              </a:rPr>
              <a:t>b</a:t>
            </a:r>
            <a:r>
              <a:rPr sz="1100" spc="-5" dirty="0">
                <a:solidFill>
                  <a:schemeClr val="tx2"/>
                </a:solidFill>
              </a:rPr>
              <a:t>ution</a:t>
            </a:r>
            <a:r>
              <a:rPr sz="1100" spc="-5" dirty="0"/>
              <a:t>.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385" y="2156616"/>
            <a:ext cx="106489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i="1" spc="65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i="1" spc="-50" dirty="0">
                <a:latin typeface="Arial"/>
                <a:cs typeface="Arial"/>
              </a:rPr>
              <a:t>W</a:t>
            </a:r>
            <a:r>
              <a:rPr sz="1100" i="1" spc="-10" dirty="0">
                <a:latin typeface="Arial"/>
                <a:cs typeface="Arial"/>
              </a:rPr>
              <a:t>eather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6635" y="2064602"/>
            <a:ext cx="1993900" cy="0"/>
          </a:xfrm>
          <a:custGeom>
            <a:avLst/>
            <a:gdLst/>
            <a:ahLst/>
            <a:cxnLst/>
            <a:rect l="l" t="t" r="r" b="b"/>
            <a:pathLst>
              <a:path w="1993900">
                <a:moveTo>
                  <a:pt x="0" y="0"/>
                </a:moveTo>
                <a:lnTo>
                  <a:pt x="199330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6635" y="2067126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921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29843" y="2067830"/>
            <a:ext cx="186753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31495" algn="l"/>
                <a:tab pos="980440" algn="l"/>
                <a:tab pos="1532890" algn="l"/>
              </a:tabLst>
            </a:pPr>
            <a:r>
              <a:rPr sz="1100" spc="-10" dirty="0">
                <a:latin typeface="Arial"/>
                <a:cs typeface="Arial"/>
              </a:rPr>
              <a:t>sun</a:t>
            </a: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2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ai</a:t>
            </a:r>
            <a:r>
              <a:rPr sz="1100" spc="-30" dirty="0">
                <a:latin typeface="Arial"/>
                <a:cs typeface="Arial"/>
              </a:rPr>
              <a:t>n</a:t>
            </a:r>
            <a:r>
              <a:rPr sz="1100" spc="-10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cloudy</a:t>
            </a:r>
            <a:r>
              <a:rPr sz="1100" dirty="0">
                <a:latin typeface="Arial"/>
                <a:cs typeface="Arial"/>
              </a:rPr>
              <a:t>	</a:t>
            </a:r>
            <a:r>
              <a:rPr sz="1100" spc="-10" dirty="0">
                <a:latin typeface="Arial"/>
                <a:cs typeface="Arial"/>
              </a:rPr>
              <a:t>sn</a:t>
            </a:r>
            <a:r>
              <a:rPr sz="1100" spc="-30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w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59942" y="2067126"/>
            <a:ext cx="0" cy="349250"/>
          </a:xfrm>
          <a:custGeom>
            <a:avLst/>
            <a:gdLst/>
            <a:ahLst/>
            <a:cxnLst/>
            <a:rect l="l" t="t" r="r" b="b"/>
            <a:pathLst>
              <a:path h="349250">
                <a:moveTo>
                  <a:pt x="0" y="0"/>
                </a:moveTo>
                <a:lnTo>
                  <a:pt x="0" y="349212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6635" y="2241743"/>
            <a:ext cx="1993900" cy="0"/>
          </a:xfrm>
          <a:custGeom>
            <a:avLst/>
            <a:gdLst/>
            <a:ahLst/>
            <a:cxnLst/>
            <a:rect l="l" t="t" r="r" b="b"/>
            <a:pathLst>
              <a:path w="1993900">
                <a:moveTo>
                  <a:pt x="0" y="0"/>
                </a:moveTo>
                <a:lnTo>
                  <a:pt x="199330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17333" y="2244959"/>
            <a:ext cx="1753870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6570" algn="l"/>
                <a:tab pos="958215" algn="l"/>
                <a:tab pos="1470660" algn="l"/>
              </a:tabLst>
            </a:pPr>
            <a:r>
              <a:rPr sz="1100" spc="-5" dirty="0">
                <a:latin typeface="Arial"/>
                <a:cs typeface="Arial"/>
              </a:rPr>
              <a:t>0.6	0.1	</a:t>
            </a:r>
            <a:r>
              <a:rPr sz="1100" spc="-10" dirty="0">
                <a:latin typeface="Arial"/>
                <a:cs typeface="Arial"/>
              </a:rPr>
              <a:t>0.29	0.01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66635" y="2418862"/>
            <a:ext cx="1993900" cy="0"/>
          </a:xfrm>
          <a:custGeom>
            <a:avLst/>
            <a:gdLst/>
            <a:ahLst/>
            <a:cxnLst/>
            <a:rect l="l" t="t" r="r" b="b"/>
            <a:pathLst>
              <a:path w="1993900">
                <a:moveTo>
                  <a:pt x="0" y="0"/>
                </a:moveTo>
                <a:lnTo>
                  <a:pt x="1993306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6385" y="2456164"/>
            <a:ext cx="301434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i="1" spc="65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i="1" spc="-50" dirty="0">
                <a:latin typeface="Arial"/>
                <a:cs typeface="Arial"/>
              </a:rPr>
              <a:t>W</a:t>
            </a:r>
            <a:r>
              <a:rPr sz="1100" i="1" spc="-10" dirty="0">
                <a:latin typeface="Arial"/>
                <a:cs typeface="Arial"/>
              </a:rPr>
              <a:t>eather</a:t>
            </a:r>
            <a:r>
              <a:rPr sz="1100" i="1" spc="-185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&lt;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10" dirty="0">
                <a:latin typeface="Arial"/>
                <a:cs typeface="Arial"/>
              </a:rPr>
              <a:t>6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10" dirty="0">
                <a:latin typeface="Arial"/>
                <a:cs typeface="Arial"/>
              </a:rPr>
              <a:t>1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10" dirty="0">
                <a:latin typeface="Arial"/>
                <a:cs typeface="Arial"/>
              </a:rPr>
              <a:t>29</a:t>
            </a:r>
            <a:r>
              <a:rPr sz="1100" spc="-50" dirty="0">
                <a:latin typeface="Lucida Sans Unicode"/>
                <a:cs typeface="Lucida Sans Unicode"/>
              </a:rPr>
              <a:t>,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10" dirty="0">
                <a:latin typeface="Arial"/>
                <a:cs typeface="Arial"/>
              </a:rPr>
              <a:t>01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&gt;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-10" dirty="0">
                <a:latin typeface="Arial"/>
                <a:cs typeface="Arial"/>
              </a:rPr>
              <a:t>sho</a:t>
            </a:r>
            <a:r>
              <a:rPr sz="1100" spc="3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825">
              <a:lnSpc>
                <a:spcPts val="1310"/>
              </a:lnSpc>
            </a:pPr>
            <a:r>
              <a:rPr spc="-5" dirty="0"/>
              <a:t>Probabilities</a:t>
            </a:r>
          </a:p>
          <a:p>
            <a:pPr marL="504825">
              <a:lnSpc>
                <a:spcPts val="1070"/>
              </a:lnSpc>
            </a:pPr>
            <a:r>
              <a:rPr sz="1000" spc="-10" dirty="0"/>
              <a:t>Concepts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47298" y="1173119"/>
            <a:ext cx="3836035" cy="23314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05">
              <a:lnSpc>
                <a:spcPct val="100000"/>
              </a:lnSpc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10" dirty="0">
                <a:latin typeface="Arial"/>
                <a:cs typeface="Arial"/>
              </a:rPr>
              <a:t>Sample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Space</a:t>
            </a:r>
            <a:r>
              <a:rPr sz="1100" spc="-5" dirty="0">
                <a:latin typeface="Arial"/>
                <a:cs typeface="Arial"/>
              </a:rPr>
              <a:t>: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5" dirty="0">
                <a:latin typeface="Arial"/>
                <a:cs typeface="Arial"/>
              </a:rPr>
              <a:t>All </a:t>
            </a:r>
            <a:r>
              <a:rPr sz="1100" spc="-10" dirty="0">
                <a:latin typeface="Arial"/>
                <a:cs typeface="Arial"/>
              </a:rPr>
              <a:t>possi</a:t>
            </a:r>
            <a:r>
              <a:rPr sz="1100" spc="-35" dirty="0">
                <a:latin typeface="Arial"/>
                <a:cs typeface="Arial"/>
              </a:rPr>
              <a:t>b</a:t>
            </a:r>
            <a:r>
              <a:rPr sz="1100" spc="-5" dirty="0">
                <a:latin typeface="Arial"/>
                <a:cs typeface="Arial"/>
              </a:rPr>
              <a:t>le </a:t>
            </a:r>
            <a:r>
              <a:rPr sz="1100" spc="-25" dirty="0">
                <a:latin typeface="Arial"/>
                <a:cs typeface="Arial"/>
              </a:rPr>
              <a:t>w</a:t>
            </a:r>
            <a:r>
              <a:rPr sz="1100" spc="-10" dirty="0">
                <a:latin typeface="Arial"/>
                <a:cs typeface="Arial"/>
              </a:rPr>
              <a:t>o</a:t>
            </a:r>
            <a:r>
              <a:rPr sz="1100" spc="5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lds</a:t>
            </a:r>
            <a:endParaRPr sz="1100" dirty="0">
              <a:latin typeface="Arial"/>
              <a:cs typeface="Arial"/>
            </a:endParaRPr>
          </a:p>
          <a:p>
            <a:pPr marL="429259">
              <a:lnSpc>
                <a:spcPts val="1200"/>
              </a:lnSpc>
              <a:spcBef>
                <a:spcPts val="17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000" spc="-5" dirty="0" smtClean="0">
                <a:latin typeface="Arial"/>
                <a:cs typeface="Arial"/>
              </a:rPr>
              <a:t>dice </a:t>
            </a:r>
            <a:r>
              <a:rPr sz="1000" spc="-5" dirty="0">
                <a:latin typeface="Arial"/>
                <a:cs typeface="Arial"/>
              </a:rPr>
              <a:t>roll: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Ω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85" dirty="0">
                <a:latin typeface="Arial"/>
                <a:cs typeface="Arial"/>
              </a:rPr>
              <a:t>=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(</a:t>
            </a:r>
            <a:r>
              <a:rPr sz="1000" spc="-10" dirty="0">
                <a:latin typeface="Arial"/>
                <a:cs typeface="Arial"/>
              </a:rPr>
              <a:t>1</a:t>
            </a:r>
            <a:r>
              <a:rPr sz="1000" spc="-45" dirty="0">
                <a:latin typeface="Lucida Sans Unicode"/>
                <a:cs typeface="Lucida Sans Unicode"/>
              </a:rPr>
              <a:t>,</a:t>
            </a:r>
            <a:r>
              <a:rPr sz="1000" spc="-150" dirty="0">
                <a:latin typeface="Lucida Sans Unicode"/>
                <a:cs typeface="Lucida Sans Unicode"/>
              </a:rPr>
              <a:t> </a:t>
            </a:r>
            <a:r>
              <a:rPr lang="en-US" sz="1000" spc="-10" dirty="0" smtClean="0">
                <a:latin typeface="Arial"/>
                <a:cs typeface="Arial"/>
              </a:rPr>
              <a:t>6)</a:t>
            </a:r>
            <a:endParaRPr sz="1000" dirty="0">
              <a:latin typeface="Arial"/>
              <a:cs typeface="Arial"/>
            </a:endParaRPr>
          </a:p>
          <a:p>
            <a:pPr marL="429259">
              <a:lnSpc>
                <a:spcPts val="1200"/>
              </a:lnSpc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-55" dirty="0">
                <a:latin typeface="Arial"/>
                <a:cs typeface="Arial"/>
              </a:rPr>
              <a:t>Ω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85" dirty="0">
                <a:latin typeface="Arial"/>
                <a:cs typeface="Arial"/>
              </a:rPr>
              <a:t>=</a:t>
            </a:r>
            <a:r>
              <a:rPr sz="1000" spc="-5" dirty="0">
                <a:latin typeface="Arial"/>
                <a:cs typeface="Arial"/>
              </a:rPr>
              <a:t> all possi</a:t>
            </a:r>
            <a:r>
              <a:rPr sz="1000" spc="-30" dirty="0">
                <a:latin typeface="Arial"/>
                <a:cs typeface="Arial"/>
              </a:rPr>
              <a:t>b</a:t>
            </a:r>
            <a:r>
              <a:rPr sz="1000" spc="-5" dirty="0">
                <a:latin typeface="Arial"/>
                <a:cs typeface="Arial"/>
              </a:rPr>
              <a:t>le </a:t>
            </a:r>
            <a:r>
              <a:rPr sz="1000" spc="-20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lds; </a:t>
            </a:r>
            <a:r>
              <a:rPr sz="1000" spc="-280" dirty="0">
                <a:latin typeface="Lucida Sans Unicode"/>
                <a:cs typeface="Lucida Sans Unicode"/>
              </a:rPr>
              <a:t>ω</a:t>
            </a:r>
            <a:r>
              <a:rPr sz="1000" spc="-5" dirty="0">
                <a:latin typeface="Lucida Sans Unicode"/>
                <a:cs typeface="Lucida Sans Unicode"/>
              </a:rPr>
              <a:t> </a:t>
            </a:r>
            <a:r>
              <a:rPr sz="1000" spc="185" dirty="0">
                <a:latin typeface="Arial"/>
                <a:cs typeface="Arial"/>
              </a:rPr>
              <a:t>=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one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w</a:t>
            </a:r>
            <a:r>
              <a:rPr sz="1000" spc="-10" dirty="0">
                <a:latin typeface="Arial"/>
                <a:cs typeface="Arial"/>
              </a:rPr>
              <a:t>o</a:t>
            </a:r>
            <a:r>
              <a:rPr sz="1000" spc="5" dirty="0">
                <a:latin typeface="Arial"/>
                <a:cs typeface="Arial"/>
              </a:rPr>
              <a:t>r</a:t>
            </a:r>
            <a:r>
              <a:rPr sz="1000" spc="-5" dirty="0">
                <a:latin typeface="Arial"/>
                <a:cs typeface="Arial"/>
              </a:rPr>
              <a:t>ld</a:t>
            </a:r>
            <a:endParaRPr sz="1000" dirty="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350"/>
              </a:spcBef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65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spc="-285" dirty="0">
                <a:latin typeface="Lucida Sans Unicode"/>
                <a:cs typeface="Lucida Sans Unicode"/>
              </a:rPr>
              <a:t>ω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"/>
                <a:cs typeface="Arial"/>
              </a:rPr>
              <a:t>1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-45" dirty="0">
                <a:latin typeface="Arial"/>
                <a:cs typeface="Arial"/>
              </a:rPr>
              <a:t>e</a:t>
            </a:r>
            <a:r>
              <a:rPr sz="1100" spc="-40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25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20" dirty="0">
                <a:latin typeface="Lucida Sans Unicode"/>
                <a:cs typeface="Lucida Sans Unicode"/>
              </a:rPr>
              <a:t>ω</a:t>
            </a:r>
            <a:endParaRPr sz="1100" dirty="0"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650" spc="615" baseline="40404" dirty="0">
                <a:latin typeface="Arial"/>
                <a:cs typeface="Arial"/>
              </a:rPr>
              <a:t>P</a:t>
            </a:r>
            <a:r>
              <a:rPr sz="1200" spc="-52" baseline="-20833" dirty="0">
                <a:latin typeface="Tahoma"/>
                <a:cs typeface="Tahoma"/>
              </a:rPr>
              <a:t>ω</a:t>
            </a:r>
            <a:r>
              <a:rPr sz="1200" spc="-120" baseline="-20833" dirty="0">
                <a:latin typeface="Lucida Sans Unicode"/>
                <a:cs typeface="Lucida Sans Unicode"/>
              </a:rPr>
              <a:t>∈</a:t>
            </a:r>
            <a:r>
              <a:rPr sz="1200" spc="-142" baseline="-20833" dirty="0">
                <a:latin typeface="Lucida Sans Unicode"/>
                <a:cs typeface="Lucida Sans Unicode"/>
              </a:rPr>
              <a:t>Ω</a:t>
            </a:r>
            <a:r>
              <a:rPr sz="1200" spc="-37" baseline="-20833" dirty="0">
                <a:latin typeface="Lucida Sans Unicode"/>
                <a:cs typeface="Lucida Sans Unicode"/>
              </a:rPr>
              <a:t> </a:t>
            </a:r>
            <a:r>
              <a:rPr sz="1100" i="1" spc="65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spc="-285" dirty="0">
                <a:latin typeface="Lucida Sans Unicode"/>
                <a:cs typeface="Lucida Sans Unicode"/>
              </a:rPr>
              <a:t>ω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1</a:t>
            </a:r>
            <a:r>
              <a:rPr sz="1100" i="1" spc="-10" dirty="0" smtClean="0">
                <a:latin typeface="Arial"/>
                <a:cs typeface="Arial"/>
              </a:rPr>
              <a:t>m</a:t>
            </a:r>
            <a:endParaRPr lang="en-US" sz="1100" i="1" spc="-10" dirty="0" smtClean="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lang="en-US" sz="1100" i="1" spc="-10" dirty="0" smtClean="0">
                <a:latin typeface="Arial"/>
                <a:cs typeface="Arial"/>
              </a:rPr>
              <a:t>Probability =No: of Favorable events/Total no; of events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What</a:t>
            </a:r>
            <a:r>
              <a:rPr sz="1100" spc="-60" dirty="0">
                <a:latin typeface="Arial"/>
                <a:cs typeface="Arial"/>
              </a:rPr>
              <a:t>’</a:t>
            </a:r>
            <a:r>
              <a:rPr sz="1100" spc="-10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 the </a:t>
            </a:r>
            <a:r>
              <a:rPr sz="1100" spc="-10" dirty="0">
                <a:latin typeface="Arial"/>
                <a:cs typeface="Arial"/>
              </a:rPr>
              <a:t>possi</a:t>
            </a:r>
            <a:r>
              <a:rPr sz="1100" spc="-35" dirty="0">
                <a:latin typeface="Arial"/>
                <a:cs typeface="Arial"/>
              </a:rPr>
              <a:t>b</a:t>
            </a:r>
            <a:r>
              <a:rPr sz="1100" spc="-5" dirty="0">
                <a:latin typeface="Arial"/>
                <a:cs typeface="Arial"/>
              </a:rPr>
              <a:t>lity of obtaining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lang="en-US" sz="1100" spc="-10" dirty="0" smtClean="0">
                <a:latin typeface="Arial"/>
                <a:cs typeface="Arial"/>
              </a:rPr>
              <a:t>head </a:t>
            </a:r>
            <a:r>
              <a:rPr sz="1100" spc="-5" dirty="0" smtClean="0">
                <a:latin typeface="Arial"/>
                <a:cs typeface="Arial"/>
              </a:rPr>
              <a:t>in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coin toss</a:t>
            </a:r>
            <a:r>
              <a:rPr sz="1100" spc="-5" dirty="0" smtClean="0">
                <a:latin typeface="Arial"/>
                <a:cs typeface="Arial"/>
              </a:rPr>
              <a:t>?</a:t>
            </a:r>
            <a:endParaRPr lang="en-US" sz="1100" spc="-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100" spc="-5" dirty="0" smtClean="0">
                <a:latin typeface="Arial"/>
                <a:cs typeface="Arial"/>
              </a:rPr>
              <a:t>1/2</a:t>
            </a:r>
            <a:endParaRPr lang="en-US" sz="1100" spc="-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US" sz="1100" spc="-5" dirty="0" smtClean="0">
                <a:latin typeface="Arial"/>
                <a:cs typeface="Arial"/>
              </a:rPr>
              <a:t>Possibility of odd numbers in Die? </a:t>
            </a:r>
          </a:p>
          <a:p>
            <a:r>
              <a:rPr lang="en-US" dirty="0"/>
              <a:t>e.g., P(1)=P(2)=P(3)=P(4)=P(5)=P(6)=</a:t>
            </a:r>
            <a:r>
              <a:rPr lang="en-US" dirty="0" smtClean="0"/>
              <a:t>1/6</a:t>
            </a:r>
            <a:r>
              <a:rPr lang="en-US" dirty="0"/>
              <a:t>.</a:t>
            </a:r>
          </a:p>
          <a:p>
            <a:pPr marL="12700">
              <a:lnSpc>
                <a:spcPct val="100000"/>
              </a:lnSpc>
            </a:pPr>
            <a:r>
              <a:rPr sz="1100" spc="65" dirty="0" smtClean="0">
                <a:latin typeface="Arial"/>
                <a:cs typeface="Arial"/>
              </a:rPr>
              <a:t> 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825">
              <a:lnSpc>
                <a:spcPts val="1410"/>
              </a:lnSpc>
            </a:pPr>
            <a:r>
              <a:rPr spc="-5" dirty="0"/>
              <a:t>Probability</a:t>
            </a:r>
          </a:p>
          <a:p>
            <a:pPr marL="504825">
              <a:lnSpc>
                <a:spcPts val="1170"/>
              </a:lnSpc>
            </a:pPr>
            <a:r>
              <a:rPr sz="1000" spc="-10" dirty="0"/>
              <a:t>Axioms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47297" y="1367417"/>
            <a:ext cx="3093085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5" dirty="0">
                <a:latin typeface="Arial"/>
                <a:cs typeface="Arial"/>
              </a:rPr>
              <a:t>K</a:t>
            </a:r>
            <a:r>
              <a:rPr sz="1100" spc="-10" dirty="0">
                <a:latin typeface="Arial"/>
                <a:cs typeface="Arial"/>
              </a:rPr>
              <a:t>olmorogor</a:t>
            </a:r>
            <a:r>
              <a:rPr sz="1100" spc="-30" dirty="0">
                <a:latin typeface="Arial"/>
                <a:cs typeface="Arial"/>
              </a:rPr>
              <a:t>o</a:t>
            </a:r>
            <a:r>
              <a:rPr sz="1100" spc="-10" dirty="0">
                <a:latin typeface="Arial"/>
                <a:cs typeface="Arial"/>
              </a:rPr>
              <a:t>v</a:t>
            </a:r>
            <a:r>
              <a:rPr sz="1100" spc="-60" dirty="0">
                <a:latin typeface="Arial"/>
                <a:cs typeface="Arial"/>
              </a:rPr>
              <a:t>’</a:t>
            </a:r>
            <a:r>
              <a:rPr sz="1100" spc="-10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axioms</a:t>
            </a:r>
            <a:endParaRPr sz="1100" dirty="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630"/>
              </a:spcBef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≤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65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spc="-285" dirty="0">
                <a:latin typeface="Lucida Sans Unicode"/>
                <a:cs typeface="Lucida Sans Unicode"/>
              </a:rPr>
              <a:t>ω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 smtClean="0">
                <a:latin typeface="Lucida Sans Unicode"/>
                <a:cs typeface="Lucida Sans Unicode"/>
              </a:rPr>
              <a:t>≤</a:t>
            </a:r>
            <a:r>
              <a:rPr sz="1100" spc="-45" dirty="0" smtClean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"/>
                <a:cs typeface="Arial"/>
              </a:rPr>
              <a:t>1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or </a:t>
            </a:r>
            <a:r>
              <a:rPr sz="1100" spc="-45" dirty="0">
                <a:latin typeface="Arial"/>
                <a:cs typeface="Arial"/>
              </a:rPr>
              <a:t>e</a:t>
            </a:r>
            <a:r>
              <a:rPr sz="1100" spc="-40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25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20" dirty="0">
                <a:latin typeface="Lucida Sans Unicode"/>
                <a:cs typeface="Lucida Sans Unicode"/>
              </a:rPr>
              <a:t>ω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lang="en-US" sz="1100" spc="-5" dirty="0" smtClean="0">
                <a:latin typeface="Lucida Sans Unicode"/>
                <a:cs typeface="Lucida Sans Unicode"/>
              </a:rPr>
              <a:t> </a:t>
            </a:r>
            <a:r>
              <a:rPr sz="1100" spc="-10" dirty="0" smtClean="0">
                <a:latin typeface="Arial"/>
                <a:cs typeface="Arial"/>
              </a:rPr>
              <a:t>and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lang="en-US" sz="1100" spc="-5" dirty="0" smtClean="0">
                <a:latin typeface="Arial"/>
                <a:cs typeface="Arial"/>
              </a:rPr>
              <a:t>P </a:t>
            </a:r>
            <a:r>
              <a:rPr sz="1200" spc="-52" baseline="-20833" dirty="0" smtClean="0">
                <a:latin typeface="Tahoma"/>
                <a:cs typeface="Tahoma"/>
              </a:rPr>
              <a:t>ω</a:t>
            </a:r>
            <a:r>
              <a:rPr sz="1200" spc="-120" baseline="-20833" dirty="0">
                <a:latin typeface="Lucida Sans Unicode"/>
                <a:cs typeface="Lucida Sans Unicode"/>
              </a:rPr>
              <a:t>∈</a:t>
            </a:r>
            <a:r>
              <a:rPr sz="1200" spc="-142" baseline="-20833" dirty="0">
                <a:latin typeface="Lucida Sans Unicode"/>
                <a:cs typeface="Lucida Sans Unicode"/>
              </a:rPr>
              <a:t>Ω</a:t>
            </a:r>
            <a:r>
              <a:rPr sz="1200" spc="-37" baseline="-20833" dirty="0">
                <a:latin typeface="Lucida Sans Unicode"/>
                <a:cs typeface="Lucida Sans Unicode"/>
              </a:rPr>
              <a:t> </a:t>
            </a:r>
            <a:r>
              <a:rPr sz="1100" i="1" spc="65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spc="-285" dirty="0">
                <a:latin typeface="Lucida Sans Unicode"/>
                <a:cs typeface="Lucida Sans Unicode"/>
              </a:rPr>
              <a:t>ω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i="1" spc="65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spc="-150" dirty="0">
                <a:latin typeface="Lucida Sans Unicode"/>
                <a:cs typeface="Lucida Sans Unicode"/>
              </a:rPr>
              <a:t>¬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95" dirty="0" smtClean="0">
                <a:latin typeface="Arial"/>
                <a:cs typeface="Arial"/>
              </a:rPr>
              <a:t>=</a:t>
            </a:r>
            <a:r>
              <a:rPr lang="en-US" sz="1100" spc="195" dirty="0" smtClean="0">
                <a:latin typeface="Arial"/>
                <a:cs typeface="Arial"/>
              </a:rPr>
              <a:t>P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sz="1200" spc="-52" baseline="-20833" dirty="0" smtClean="0">
                <a:latin typeface="Tahoma"/>
                <a:cs typeface="Tahoma"/>
              </a:rPr>
              <a:t>ω</a:t>
            </a:r>
            <a:r>
              <a:rPr sz="1200" spc="-120" baseline="-20833" dirty="0">
                <a:latin typeface="Lucida Sans Unicode"/>
                <a:cs typeface="Lucida Sans Unicode"/>
              </a:rPr>
              <a:t>∈¬</a:t>
            </a:r>
            <a:r>
              <a:rPr sz="1200" i="1" spc="-7" baseline="-20833" dirty="0">
                <a:latin typeface="Arial"/>
                <a:cs typeface="Arial"/>
              </a:rPr>
              <a:t>a</a:t>
            </a:r>
            <a:r>
              <a:rPr sz="1200" i="1" spc="15" baseline="-20833" dirty="0">
                <a:latin typeface="Arial"/>
                <a:cs typeface="Arial"/>
              </a:rPr>
              <a:t> </a:t>
            </a:r>
            <a:r>
              <a:rPr sz="1100" i="1" spc="65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spc="-285" dirty="0">
                <a:latin typeface="Lucida Sans Unicode"/>
                <a:cs typeface="Lucida Sans Unicode"/>
              </a:rPr>
              <a:t>ω</a:t>
            </a:r>
            <a:r>
              <a:rPr sz="1100" spc="5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  <a:tabLst>
                <a:tab pos="2145665" algn="l"/>
              </a:tabLst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i="1" spc="65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spc="-150" dirty="0">
                <a:latin typeface="Lucida Sans Unicode"/>
                <a:cs typeface="Lucida Sans Unicode"/>
              </a:rPr>
              <a:t>¬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1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65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dirty="0">
                <a:latin typeface="Arial"/>
                <a:cs typeface="Arial"/>
              </a:rPr>
              <a:t>	</a:t>
            </a:r>
            <a:endParaRPr lang="en-US" sz="1100" dirty="0" smtClean="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  <a:tabLst>
                <a:tab pos="2145665" algn="l"/>
              </a:tabLst>
            </a:pPr>
            <a:r>
              <a:rPr sz="1200" spc="-30" baseline="6944" dirty="0" smtClean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 smtClean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i="1" spc="65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∨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20" dirty="0">
                <a:latin typeface="Arial"/>
                <a:cs typeface="Arial"/>
              </a:rPr>
              <a:t>b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65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195" dirty="0">
                <a:latin typeface="Arial"/>
                <a:cs typeface="Arial"/>
              </a:rPr>
              <a:t>+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65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b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65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∧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20" dirty="0">
                <a:latin typeface="Arial"/>
                <a:cs typeface="Arial"/>
              </a:rPr>
              <a:t>b</a:t>
            </a:r>
            <a:r>
              <a:rPr sz="1100" spc="5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7" y="2537592"/>
            <a:ext cx="1508760" cy="488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solidFill>
                  <a:srgbClr val="EC008C"/>
                </a:solidFill>
                <a:latin typeface="Arial"/>
                <a:cs typeface="Arial"/>
              </a:rPr>
              <a:t>The</a:t>
            </a:r>
            <a:r>
              <a:rPr sz="1100" spc="-5" dirty="0">
                <a:solidFill>
                  <a:srgbClr val="EC008C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EC008C"/>
                </a:solidFill>
                <a:latin typeface="Arial"/>
                <a:cs typeface="Arial"/>
              </a:rPr>
              <a:t>Monty</a:t>
            </a:r>
            <a:r>
              <a:rPr sz="1100" spc="-5" dirty="0">
                <a:solidFill>
                  <a:srgbClr val="EC008C"/>
                </a:solidFill>
                <a:latin typeface="Arial"/>
                <a:cs typeface="Arial"/>
              </a:rPr>
              <a:t> Hall </a:t>
            </a:r>
            <a:r>
              <a:rPr sz="1100" spc="-10" dirty="0">
                <a:solidFill>
                  <a:srgbClr val="EC008C"/>
                </a:solidFill>
                <a:latin typeface="Arial"/>
                <a:cs typeface="Arial"/>
              </a:rPr>
              <a:t>Pro</a:t>
            </a:r>
            <a:r>
              <a:rPr sz="1100" spc="-35" dirty="0">
                <a:solidFill>
                  <a:srgbClr val="EC008C"/>
                </a:solidFill>
                <a:latin typeface="Arial"/>
                <a:cs typeface="Arial"/>
              </a:rPr>
              <a:t>b</a:t>
            </a:r>
            <a:r>
              <a:rPr sz="1100" spc="-10" dirty="0">
                <a:solidFill>
                  <a:srgbClr val="EC008C"/>
                </a:solidFill>
                <a:latin typeface="Arial"/>
                <a:cs typeface="Arial"/>
              </a:rPr>
              <a:t>lem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45" dirty="0">
                <a:solidFill>
                  <a:srgbClr val="EC008C"/>
                </a:solidFill>
                <a:latin typeface="Arial"/>
                <a:cs typeface="Arial"/>
              </a:rPr>
              <a:t>T</a:t>
            </a:r>
            <a:r>
              <a:rPr sz="1100" spc="25" dirty="0">
                <a:solidFill>
                  <a:srgbClr val="EC008C"/>
                </a:solidFill>
                <a:latin typeface="Arial"/>
                <a:cs typeface="Arial"/>
              </a:rPr>
              <a:t>r</a:t>
            </a:r>
            <a:r>
              <a:rPr sz="1100" spc="-10" dirty="0">
                <a:solidFill>
                  <a:srgbClr val="EC008C"/>
                </a:solidFill>
                <a:latin typeface="Arial"/>
                <a:cs typeface="Arial"/>
              </a:rPr>
              <a:t>y</a:t>
            </a:r>
            <a:r>
              <a:rPr sz="1100" spc="-5" dirty="0">
                <a:solidFill>
                  <a:srgbClr val="EC008C"/>
                </a:solidFill>
                <a:latin typeface="Arial"/>
                <a:cs typeface="Arial"/>
              </a:rPr>
              <a:t> it </a:t>
            </a:r>
            <a:r>
              <a:rPr sz="1100" spc="-35" dirty="0">
                <a:solidFill>
                  <a:srgbClr val="EC008C"/>
                </a:solidFill>
                <a:latin typeface="Arial"/>
                <a:cs typeface="Arial"/>
              </a:rPr>
              <a:t>y</a:t>
            </a:r>
            <a:r>
              <a:rPr sz="1100" spc="-5" dirty="0">
                <a:solidFill>
                  <a:srgbClr val="EC008C"/>
                </a:solidFill>
                <a:latin typeface="Arial"/>
                <a:cs typeface="Arial"/>
              </a:rPr>
              <a:t>ourself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825">
              <a:lnSpc>
                <a:spcPts val="1300"/>
              </a:lnSpc>
            </a:pPr>
            <a:r>
              <a:rPr spc="-5" dirty="0"/>
              <a:t>Probabilities</a:t>
            </a:r>
          </a:p>
          <a:p>
            <a:pPr marL="504825">
              <a:lnSpc>
                <a:spcPts val="1060"/>
              </a:lnSpc>
            </a:pPr>
            <a:r>
              <a:rPr sz="1000" spc="-10" dirty="0"/>
              <a:t>More</a:t>
            </a:r>
            <a:r>
              <a:rPr sz="1000" spc="-5" dirty="0"/>
              <a:t> concepts </a:t>
            </a:r>
            <a:r>
              <a:rPr sz="1000" spc="-10" dirty="0"/>
              <a:t>and</a:t>
            </a:r>
            <a:r>
              <a:rPr sz="1000" spc="-5" dirty="0"/>
              <a:t> </a:t>
            </a:r>
            <a:r>
              <a:rPr sz="1000" spc="-10" dirty="0"/>
              <a:t>one</a:t>
            </a:r>
            <a:r>
              <a:rPr sz="1000" spc="-5" dirty="0"/>
              <a:t> </a:t>
            </a:r>
            <a:r>
              <a:rPr sz="1000" spc="-40" dirty="0"/>
              <a:t>e</a:t>
            </a:r>
            <a:r>
              <a:rPr sz="1000" spc="-10" dirty="0"/>
              <a:t>xample</a:t>
            </a:r>
            <a:endParaRPr sz="1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8567" rIns="0" bIns="0" rtlCol="0">
            <a:spAutoFit/>
          </a:bodyPr>
          <a:lstStyle/>
          <a:p>
            <a:pPr marL="141605">
              <a:lnSpc>
                <a:spcPct val="100000"/>
              </a:lnSpc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10" dirty="0">
                <a:latin typeface="Arial"/>
                <a:cs typeface="Arial"/>
              </a:rPr>
              <a:t>Unconditional/Prior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</a:t>
            </a:r>
            <a:r>
              <a:rPr sz="1100" b="1" spc="-30" dirty="0">
                <a:latin typeface="Arial"/>
                <a:cs typeface="Arial"/>
              </a:rPr>
              <a:t>r</a:t>
            </a:r>
            <a:r>
              <a:rPr sz="1100" b="1" spc="-5" dirty="0">
                <a:latin typeface="Arial"/>
                <a:cs typeface="Arial"/>
              </a:rPr>
              <a:t>obabilities</a:t>
            </a:r>
            <a:r>
              <a:rPr sz="1100" b="1" spc="-10" dirty="0">
                <a:latin typeface="Arial"/>
                <a:cs typeface="Arial"/>
              </a:rPr>
              <a:t>:</a:t>
            </a:r>
            <a:r>
              <a:rPr sz="1100" i="1" spc="65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i="1" spc="-5" dirty="0">
                <a:latin typeface="Arial"/>
                <a:cs typeface="Arial"/>
              </a:rPr>
              <a:t>dice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are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e</a:t>
            </a:r>
            <a:r>
              <a:rPr sz="1100" i="1" spc="-40" dirty="0">
                <a:latin typeface="Arial"/>
                <a:cs typeface="Arial"/>
              </a:rPr>
              <a:t>v</a:t>
            </a:r>
            <a:r>
              <a:rPr sz="1100" i="1" spc="-10" dirty="0">
                <a:latin typeface="Arial"/>
                <a:cs typeface="Arial"/>
              </a:rPr>
              <a:t>e</a:t>
            </a:r>
            <a:r>
              <a:rPr sz="1100" i="1" spc="0" dirty="0">
                <a:latin typeface="Arial"/>
                <a:cs typeface="Arial"/>
              </a:rPr>
              <a:t>n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" dirty="0"/>
              <a:t>or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i="1" spc="65" dirty="0">
                <a:latin typeface="Arial"/>
                <a:cs typeface="Arial"/>
              </a:rPr>
              <a:t>P</a:t>
            </a:r>
            <a:r>
              <a:rPr spc="55" dirty="0">
                <a:latin typeface="Arial"/>
                <a:cs typeface="Arial"/>
              </a:rPr>
              <a:t>(</a:t>
            </a:r>
            <a:r>
              <a:rPr i="1" spc="-10" dirty="0">
                <a:latin typeface="Arial"/>
                <a:cs typeface="Arial"/>
              </a:rPr>
              <a:t>dou</a:t>
            </a:r>
            <a:r>
              <a:rPr i="1" spc="-35" dirty="0">
                <a:latin typeface="Arial"/>
                <a:cs typeface="Arial"/>
              </a:rPr>
              <a:t>b</a:t>
            </a:r>
            <a:r>
              <a:rPr i="1" spc="-5" dirty="0">
                <a:latin typeface="Arial"/>
                <a:cs typeface="Arial"/>
              </a:rPr>
              <a:t>le</a:t>
            </a:r>
            <a:r>
              <a:rPr i="1" spc="20" dirty="0">
                <a:latin typeface="Arial"/>
                <a:cs typeface="Arial"/>
              </a:rPr>
              <a:t>s</a:t>
            </a:r>
            <a:r>
              <a:rPr spc="55" dirty="0">
                <a:latin typeface="Arial"/>
                <a:cs typeface="Arial"/>
              </a:rPr>
              <a:t>)</a:t>
            </a: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10" dirty="0">
                <a:latin typeface="Arial"/>
                <a:cs typeface="Arial"/>
              </a:rPr>
              <a:t>Evidence: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spc="-10" dirty="0"/>
              <a:t>Obse</a:t>
            </a:r>
            <a:r>
              <a:rPr sz="1100" spc="25" dirty="0"/>
              <a:t>r</a:t>
            </a:r>
            <a:r>
              <a:rPr sz="1100" spc="-40" dirty="0"/>
              <a:t>v</a:t>
            </a:r>
            <a:r>
              <a:rPr sz="1100" spc="-10" dirty="0"/>
              <a:t>ed</a:t>
            </a:r>
            <a:r>
              <a:rPr sz="1100" spc="-5" dirty="0"/>
              <a:t> </a:t>
            </a:r>
            <a:r>
              <a:rPr sz="1100" spc="-45" dirty="0"/>
              <a:t>e</a:t>
            </a:r>
            <a:r>
              <a:rPr sz="1100" spc="-40" dirty="0"/>
              <a:t>v</a:t>
            </a:r>
            <a:r>
              <a:rPr sz="1100" spc="-5" dirty="0"/>
              <a:t>ent</a:t>
            </a:r>
            <a:r>
              <a:rPr sz="1100" spc="-30" dirty="0"/>
              <a:t>s</a:t>
            </a:r>
            <a:r>
              <a:rPr sz="1100" spc="-5" dirty="0"/>
              <a:t>.</a:t>
            </a:r>
            <a:r>
              <a:rPr sz="1100" spc="65" dirty="0"/>
              <a:t> </a:t>
            </a:r>
            <a:r>
              <a:rPr sz="1100" spc="-30" dirty="0"/>
              <a:t>e</a:t>
            </a:r>
            <a:r>
              <a:rPr sz="1100" spc="-5" dirty="0"/>
              <a:t>.g.</a:t>
            </a:r>
            <a:r>
              <a:rPr sz="1100" spc="65" dirty="0"/>
              <a:t> </a:t>
            </a:r>
            <a:r>
              <a:rPr sz="1100" spc="-5" dirty="0"/>
              <a:t>first die is 3.</a:t>
            </a:r>
            <a:endParaRPr sz="1100">
              <a:latin typeface="Arial"/>
              <a:cs typeface="Arial"/>
            </a:endParaRPr>
          </a:p>
          <a:p>
            <a:pPr marL="289560" marR="269240" indent="-148590">
              <a:lnSpc>
                <a:spcPts val="1200"/>
              </a:lnSpc>
              <a:spcBef>
                <a:spcPts val="315"/>
              </a:spcBef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10" dirty="0">
                <a:latin typeface="Arial"/>
                <a:cs typeface="Arial"/>
              </a:rPr>
              <a:t>Conditional/</a:t>
            </a:r>
            <a:r>
              <a:rPr sz="1100" b="1" spc="-55" dirty="0">
                <a:latin typeface="Arial"/>
                <a:cs typeface="Arial"/>
              </a:rPr>
              <a:t>P</a:t>
            </a:r>
            <a:r>
              <a:rPr sz="1100" b="1" spc="-10" dirty="0">
                <a:latin typeface="Arial"/>
                <a:cs typeface="Arial"/>
              </a:rPr>
              <a:t>osterior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</a:t>
            </a:r>
            <a:r>
              <a:rPr sz="1100" b="1" spc="-30" dirty="0">
                <a:latin typeface="Arial"/>
                <a:cs typeface="Arial"/>
              </a:rPr>
              <a:t>r</a:t>
            </a:r>
            <a:r>
              <a:rPr sz="1100" b="1" spc="-10" dirty="0">
                <a:latin typeface="Arial"/>
                <a:cs typeface="Arial"/>
              </a:rPr>
              <a:t>obabi</a:t>
            </a:r>
            <a:r>
              <a:rPr sz="1100" b="1" spc="-25" dirty="0">
                <a:latin typeface="Arial"/>
                <a:cs typeface="Arial"/>
              </a:rPr>
              <a:t>l</a:t>
            </a:r>
            <a:r>
              <a:rPr sz="1100" b="1" spc="-5" dirty="0">
                <a:latin typeface="Arial"/>
                <a:cs typeface="Arial"/>
              </a:rPr>
              <a:t>y: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spc="-5" dirty="0"/>
              <a:t>gi</a:t>
            </a:r>
            <a:r>
              <a:rPr sz="1100" spc="-40" dirty="0"/>
              <a:t>v</a:t>
            </a:r>
            <a:r>
              <a:rPr sz="1100" spc="-10" dirty="0"/>
              <a:t>en</a:t>
            </a:r>
            <a:r>
              <a:rPr sz="1100" spc="-5" dirty="0"/>
              <a:t> </a:t>
            </a:r>
            <a:r>
              <a:rPr sz="1100" spc="-10" dirty="0"/>
              <a:t>p</a:t>
            </a:r>
            <a:r>
              <a:rPr sz="1100" spc="5" dirty="0"/>
              <a:t>r</a:t>
            </a:r>
            <a:r>
              <a:rPr sz="1100" spc="-5" dirty="0"/>
              <a:t>iors </a:t>
            </a:r>
            <a:r>
              <a:rPr sz="1100" spc="-10" dirty="0"/>
              <a:t>and</a:t>
            </a:r>
            <a:r>
              <a:rPr sz="1100" spc="-5" dirty="0"/>
              <a:t> </a:t>
            </a:r>
            <a:r>
              <a:rPr sz="1100" spc="-45" dirty="0"/>
              <a:t>e</a:t>
            </a:r>
            <a:r>
              <a:rPr sz="1100" spc="-10" dirty="0"/>
              <a:t>vidence</a:t>
            </a:r>
            <a:r>
              <a:rPr sz="1100" spc="-5" dirty="0"/>
              <a:t> </a:t>
            </a:r>
            <a:r>
              <a:rPr sz="1100" spc="-25" dirty="0"/>
              <a:t>w</a:t>
            </a:r>
            <a:r>
              <a:rPr sz="1100" spc="-10" dirty="0"/>
              <a:t>e</a:t>
            </a:r>
            <a:r>
              <a:rPr sz="1100" spc="-5" dirty="0"/>
              <a:t> </a:t>
            </a:r>
            <a:r>
              <a:rPr sz="1100" spc="-10" dirty="0"/>
              <a:t>compute</a:t>
            </a:r>
            <a:r>
              <a:rPr sz="1100" spc="-5" dirty="0"/>
              <a:t> the </a:t>
            </a:r>
            <a:r>
              <a:rPr sz="1100" spc="-10" dirty="0"/>
              <a:t>poste</a:t>
            </a:r>
            <a:r>
              <a:rPr sz="1100" spc="5" dirty="0"/>
              <a:t>r</a:t>
            </a:r>
            <a:r>
              <a:rPr sz="1100" spc="-5" dirty="0"/>
              <a:t>io</a:t>
            </a:r>
            <a:r>
              <a:rPr sz="1100" spc="-60" dirty="0"/>
              <a:t>r</a:t>
            </a:r>
            <a:r>
              <a:rPr sz="1100" spc="-5" dirty="0"/>
              <a:t>.</a:t>
            </a:r>
            <a:endParaRPr sz="1100">
              <a:latin typeface="Arial"/>
              <a:cs typeface="Arial"/>
            </a:endParaRPr>
          </a:p>
          <a:p>
            <a:pPr marL="429259">
              <a:lnSpc>
                <a:spcPts val="1200"/>
              </a:lnSpc>
              <a:spcBef>
                <a:spcPts val="155"/>
              </a:spcBef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/>
              <a:t>e</a:t>
            </a:r>
            <a:r>
              <a:rPr sz="1000" spc="-5" dirty="0"/>
              <a:t>.g.</a:t>
            </a:r>
            <a:r>
              <a:rPr sz="1000" spc="60" dirty="0"/>
              <a:t> </a:t>
            </a:r>
            <a:r>
              <a:rPr sz="1000" spc="-10" dirty="0"/>
              <a:t>Prob</a:t>
            </a:r>
            <a:r>
              <a:rPr sz="1000" spc="-5" dirty="0"/>
              <a:t> of </a:t>
            </a:r>
            <a:r>
              <a:rPr sz="1000" spc="-10" dirty="0"/>
              <a:t>dou</a:t>
            </a:r>
            <a:r>
              <a:rPr sz="1000" spc="-30" dirty="0"/>
              <a:t>b</a:t>
            </a:r>
            <a:r>
              <a:rPr sz="1000" spc="-5" dirty="0"/>
              <a:t>les gi</a:t>
            </a:r>
            <a:r>
              <a:rPr sz="1000" spc="-30" dirty="0"/>
              <a:t>v</a:t>
            </a:r>
            <a:r>
              <a:rPr sz="1000" spc="-10" dirty="0"/>
              <a:t>en</a:t>
            </a:r>
            <a:r>
              <a:rPr sz="1000" spc="-5" dirty="0"/>
              <a:t> that first die is 3.</a:t>
            </a:r>
            <a:endParaRPr sz="1000">
              <a:latin typeface="Lucida Sans Unicode"/>
              <a:cs typeface="Lucida Sans Unicode"/>
            </a:endParaRPr>
          </a:p>
          <a:p>
            <a:pPr marL="429259">
              <a:lnSpc>
                <a:spcPts val="1195"/>
              </a:lnSpc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i="1" spc="50" dirty="0">
                <a:latin typeface="Arial"/>
                <a:cs typeface="Arial"/>
              </a:rPr>
              <a:t>P</a:t>
            </a:r>
            <a:r>
              <a:rPr sz="1000" spc="5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dou</a:t>
            </a:r>
            <a:r>
              <a:rPr sz="1000" i="1" spc="-30" dirty="0">
                <a:latin typeface="Arial"/>
                <a:cs typeface="Arial"/>
              </a:rPr>
              <a:t>b</a:t>
            </a:r>
            <a:r>
              <a:rPr sz="1000" i="1" spc="-5" dirty="0">
                <a:latin typeface="Arial"/>
                <a:cs typeface="Arial"/>
              </a:rPr>
              <a:t>le</a:t>
            </a:r>
            <a:r>
              <a:rPr sz="1000" i="1" spc="20" dirty="0">
                <a:latin typeface="Arial"/>
                <a:cs typeface="Arial"/>
              </a:rPr>
              <a:t>s</a:t>
            </a:r>
            <a:r>
              <a:rPr sz="1000" spc="-105" dirty="0">
                <a:latin typeface="Lucida Sans Unicode"/>
                <a:cs typeface="Lucida Sans Unicode"/>
              </a:rPr>
              <a:t>|</a:t>
            </a:r>
            <a:r>
              <a:rPr sz="1000" i="1" spc="-5" dirty="0">
                <a:latin typeface="Arial"/>
                <a:cs typeface="Arial"/>
              </a:rPr>
              <a:t>die</a:t>
            </a:r>
            <a:r>
              <a:rPr sz="1050" spc="-7" baseline="-11904" dirty="0"/>
              <a:t>1</a:t>
            </a:r>
            <a:r>
              <a:rPr sz="1050" baseline="-11904" dirty="0"/>
              <a:t> </a:t>
            </a:r>
            <a:r>
              <a:rPr sz="1050" spc="-97" baseline="-11904" dirty="0"/>
              <a:t> </a:t>
            </a:r>
            <a:r>
              <a:rPr sz="1000" spc="185" dirty="0">
                <a:latin typeface="Arial"/>
                <a:cs typeface="Arial"/>
              </a:rPr>
              <a:t>=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/>
              <a:t>3</a:t>
            </a:r>
            <a:r>
              <a:rPr sz="1000" spc="5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429259">
              <a:lnSpc>
                <a:spcPts val="1200"/>
              </a:lnSpc>
            </a:pPr>
            <a:r>
              <a:rPr sz="900" spc="75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◮  </a:t>
            </a:r>
            <a:r>
              <a:rPr sz="900" spc="-37" baseline="13888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000" i="1" spc="50" dirty="0">
                <a:latin typeface="Arial"/>
                <a:cs typeface="Arial"/>
              </a:rPr>
              <a:t>P</a:t>
            </a:r>
            <a:r>
              <a:rPr sz="1000" spc="50" dirty="0">
                <a:latin typeface="Arial"/>
                <a:cs typeface="Arial"/>
              </a:rPr>
              <a:t>(</a:t>
            </a:r>
            <a:r>
              <a:rPr sz="1000" i="1" spc="-5" dirty="0">
                <a:latin typeface="Arial"/>
                <a:cs typeface="Arial"/>
              </a:rPr>
              <a:t>c</a:t>
            </a:r>
            <a:r>
              <a:rPr sz="1000" i="1" spc="-30" dirty="0">
                <a:latin typeface="Arial"/>
                <a:cs typeface="Arial"/>
              </a:rPr>
              <a:t>a</a:t>
            </a:r>
            <a:r>
              <a:rPr sz="1000" i="1" spc="-5" dirty="0">
                <a:latin typeface="Arial"/>
                <a:cs typeface="Arial"/>
              </a:rPr>
              <a:t>vity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spc="-105" dirty="0">
                <a:latin typeface="Lucida Sans Unicode"/>
                <a:cs typeface="Lucida Sans Unicode"/>
              </a:rPr>
              <a:t>|</a:t>
            </a:r>
            <a:r>
              <a:rPr sz="1000" i="1" spc="-5" dirty="0">
                <a:latin typeface="Arial"/>
                <a:cs typeface="Arial"/>
              </a:rPr>
              <a:t>toothache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spc="185" dirty="0">
                <a:latin typeface="Arial"/>
                <a:cs typeface="Arial"/>
              </a:rPr>
              <a:t>=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spc="5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4336" y="729240"/>
            <a:ext cx="3540493" cy="310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294" marR="2561" indent="-172890"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1008" b="1" dirty="0">
                <a:latin typeface="Arial"/>
                <a:cs typeface="Arial"/>
              </a:rPr>
              <a:t>Probab</a:t>
            </a:r>
            <a:r>
              <a:rPr sz="1008" b="1" spc="-5" dirty="0">
                <a:latin typeface="Arial"/>
                <a:cs typeface="Arial"/>
              </a:rPr>
              <a:t>i</a:t>
            </a:r>
            <a:r>
              <a:rPr sz="1008" b="1" dirty="0">
                <a:latin typeface="Arial"/>
                <a:cs typeface="Arial"/>
              </a:rPr>
              <a:t>l</a:t>
            </a:r>
            <a:r>
              <a:rPr sz="1008" b="1" spc="-5" dirty="0">
                <a:latin typeface="Arial"/>
                <a:cs typeface="Arial"/>
              </a:rPr>
              <a:t>i</a:t>
            </a:r>
            <a:r>
              <a:rPr sz="1008" b="1" dirty="0">
                <a:latin typeface="Arial"/>
                <a:cs typeface="Arial"/>
              </a:rPr>
              <a:t>ty</a:t>
            </a:r>
            <a:r>
              <a:rPr sz="1008" b="1" spc="15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assignmen</a:t>
            </a:r>
            <a:r>
              <a:rPr sz="1008" b="1" dirty="0">
                <a:latin typeface="Arial"/>
                <a:cs typeface="Arial"/>
              </a:rPr>
              <a:t>t</a:t>
            </a:r>
            <a:r>
              <a:rPr sz="1008" b="1" spc="15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to</a:t>
            </a:r>
            <a:r>
              <a:rPr sz="1008" b="1" spc="23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al</a:t>
            </a:r>
            <a:r>
              <a:rPr sz="1008" b="1" dirty="0">
                <a:latin typeface="Arial"/>
                <a:cs typeface="Arial"/>
              </a:rPr>
              <a:t>l</a:t>
            </a:r>
            <a:r>
              <a:rPr sz="1008" b="1" spc="15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comb</a:t>
            </a:r>
            <a:r>
              <a:rPr sz="1008" b="1" spc="-5" dirty="0">
                <a:latin typeface="Arial"/>
                <a:cs typeface="Arial"/>
              </a:rPr>
              <a:t>i</a:t>
            </a:r>
            <a:r>
              <a:rPr sz="1008" b="1" dirty="0">
                <a:latin typeface="Arial"/>
                <a:cs typeface="Arial"/>
              </a:rPr>
              <a:t>nations</a:t>
            </a:r>
            <a:r>
              <a:rPr sz="1008" b="1" spc="18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of</a:t>
            </a:r>
            <a:r>
              <a:rPr sz="1008" b="1" spc="20" dirty="0">
                <a:latin typeface="Times New Roman"/>
                <a:cs typeface="Times New Roman"/>
              </a:rPr>
              <a:t> </a:t>
            </a:r>
            <a:r>
              <a:rPr sz="1008" b="1" spc="-13" dirty="0">
                <a:latin typeface="Arial"/>
                <a:cs typeface="Arial"/>
              </a:rPr>
              <a:t>v</a:t>
            </a:r>
            <a:r>
              <a:rPr sz="1008" b="1" spc="-3" dirty="0">
                <a:latin typeface="Arial"/>
                <a:cs typeface="Arial"/>
              </a:rPr>
              <a:t>alue</a:t>
            </a:r>
            <a:r>
              <a:rPr sz="1008" b="1" dirty="0">
                <a:latin typeface="Arial"/>
                <a:cs typeface="Arial"/>
              </a:rPr>
              <a:t>s</a:t>
            </a:r>
            <a:r>
              <a:rPr sz="1008" b="1" spc="28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of</a:t>
            </a:r>
            <a:r>
              <a:rPr sz="1008" b="1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rando</a:t>
            </a:r>
            <a:r>
              <a:rPr sz="1008" b="1" dirty="0">
                <a:latin typeface="Arial"/>
                <a:cs typeface="Arial"/>
              </a:rPr>
              <a:t>m</a:t>
            </a:r>
            <a:r>
              <a:rPr sz="1008" b="1" spc="18" dirty="0">
                <a:latin typeface="Times New Roman"/>
                <a:cs typeface="Times New Roman"/>
              </a:rPr>
              <a:t> </a:t>
            </a:r>
            <a:r>
              <a:rPr sz="1008" b="1" spc="-13" dirty="0">
                <a:latin typeface="Arial"/>
                <a:cs typeface="Arial"/>
              </a:rPr>
              <a:t>v</a:t>
            </a:r>
            <a:r>
              <a:rPr sz="1008" b="1" spc="-3" dirty="0">
                <a:latin typeface="Arial"/>
                <a:cs typeface="Arial"/>
              </a:rPr>
              <a:t>ariable</a:t>
            </a:r>
            <a:r>
              <a:rPr sz="1008" b="1" dirty="0">
                <a:latin typeface="Arial"/>
                <a:cs typeface="Arial"/>
              </a:rPr>
              <a:t>s</a:t>
            </a:r>
            <a:r>
              <a:rPr sz="1008" b="1" spc="28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(i</a:t>
            </a:r>
            <a:r>
              <a:rPr sz="1008" b="1" spc="-5" dirty="0">
                <a:latin typeface="Arial"/>
                <a:cs typeface="Arial"/>
              </a:rPr>
              <a:t>.</a:t>
            </a:r>
            <a:r>
              <a:rPr sz="1008" b="1" spc="-3" dirty="0">
                <a:latin typeface="Arial"/>
                <a:cs typeface="Arial"/>
              </a:rPr>
              <a:t>e</a:t>
            </a:r>
            <a:r>
              <a:rPr sz="1008" b="1" dirty="0">
                <a:latin typeface="Arial"/>
                <a:cs typeface="Arial"/>
              </a:rPr>
              <a:t>.</a:t>
            </a:r>
            <a:r>
              <a:rPr sz="1008" b="1" spc="13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al</a:t>
            </a:r>
            <a:r>
              <a:rPr sz="1008" b="1" dirty="0">
                <a:latin typeface="Arial"/>
                <a:cs typeface="Arial"/>
              </a:rPr>
              <a:t>l</a:t>
            </a:r>
            <a:r>
              <a:rPr sz="1008" b="1" spc="15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ele</a:t>
            </a:r>
            <a:r>
              <a:rPr sz="1008" b="1" spc="-5" dirty="0">
                <a:latin typeface="Arial"/>
                <a:cs typeface="Arial"/>
              </a:rPr>
              <a:t>m</a:t>
            </a:r>
            <a:r>
              <a:rPr sz="1008" b="1" spc="-3" dirty="0">
                <a:latin typeface="Arial"/>
                <a:cs typeface="Arial"/>
              </a:rPr>
              <a:t>ent</a:t>
            </a:r>
            <a:r>
              <a:rPr sz="1008" b="1" spc="3" dirty="0">
                <a:latin typeface="Arial"/>
                <a:cs typeface="Arial"/>
              </a:rPr>
              <a:t>a</a:t>
            </a:r>
            <a:r>
              <a:rPr sz="1008" b="1" spc="-3" dirty="0">
                <a:latin typeface="Arial"/>
                <a:cs typeface="Arial"/>
              </a:rPr>
              <a:t>r</a:t>
            </a:r>
            <a:r>
              <a:rPr sz="1008" b="1" dirty="0">
                <a:latin typeface="Arial"/>
                <a:cs typeface="Arial"/>
              </a:rPr>
              <a:t>y</a:t>
            </a:r>
            <a:r>
              <a:rPr sz="1008" b="1" spc="10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e</a:t>
            </a:r>
            <a:r>
              <a:rPr sz="1008" b="1" spc="-15" dirty="0">
                <a:latin typeface="Arial"/>
                <a:cs typeface="Arial"/>
              </a:rPr>
              <a:t>v</a:t>
            </a:r>
            <a:r>
              <a:rPr sz="1008" b="1" spc="-3" dirty="0">
                <a:latin typeface="Arial"/>
                <a:cs typeface="Arial"/>
              </a:rPr>
              <a:t>ent</a:t>
            </a:r>
            <a:r>
              <a:rPr sz="1008" b="1" spc="3" dirty="0">
                <a:latin typeface="Arial"/>
                <a:cs typeface="Arial"/>
              </a:rPr>
              <a:t>s</a:t>
            </a:r>
            <a:r>
              <a:rPr sz="1008" b="1" dirty="0">
                <a:latin typeface="Arial"/>
                <a:cs typeface="Arial"/>
              </a:rPr>
              <a:t>)</a:t>
            </a:r>
            <a:endParaRPr sz="1008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335" y="1682315"/>
            <a:ext cx="3869923" cy="323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294" indent="-172890"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1008" b="1" dirty="0" smtClean="0">
                <a:latin typeface="Arial"/>
                <a:cs typeface="Arial"/>
              </a:rPr>
              <a:t>The</a:t>
            </a:r>
            <a:r>
              <a:rPr sz="1008" b="1" spc="28" dirty="0" smtClean="0">
                <a:latin typeface="Times New Roman"/>
                <a:cs typeface="Times New Roman"/>
              </a:rPr>
              <a:t> </a:t>
            </a:r>
            <a:r>
              <a:rPr sz="1008" b="1" spc="-3" dirty="0" smtClean="0">
                <a:latin typeface="Arial"/>
                <a:cs typeface="Arial"/>
              </a:rPr>
              <a:t>su</a:t>
            </a:r>
            <a:r>
              <a:rPr sz="1008" b="1" dirty="0" smtClean="0">
                <a:latin typeface="Arial"/>
                <a:cs typeface="Arial"/>
              </a:rPr>
              <a:t>m</a:t>
            </a:r>
            <a:r>
              <a:rPr sz="1008" b="1" spc="15" dirty="0" smtClean="0">
                <a:latin typeface="Times New Roman"/>
                <a:cs typeface="Times New Roman"/>
              </a:rPr>
              <a:t> </a:t>
            </a:r>
            <a:r>
              <a:rPr sz="1008" b="1" dirty="0" smtClean="0">
                <a:latin typeface="Arial"/>
                <a:cs typeface="Arial"/>
              </a:rPr>
              <a:t>of</a:t>
            </a:r>
            <a:r>
              <a:rPr sz="1008" b="1" spc="20" dirty="0" smtClean="0">
                <a:latin typeface="Times New Roman"/>
                <a:cs typeface="Times New Roman"/>
              </a:rPr>
              <a:t> </a:t>
            </a:r>
            <a:r>
              <a:rPr sz="1008" b="1" dirty="0" smtClean="0">
                <a:latin typeface="Arial"/>
                <a:cs typeface="Arial"/>
              </a:rPr>
              <a:t>the</a:t>
            </a:r>
            <a:r>
              <a:rPr sz="1008" b="1" spc="23" dirty="0" smtClean="0">
                <a:latin typeface="Times New Roman"/>
                <a:cs typeface="Times New Roman"/>
              </a:rPr>
              <a:t> </a:t>
            </a:r>
            <a:r>
              <a:rPr sz="1008" b="1" spc="-3" dirty="0" smtClean="0">
                <a:latin typeface="Arial"/>
                <a:cs typeface="Arial"/>
              </a:rPr>
              <a:t>ent</a:t>
            </a:r>
            <a:r>
              <a:rPr sz="1008" b="1" dirty="0" smtClean="0">
                <a:latin typeface="Arial"/>
                <a:cs typeface="Arial"/>
              </a:rPr>
              <a:t>ries</a:t>
            </a:r>
            <a:r>
              <a:rPr sz="1008" b="1" spc="13" dirty="0" smtClean="0">
                <a:latin typeface="Times New Roman"/>
                <a:cs typeface="Times New Roman"/>
              </a:rPr>
              <a:t> </a:t>
            </a:r>
            <a:r>
              <a:rPr sz="1008" b="1" dirty="0" smtClean="0">
                <a:latin typeface="Arial"/>
                <a:cs typeface="Arial"/>
              </a:rPr>
              <a:t>in</a:t>
            </a:r>
            <a:r>
              <a:rPr sz="1008" b="1" spc="23" dirty="0" smtClean="0">
                <a:latin typeface="Times New Roman"/>
                <a:cs typeface="Times New Roman"/>
              </a:rPr>
              <a:t> </a:t>
            </a:r>
            <a:r>
              <a:rPr sz="1008" b="1" dirty="0" smtClean="0">
                <a:latin typeface="Arial"/>
                <a:cs typeface="Arial"/>
              </a:rPr>
              <a:t>this</a:t>
            </a:r>
            <a:r>
              <a:rPr sz="1008" b="1" spc="13" dirty="0" smtClean="0">
                <a:latin typeface="Times New Roman"/>
                <a:cs typeface="Times New Roman"/>
              </a:rPr>
              <a:t> </a:t>
            </a:r>
            <a:r>
              <a:rPr sz="1008" b="1" dirty="0" smtClean="0">
                <a:latin typeface="Arial"/>
                <a:cs typeface="Arial"/>
              </a:rPr>
              <a:t>table</a:t>
            </a:r>
            <a:r>
              <a:rPr sz="1008" b="1" spc="18" dirty="0" smtClean="0">
                <a:latin typeface="Times New Roman"/>
                <a:cs typeface="Times New Roman"/>
              </a:rPr>
              <a:t> </a:t>
            </a:r>
            <a:r>
              <a:rPr sz="1008" b="1" dirty="0" smtClean="0">
                <a:latin typeface="Arial"/>
                <a:cs typeface="Arial"/>
              </a:rPr>
              <a:t>has</a:t>
            </a:r>
            <a:r>
              <a:rPr sz="1008" b="1" spc="20" dirty="0" smtClean="0">
                <a:latin typeface="Times New Roman"/>
                <a:cs typeface="Times New Roman"/>
              </a:rPr>
              <a:t> </a:t>
            </a:r>
            <a:r>
              <a:rPr sz="1008" b="1" dirty="0" smtClean="0">
                <a:latin typeface="Arial"/>
                <a:cs typeface="Arial"/>
              </a:rPr>
              <a:t>to</a:t>
            </a:r>
            <a:r>
              <a:rPr sz="1008" b="1" spc="23" dirty="0" smtClean="0">
                <a:latin typeface="Times New Roman"/>
                <a:cs typeface="Times New Roman"/>
              </a:rPr>
              <a:t> </a:t>
            </a:r>
            <a:r>
              <a:rPr sz="1008" b="1" dirty="0" smtClean="0">
                <a:latin typeface="Arial"/>
                <a:cs typeface="Arial"/>
              </a:rPr>
              <a:t>be</a:t>
            </a:r>
            <a:r>
              <a:rPr sz="1008" b="1" spc="28" dirty="0" smtClean="0">
                <a:latin typeface="Times New Roman"/>
                <a:cs typeface="Times New Roman"/>
              </a:rPr>
              <a:t> </a:t>
            </a:r>
            <a:r>
              <a:rPr sz="1008" b="1" dirty="0" smtClean="0">
                <a:latin typeface="Arial"/>
                <a:cs typeface="Arial"/>
              </a:rPr>
              <a:t>1</a:t>
            </a:r>
            <a:endParaRPr sz="1008" dirty="0" smtClean="0">
              <a:latin typeface="Arial"/>
              <a:cs typeface="Arial"/>
            </a:endParaRPr>
          </a:p>
          <a:p>
            <a:pPr marL="179294" indent="-172890">
              <a:spcBef>
                <a:spcPts val="121"/>
              </a:spcBef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1008" b="1" i="1" dirty="0" smtClean="0">
                <a:solidFill>
                  <a:srgbClr val="3232CC"/>
                </a:solidFill>
                <a:latin typeface="Arial"/>
                <a:cs typeface="Arial"/>
              </a:rPr>
              <a:t>Every</a:t>
            </a:r>
            <a:r>
              <a:rPr sz="1008" b="1" i="1" spc="18" dirty="0" smtClean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question</a:t>
            </a:r>
            <a:r>
              <a:rPr sz="1008" b="1" i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spc="-3" dirty="0">
                <a:solidFill>
                  <a:srgbClr val="3232CC"/>
                </a:solidFill>
                <a:latin typeface="Arial"/>
                <a:cs typeface="Arial"/>
              </a:rPr>
              <a:t>abou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1008" b="1" i="1" spc="2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1008" b="1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do</a:t>
            </a:r>
            <a:r>
              <a:rPr sz="1008" b="1" i="1" spc="-5" dirty="0">
                <a:solidFill>
                  <a:srgbClr val="3232CC"/>
                </a:solidFill>
                <a:latin typeface="Arial"/>
                <a:cs typeface="Arial"/>
              </a:rPr>
              <a:t>m</a:t>
            </a:r>
            <a:r>
              <a:rPr sz="1008" b="1" i="1" spc="-3" dirty="0">
                <a:solidFill>
                  <a:srgbClr val="3232CC"/>
                </a:solidFill>
                <a:latin typeface="Arial"/>
                <a:cs typeface="Arial"/>
              </a:rPr>
              <a:t>ai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10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spc="-3" dirty="0">
                <a:solidFill>
                  <a:srgbClr val="3232CC"/>
                </a:solidFill>
                <a:latin typeface="Arial"/>
                <a:cs typeface="Arial"/>
              </a:rPr>
              <a:t>ca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1008" b="1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be</a:t>
            </a:r>
            <a:r>
              <a:rPr sz="1008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spc="-3" dirty="0">
                <a:solidFill>
                  <a:srgbClr val="3232CC"/>
                </a:solidFill>
                <a:latin typeface="Arial"/>
                <a:cs typeface="Arial"/>
              </a:rPr>
              <a:t>answere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r>
              <a:rPr sz="1008" b="1" i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by</a:t>
            </a:r>
            <a:r>
              <a:rPr sz="1008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the</a:t>
            </a:r>
            <a:r>
              <a:rPr sz="1008" b="1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jo</a:t>
            </a:r>
            <a:r>
              <a:rPr sz="1008" b="1" i="1" spc="-5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nt</a:t>
            </a:r>
            <a:endParaRPr sz="1008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215" y="2006348"/>
            <a:ext cx="718727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3"/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distribution</a:t>
            </a:r>
            <a:endParaRPr sz="100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335" y="2343224"/>
            <a:ext cx="3851995" cy="5842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294" marR="2561" indent="-172890"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1008" b="1" dirty="0">
                <a:latin typeface="Arial"/>
                <a:cs typeface="Arial"/>
              </a:rPr>
              <a:t>Probab</a:t>
            </a:r>
            <a:r>
              <a:rPr sz="1008" b="1" spc="-5" dirty="0">
                <a:latin typeface="Arial"/>
                <a:cs typeface="Arial"/>
              </a:rPr>
              <a:t>i</a:t>
            </a:r>
            <a:r>
              <a:rPr sz="1008" b="1" dirty="0">
                <a:latin typeface="Arial"/>
                <a:cs typeface="Arial"/>
              </a:rPr>
              <a:t>l</a:t>
            </a:r>
            <a:r>
              <a:rPr sz="1008" b="1" spc="-5" dirty="0">
                <a:latin typeface="Arial"/>
                <a:cs typeface="Arial"/>
              </a:rPr>
              <a:t>i</a:t>
            </a:r>
            <a:r>
              <a:rPr sz="1008" b="1" dirty="0">
                <a:latin typeface="Arial"/>
                <a:cs typeface="Arial"/>
              </a:rPr>
              <a:t>ty</a:t>
            </a:r>
            <a:r>
              <a:rPr sz="1008" b="1" spc="15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of</a:t>
            </a:r>
            <a:r>
              <a:rPr sz="1008" b="1" spc="20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a</a:t>
            </a:r>
            <a:r>
              <a:rPr sz="1008" b="1" spc="28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propos</a:t>
            </a:r>
            <a:r>
              <a:rPr sz="1008" b="1" spc="-5" dirty="0">
                <a:latin typeface="Arial"/>
                <a:cs typeface="Arial"/>
              </a:rPr>
              <a:t>i</a:t>
            </a:r>
            <a:r>
              <a:rPr sz="1008" b="1" dirty="0">
                <a:latin typeface="Arial"/>
                <a:cs typeface="Arial"/>
              </a:rPr>
              <a:t>tion</a:t>
            </a:r>
            <a:r>
              <a:rPr sz="1008" b="1" spc="13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is</a:t>
            </a:r>
            <a:r>
              <a:rPr sz="1008" b="1" spc="23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the</a:t>
            </a:r>
            <a:r>
              <a:rPr sz="1008" b="1" spc="23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su</a:t>
            </a:r>
            <a:r>
              <a:rPr sz="1008" b="1" dirty="0">
                <a:latin typeface="Arial"/>
                <a:cs typeface="Arial"/>
              </a:rPr>
              <a:t>m</a:t>
            </a:r>
            <a:r>
              <a:rPr sz="1008" b="1" spc="18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of</a:t>
            </a:r>
            <a:r>
              <a:rPr sz="1008" b="1" spc="20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the</a:t>
            </a:r>
            <a:r>
              <a:rPr sz="1008" b="1" spc="23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probabi</a:t>
            </a:r>
            <a:r>
              <a:rPr sz="1008" b="1" spc="-8" dirty="0">
                <a:latin typeface="Arial"/>
                <a:cs typeface="Arial"/>
              </a:rPr>
              <a:t>l</a:t>
            </a:r>
            <a:r>
              <a:rPr sz="1008" b="1" dirty="0">
                <a:latin typeface="Arial"/>
                <a:cs typeface="Arial"/>
              </a:rPr>
              <a:t>ities</a:t>
            </a:r>
            <a:r>
              <a:rPr sz="1008" b="1" spc="10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of</a:t>
            </a:r>
            <a:r>
              <a:rPr sz="1008" b="1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ele</a:t>
            </a:r>
            <a:r>
              <a:rPr sz="1008" b="1" spc="-5" dirty="0">
                <a:latin typeface="Arial"/>
                <a:cs typeface="Arial"/>
              </a:rPr>
              <a:t>m</a:t>
            </a:r>
            <a:r>
              <a:rPr sz="1008" b="1" spc="-3" dirty="0">
                <a:latin typeface="Arial"/>
                <a:cs typeface="Arial"/>
              </a:rPr>
              <a:t>ent</a:t>
            </a:r>
            <a:r>
              <a:rPr sz="1008" b="1" spc="3" dirty="0">
                <a:latin typeface="Arial"/>
                <a:cs typeface="Arial"/>
              </a:rPr>
              <a:t>a</a:t>
            </a:r>
            <a:r>
              <a:rPr sz="1008" b="1" spc="-3" dirty="0">
                <a:latin typeface="Arial"/>
                <a:cs typeface="Arial"/>
              </a:rPr>
              <a:t>r</a:t>
            </a:r>
            <a:r>
              <a:rPr sz="1008" b="1" dirty="0">
                <a:latin typeface="Arial"/>
                <a:cs typeface="Arial"/>
              </a:rPr>
              <a:t>y</a:t>
            </a:r>
            <a:r>
              <a:rPr sz="1008" b="1" spc="10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e</a:t>
            </a:r>
            <a:r>
              <a:rPr sz="1008" b="1" spc="-15" dirty="0">
                <a:latin typeface="Arial"/>
                <a:cs typeface="Arial"/>
              </a:rPr>
              <a:t>v</a:t>
            </a:r>
            <a:r>
              <a:rPr sz="1008" b="1" spc="-3" dirty="0">
                <a:latin typeface="Arial"/>
                <a:cs typeface="Arial"/>
              </a:rPr>
              <a:t>ent</a:t>
            </a:r>
            <a:r>
              <a:rPr sz="1008" b="1" dirty="0">
                <a:latin typeface="Arial"/>
                <a:cs typeface="Arial"/>
              </a:rPr>
              <a:t>s</a:t>
            </a:r>
            <a:r>
              <a:rPr sz="1008" b="1" spc="30" dirty="0">
                <a:latin typeface="Times New Roman"/>
                <a:cs typeface="Times New Roman"/>
              </a:rPr>
              <a:t> </a:t>
            </a:r>
            <a:r>
              <a:rPr sz="1008" b="1" spc="-5" dirty="0">
                <a:latin typeface="Arial"/>
                <a:cs typeface="Arial"/>
              </a:rPr>
              <a:t>i</a:t>
            </a:r>
            <a:r>
              <a:rPr sz="1008" b="1" dirty="0">
                <a:latin typeface="Arial"/>
                <a:cs typeface="Arial"/>
              </a:rPr>
              <a:t>n</a:t>
            </a:r>
            <a:r>
              <a:rPr sz="1008" b="1" spc="18" dirty="0">
                <a:latin typeface="Times New Roman"/>
                <a:cs typeface="Times New Roman"/>
              </a:rPr>
              <a:t> </a:t>
            </a:r>
            <a:r>
              <a:rPr sz="1008" b="1" spc="15" dirty="0">
                <a:latin typeface="Arial"/>
                <a:cs typeface="Arial"/>
              </a:rPr>
              <a:t>w</a:t>
            </a:r>
            <a:r>
              <a:rPr sz="1008" b="1" dirty="0">
                <a:latin typeface="Arial"/>
                <a:cs typeface="Arial"/>
              </a:rPr>
              <a:t>hich</a:t>
            </a:r>
            <a:r>
              <a:rPr sz="1008" b="1" spc="-3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it</a:t>
            </a:r>
            <a:r>
              <a:rPr sz="1008" b="1" spc="18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hol</a:t>
            </a:r>
            <a:r>
              <a:rPr sz="1008" b="1" spc="-5" dirty="0">
                <a:latin typeface="Arial"/>
                <a:cs typeface="Arial"/>
              </a:rPr>
              <a:t>d</a:t>
            </a:r>
            <a:r>
              <a:rPr sz="1008" b="1" dirty="0">
                <a:latin typeface="Arial"/>
                <a:cs typeface="Arial"/>
              </a:rPr>
              <a:t>s</a:t>
            </a:r>
            <a:endParaRPr sz="1008" dirty="0">
              <a:latin typeface="Arial"/>
              <a:cs typeface="Arial"/>
            </a:endParaRPr>
          </a:p>
          <a:p>
            <a:pPr marL="381319" lvl="1" indent="-144715">
              <a:spcBef>
                <a:spcPts val="103"/>
              </a:spcBef>
              <a:buClr>
                <a:srgbClr val="000098"/>
              </a:buClr>
              <a:buFont typeface="Arial"/>
              <a:buChar char="•"/>
              <a:tabLst>
                <a:tab pos="381639" algn="l"/>
              </a:tabLst>
            </a:pPr>
            <a:r>
              <a:rPr sz="807" spc="-5" dirty="0">
                <a:latin typeface="Arial"/>
                <a:cs typeface="Arial"/>
              </a:rPr>
              <a:t>P(c</a:t>
            </a:r>
            <a:r>
              <a:rPr sz="807" spc="-8" dirty="0">
                <a:latin typeface="Arial"/>
                <a:cs typeface="Arial"/>
              </a:rPr>
              <a:t>a</a:t>
            </a:r>
            <a:r>
              <a:rPr sz="807" spc="-5" dirty="0">
                <a:latin typeface="Arial"/>
                <a:cs typeface="Arial"/>
              </a:rPr>
              <a:t>vit</a:t>
            </a:r>
            <a:r>
              <a:rPr sz="807" spc="-15" dirty="0">
                <a:latin typeface="Arial"/>
                <a:cs typeface="Arial"/>
              </a:rPr>
              <a:t>y</a:t>
            </a:r>
            <a:r>
              <a:rPr sz="807" spc="-5" dirty="0">
                <a:latin typeface="Arial"/>
                <a:cs typeface="Arial"/>
              </a:rPr>
              <a:t>)</a:t>
            </a:r>
            <a:r>
              <a:rPr sz="807" spc="30" dirty="0">
                <a:latin typeface="Times New Roman"/>
                <a:cs typeface="Times New Roman"/>
              </a:rPr>
              <a:t> </a:t>
            </a:r>
            <a:r>
              <a:rPr sz="807" spc="-5" dirty="0">
                <a:latin typeface="Arial"/>
                <a:cs typeface="Arial"/>
              </a:rPr>
              <a:t>=</a:t>
            </a:r>
            <a:r>
              <a:rPr sz="807" spc="28" dirty="0">
                <a:latin typeface="Times New Roman"/>
                <a:cs typeface="Times New Roman"/>
              </a:rPr>
              <a:t> </a:t>
            </a:r>
            <a:r>
              <a:rPr sz="807" spc="-8" dirty="0">
                <a:latin typeface="Arial"/>
                <a:cs typeface="Arial"/>
              </a:rPr>
              <a:t>0.</a:t>
            </a:r>
            <a:r>
              <a:rPr sz="807" spc="-5" dirty="0">
                <a:latin typeface="Arial"/>
                <a:cs typeface="Arial"/>
              </a:rPr>
              <a:t>1</a:t>
            </a:r>
            <a:r>
              <a:rPr sz="807" dirty="0">
                <a:latin typeface="Times New Roman"/>
                <a:cs typeface="Times New Roman"/>
              </a:rPr>
              <a:t> </a:t>
            </a:r>
            <a:r>
              <a:rPr sz="807" spc="50" dirty="0">
                <a:latin typeface="Times New Roman"/>
                <a:cs typeface="Times New Roman"/>
              </a:rPr>
              <a:t> </a:t>
            </a:r>
            <a:r>
              <a:rPr sz="807" spc="-5" dirty="0">
                <a:latin typeface="Arial"/>
                <a:cs typeface="Arial"/>
              </a:rPr>
              <a:t>[margi</a:t>
            </a:r>
            <a:r>
              <a:rPr sz="807" spc="-8" dirty="0">
                <a:latin typeface="Arial"/>
                <a:cs typeface="Arial"/>
              </a:rPr>
              <a:t>na</a:t>
            </a:r>
            <a:r>
              <a:rPr sz="807" spc="-3" dirty="0">
                <a:latin typeface="Arial"/>
                <a:cs typeface="Arial"/>
              </a:rPr>
              <a:t>l</a:t>
            </a:r>
            <a:r>
              <a:rPr sz="807" spc="28" dirty="0">
                <a:latin typeface="Times New Roman"/>
                <a:cs typeface="Times New Roman"/>
              </a:rPr>
              <a:t> </a:t>
            </a:r>
            <a:r>
              <a:rPr sz="807" spc="-8" dirty="0">
                <a:latin typeface="Arial"/>
                <a:cs typeface="Arial"/>
              </a:rPr>
              <a:t>o</a:t>
            </a:r>
            <a:r>
              <a:rPr sz="807" spc="-3" dirty="0">
                <a:latin typeface="Arial"/>
                <a:cs typeface="Arial"/>
              </a:rPr>
              <a:t>f</a:t>
            </a:r>
            <a:r>
              <a:rPr sz="807" spc="28" dirty="0">
                <a:latin typeface="Times New Roman"/>
                <a:cs typeface="Times New Roman"/>
              </a:rPr>
              <a:t> </a:t>
            </a:r>
            <a:r>
              <a:rPr sz="807" spc="-5" dirty="0">
                <a:latin typeface="Arial"/>
                <a:cs typeface="Arial"/>
              </a:rPr>
              <a:t>row</a:t>
            </a:r>
            <a:r>
              <a:rPr sz="807" spc="25" dirty="0">
                <a:latin typeface="Times New Roman"/>
                <a:cs typeface="Times New Roman"/>
              </a:rPr>
              <a:t> </a:t>
            </a:r>
            <a:r>
              <a:rPr sz="807" spc="-8" dirty="0">
                <a:latin typeface="Arial"/>
                <a:cs typeface="Arial"/>
              </a:rPr>
              <a:t>1]</a:t>
            </a:r>
            <a:endParaRPr sz="807" dirty="0">
              <a:latin typeface="Arial"/>
              <a:cs typeface="Arial"/>
            </a:endParaRPr>
          </a:p>
          <a:p>
            <a:pPr marL="381319" lvl="1" indent="-144715">
              <a:spcBef>
                <a:spcPts val="96"/>
              </a:spcBef>
              <a:buClr>
                <a:srgbClr val="000098"/>
              </a:buClr>
              <a:buFont typeface="Arial"/>
              <a:buChar char="•"/>
              <a:tabLst>
                <a:tab pos="381639" algn="l"/>
              </a:tabLst>
            </a:pPr>
            <a:r>
              <a:rPr sz="807" spc="-5" dirty="0">
                <a:latin typeface="Arial"/>
                <a:cs typeface="Arial"/>
              </a:rPr>
              <a:t>P(tootha</a:t>
            </a:r>
            <a:r>
              <a:rPr sz="807" spc="-3" dirty="0">
                <a:latin typeface="Arial"/>
                <a:cs typeface="Arial"/>
              </a:rPr>
              <a:t>c</a:t>
            </a:r>
            <a:r>
              <a:rPr sz="807" spc="-8" dirty="0">
                <a:latin typeface="Arial"/>
                <a:cs typeface="Arial"/>
              </a:rPr>
              <a:t>he</a:t>
            </a:r>
            <a:r>
              <a:rPr sz="807" spc="-5" dirty="0">
                <a:latin typeface="Arial"/>
                <a:cs typeface="Arial"/>
              </a:rPr>
              <a:t>)</a:t>
            </a:r>
            <a:r>
              <a:rPr sz="807" spc="33" dirty="0">
                <a:latin typeface="Times New Roman"/>
                <a:cs typeface="Times New Roman"/>
              </a:rPr>
              <a:t> </a:t>
            </a:r>
            <a:r>
              <a:rPr sz="807" spc="-5" dirty="0">
                <a:latin typeface="Arial"/>
                <a:cs typeface="Arial"/>
              </a:rPr>
              <a:t>=</a:t>
            </a:r>
            <a:r>
              <a:rPr sz="807" spc="28" dirty="0">
                <a:latin typeface="Times New Roman"/>
                <a:cs typeface="Times New Roman"/>
              </a:rPr>
              <a:t> </a:t>
            </a:r>
            <a:r>
              <a:rPr sz="807" spc="-8" dirty="0">
                <a:latin typeface="Arial"/>
                <a:cs typeface="Arial"/>
              </a:rPr>
              <a:t>0.0</a:t>
            </a:r>
            <a:r>
              <a:rPr sz="807" spc="-5" dirty="0">
                <a:latin typeface="Arial"/>
                <a:cs typeface="Arial"/>
              </a:rPr>
              <a:t>5</a:t>
            </a:r>
            <a:r>
              <a:rPr sz="807" spc="28" dirty="0">
                <a:latin typeface="Times New Roman"/>
                <a:cs typeface="Times New Roman"/>
              </a:rPr>
              <a:t> </a:t>
            </a:r>
            <a:r>
              <a:rPr sz="807" spc="-5" dirty="0">
                <a:latin typeface="Arial"/>
                <a:cs typeface="Arial"/>
              </a:rPr>
              <a:t>[margi</a:t>
            </a:r>
            <a:r>
              <a:rPr sz="807" spc="-8" dirty="0">
                <a:latin typeface="Arial"/>
                <a:cs typeface="Arial"/>
              </a:rPr>
              <a:t>na</a:t>
            </a:r>
            <a:r>
              <a:rPr sz="807" spc="-3" dirty="0">
                <a:latin typeface="Arial"/>
                <a:cs typeface="Arial"/>
              </a:rPr>
              <a:t>l</a:t>
            </a:r>
            <a:r>
              <a:rPr sz="807" spc="23" dirty="0">
                <a:latin typeface="Times New Roman"/>
                <a:cs typeface="Times New Roman"/>
              </a:rPr>
              <a:t> </a:t>
            </a:r>
            <a:r>
              <a:rPr sz="807" spc="-8" dirty="0">
                <a:latin typeface="Arial"/>
                <a:cs typeface="Arial"/>
              </a:rPr>
              <a:t>o</a:t>
            </a:r>
            <a:r>
              <a:rPr sz="807" spc="-3" dirty="0">
                <a:latin typeface="Arial"/>
                <a:cs typeface="Arial"/>
              </a:rPr>
              <a:t>f</a:t>
            </a:r>
            <a:r>
              <a:rPr sz="807" spc="28" dirty="0">
                <a:latin typeface="Times New Roman"/>
                <a:cs typeface="Times New Roman"/>
              </a:rPr>
              <a:t> </a:t>
            </a:r>
            <a:r>
              <a:rPr sz="807" spc="-5" dirty="0">
                <a:latin typeface="Arial"/>
                <a:cs typeface="Arial"/>
              </a:rPr>
              <a:t>tootha</a:t>
            </a:r>
            <a:r>
              <a:rPr sz="807" spc="-3" dirty="0">
                <a:latin typeface="Arial"/>
                <a:cs typeface="Arial"/>
              </a:rPr>
              <a:t>c</a:t>
            </a:r>
            <a:r>
              <a:rPr sz="807" spc="-8" dirty="0">
                <a:latin typeface="Arial"/>
                <a:cs typeface="Arial"/>
              </a:rPr>
              <a:t>h</a:t>
            </a:r>
            <a:r>
              <a:rPr sz="807" spc="-5" dirty="0">
                <a:latin typeface="Arial"/>
                <a:cs typeface="Arial"/>
              </a:rPr>
              <a:t>e</a:t>
            </a:r>
            <a:r>
              <a:rPr sz="807" spc="28" dirty="0">
                <a:latin typeface="Times New Roman"/>
                <a:cs typeface="Times New Roman"/>
              </a:rPr>
              <a:t> </a:t>
            </a:r>
            <a:r>
              <a:rPr sz="807" spc="-5" dirty="0">
                <a:latin typeface="Arial"/>
                <a:cs typeface="Arial"/>
              </a:rPr>
              <a:t>c</a:t>
            </a:r>
            <a:r>
              <a:rPr sz="807" spc="-8" dirty="0">
                <a:latin typeface="Arial"/>
                <a:cs typeface="Arial"/>
              </a:rPr>
              <a:t>o</a:t>
            </a:r>
            <a:r>
              <a:rPr sz="807" spc="-3" dirty="0">
                <a:latin typeface="Arial"/>
                <a:cs typeface="Arial"/>
              </a:rPr>
              <a:t>l</a:t>
            </a:r>
            <a:r>
              <a:rPr sz="807" spc="-8" dirty="0">
                <a:latin typeface="Arial"/>
                <a:cs typeface="Arial"/>
              </a:rPr>
              <a:t>umn]</a:t>
            </a:r>
            <a:endParaRPr sz="807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28263" y="1915547"/>
            <a:ext cx="679349" cy="544888"/>
          </a:xfrm>
          <a:custGeom>
            <a:avLst/>
            <a:gdLst/>
            <a:ahLst/>
            <a:cxnLst/>
            <a:rect l="l" t="t" r="r" b="b"/>
            <a:pathLst>
              <a:path w="1347470" h="1080770">
                <a:moveTo>
                  <a:pt x="643621" y="781680"/>
                </a:moveTo>
                <a:lnTo>
                  <a:pt x="481218" y="781680"/>
                </a:lnTo>
                <a:lnTo>
                  <a:pt x="529224" y="1080515"/>
                </a:lnTo>
                <a:lnTo>
                  <a:pt x="643621" y="781680"/>
                </a:lnTo>
                <a:close/>
              </a:path>
              <a:path w="1347470" h="1080770">
                <a:moveTo>
                  <a:pt x="870034" y="747140"/>
                </a:moveTo>
                <a:lnTo>
                  <a:pt x="656843" y="747140"/>
                </a:lnTo>
                <a:lnTo>
                  <a:pt x="826251" y="987302"/>
                </a:lnTo>
                <a:lnTo>
                  <a:pt x="870034" y="747140"/>
                </a:lnTo>
                <a:close/>
              </a:path>
              <a:path w="1347470" h="1080770">
                <a:moveTo>
                  <a:pt x="1074107" y="723137"/>
                </a:moveTo>
                <a:lnTo>
                  <a:pt x="874410" y="723137"/>
                </a:lnTo>
                <a:lnTo>
                  <a:pt x="1131691" y="905124"/>
                </a:lnTo>
                <a:lnTo>
                  <a:pt x="1074107" y="723137"/>
                </a:lnTo>
                <a:close/>
              </a:path>
              <a:path w="1347470" h="1080770">
                <a:moveTo>
                  <a:pt x="1065909" y="697229"/>
                </a:moveTo>
                <a:lnTo>
                  <a:pt x="353446" y="697229"/>
                </a:lnTo>
                <a:lnTo>
                  <a:pt x="297058" y="881252"/>
                </a:lnTo>
                <a:lnTo>
                  <a:pt x="481218" y="781680"/>
                </a:lnTo>
                <a:lnTo>
                  <a:pt x="643621" y="781680"/>
                </a:lnTo>
                <a:lnTo>
                  <a:pt x="656843" y="747140"/>
                </a:lnTo>
                <a:lnTo>
                  <a:pt x="870034" y="747140"/>
                </a:lnTo>
                <a:lnTo>
                  <a:pt x="874410" y="723137"/>
                </a:lnTo>
                <a:lnTo>
                  <a:pt x="1074107" y="723137"/>
                </a:lnTo>
                <a:lnTo>
                  <a:pt x="1065909" y="697229"/>
                </a:lnTo>
                <a:close/>
              </a:path>
              <a:path w="1347470" h="1080770">
                <a:moveTo>
                  <a:pt x="23103" y="114812"/>
                </a:moveTo>
                <a:lnTo>
                  <a:pt x="288554" y="380999"/>
                </a:lnTo>
                <a:lnTo>
                  <a:pt x="0" y="430910"/>
                </a:lnTo>
                <a:lnTo>
                  <a:pt x="232166" y="589025"/>
                </a:lnTo>
                <a:lnTo>
                  <a:pt x="8381" y="729746"/>
                </a:lnTo>
                <a:lnTo>
                  <a:pt x="353446" y="697229"/>
                </a:lnTo>
                <a:lnTo>
                  <a:pt x="1065909" y="697229"/>
                </a:lnTo>
                <a:lnTo>
                  <a:pt x="1050157" y="647450"/>
                </a:lnTo>
                <a:lnTo>
                  <a:pt x="1316455" y="647450"/>
                </a:lnTo>
                <a:lnTo>
                  <a:pt x="1098163" y="524006"/>
                </a:lnTo>
                <a:lnTo>
                  <a:pt x="1315852" y="407039"/>
                </a:lnTo>
                <a:lnTo>
                  <a:pt x="1041775" y="365891"/>
                </a:lnTo>
                <a:lnTo>
                  <a:pt x="1078252" y="316098"/>
                </a:lnTo>
                <a:lnTo>
                  <a:pt x="456072" y="316098"/>
                </a:lnTo>
                <a:lnTo>
                  <a:pt x="23103" y="114812"/>
                </a:lnTo>
                <a:close/>
              </a:path>
              <a:path w="1347470" h="1080770">
                <a:moveTo>
                  <a:pt x="1316455" y="647450"/>
                </a:moveTo>
                <a:lnTo>
                  <a:pt x="1050157" y="647450"/>
                </a:lnTo>
                <a:lnTo>
                  <a:pt x="1347215" y="664844"/>
                </a:lnTo>
                <a:lnTo>
                  <a:pt x="1316455" y="647450"/>
                </a:lnTo>
                <a:close/>
              </a:path>
              <a:path w="1347470" h="1080770">
                <a:moveTo>
                  <a:pt x="520964" y="114812"/>
                </a:moveTo>
                <a:lnTo>
                  <a:pt x="456072" y="316098"/>
                </a:lnTo>
                <a:lnTo>
                  <a:pt x="1078252" y="316098"/>
                </a:lnTo>
                <a:lnTo>
                  <a:pt x="1097232" y="290190"/>
                </a:lnTo>
                <a:lnTo>
                  <a:pt x="673607" y="290190"/>
                </a:lnTo>
                <a:lnTo>
                  <a:pt x="520964" y="114812"/>
                </a:lnTo>
                <a:close/>
              </a:path>
              <a:path w="1347470" h="1080770">
                <a:moveTo>
                  <a:pt x="905774" y="0"/>
                </a:moveTo>
                <a:lnTo>
                  <a:pt x="673607" y="290190"/>
                </a:lnTo>
                <a:lnTo>
                  <a:pt x="1097232" y="290190"/>
                </a:lnTo>
                <a:lnTo>
                  <a:pt x="1114721" y="266318"/>
                </a:lnTo>
                <a:lnTo>
                  <a:pt x="882914" y="266318"/>
                </a:lnTo>
                <a:lnTo>
                  <a:pt x="905774" y="0"/>
                </a:lnTo>
                <a:close/>
              </a:path>
              <a:path w="1347470" h="1080770">
                <a:moveTo>
                  <a:pt x="1146444" y="223016"/>
                </a:moveTo>
                <a:lnTo>
                  <a:pt x="882914" y="266318"/>
                </a:lnTo>
                <a:lnTo>
                  <a:pt x="1114721" y="266318"/>
                </a:lnTo>
                <a:lnTo>
                  <a:pt x="1146444" y="223016"/>
                </a:lnTo>
                <a:close/>
              </a:path>
            </a:pathLst>
          </a:custGeom>
          <a:solidFill>
            <a:srgbClr val="00B8FF"/>
          </a:solidFill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7" name="object 7"/>
          <p:cNvSpPr/>
          <p:nvPr/>
        </p:nvSpPr>
        <p:spPr>
          <a:xfrm>
            <a:off x="3528263" y="1915547"/>
            <a:ext cx="679349" cy="544888"/>
          </a:xfrm>
          <a:custGeom>
            <a:avLst/>
            <a:gdLst/>
            <a:ahLst/>
            <a:cxnLst/>
            <a:rect l="l" t="t" r="r" b="b"/>
            <a:pathLst>
              <a:path w="1347470" h="1080770">
                <a:moveTo>
                  <a:pt x="673607" y="290190"/>
                </a:moveTo>
                <a:lnTo>
                  <a:pt x="905774" y="0"/>
                </a:lnTo>
                <a:lnTo>
                  <a:pt x="882914" y="266318"/>
                </a:lnTo>
                <a:lnTo>
                  <a:pt x="1146444" y="223016"/>
                </a:lnTo>
                <a:lnTo>
                  <a:pt x="1041775" y="365891"/>
                </a:lnTo>
                <a:lnTo>
                  <a:pt x="1315852" y="407039"/>
                </a:lnTo>
                <a:lnTo>
                  <a:pt x="1098163" y="524006"/>
                </a:lnTo>
                <a:lnTo>
                  <a:pt x="1347215" y="664844"/>
                </a:lnTo>
                <a:lnTo>
                  <a:pt x="1050157" y="647450"/>
                </a:lnTo>
                <a:lnTo>
                  <a:pt x="1131691" y="905124"/>
                </a:lnTo>
                <a:lnTo>
                  <a:pt x="874410" y="723137"/>
                </a:lnTo>
                <a:lnTo>
                  <a:pt x="826251" y="987302"/>
                </a:lnTo>
                <a:lnTo>
                  <a:pt x="656843" y="747140"/>
                </a:lnTo>
                <a:lnTo>
                  <a:pt x="529224" y="1080515"/>
                </a:lnTo>
                <a:lnTo>
                  <a:pt x="481218" y="781680"/>
                </a:lnTo>
                <a:lnTo>
                  <a:pt x="297058" y="881252"/>
                </a:lnTo>
                <a:lnTo>
                  <a:pt x="353446" y="697229"/>
                </a:lnTo>
                <a:lnTo>
                  <a:pt x="8381" y="729746"/>
                </a:lnTo>
                <a:lnTo>
                  <a:pt x="232166" y="589025"/>
                </a:lnTo>
                <a:lnTo>
                  <a:pt x="0" y="430910"/>
                </a:lnTo>
                <a:lnTo>
                  <a:pt x="288554" y="380999"/>
                </a:lnTo>
                <a:lnTo>
                  <a:pt x="23103" y="114812"/>
                </a:lnTo>
                <a:lnTo>
                  <a:pt x="456072" y="316098"/>
                </a:lnTo>
                <a:lnTo>
                  <a:pt x="520964" y="114812"/>
                </a:lnTo>
                <a:lnTo>
                  <a:pt x="673607" y="29019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8" name="object 8"/>
          <p:cNvSpPr txBox="1"/>
          <p:nvPr/>
        </p:nvSpPr>
        <p:spPr>
          <a:xfrm>
            <a:off x="3742379" y="2076285"/>
            <a:ext cx="243311" cy="279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3"/>
            <a:r>
              <a:rPr sz="1815" dirty="0">
                <a:solidFill>
                  <a:srgbClr val="FFFFFF"/>
                </a:solidFill>
                <a:latin typeface="Times New Roman"/>
                <a:cs typeface="Times New Roman"/>
              </a:rPr>
              <a:t>!!!</a:t>
            </a:r>
            <a:endParaRPr sz="1815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30069" y="288975"/>
            <a:ext cx="16082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605"/>
            <a:r>
              <a:rPr spc="-3" dirty="0"/>
              <a:t>Jo</a:t>
            </a:r>
            <a:r>
              <a:rPr spc="-5" dirty="0"/>
              <a:t>i</a:t>
            </a:r>
            <a:r>
              <a:rPr dirty="0"/>
              <a:t>nt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dirty="0"/>
              <a:t>proba</a:t>
            </a:r>
            <a:r>
              <a:rPr spc="-8" dirty="0"/>
              <a:t>b</a:t>
            </a:r>
            <a:r>
              <a:rPr dirty="0"/>
              <a:t>ility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di</a:t>
            </a:r>
            <a:r>
              <a:rPr spc="-5" dirty="0"/>
              <a:t>s</a:t>
            </a:r>
            <a:r>
              <a:rPr dirty="0"/>
              <a:t>tribution</a:t>
            </a:r>
          </a:p>
        </p:txBody>
      </p:sp>
      <p:sp>
        <p:nvSpPr>
          <p:cNvPr id="11" name="object 11"/>
          <p:cNvSpPr/>
          <p:nvPr/>
        </p:nvSpPr>
        <p:spPr>
          <a:xfrm>
            <a:off x="3527572" y="1033451"/>
            <a:ext cx="585866" cy="526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8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30069" y="1051695"/>
          <a:ext cx="2228214" cy="521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7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647">
                <a:tc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hac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Symbol"/>
                          <a:cs typeface="Symbol"/>
                        </a:rPr>
                        <a:t></a:t>
                      </a:r>
                      <a:r>
                        <a:rPr sz="8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hac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647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0.04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F6A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0.06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08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Symbol"/>
                          <a:cs typeface="Symbol"/>
                        </a:rPr>
                        <a:t></a:t>
                      </a:r>
                      <a:r>
                        <a:rPr sz="8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800" b="1" spc="-3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0.01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E956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0.89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9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4735" y="236697"/>
            <a:ext cx="16082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605"/>
            <a:r>
              <a:rPr spc="-3" dirty="0"/>
              <a:t>Conditiona</a:t>
            </a:r>
            <a:r>
              <a:rPr dirty="0"/>
              <a:t>l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Proba</a:t>
            </a:r>
            <a:r>
              <a:rPr spc="-5" dirty="0"/>
              <a:t>b</a:t>
            </a:r>
            <a:r>
              <a:rPr dirty="0"/>
              <a:t>ility</a:t>
            </a:r>
          </a:p>
        </p:txBody>
      </p:sp>
      <p:sp>
        <p:nvSpPr>
          <p:cNvPr id="3" name="object 3"/>
          <p:cNvSpPr/>
          <p:nvPr/>
        </p:nvSpPr>
        <p:spPr>
          <a:xfrm>
            <a:off x="3050234" y="605612"/>
            <a:ext cx="1239605" cy="504869"/>
          </a:xfrm>
          <a:custGeom>
            <a:avLst/>
            <a:gdLst/>
            <a:ahLst/>
            <a:cxnLst/>
            <a:rect l="l" t="t" r="r" b="b"/>
            <a:pathLst>
              <a:path w="2458720" h="1001394">
                <a:moveTo>
                  <a:pt x="0" y="1001267"/>
                </a:moveTo>
                <a:lnTo>
                  <a:pt x="2458211" y="1001267"/>
                </a:lnTo>
                <a:lnTo>
                  <a:pt x="2458211" y="0"/>
                </a:lnTo>
                <a:lnTo>
                  <a:pt x="0" y="0"/>
                </a:lnTo>
                <a:lnTo>
                  <a:pt x="0" y="1001267"/>
                </a:lnTo>
                <a:close/>
              </a:path>
            </a:pathLst>
          </a:custGeom>
          <a:solidFill>
            <a:srgbClr val="FFCCFF"/>
          </a:solidFill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4" name="object 4"/>
          <p:cNvSpPr/>
          <p:nvPr/>
        </p:nvSpPr>
        <p:spPr>
          <a:xfrm>
            <a:off x="3050234" y="605612"/>
            <a:ext cx="1239605" cy="504869"/>
          </a:xfrm>
          <a:custGeom>
            <a:avLst/>
            <a:gdLst/>
            <a:ahLst/>
            <a:cxnLst/>
            <a:rect l="l" t="t" r="r" b="b"/>
            <a:pathLst>
              <a:path w="2458720" h="1001394">
                <a:moveTo>
                  <a:pt x="0" y="1001267"/>
                </a:moveTo>
                <a:lnTo>
                  <a:pt x="2458211" y="1001267"/>
                </a:lnTo>
                <a:lnTo>
                  <a:pt x="2458211" y="0"/>
                </a:lnTo>
                <a:lnTo>
                  <a:pt x="0" y="0"/>
                </a:lnTo>
                <a:lnTo>
                  <a:pt x="0" y="100126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5" name="object 5"/>
          <p:cNvSpPr/>
          <p:nvPr/>
        </p:nvSpPr>
        <p:spPr>
          <a:xfrm>
            <a:off x="3314546" y="659396"/>
            <a:ext cx="421312" cy="424193"/>
          </a:xfrm>
          <a:custGeom>
            <a:avLst/>
            <a:gdLst/>
            <a:ahLst/>
            <a:cxnLst/>
            <a:rect l="l" t="t" r="r" b="b"/>
            <a:pathLst>
              <a:path w="835659" h="841375">
                <a:moveTo>
                  <a:pt x="417575" y="0"/>
                </a:moveTo>
                <a:lnTo>
                  <a:pt x="349837" y="5505"/>
                </a:lnTo>
                <a:lnTo>
                  <a:pt x="285581" y="21445"/>
                </a:lnTo>
                <a:lnTo>
                  <a:pt x="225666" y="46952"/>
                </a:lnTo>
                <a:lnTo>
                  <a:pt x="170951" y="81160"/>
                </a:lnTo>
                <a:lnTo>
                  <a:pt x="122297" y="123203"/>
                </a:lnTo>
                <a:lnTo>
                  <a:pt x="80561" y="172215"/>
                </a:lnTo>
                <a:lnTo>
                  <a:pt x="46605" y="227330"/>
                </a:lnTo>
                <a:lnTo>
                  <a:pt x="21286" y="287680"/>
                </a:lnTo>
                <a:lnTo>
                  <a:pt x="5464" y="352400"/>
                </a:lnTo>
                <a:lnTo>
                  <a:pt x="0" y="420623"/>
                </a:lnTo>
                <a:lnTo>
                  <a:pt x="1384" y="455119"/>
                </a:lnTo>
                <a:lnTo>
                  <a:pt x="12134" y="521699"/>
                </a:lnTo>
                <a:lnTo>
                  <a:pt x="32812" y="584343"/>
                </a:lnTo>
                <a:lnTo>
                  <a:pt x="62557" y="642183"/>
                </a:lnTo>
                <a:lnTo>
                  <a:pt x="100510" y="694354"/>
                </a:lnTo>
                <a:lnTo>
                  <a:pt x="145813" y="739990"/>
                </a:lnTo>
                <a:lnTo>
                  <a:pt x="197605" y="778224"/>
                </a:lnTo>
                <a:lnTo>
                  <a:pt x="255027" y="808190"/>
                </a:lnTo>
                <a:lnTo>
                  <a:pt x="317220" y="829022"/>
                </a:lnTo>
                <a:lnTo>
                  <a:pt x="383325" y="839853"/>
                </a:lnTo>
                <a:lnTo>
                  <a:pt x="417575" y="841247"/>
                </a:lnTo>
                <a:lnTo>
                  <a:pt x="451826" y="839853"/>
                </a:lnTo>
                <a:lnTo>
                  <a:pt x="517931" y="829022"/>
                </a:lnTo>
                <a:lnTo>
                  <a:pt x="580124" y="808190"/>
                </a:lnTo>
                <a:lnTo>
                  <a:pt x="637546" y="778224"/>
                </a:lnTo>
                <a:lnTo>
                  <a:pt x="689338" y="739990"/>
                </a:lnTo>
                <a:lnTo>
                  <a:pt x="734641" y="694354"/>
                </a:lnTo>
                <a:lnTo>
                  <a:pt x="772594" y="642183"/>
                </a:lnTo>
                <a:lnTo>
                  <a:pt x="802339" y="584343"/>
                </a:lnTo>
                <a:lnTo>
                  <a:pt x="823017" y="521699"/>
                </a:lnTo>
                <a:lnTo>
                  <a:pt x="833767" y="455119"/>
                </a:lnTo>
                <a:lnTo>
                  <a:pt x="835151" y="420623"/>
                </a:lnTo>
                <a:lnTo>
                  <a:pt x="833767" y="386128"/>
                </a:lnTo>
                <a:lnTo>
                  <a:pt x="823017" y="319548"/>
                </a:lnTo>
                <a:lnTo>
                  <a:pt x="802339" y="256904"/>
                </a:lnTo>
                <a:lnTo>
                  <a:pt x="772594" y="199064"/>
                </a:lnTo>
                <a:lnTo>
                  <a:pt x="734641" y="146892"/>
                </a:lnTo>
                <a:lnTo>
                  <a:pt x="689338" y="101257"/>
                </a:lnTo>
                <a:lnTo>
                  <a:pt x="637546" y="63022"/>
                </a:lnTo>
                <a:lnTo>
                  <a:pt x="580124" y="33056"/>
                </a:lnTo>
                <a:lnTo>
                  <a:pt x="517931" y="12225"/>
                </a:lnTo>
                <a:lnTo>
                  <a:pt x="451826" y="1394"/>
                </a:lnTo>
                <a:lnTo>
                  <a:pt x="4175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6" name="object 6"/>
          <p:cNvSpPr/>
          <p:nvPr/>
        </p:nvSpPr>
        <p:spPr>
          <a:xfrm>
            <a:off x="3314546" y="659396"/>
            <a:ext cx="421312" cy="424193"/>
          </a:xfrm>
          <a:custGeom>
            <a:avLst/>
            <a:gdLst/>
            <a:ahLst/>
            <a:cxnLst/>
            <a:rect l="l" t="t" r="r" b="b"/>
            <a:pathLst>
              <a:path w="835659" h="841375">
                <a:moveTo>
                  <a:pt x="0" y="420623"/>
                </a:moveTo>
                <a:lnTo>
                  <a:pt x="5464" y="352400"/>
                </a:lnTo>
                <a:lnTo>
                  <a:pt x="21286" y="287680"/>
                </a:lnTo>
                <a:lnTo>
                  <a:pt x="46605" y="227330"/>
                </a:lnTo>
                <a:lnTo>
                  <a:pt x="80561" y="172215"/>
                </a:lnTo>
                <a:lnTo>
                  <a:pt x="122297" y="123203"/>
                </a:lnTo>
                <a:lnTo>
                  <a:pt x="170951" y="81160"/>
                </a:lnTo>
                <a:lnTo>
                  <a:pt x="225666" y="46952"/>
                </a:lnTo>
                <a:lnTo>
                  <a:pt x="285581" y="21445"/>
                </a:lnTo>
                <a:lnTo>
                  <a:pt x="349837" y="5505"/>
                </a:lnTo>
                <a:lnTo>
                  <a:pt x="417575" y="0"/>
                </a:lnTo>
                <a:lnTo>
                  <a:pt x="451826" y="1394"/>
                </a:lnTo>
                <a:lnTo>
                  <a:pt x="517931" y="12225"/>
                </a:lnTo>
                <a:lnTo>
                  <a:pt x="580124" y="33056"/>
                </a:lnTo>
                <a:lnTo>
                  <a:pt x="637546" y="63022"/>
                </a:lnTo>
                <a:lnTo>
                  <a:pt x="689338" y="101257"/>
                </a:lnTo>
                <a:lnTo>
                  <a:pt x="734641" y="146892"/>
                </a:lnTo>
                <a:lnTo>
                  <a:pt x="772594" y="199064"/>
                </a:lnTo>
                <a:lnTo>
                  <a:pt x="802339" y="256904"/>
                </a:lnTo>
                <a:lnTo>
                  <a:pt x="823017" y="319548"/>
                </a:lnTo>
                <a:lnTo>
                  <a:pt x="833767" y="386128"/>
                </a:lnTo>
                <a:lnTo>
                  <a:pt x="835151" y="420623"/>
                </a:lnTo>
                <a:lnTo>
                  <a:pt x="833767" y="455119"/>
                </a:lnTo>
                <a:lnTo>
                  <a:pt x="823017" y="521699"/>
                </a:lnTo>
                <a:lnTo>
                  <a:pt x="802339" y="584343"/>
                </a:lnTo>
                <a:lnTo>
                  <a:pt x="772594" y="642183"/>
                </a:lnTo>
                <a:lnTo>
                  <a:pt x="734641" y="694354"/>
                </a:lnTo>
                <a:lnTo>
                  <a:pt x="689338" y="739990"/>
                </a:lnTo>
                <a:lnTo>
                  <a:pt x="637546" y="778224"/>
                </a:lnTo>
                <a:lnTo>
                  <a:pt x="580124" y="808190"/>
                </a:lnTo>
                <a:lnTo>
                  <a:pt x="517931" y="829022"/>
                </a:lnTo>
                <a:lnTo>
                  <a:pt x="451826" y="839853"/>
                </a:lnTo>
                <a:lnTo>
                  <a:pt x="417575" y="841247"/>
                </a:lnTo>
                <a:lnTo>
                  <a:pt x="383325" y="839853"/>
                </a:lnTo>
                <a:lnTo>
                  <a:pt x="317220" y="829022"/>
                </a:lnTo>
                <a:lnTo>
                  <a:pt x="255027" y="808190"/>
                </a:lnTo>
                <a:lnTo>
                  <a:pt x="197605" y="778224"/>
                </a:lnTo>
                <a:lnTo>
                  <a:pt x="145813" y="739990"/>
                </a:lnTo>
                <a:lnTo>
                  <a:pt x="100510" y="694354"/>
                </a:lnTo>
                <a:lnTo>
                  <a:pt x="62557" y="642183"/>
                </a:lnTo>
                <a:lnTo>
                  <a:pt x="32812" y="584343"/>
                </a:lnTo>
                <a:lnTo>
                  <a:pt x="12134" y="521699"/>
                </a:lnTo>
                <a:lnTo>
                  <a:pt x="1384" y="455119"/>
                </a:lnTo>
                <a:lnTo>
                  <a:pt x="0" y="42062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7" name="object 7"/>
          <p:cNvSpPr/>
          <p:nvPr/>
        </p:nvSpPr>
        <p:spPr>
          <a:xfrm>
            <a:off x="3578091" y="659396"/>
            <a:ext cx="421312" cy="424193"/>
          </a:xfrm>
          <a:custGeom>
            <a:avLst/>
            <a:gdLst/>
            <a:ahLst/>
            <a:cxnLst/>
            <a:rect l="l" t="t" r="r" b="b"/>
            <a:pathLst>
              <a:path w="835659" h="841375">
                <a:moveTo>
                  <a:pt x="417575" y="0"/>
                </a:moveTo>
                <a:lnTo>
                  <a:pt x="349837" y="5505"/>
                </a:lnTo>
                <a:lnTo>
                  <a:pt x="285581" y="21445"/>
                </a:lnTo>
                <a:lnTo>
                  <a:pt x="225666" y="46952"/>
                </a:lnTo>
                <a:lnTo>
                  <a:pt x="170951" y="81160"/>
                </a:lnTo>
                <a:lnTo>
                  <a:pt x="122297" y="123203"/>
                </a:lnTo>
                <a:lnTo>
                  <a:pt x="80561" y="172215"/>
                </a:lnTo>
                <a:lnTo>
                  <a:pt x="46605" y="227330"/>
                </a:lnTo>
                <a:lnTo>
                  <a:pt x="21286" y="287680"/>
                </a:lnTo>
                <a:lnTo>
                  <a:pt x="5464" y="352400"/>
                </a:lnTo>
                <a:lnTo>
                  <a:pt x="0" y="420623"/>
                </a:lnTo>
                <a:lnTo>
                  <a:pt x="1384" y="455119"/>
                </a:lnTo>
                <a:lnTo>
                  <a:pt x="12134" y="521699"/>
                </a:lnTo>
                <a:lnTo>
                  <a:pt x="32812" y="584343"/>
                </a:lnTo>
                <a:lnTo>
                  <a:pt x="62557" y="642183"/>
                </a:lnTo>
                <a:lnTo>
                  <a:pt x="100510" y="694354"/>
                </a:lnTo>
                <a:lnTo>
                  <a:pt x="145813" y="739990"/>
                </a:lnTo>
                <a:lnTo>
                  <a:pt x="197605" y="778224"/>
                </a:lnTo>
                <a:lnTo>
                  <a:pt x="255027" y="808190"/>
                </a:lnTo>
                <a:lnTo>
                  <a:pt x="317220" y="829022"/>
                </a:lnTo>
                <a:lnTo>
                  <a:pt x="383325" y="839853"/>
                </a:lnTo>
                <a:lnTo>
                  <a:pt x="417575" y="841247"/>
                </a:lnTo>
                <a:lnTo>
                  <a:pt x="451826" y="839853"/>
                </a:lnTo>
                <a:lnTo>
                  <a:pt x="517931" y="829022"/>
                </a:lnTo>
                <a:lnTo>
                  <a:pt x="580124" y="808190"/>
                </a:lnTo>
                <a:lnTo>
                  <a:pt x="637546" y="778224"/>
                </a:lnTo>
                <a:lnTo>
                  <a:pt x="689338" y="739990"/>
                </a:lnTo>
                <a:lnTo>
                  <a:pt x="734641" y="694354"/>
                </a:lnTo>
                <a:lnTo>
                  <a:pt x="772594" y="642183"/>
                </a:lnTo>
                <a:lnTo>
                  <a:pt x="802339" y="584343"/>
                </a:lnTo>
                <a:lnTo>
                  <a:pt x="823017" y="521699"/>
                </a:lnTo>
                <a:lnTo>
                  <a:pt x="833767" y="455119"/>
                </a:lnTo>
                <a:lnTo>
                  <a:pt x="835151" y="420623"/>
                </a:lnTo>
                <a:lnTo>
                  <a:pt x="833767" y="386128"/>
                </a:lnTo>
                <a:lnTo>
                  <a:pt x="823017" y="319548"/>
                </a:lnTo>
                <a:lnTo>
                  <a:pt x="802339" y="256904"/>
                </a:lnTo>
                <a:lnTo>
                  <a:pt x="772594" y="199064"/>
                </a:lnTo>
                <a:lnTo>
                  <a:pt x="734641" y="146892"/>
                </a:lnTo>
                <a:lnTo>
                  <a:pt x="689338" y="101257"/>
                </a:lnTo>
                <a:lnTo>
                  <a:pt x="637546" y="63022"/>
                </a:lnTo>
                <a:lnTo>
                  <a:pt x="580124" y="33056"/>
                </a:lnTo>
                <a:lnTo>
                  <a:pt x="517931" y="12225"/>
                </a:lnTo>
                <a:lnTo>
                  <a:pt x="451826" y="1394"/>
                </a:lnTo>
                <a:lnTo>
                  <a:pt x="4175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8" name="object 8"/>
          <p:cNvSpPr/>
          <p:nvPr/>
        </p:nvSpPr>
        <p:spPr>
          <a:xfrm>
            <a:off x="3578091" y="659396"/>
            <a:ext cx="421312" cy="424193"/>
          </a:xfrm>
          <a:custGeom>
            <a:avLst/>
            <a:gdLst/>
            <a:ahLst/>
            <a:cxnLst/>
            <a:rect l="l" t="t" r="r" b="b"/>
            <a:pathLst>
              <a:path w="835659" h="841375">
                <a:moveTo>
                  <a:pt x="0" y="420623"/>
                </a:moveTo>
                <a:lnTo>
                  <a:pt x="5464" y="352400"/>
                </a:lnTo>
                <a:lnTo>
                  <a:pt x="21286" y="287680"/>
                </a:lnTo>
                <a:lnTo>
                  <a:pt x="46605" y="227330"/>
                </a:lnTo>
                <a:lnTo>
                  <a:pt x="80561" y="172215"/>
                </a:lnTo>
                <a:lnTo>
                  <a:pt x="122297" y="123203"/>
                </a:lnTo>
                <a:lnTo>
                  <a:pt x="170951" y="81160"/>
                </a:lnTo>
                <a:lnTo>
                  <a:pt x="225666" y="46952"/>
                </a:lnTo>
                <a:lnTo>
                  <a:pt x="285581" y="21445"/>
                </a:lnTo>
                <a:lnTo>
                  <a:pt x="349837" y="5505"/>
                </a:lnTo>
                <a:lnTo>
                  <a:pt x="417575" y="0"/>
                </a:lnTo>
                <a:lnTo>
                  <a:pt x="451826" y="1394"/>
                </a:lnTo>
                <a:lnTo>
                  <a:pt x="517931" y="12225"/>
                </a:lnTo>
                <a:lnTo>
                  <a:pt x="580124" y="33056"/>
                </a:lnTo>
                <a:lnTo>
                  <a:pt x="637546" y="63022"/>
                </a:lnTo>
                <a:lnTo>
                  <a:pt x="689338" y="101257"/>
                </a:lnTo>
                <a:lnTo>
                  <a:pt x="734641" y="146892"/>
                </a:lnTo>
                <a:lnTo>
                  <a:pt x="772594" y="199064"/>
                </a:lnTo>
                <a:lnTo>
                  <a:pt x="802339" y="256904"/>
                </a:lnTo>
                <a:lnTo>
                  <a:pt x="823017" y="319548"/>
                </a:lnTo>
                <a:lnTo>
                  <a:pt x="833767" y="386128"/>
                </a:lnTo>
                <a:lnTo>
                  <a:pt x="835151" y="420623"/>
                </a:lnTo>
                <a:lnTo>
                  <a:pt x="833767" y="455119"/>
                </a:lnTo>
                <a:lnTo>
                  <a:pt x="823017" y="521699"/>
                </a:lnTo>
                <a:lnTo>
                  <a:pt x="802339" y="584343"/>
                </a:lnTo>
                <a:lnTo>
                  <a:pt x="772594" y="642183"/>
                </a:lnTo>
                <a:lnTo>
                  <a:pt x="734641" y="694354"/>
                </a:lnTo>
                <a:lnTo>
                  <a:pt x="689338" y="739990"/>
                </a:lnTo>
                <a:lnTo>
                  <a:pt x="637546" y="778224"/>
                </a:lnTo>
                <a:lnTo>
                  <a:pt x="580124" y="808190"/>
                </a:lnTo>
                <a:lnTo>
                  <a:pt x="517931" y="829022"/>
                </a:lnTo>
                <a:lnTo>
                  <a:pt x="451826" y="839853"/>
                </a:lnTo>
                <a:lnTo>
                  <a:pt x="417575" y="841247"/>
                </a:lnTo>
                <a:lnTo>
                  <a:pt x="383325" y="839853"/>
                </a:lnTo>
                <a:lnTo>
                  <a:pt x="317220" y="829022"/>
                </a:lnTo>
                <a:lnTo>
                  <a:pt x="255027" y="808190"/>
                </a:lnTo>
                <a:lnTo>
                  <a:pt x="197605" y="778224"/>
                </a:lnTo>
                <a:lnTo>
                  <a:pt x="145813" y="739990"/>
                </a:lnTo>
                <a:lnTo>
                  <a:pt x="100510" y="694354"/>
                </a:lnTo>
                <a:lnTo>
                  <a:pt x="62557" y="642183"/>
                </a:lnTo>
                <a:lnTo>
                  <a:pt x="32812" y="584343"/>
                </a:lnTo>
                <a:lnTo>
                  <a:pt x="12134" y="521699"/>
                </a:lnTo>
                <a:lnTo>
                  <a:pt x="1384" y="455119"/>
                </a:lnTo>
                <a:lnTo>
                  <a:pt x="0" y="42062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9" name="object 9"/>
          <p:cNvSpPr/>
          <p:nvPr/>
        </p:nvSpPr>
        <p:spPr>
          <a:xfrm>
            <a:off x="3551198" y="685520"/>
            <a:ext cx="184404" cy="345117"/>
          </a:xfrm>
          <a:custGeom>
            <a:avLst/>
            <a:gdLst/>
            <a:ahLst/>
            <a:cxnLst/>
            <a:rect l="l" t="t" r="r" b="b"/>
            <a:pathLst>
              <a:path w="365759" h="684530">
                <a:moveTo>
                  <a:pt x="182879" y="0"/>
                </a:moveTo>
                <a:lnTo>
                  <a:pt x="161860" y="35826"/>
                </a:lnTo>
                <a:lnTo>
                  <a:pt x="117831" y="103835"/>
                </a:lnTo>
                <a:lnTo>
                  <a:pt x="105338" y="123400"/>
                </a:lnTo>
                <a:lnTo>
                  <a:pt x="80009" y="164500"/>
                </a:lnTo>
                <a:lnTo>
                  <a:pt x="55595" y="207177"/>
                </a:lnTo>
                <a:lnTo>
                  <a:pt x="33741" y="250168"/>
                </a:lnTo>
                <a:lnTo>
                  <a:pt x="16093" y="292212"/>
                </a:lnTo>
                <a:lnTo>
                  <a:pt x="4297" y="332047"/>
                </a:lnTo>
                <a:lnTo>
                  <a:pt x="0" y="368411"/>
                </a:lnTo>
                <a:lnTo>
                  <a:pt x="891" y="386142"/>
                </a:lnTo>
                <a:lnTo>
                  <a:pt x="7612" y="424683"/>
                </a:lnTo>
                <a:lnTo>
                  <a:pt x="20002" y="465882"/>
                </a:lnTo>
                <a:lnTo>
                  <a:pt x="36964" y="508004"/>
                </a:lnTo>
                <a:lnTo>
                  <a:pt x="57401" y="549310"/>
                </a:lnTo>
                <a:lnTo>
                  <a:pt x="80215" y="588063"/>
                </a:lnTo>
                <a:lnTo>
                  <a:pt x="104310" y="622526"/>
                </a:lnTo>
                <a:lnTo>
                  <a:pt x="140451" y="662375"/>
                </a:lnTo>
                <a:lnTo>
                  <a:pt x="173301" y="682798"/>
                </a:lnTo>
                <a:lnTo>
                  <a:pt x="182879" y="684275"/>
                </a:lnTo>
                <a:lnTo>
                  <a:pt x="192458" y="682736"/>
                </a:lnTo>
                <a:lnTo>
                  <a:pt x="225308" y="661535"/>
                </a:lnTo>
                <a:lnTo>
                  <a:pt x="261449" y="620436"/>
                </a:lnTo>
                <a:lnTo>
                  <a:pt x="285544" y="585140"/>
                </a:lnTo>
                <a:lnTo>
                  <a:pt x="308358" y="545738"/>
                </a:lnTo>
                <a:lnTo>
                  <a:pt x="328795" y="504123"/>
                </a:lnTo>
                <a:lnTo>
                  <a:pt x="345757" y="462192"/>
                </a:lnTo>
                <a:lnTo>
                  <a:pt x="358147" y="421838"/>
                </a:lnTo>
                <a:lnTo>
                  <a:pt x="365759" y="368411"/>
                </a:lnTo>
                <a:lnTo>
                  <a:pt x="365085" y="352620"/>
                </a:lnTo>
                <a:lnTo>
                  <a:pt x="355518" y="305245"/>
                </a:lnTo>
                <a:lnTo>
                  <a:pt x="336076" y="257869"/>
                </a:lnTo>
                <a:lnTo>
                  <a:pt x="308609" y="210494"/>
                </a:lnTo>
                <a:lnTo>
                  <a:pt x="286755" y="178911"/>
                </a:lnTo>
                <a:lnTo>
                  <a:pt x="262707" y="147328"/>
                </a:lnTo>
                <a:lnTo>
                  <a:pt x="237012" y="115744"/>
                </a:lnTo>
                <a:lnTo>
                  <a:pt x="210220" y="84161"/>
                </a:lnTo>
                <a:lnTo>
                  <a:pt x="182879" y="52577"/>
                </a:lnTo>
                <a:lnTo>
                  <a:pt x="182879" y="0"/>
                </a:lnTo>
                <a:close/>
              </a:path>
            </a:pathLst>
          </a:custGeom>
          <a:solidFill>
            <a:srgbClr val="008F6A"/>
          </a:solidFill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0" name="object 10"/>
          <p:cNvSpPr/>
          <p:nvPr/>
        </p:nvSpPr>
        <p:spPr>
          <a:xfrm>
            <a:off x="3551198" y="685520"/>
            <a:ext cx="184404" cy="345117"/>
          </a:xfrm>
          <a:custGeom>
            <a:avLst/>
            <a:gdLst/>
            <a:ahLst/>
            <a:cxnLst/>
            <a:rect l="l" t="t" r="r" b="b"/>
            <a:pathLst>
              <a:path w="365759" h="684530">
                <a:moveTo>
                  <a:pt x="182879" y="52577"/>
                </a:moveTo>
                <a:lnTo>
                  <a:pt x="210220" y="84161"/>
                </a:lnTo>
                <a:lnTo>
                  <a:pt x="237012" y="115744"/>
                </a:lnTo>
                <a:lnTo>
                  <a:pt x="262707" y="147328"/>
                </a:lnTo>
                <a:lnTo>
                  <a:pt x="286755" y="178911"/>
                </a:lnTo>
                <a:lnTo>
                  <a:pt x="308609" y="210494"/>
                </a:lnTo>
                <a:lnTo>
                  <a:pt x="336076" y="257869"/>
                </a:lnTo>
                <a:lnTo>
                  <a:pt x="355518" y="305245"/>
                </a:lnTo>
                <a:lnTo>
                  <a:pt x="365085" y="352620"/>
                </a:lnTo>
                <a:lnTo>
                  <a:pt x="365759" y="368411"/>
                </a:lnTo>
                <a:lnTo>
                  <a:pt x="364868" y="384957"/>
                </a:lnTo>
                <a:lnTo>
                  <a:pt x="352592" y="441700"/>
                </a:lnTo>
                <a:lnTo>
                  <a:pt x="337779" y="483079"/>
                </a:lnTo>
                <a:lnTo>
                  <a:pt x="318942" y="525089"/>
                </a:lnTo>
                <a:lnTo>
                  <a:pt x="297179" y="565834"/>
                </a:lnTo>
                <a:lnTo>
                  <a:pt x="273588" y="603420"/>
                </a:lnTo>
                <a:lnTo>
                  <a:pt x="249265" y="635952"/>
                </a:lnTo>
                <a:lnTo>
                  <a:pt x="213809" y="671129"/>
                </a:lnTo>
                <a:lnTo>
                  <a:pt x="182879" y="684275"/>
                </a:lnTo>
                <a:lnTo>
                  <a:pt x="173301" y="682798"/>
                </a:lnTo>
                <a:lnTo>
                  <a:pt x="140451" y="662375"/>
                </a:lnTo>
                <a:lnTo>
                  <a:pt x="104310" y="622526"/>
                </a:lnTo>
                <a:lnTo>
                  <a:pt x="80215" y="588063"/>
                </a:lnTo>
                <a:lnTo>
                  <a:pt x="57401" y="549310"/>
                </a:lnTo>
                <a:lnTo>
                  <a:pt x="36964" y="508004"/>
                </a:lnTo>
                <a:lnTo>
                  <a:pt x="20002" y="465882"/>
                </a:lnTo>
                <a:lnTo>
                  <a:pt x="7612" y="424683"/>
                </a:lnTo>
                <a:lnTo>
                  <a:pt x="891" y="386142"/>
                </a:lnTo>
                <a:lnTo>
                  <a:pt x="0" y="368411"/>
                </a:lnTo>
                <a:lnTo>
                  <a:pt x="1108" y="350742"/>
                </a:lnTo>
                <a:lnTo>
                  <a:pt x="9361" y="312485"/>
                </a:lnTo>
                <a:lnTo>
                  <a:pt x="24288" y="271388"/>
                </a:lnTo>
                <a:lnTo>
                  <a:pt x="44245" y="228712"/>
                </a:lnTo>
                <a:lnTo>
                  <a:pt x="67585" y="185720"/>
                </a:lnTo>
                <a:lnTo>
                  <a:pt x="92663" y="143674"/>
                </a:lnTo>
                <a:lnTo>
                  <a:pt x="117831" y="103835"/>
                </a:lnTo>
                <a:lnTo>
                  <a:pt x="141446" y="67465"/>
                </a:lnTo>
                <a:lnTo>
                  <a:pt x="152156" y="50975"/>
                </a:lnTo>
                <a:lnTo>
                  <a:pt x="161860" y="35826"/>
                </a:lnTo>
                <a:lnTo>
                  <a:pt x="170352" y="22176"/>
                </a:lnTo>
                <a:lnTo>
                  <a:pt x="177427" y="10181"/>
                </a:lnTo>
                <a:lnTo>
                  <a:pt x="182879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1" name="object 11"/>
          <p:cNvSpPr txBox="1"/>
          <p:nvPr/>
        </p:nvSpPr>
        <p:spPr>
          <a:xfrm>
            <a:off x="247650" y="867228"/>
            <a:ext cx="3960844" cy="2502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05335" algn="r"/>
            <a:r>
              <a:rPr sz="1008" i="1" dirty="0">
                <a:latin typeface="Symbol"/>
                <a:cs typeface="Symbol"/>
              </a:rPr>
              <a:t></a:t>
            </a:r>
            <a:endParaRPr sz="1008" dirty="0">
              <a:latin typeface="Symbol"/>
              <a:cs typeface="Symbol"/>
            </a:endParaRPr>
          </a:p>
          <a:p>
            <a:pPr marR="273102" algn="r">
              <a:lnSpc>
                <a:spcPts val="1084"/>
              </a:lnSpc>
              <a:spcBef>
                <a:spcPts val="633"/>
              </a:spcBef>
            </a:pPr>
            <a:r>
              <a:rPr sz="1008" dirty="0" smtClean="0">
                <a:latin typeface="Verdana"/>
                <a:cs typeface="Verdana"/>
              </a:rPr>
              <a:t>A</a:t>
            </a:r>
            <a:r>
              <a:rPr sz="1008" spc="96" dirty="0" smtClean="0">
                <a:latin typeface="Times New Roman"/>
                <a:cs typeface="Times New Roman"/>
              </a:rPr>
              <a:t> </a:t>
            </a:r>
            <a:r>
              <a:rPr sz="908" b="1" spc="-8" dirty="0">
                <a:latin typeface="Symbol"/>
                <a:cs typeface="Symbol"/>
              </a:rPr>
              <a:t></a:t>
            </a:r>
            <a:r>
              <a:rPr sz="908" b="1" dirty="0">
                <a:latin typeface="Times New Roman"/>
                <a:cs typeface="Times New Roman"/>
              </a:rPr>
              <a:t> </a:t>
            </a:r>
            <a:r>
              <a:rPr sz="908" b="1" spc="-101" dirty="0">
                <a:latin typeface="Times New Roman"/>
                <a:cs typeface="Times New Roman"/>
              </a:rPr>
              <a:t> </a:t>
            </a:r>
            <a:r>
              <a:rPr sz="1008" dirty="0">
                <a:latin typeface="Verdana"/>
                <a:cs typeface="Verdana"/>
              </a:rPr>
              <a:t>B</a:t>
            </a:r>
          </a:p>
          <a:p>
            <a:pPr marL="179294" indent="-172890">
              <a:lnSpc>
                <a:spcPts val="1021"/>
              </a:lnSpc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P(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cav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ity)=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0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.1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a</a:t>
            </a:r>
            <a:r>
              <a:rPr sz="908" b="1" dirty="0">
                <a:latin typeface="Arial"/>
                <a:cs typeface="Arial"/>
              </a:rPr>
              <a:t>nd</a:t>
            </a:r>
            <a:r>
              <a:rPr sz="908" b="1" spc="28" dirty="0">
                <a:latin typeface="Times New Roman"/>
                <a:cs typeface="Times New Roman"/>
              </a:rPr>
              <a:t> 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P(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cav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ity</a:t>
            </a:r>
            <a:r>
              <a:rPr sz="908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58" b="1" i="1" spc="-35" dirty="0">
                <a:solidFill>
                  <a:srgbClr val="3232CC"/>
                </a:solidFill>
                <a:latin typeface="Symbol"/>
                <a:cs typeface="Symbol"/>
              </a:rPr>
              <a:t></a:t>
            </a:r>
            <a:r>
              <a:rPr sz="958" b="1" i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toot</a:t>
            </a:r>
            <a:r>
              <a:rPr sz="908" b="1" i="1" spc="3" dirty="0">
                <a:solidFill>
                  <a:srgbClr val="3232CC"/>
                </a:solidFill>
                <a:latin typeface="Arial"/>
                <a:cs typeface="Arial"/>
              </a:rPr>
              <a:t>h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ac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he)=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0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.04</a:t>
            </a:r>
            <a:r>
              <a:rPr sz="908" b="1" i="1" spc="1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a</a:t>
            </a:r>
            <a:r>
              <a:rPr sz="908" b="1" spc="-3" dirty="0">
                <a:latin typeface="Arial"/>
                <a:cs typeface="Arial"/>
              </a:rPr>
              <a:t>r</a:t>
            </a:r>
            <a:r>
              <a:rPr sz="908" b="1" dirty="0">
                <a:latin typeface="Arial"/>
                <a:cs typeface="Arial"/>
              </a:rPr>
              <a:t>e</a:t>
            </a:r>
            <a:r>
              <a:rPr sz="908" b="1" spc="25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both</a:t>
            </a:r>
            <a:r>
              <a:rPr sz="908" b="1" spc="23" dirty="0">
                <a:latin typeface="Times New Roman"/>
                <a:cs typeface="Times New Roman"/>
              </a:rPr>
              <a:t> </a:t>
            </a:r>
            <a:r>
              <a:rPr sz="908" i="1" spc="-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908" i="1" dirty="0">
                <a:solidFill>
                  <a:srgbClr val="3232CC"/>
                </a:solidFill>
                <a:latin typeface="Arial"/>
                <a:cs typeface="Arial"/>
              </a:rPr>
              <a:t>ri</a:t>
            </a:r>
            <a:r>
              <a:rPr sz="908" i="1" spc="-8" dirty="0">
                <a:solidFill>
                  <a:srgbClr val="3232CC"/>
                </a:solidFill>
                <a:latin typeface="Arial"/>
                <a:cs typeface="Arial"/>
              </a:rPr>
              <a:t>o</a:t>
            </a:r>
            <a:r>
              <a:rPr sz="908" i="1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endParaRPr sz="908" dirty="0">
              <a:latin typeface="Arial"/>
              <a:cs typeface="Arial"/>
            </a:endParaRPr>
          </a:p>
          <a:p>
            <a:pPr marL="179294">
              <a:lnSpc>
                <a:spcPts val="1084"/>
              </a:lnSpc>
            </a:pPr>
            <a:r>
              <a:rPr sz="908" b="1" spc="-5" dirty="0">
                <a:latin typeface="Arial"/>
                <a:cs typeface="Arial"/>
              </a:rPr>
              <a:t>(un</a:t>
            </a:r>
            <a:r>
              <a:rPr sz="908" b="1" spc="-10" dirty="0">
                <a:latin typeface="Arial"/>
                <a:cs typeface="Arial"/>
              </a:rPr>
              <a:t>con</a:t>
            </a:r>
            <a:r>
              <a:rPr sz="908" b="1" spc="-5" dirty="0">
                <a:latin typeface="Arial"/>
                <a:cs typeface="Arial"/>
              </a:rPr>
              <a:t>dit</a:t>
            </a:r>
            <a:r>
              <a:rPr sz="908" b="1" dirty="0">
                <a:latin typeface="Arial"/>
                <a:cs typeface="Arial"/>
              </a:rPr>
              <a:t>i</a:t>
            </a:r>
            <a:r>
              <a:rPr sz="908" b="1" spc="-8" dirty="0">
                <a:latin typeface="Arial"/>
                <a:cs typeface="Arial"/>
              </a:rPr>
              <a:t>o</a:t>
            </a:r>
            <a:r>
              <a:rPr sz="908" b="1" spc="-5" dirty="0">
                <a:latin typeface="Arial"/>
                <a:cs typeface="Arial"/>
              </a:rPr>
              <a:t>n</a:t>
            </a:r>
            <a:r>
              <a:rPr sz="908" b="1" spc="-8" dirty="0">
                <a:latin typeface="Arial"/>
                <a:cs typeface="Arial"/>
              </a:rPr>
              <a:t>al</a:t>
            </a:r>
            <a:r>
              <a:rPr sz="908" b="1" spc="-5" dirty="0">
                <a:latin typeface="Arial"/>
                <a:cs typeface="Arial"/>
              </a:rPr>
              <a:t>)</a:t>
            </a:r>
            <a:r>
              <a:rPr sz="908" b="1" spc="8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prob</a:t>
            </a:r>
            <a:r>
              <a:rPr sz="908" b="1" spc="-8" dirty="0">
                <a:latin typeface="Arial"/>
                <a:cs typeface="Arial"/>
              </a:rPr>
              <a:t>abi</a:t>
            </a:r>
            <a:r>
              <a:rPr sz="908" b="1" dirty="0">
                <a:latin typeface="Arial"/>
                <a:cs typeface="Arial"/>
              </a:rPr>
              <a:t>l</a:t>
            </a:r>
            <a:r>
              <a:rPr sz="908" b="1" spc="-5" dirty="0">
                <a:latin typeface="Arial"/>
                <a:cs typeface="Arial"/>
              </a:rPr>
              <a:t>it</a:t>
            </a:r>
            <a:r>
              <a:rPr sz="908" b="1" dirty="0">
                <a:latin typeface="Arial"/>
                <a:cs typeface="Arial"/>
              </a:rPr>
              <a:t>i</a:t>
            </a:r>
            <a:r>
              <a:rPr sz="908" b="1" spc="-3" dirty="0">
                <a:latin typeface="Arial"/>
                <a:cs typeface="Arial"/>
              </a:rPr>
              <a:t>es</a:t>
            </a:r>
            <a:endParaRPr sz="908" dirty="0">
              <a:latin typeface="Arial"/>
              <a:cs typeface="Arial"/>
            </a:endParaRPr>
          </a:p>
          <a:p>
            <a:pPr marL="179294" indent="-172890">
              <a:spcBef>
                <a:spcPts val="217"/>
              </a:spcBef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908" b="1" spc="-8" dirty="0">
                <a:latin typeface="Arial"/>
                <a:cs typeface="Arial"/>
              </a:rPr>
              <a:t>O</a:t>
            </a:r>
            <a:r>
              <a:rPr sz="908" b="1" spc="-5" dirty="0">
                <a:latin typeface="Arial"/>
                <a:cs typeface="Arial"/>
              </a:rPr>
              <a:t>n</a:t>
            </a:r>
            <a:r>
              <a:rPr sz="908" b="1" spc="-3" dirty="0">
                <a:latin typeface="Arial"/>
                <a:cs typeface="Arial"/>
              </a:rPr>
              <a:t>c</a:t>
            </a:r>
            <a:r>
              <a:rPr sz="908" b="1" dirty="0">
                <a:latin typeface="Arial"/>
                <a:cs typeface="Arial"/>
              </a:rPr>
              <a:t>e</a:t>
            </a:r>
            <a:r>
              <a:rPr sz="908" b="1" spc="20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th</a:t>
            </a:r>
            <a:r>
              <a:rPr sz="908" b="1" dirty="0">
                <a:latin typeface="Arial"/>
                <a:cs typeface="Arial"/>
              </a:rPr>
              <a:t>e</a:t>
            </a:r>
            <a:r>
              <a:rPr sz="908" b="1" spc="18" dirty="0">
                <a:latin typeface="Times New Roman"/>
                <a:cs typeface="Times New Roman"/>
              </a:rPr>
              <a:t> </a:t>
            </a:r>
            <a:r>
              <a:rPr sz="908" b="1" spc="-3" dirty="0">
                <a:latin typeface="Arial"/>
                <a:cs typeface="Arial"/>
              </a:rPr>
              <a:t>ag</a:t>
            </a:r>
            <a:r>
              <a:rPr sz="908" b="1" spc="-5" dirty="0">
                <a:latin typeface="Arial"/>
                <a:cs typeface="Arial"/>
              </a:rPr>
              <a:t>ent</a:t>
            </a:r>
            <a:r>
              <a:rPr sz="908" b="1" spc="28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has</a:t>
            </a:r>
            <a:r>
              <a:rPr sz="908" b="1" spc="20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n</a:t>
            </a:r>
            <a:r>
              <a:rPr sz="908" b="1" spc="-8" dirty="0">
                <a:latin typeface="Arial"/>
                <a:cs typeface="Arial"/>
              </a:rPr>
              <a:t>ew</a:t>
            </a:r>
            <a:r>
              <a:rPr sz="908" b="1" spc="18" dirty="0">
                <a:latin typeface="Times New Roman"/>
                <a:cs typeface="Times New Roman"/>
              </a:rPr>
              <a:t> </a:t>
            </a:r>
            <a:r>
              <a:rPr sz="908" b="1" spc="-3" dirty="0">
                <a:latin typeface="Arial"/>
                <a:cs typeface="Arial"/>
              </a:rPr>
              <a:t>e</a:t>
            </a:r>
            <a:r>
              <a:rPr sz="908" b="1" spc="-25" dirty="0">
                <a:latin typeface="Arial"/>
                <a:cs typeface="Arial"/>
              </a:rPr>
              <a:t>v</a:t>
            </a:r>
            <a:r>
              <a:rPr sz="908" b="1" spc="-3" dirty="0">
                <a:latin typeface="Arial"/>
                <a:cs typeface="Arial"/>
              </a:rPr>
              <a:t>i</a:t>
            </a:r>
            <a:r>
              <a:rPr sz="908" b="1" spc="-5" dirty="0">
                <a:latin typeface="Arial"/>
                <a:cs typeface="Arial"/>
              </a:rPr>
              <a:t>d</a:t>
            </a:r>
            <a:r>
              <a:rPr sz="908" b="1" spc="-3" dirty="0">
                <a:latin typeface="Arial"/>
                <a:cs typeface="Arial"/>
              </a:rPr>
              <a:t>en</a:t>
            </a:r>
            <a:r>
              <a:rPr sz="908" b="1" spc="-5" dirty="0">
                <a:latin typeface="Arial"/>
                <a:cs typeface="Arial"/>
              </a:rPr>
              <a:t>c</a:t>
            </a:r>
            <a:r>
              <a:rPr sz="908" b="1" dirty="0">
                <a:latin typeface="Arial"/>
                <a:cs typeface="Arial"/>
              </a:rPr>
              <a:t>e</a:t>
            </a:r>
            <a:r>
              <a:rPr sz="908" b="1" spc="48" dirty="0">
                <a:latin typeface="Times New Roman"/>
                <a:cs typeface="Times New Roman"/>
              </a:rPr>
              <a:t> </a:t>
            </a:r>
            <a:r>
              <a:rPr sz="908" b="1" spc="-3" dirty="0">
                <a:latin typeface="Arial"/>
                <a:cs typeface="Arial"/>
              </a:rPr>
              <a:t>conce</a:t>
            </a:r>
            <a:r>
              <a:rPr sz="908" b="1" spc="-8" dirty="0">
                <a:latin typeface="Arial"/>
                <a:cs typeface="Arial"/>
              </a:rPr>
              <a:t>rni</a:t>
            </a:r>
            <a:r>
              <a:rPr sz="908" b="1" spc="-5" dirty="0">
                <a:latin typeface="Arial"/>
                <a:cs typeface="Arial"/>
              </a:rPr>
              <a:t>n</a:t>
            </a:r>
            <a:r>
              <a:rPr sz="908" b="1" spc="-8" dirty="0">
                <a:latin typeface="Arial"/>
                <a:cs typeface="Arial"/>
              </a:rPr>
              <a:t>g</a:t>
            </a:r>
            <a:r>
              <a:rPr sz="908" b="1" spc="25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a</a:t>
            </a:r>
            <a:r>
              <a:rPr sz="908" b="1" spc="33" dirty="0">
                <a:latin typeface="Times New Roman"/>
                <a:cs typeface="Times New Roman"/>
              </a:rPr>
              <a:t> 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pre</a:t>
            </a: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v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ously</a:t>
            </a:r>
            <a:r>
              <a:rPr sz="908" b="1" i="1" spc="1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u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908" b="1" i="1" spc="-10" dirty="0">
                <a:solidFill>
                  <a:srgbClr val="3232CC"/>
                </a:solidFill>
                <a:latin typeface="Arial"/>
                <a:cs typeface="Arial"/>
              </a:rPr>
              <a:t>kno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w</a:t>
            </a: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endParaRPr sz="908" dirty="0">
              <a:latin typeface="Arial"/>
              <a:cs typeface="Arial"/>
            </a:endParaRPr>
          </a:p>
          <a:p>
            <a:pPr marL="179294"/>
            <a:r>
              <a:rPr sz="908" b="1" spc="-3" dirty="0">
                <a:latin typeface="Arial"/>
                <a:cs typeface="Arial"/>
              </a:rPr>
              <a:t>r</a:t>
            </a:r>
            <a:r>
              <a:rPr sz="908" b="1" spc="-5" dirty="0">
                <a:latin typeface="Arial"/>
                <a:cs typeface="Arial"/>
              </a:rPr>
              <a:t>a</a:t>
            </a:r>
            <a:r>
              <a:rPr sz="908" b="1" spc="-8" dirty="0">
                <a:latin typeface="Arial"/>
                <a:cs typeface="Arial"/>
              </a:rPr>
              <a:t>n</a:t>
            </a:r>
            <a:r>
              <a:rPr sz="908" b="1" spc="-5" dirty="0">
                <a:latin typeface="Arial"/>
                <a:cs typeface="Arial"/>
              </a:rPr>
              <a:t>d</a:t>
            </a:r>
            <a:r>
              <a:rPr sz="908" b="1" dirty="0">
                <a:latin typeface="Arial"/>
                <a:cs typeface="Arial"/>
              </a:rPr>
              <a:t>om</a:t>
            </a:r>
            <a:r>
              <a:rPr sz="908" b="1" spc="23" dirty="0">
                <a:latin typeface="Times New Roman"/>
                <a:cs typeface="Times New Roman"/>
              </a:rPr>
              <a:t> </a:t>
            </a:r>
            <a:r>
              <a:rPr sz="908" b="1" spc="-20" dirty="0">
                <a:latin typeface="Arial"/>
                <a:cs typeface="Arial"/>
              </a:rPr>
              <a:t>v</a:t>
            </a:r>
            <a:r>
              <a:rPr sz="908" b="1" spc="-3" dirty="0">
                <a:latin typeface="Arial"/>
                <a:cs typeface="Arial"/>
              </a:rPr>
              <a:t>a</a:t>
            </a:r>
            <a:r>
              <a:rPr sz="908" b="1" spc="-5" dirty="0">
                <a:latin typeface="Arial"/>
                <a:cs typeface="Arial"/>
              </a:rPr>
              <a:t>riab</a:t>
            </a:r>
            <a:r>
              <a:rPr sz="908" b="1" dirty="0">
                <a:latin typeface="Arial"/>
                <a:cs typeface="Arial"/>
              </a:rPr>
              <a:t>l</a:t>
            </a:r>
            <a:r>
              <a:rPr sz="908" b="1" spc="-8" dirty="0">
                <a:latin typeface="Arial"/>
                <a:cs typeface="Arial"/>
              </a:rPr>
              <a:t>e</a:t>
            </a:r>
            <a:r>
              <a:rPr sz="908" b="1" spc="-3" dirty="0">
                <a:latin typeface="Arial"/>
                <a:cs typeface="Arial"/>
              </a:rPr>
              <a:t>,</a:t>
            </a:r>
            <a:r>
              <a:rPr sz="908" b="1" spc="43" dirty="0">
                <a:latin typeface="Times New Roman"/>
                <a:cs typeface="Times New Roman"/>
              </a:rPr>
              <a:t> </a:t>
            </a:r>
            <a:r>
              <a:rPr sz="908" b="1" spc="-8" dirty="0">
                <a:latin typeface="Arial"/>
                <a:cs typeface="Arial"/>
              </a:rPr>
              <a:t>e.g</a:t>
            </a:r>
            <a:r>
              <a:rPr sz="908" b="1" spc="-3" dirty="0">
                <a:latin typeface="Arial"/>
                <a:cs typeface="Arial"/>
              </a:rPr>
              <a:t>.</a:t>
            </a:r>
            <a:r>
              <a:rPr sz="908" b="1" spc="23" dirty="0">
                <a:latin typeface="Times New Roman"/>
                <a:cs typeface="Times New Roman"/>
              </a:rPr>
              <a:t> </a:t>
            </a:r>
            <a:r>
              <a:rPr sz="908" b="1" spc="-8" dirty="0">
                <a:latin typeface="Arial"/>
                <a:cs typeface="Arial"/>
              </a:rPr>
              <a:t>T</a:t>
            </a:r>
            <a:r>
              <a:rPr sz="908" b="1" spc="-5" dirty="0">
                <a:latin typeface="Arial"/>
                <a:cs typeface="Arial"/>
              </a:rPr>
              <a:t>ooth</a:t>
            </a:r>
            <a:r>
              <a:rPr sz="908" b="1" spc="-3" dirty="0">
                <a:latin typeface="Arial"/>
                <a:cs typeface="Arial"/>
              </a:rPr>
              <a:t>a</a:t>
            </a:r>
            <a:r>
              <a:rPr sz="908" b="1" spc="-5" dirty="0">
                <a:latin typeface="Arial"/>
                <a:cs typeface="Arial"/>
              </a:rPr>
              <a:t>che,</a:t>
            </a:r>
            <a:r>
              <a:rPr sz="908" b="1" spc="15" dirty="0">
                <a:latin typeface="Times New Roman"/>
                <a:cs typeface="Times New Roman"/>
              </a:rPr>
              <a:t> </a:t>
            </a:r>
            <a:r>
              <a:rPr sz="908" b="1" spc="10" dirty="0">
                <a:latin typeface="Arial"/>
                <a:cs typeface="Arial"/>
              </a:rPr>
              <a:t>w</a:t>
            </a:r>
            <a:r>
              <a:rPr sz="908" b="1" dirty="0">
                <a:latin typeface="Arial"/>
                <a:cs typeface="Arial"/>
              </a:rPr>
              <a:t>e</a:t>
            </a:r>
            <a:r>
              <a:rPr sz="908" b="1" spc="5" dirty="0">
                <a:latin typeface="Times New Roman"/>
                <a:cs typeface="Times New Roman"/>
              </a:rPr>
              <a:t> </a:t>
            </a:r>
            <a:r>
              <a:rPr sz="908" b="1" spc="-3" dirty="0">
                <a:latin typeface="Arial"/>
                <a:cs typeface="Arial"/>
              </a:rPr>
              <a:t>c</a:t>
            </a:r>
            <a:r>
              <a:rPr sz="908" b="1" spc="-5" dirty="0">
                <a:latin typeface="Arial"/>
                <a:cs typeface="Arial"/>
              </a:rPr>
              <a:t>a</a:t>
            </a:r>
            <a:r>
              <a:rPr sz="908" b="1" spc="-8" dirty="0">
                <a:latin typeface="Arial"/>
                <a:cs typeface="Arial"/>
              </a:rPr>
              <a:t>n</a:t>
            </a:r>
            <a:r>
              <a:rPr sz="908" b="1" spc="28" dirty="0">
                <a:latin typeface="Times New Roman"/>
                <a:cs typeface="Times New Roman"/>
              </a:rPr>
              <a:t> </a:t>
            </a:r>
            <a:r>
              <a:rPr sz="908" b="1" spc="-3" dirty="0">
                <a:latin typeface="Arial"/>
                <a:cs typeface="Arial"/>
              </a:rPr>
              <a:t>sp</a:t>
            </a:r>
            <a:r>
              <a:rPr sz="908" b="1" spc="-5" dirty="0">
                <a:latin typeface="Arial"/>
                <a:cs typeface="Arial"/>
              </a:rPr>
              <a:t>e</a:t>
            </a:r>
            <a:r>
              <a:rPr sz="908" b="1" spc="-3" dirty="0">
                <a:latin typeface="Arial"/>
                <a:cs typeface="Arial"/>
              </a:rPr>
              <a:t>cify</a:t>
            </a:r>
            <a:endParaRPr sz="908" dirty="0">
              <a:latin typeface="Arial"/>
              <a:cs typeface="Arial"/>
            </a:endParaRPr>
          </a:p>
          <a:p>
            <a:pPr marL="179294">
              <a:tabLst>
                <a:tab pos="2395489" algn="l"/>
              </a:tabLst>
            </a:pPr>
            <a:r>
              <a:rPr sz="908" i="1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908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i="1" spc="-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908" i="1" spc="-3" dirty="0">
                <a:solidFill>
                  <a:srgbClr val="3232CC"/>
                </a:solidFill>
                <a:latin typeface="Arial"/>
                <a:cs typeface="Arial"/>
              </a:rPr>
              <a:t>oste</a:t>
            </a:r>
            <a:r>
              <a:rPr sz="908" i="1" dirty="0">
                <a:solidFill>
                  <a:srgbClr val="3232CC"/>
                </a:solidFill>
                <a:latin typeface="Arial"/>
                <a:cs typeface="Arial"/>
              </a:rPr>
              <a:t>ri</a:t>
            </a:r>
            <a:r>
              <a:rPr sz="908" i="1" spc="-5" dirty="0">
                <a:solidFill>
                  <a:srgbClr val="3232CC"/>
                </a:solidFill>
                <a:latin typeface="Arial"/>
                <a:cs typeface="Arial"/>
              </a:rPr>
              <a:t>o</a:t>
            </a:r>
            <a:r>
              <a:rPr sz="908" i="1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908" i="1" spc="3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(condit</a:t>
            </a:r>
            <a:r>
              <a:rPr sz="908" b="1" dirty="0">
                <a:latin typeface="Arial"/>
                <a:cs typeface="Arial"/>
              </a:rPr>
              <a:t>i</a:t>
            </a:r>
            <a:r>
              <a:rPr sz="908" b="1" spc="-8" dirty="0">
                <a:latin typeface="Arial"/>
                <a:cs typeface="Arial"/>
              </a:rPr>
              <a:t>o</a:t>
            </a:r>
            <a:r>
              <a:rPr sz="908" b="1" spc="-5" dirty="0">
                <a:latin typeface="Arial"/>
                <a:cs typeface="Arial"/>
              </a:rPr>
              <a:t>n</a:t>
            </a:r>
            <a:r>
              <a:rPr sz="908" b="1" spc="-8" dirty="0">
                <a:latin typeface="Arial"/>
                <a:cs typeface="Arial"/>
              </a:rPr>
              <a:t>al</a:t>
            </a:r>
            <a:r>
              <a:rPr sz="908" b="1" spc="-5" dirty="0">
                <a:latin typeface="Arial"/>
                <a:cs typeface="Arial"/>
              </a:rPr>
              <a:t>)</a:t>
            </a:r>
            <a:r>
              <a:rPr sz="908" b="1" spc="15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prob</a:t>
            </a:r>
            <a:r>
              <a:rPr sz="908" b="1" spc="-8" dirty="0">
                <a:latin typeface="Arial"/>
                <a:cs typeface="Arial"/>
              </a:rPr>
              <a:t>abi</a:t>
            </a:r>
            <a:r>
              <a:rPr sz="908" b="1" dirty="0">
                <a:latin typeface="Arial"/>
                <a:cs typeface="Arial"/>
              </a:rPr>
              <a:t>l</a:t>
            </a:r>
            <a:r>
              <a:rPr sz="908" b="1" spc="-5" dirty="0">
                <a:latin typeface="Arial"/>
                <a:cs typeface="Arial"/>
              </a:rPr>
              <a:t>ity</a:t>
            </a:r>
            <a:r>
              <a:rPr sz="908" b="1" dirty="0">
                <a:latin typeface="Times New Roman"/>
                <a:cs typeface="Times New Roman"/>
              </a:rPr>
              <a:t> </a:t>
            </a:r>
            <a:r>
              <a:rPr sz="908" b="1" spc="45" dirty="0">
                <a:latin typeface="Times New Roman"/>
                <a:cs typeface="Times New Roman"/>
              </a:rPr>
              <a:t> </a:t>
            </a:r>
            <a:r>
              <a:rPr sz="908" b="1" spc="-8" dirty="0">
                <a:latin typeface="Arial"/>
                <a:cs typeface="Arial"/>
              </a:rPr>
              <a:t>e.g</a:t>
            </a:r>
            <a:r>
              <a:rPr sz="908" b="1" spc="-3" dirty="0">
                <a:latin typeface="Arial"/>
                <a:cs typeface="Arial"/>
              </a:rPr>
              <a:t>.</a:t>
            </a:r>
            <a:r>
              <a:rPr sz="908" b="1" dirty="0">
                <a:latin typeface="Times New Roman"/>
                <a:cs typeface="Times New Roman"/>
              </a:rPr>
              <a:t>	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P(c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vit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y</a:t>
            </a:r>
            <a:r>
              <a:rPr sz="908" b="1" i="1" spc="2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|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To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o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thach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=true)</a:t>
            </a:r>
            <a:endParaRPr sz="908" dirty="0">
              <a:latin typeface="Arial"/>
              <a:cs typeface="Arial"/>
            </a:endParaRPr>
          </a:p>
          <a:p>
            <a:pPr marL="3202" algn="ctr">
              <a:lnSpc>
                <a:spcPts val="1760"/>
              </a:lnSpc>
              <a:spcBef>
                <a:spcPts val="250"/>
              </a:spcBef>
            </a:pPr>
            <a:r>
              <a:rPr sz="1412" b="1" i="1" spc="-8" dirty="0">
                <a:solidFill>
                  <a:srgbClr val="3232CC"/>
                </a:solidFill>
                <a:latin typeface="Arial"/>
                <a:cs typeface="Arial"/>
              </a:rPr>
              <a:t>P(a</a:t>
            </a:r>
            <a:r>
              <a:rPr sz="1412" b="1" i="1" spc="3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412" b="1" i="1" spc="-5" dirty="0">
                <a:solidFill>
                  <a:srgbClr val="3232CC"/>
                </a:solidFill>
                <a:latin typeface="Arial"/>
                <a:cs typeface="Arial"/>
              </a:rPr>
              <a:t>|</a:t>
            </a:r>
            <a:r>
              <a:rPr sz="1412" b="1" i="1" spc="3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412" b="1" i="1" spc="-8" dirty="0">
                <a:solidFill>
                  <a:srgbClr val="3232CC"/>
                </a:solidFill>
                <a:latin typeface="Arial"/>
                <a:cs typeface="Arial"/>
              </a:rPr>
              <a:t>b)</a:t>
            </a:r>
            <a:r>
              <a:rPr sz="1412" b="1" i="1" spc="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412" b="1" i="1" spc="-10" dirty="0">
                <a:solidFill>
                  <a:srgbClr val="3232CC"/>
                </a:solidFill>
                <a:latin typeface="Arial"/>
                <a:cs typeface="Arial"/>
              </a:rPr>
              <a:t>=</a:t>
            </a:r>
            <a:r>
              <a:rPr sz="1412" b="1" i="1" spc="3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412" b="1" i="1" spc="-8" dirty="0">
                <a:solidFill>
                  <a:srgbClr val="3232CC"/>
                </a:solidFill>
                <a:latin typeface="Arial"/>
                <a:cs typeface="Arial"/>
              </a:rPr>
              <a:t>P(a</a:t>
            </a:r>
            <a:r>
              <a:rPr sz="1412" b="1" i="1" spc="4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487" b="1" i="1" spc="-55" dirty="0">
                <a:solidFill>
                  <a:srgbClr val="3232CC"/>
                </a:solidFill>
                <a:latin typeface="Symbol"/>
                <a:cs typeface="Symbol"/>
              </a:rPr>
              <a:t></a:t>
            </a:r>
            <a:r>
              <a:rPr sz="1487" b="1" i="1" spc="1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412" b="1" i="1" spc="-8" dirty="0">
                <a:solidFill>
                  <a:srgbClr val="3232CC"/>
                </a:solidFill>
                <a:latin typeface="Arial"/>
                <a:cs typeface="Arial"/>
              </a:rPr>
              <a:t>b)/P(b</a:t>
            </a:r>
            <a:r>
              <a:rPr sz="1412" b="1" i="1" spc="-8" dirty="0" smtClean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endParaRPr lang="en-US" sz="1412" b="1" i="1" spc="-8" dirty="0" smtClean="0">
              <a:solidFill>
                <a:srgbClr val="3232CC"/>
              </a:solidFill>
              <a:latin typeface="Arial"/>
              <a:cs typeface="Arial"/>
            </a:endParaRPr>
          </a:p>
          <a:p>
            <a:pPr marL="3202" algn="ctr">
              <a:lnSpc>
                <a:spcPts val="1760"/>
              </a:lnSpc>
              <a:spcBef>
                <a:spcPts val="250"/>
              </a:spcBef>
            </a:pPr>
            <a:endParaRPr sz="1412" dirty="0">
              <a:latin typeface="Arial"/>
              <a:cs typeface="Arial"/>
            </a:endParaRPr>
          </a:p>
          <a:p>
            <a:pPr marL="658904">
              <a:lnSpc>
                <a:spcPts val="1124"/>
              </a:lnSpc>
            </a:pPr>
            <a:r>
              <a:rPr sz="908" b="1" dirty="0">
                <a:latin typeface="Arial"/>
                <a:cs typeface="Arial"/>
              </a:rPr>
              <a:t>[</a:t>
            </a:r>
            <a:r>
              <a:rPr sz="908" b="1" i="1" spc="-8" dirty="0">
                <a:latin typeface="Arial"/>
                <a:cs typeface="Arial"/>
              </a:rPr>
              <a:t>Probab</a:t>
            </a:r>
            <a:r>
              <a:rPr sz="908" b="1" i="1" dirty="0">
                <a:latin typeface="Arial"/>
                <a:cs typeface="Arial"/>
              </a:rPr>
              <a:t>i</a:t>
            </a:r>
            <a:r>
              <a:rPr sz="908" b="1" i="1" spc="-3" dirty="0">
                <a:latin typeface="Arial"/>
                <a:cs typeface="Arial"/>
              </a:rPr>
              <a:t>l</a:t>
            </a:r>
            <a:r>
              <a:rPr sz="908" b="1" i="1" dirty="0">
                <a:latin typeface="Arial"/>
                <a:cs typeface="Arial"/>
              </a:rPr>
              <a:t>ity</a:t>
            </a:r>
            <a:r>
              <a:rPr sz="908" b="1" i="1" spc="18" dirty="0">
                <a:latin typeface="Times New Roman"/>
                <a:cs typeface="Times New Roman"/>
              </a:rPr>
              <a:t> </a:t>
            </a:r>
            <a:r>
              <a:rPr sz="908" b="1" i="1" spc="-5" dirty="0">
                <a:latin typeface="Arial"/>
                <a:cs typeface="Arial"/>
              </a:rPr>
              <a:t>of</a:t>
            </a:r>
            <a:r>
              <a:rPr sz="908" b="1" i="1" spc="25" dirty="0">
                <a:latin typeface="Times New Roman"/>
                <a:cs typeface="Times New Roman"/>
              </a:rPr>
              <a:t> </a:t>
            </a:r>
            <a:r>
              <a:rPr sz="908" b="1" i="1" dirty="0">
                <a:latin typeface="Arial"/>
                <a:cs typeface="Arial"/>
              </a:rPr>
              <a:t>a</a:t>
            </a:r>
            <a:r>
              <a:rPr sz="908" b="1" i="1" spc="20" dirty="0">
                <a:latin typeface="Times New Roman"/>
                <a:cs typeface="Times New Roman"/>
              </a:rPr>
              <a:t> </a:t>
            </a:r>
            <a:r>
              <a:rPr sz="908" b="1" i="1" spc="-5" dirty="0">
                <a:latin typeface="Arial"/>
                <a:cs typeface="Arial"/>
              </a:rPr>
              <a:t>with</a:t>
            </a:r>
            <a:r>
              <a:rPr sz="908" b="1" i="1" spc="23" dirty="0">
                <a:latin typeface="Times New Roman"/>
                <a:cs typeface="Times New Roman"/>
              </a:rPr>
              <a:t> </a:t>
            </a:r>
            <a:r>
              <a:rPr sz="908" b="1" i="1" dirty="0">
                <a:latin typeface="Arial"/>
                <a:cs typeface="Arial"/>
              </a:rPr>
              <a:t>the</a:t>
            </a:r>
            <a:r>
              <a:rPr sz="908" b="1" i="1" spc="20" dirty="0">
                <a:latin typeface="Times New Roman"/>
                <a:cs typeface="Times New Roman"/>
              </a:rPr>
              <a:t> </a:t>
            </a:r>
            <a:r>
              <a:rPr sz="908" b="1" i="1" spc="-3" dirty="0">
                <a:latin typeface="Arial"/>
                <a:cs typeface="Arial"/>
              </a:rPr>
              <a:t>Unive</a:t>
            </a:r>
            <a:r>
              <a:rPr sz="908" b="1" i="1" spc="-5" dirty="0">
                <a:latin typeface="Arial"/>
                <a:cs typeface="Arial"/>
              </a:rPr>
              <a:t>r</a:t>
            </a:r>
            <a:r>
              <a:rPr sz="908" b="1" i="1" spc="-3" dirty="0">
                <a:latin typeface="Arial"/>
                <a:cs typeface="Arial"/>
              </a:rPr>
              <a:t>s</a:t>
            </a:r>
            <a:r>
              <a:rPr sz="908" b="1" i="1" dirty="0">
                <a:latin typeface="Arial"/>
                <a:cs typeface="Arial"/>
              </a:rPr>
              <a:t>e</a:t>
            </a:r>
            <a:r>
              <a:rPr sz="908" b="1" i="1" spc="33" dirty="0">
                <a:latin typeface="Times New Roman"/>
                <a:cs typeface="Times New Roman"/>
              </a:rPr>
              <a:t> </a:t>
            </a:r>
            <a:r>
              <a:rPr sz="958" b="1" i="1" spc="-45" dirty="0">
                <a:latin typeface="Symbol"/>
                <a:cs typeface="Symbol"/>
              </a:rPr>
              <a:t></a:t>
            </a:r>
            <a:r>
              <a:rPr sz="958" b="1" i="1" spc="18" dirty="0">
                <a:latin typeface="Times New Roman"/>
                <a:cs typeface="Times New Roman"/>
              </a:rPr>
              <a:t> </a:t>
            </a:r>
            <a:r>
              <a:rPr sz="908" b="1" i="1" spc="-3" dirty="0">
                <a:latin typeface="Arial"/>
                <a:cs typeface="Arial"/>
              </a:rPr>
              <a:t>r</a:t>
            </a:r>
            <a:r>
              <a:rPr sz="908" b="1" i="1" spc="-5" dirty="0">
                <a:latin typeface="Arial"/>
                <a:cs typeface="Arial"/>
              </a:rPr>
              <a:t>e</a:t>
            </a:r>
            <a:r>
              <a:rPr sz="908" b="1" i="1" spc="-3" dirty="0">
                <a:latin typeface="Arial"/>
                <a:cs typeface="Arial"/>
              </a:rPr>
              <a:t>st</a:t>
            </a:r>
            <a:r>
              <a:rPr sz="908" b="1" i="1" spc="-5" dirty="0">
                <a:latin typeface="Arial"/>
                <a:cs typeface="Arial"/>
              </a:rPr>
              <a:t>r</a:t>
            </a:r>
            <a:r>
              <a:rPr sz="908" b="1" i="1" dirty="0">
                <a:latin typeface="Arial"/>
                <a:cs typeface="Arial"/>
              </a:rPr>
              <a:t>ict</a:t>
            </a:r>
            <a:r>
              <a:rPr sz="908" b="1" i="1" spc="-5" dirty="0">
                <a:latin typeface="Arial"/>
                <a:cs typeface="Arial"/>
              </a:rPr>
              <a:t>e</a:t>
            </a:r>
            <a:r>
              <a:rPr sz="908" b="1" i="1" spc="-8" dirty="0">
                <a:latin typeface="Arial"/>
                <a:cs typeface="Arial"/>
              </a:rPr>
              <a:t>d</a:t>
            </a:r>
            <a:r>
              <a:rPr sz="908" b="1" i="1" spc="33" dirty="0">
                <a:latin typeface="Times New Roman"/>
                <a:cs typeface="Times New Roman"/>
              </a:rPr>
              <a:t> </a:t>
            </a:r>
            <a:r>
              <a:rPr sz="908" b="1" i="1" spc="-5" dirty="0">
                <a:latin typeface="Arial"/>
                <a:cs typeface="Arial"/>
              </a:rPr>
              <a:t>to</a:t>
            </a:r>
            <a:r>
              <a:rPr sz="908" b="1" i="1" spc="25" dirty="0">
                <a:latin typeface="Times New Roman"/>
                <a:cs typeface="Times New Roman"/>
              </a:rPr>
              <a:t> </a:t>
            </a:r>
            <a:r>
              <a:rPr sz="908" b="1" i="1" spc="-5" dirty="0">
                <a:latin typeface="Arial"/>
                <a:cs typeface="Arial"/>
              </a:rPr>
              <a:t>b]</a:t>
            </a:r>
            <a:endParaRPr sz="908" dirty="0">
              <a:latin typeface="Arial"/>
              <a:cs typeface="Arial"/>
            </a:endParaRPr>
          </a:p>
          <a:p>
            <a:pPr>
              <a:spcBef>
                <a:spcPts val="14"/>
              </a:spcBef>
            </a:pPr>
            <a:endParaRPr sz="1336" dirty="0">
              <a:latin typeface="Times New Roman"/>
              <a:cs typeface="Times New Roman"/>
            </a:endParaRPr>
          </a:p>
          <a:p>
            <a:pPr marL="178973" marR="2561" indent="-172890">
              <a:lnSpc>
                <a:spcPts val="1089"/>
              </a:lnSpc>
            </a:pPr>
            <a:r>
              <a:rPr sz="958" b="1" i="1" spc="-57" dirty="0">
                <a:latin typeface="Symbol"/>
                <a:cs typeface="Symbol"/>
              </a:rPr>
              <a:t></a:t>
            </a:r>
            <a:r>
              <a:rPr sz="958" b="1" i="1" spc="13" dirty="0">
                <a:latin typeface="Times New Roman"/>
                <a:cs typeface="Times New Roman"/>
              </a:rPr>
              <a:t> </a:t>
            </a:r>
            <a:r>
              <a:rPr sz="908" b="1" i="1" spc="-8" dirty="0">
                <a:latin typeface="Arial"/>
                <a:cs typeface="Arial"/>
              </a:rPr>
              <a:t>T</a:t>
            </a:r>
            <a:r>
              <a:rPr sz="908" b="1" i="1" spc="-5" dirty="0">
                <a:latin typeface="Arial"/>
                <a:cs typeface="Arial"/>
              </a:rPr>
              <a:t>h</a:t>
            </a:r>
            <a:r>
              <a:rPr sz="908" b="1" i="1" dirty="0">
                <a:latin typeface="Arial"/>
                <a:cs typeface="Arial"/>
              </a:rPr>
              <a:t>e</a:t>
            </a:r>
            <a:r>
              <a:rPr sz="908" b="1" i="1" spc="18" dirty="0">
                <a:latin typeface="Times New Roman"/>
                <a:cs typeface="Times New Roman"/>
              </a:rPr>
              <a:t> </a:t>
            </a:r>
            <a:r>
              <a:rPr sz="908" b="1" i="1" spc="-8" dirty="0">
                <a:latin typeface="Arial"/>
                <a:cs typeface="Arial"/>
              </a:rPr>
              <a:t>new</a:t>
            </a:r>
            <a:r>
              <a:rPr sz="908" b="1" i="1" spc="20" dirty="0">
                <a:latin typeface="Times New Roman"/>
                <a:cs typeface="Times New Roman"/>
              </a:rPr>
              <a:t> </a:t>
            </a:r>
            <a:r>
              <a:rPr sz="908" b="1" i="1" spc="-3" dirty="0">
                <a:latin typeface="Arial"/>
                <a:cs typeface="Arial"/>
              </a:rPr>
              <a:t>i</a:t>
            </a:r>
            <a:r>
              <a:rPr sz="908" b="1" i="1" spc="-5" dirty="0">
                <a:latin typeface="Arial"/>
                <a:cs typeface="Arial"/>
              </a:rPr>
              <a:t>n</a:t>
            </a:r>
            <a:r>
              <a:rPr sz="908" b="1" i="1" dirty="0">
                <a:latin typeface="Arial"/>
                <a:cs typeface="Arial"/>
              </a:rPr>
              <a:t>form</a:t>
            </a:r>
            <a:r>
              <a:rPr sz="908" b="1" i="1" spc="-5" dirty="0">
                <a:latin typeface="Arial"/>
                <a:cs typeface="Arial"/>
              </a:rPr>
              <a:t>atio</a:t>
            </a:r>
            <a:r>
              <a:rPr sz="908" b="1" i="1" spc="-8" dirty="0">
                <a:latin typeface="Arial"/>
                <a:cs typeface="Arial"/>
              </a:rPr>
              <a:t>n</a:t>
            </a:r>
            <a:r>
              <a:rPr sz="908" b="1" i="1" spc="25" dirty="0">
                <a:latin typeface="Times New Roman"/>
                <a:cs typeface="Times New Roman"/>
              </a:rPr>
              <a:t> </a:t>
            </a:r>
            <a:r>
              <a:rPr sz="908" b="1" i="1" spc="-5" dirty="0">
                <a:latin typeface="Arial"/>
                <a:cs typeface="Arial"/>
              </a:rPr>
              <a:t>r</a:t>
            </a:r>
            <a:r>
              <a:rPr sz="908" b="1" i="1" spc="-3" dirty="0">
                <a:latin typeface="Arial"/>
                <a:cs typeface="Arial"/>
              </a:rPr>
              <a:t>e</a:t>
            </a:r>
            <a:r>
              <a:rPr sz="908" b="1" i="1" spc="-5" dirty="0">
                <a:latin typeface="Arial"/>
                <a:cs typeface="Arial"/>
              </a:rPr>
              <a:t>s</a:t>
            </a:r>
            <a:r>
              <a:rPr sz="908" b="1" i="1" dirty="0">
                <a:latin typeface="Arial"/>
                <a:cs typeface="Arial"/>
              </a:rPr>
              <a:t>tricts</a:t>
            </a:r>
            <a:r>
              <a:rPr sz="908" b="1" i="1" spc="28" dirty="0">
                <a:latin typeface="Times New Roman"/>
                <a:cs typeface="Times New Roman"/>
              </a:rPr>
              <a:t> </a:t>
            </a:r>
            <a:r>
              <a:rPr sz="908" b="1" i="1" dirty="0">
                <a:latin typeface="Arial"/>
                <a:cs typeface="Arial"/>
              </a:rPr>
              <a:t>the</a:t>
            </a:r>
            <a:r>
              <a:rPr sz="908" b="1" i="1" spc="25" dirty="0">
                <a:latin typeface="Times New Roman"/>
                <a:cs typeface="Times New Roman"/>
              </a:rPr>
              <a:t> </a:t>
            </a:r>
            <a:r>
              <a:rPr sz="908" b="1" i="1" spc="-3" dirty="0">
                <a:latin typeface="Arial"/>
                <a:cs typeface="Arial"/>
              </a:rPr>
              <a:t>s</a:t>
            </a:r>
            <a:r>
              <a:rPr sz="908" b="1" i="1" spc="-5" dirty="0">
                <a:latin typeface="Arial"/>
                <a:cs typeface="Arial"/>
              </a:rPr>
              <a:t>e</a:t>
            </a:r>
            <a:r>
              <a:rPr sz="908" b="1" i="1" dirty="0">
                <a:latin typeface="Arial"/>
                <a:cs typeface="Arial"/>
              </a:rPr>
              <a:t>t</a:t>
            </a:r>
            <a:r>
              <a:rPr sz="908" b="1" i="1" spc="25" dirty="0">
                <a:latin typeface="Times New Roman"/>
                <a:cs typeface="Times New Roman"/>
              </a:rPr>
              <a:t> </a:t>
            </a:r>
            <a:r>
              <a:rPr sz="908" b="1" i="1" spc="-5" dirty="0">
                <a:latin typeface="Arial"/>
                <a:cs typeface="Arial"/>
              </a:rPr>
              <a:t>o</a:t>
            </a:r>
            <a:r>
              <a:rPr sz="908" b="1" i="1" dirty="0">
                <a:latin typeface="Arial"/>
                <a:cs typeface="Arial"/>
              </a:rPr>
              <a:t>f</a:t>
            </a:r>
            <a:r>
              <a:rPr sz="908" b="1" i="1" spc="25" dirty="0">
                <a:latin typeface="Times New Roman"/>
                <a:cs typeface="Times New Roman"/>
              </a:rPr>
              <a:t> </a:t>
            </a:r>
            <a:r>
              <a:rPr sz="908" b="1" i="1" spc="-5" dirty="0">
                <a:latin typeface="Arial"/>
                <a:cs typeface="Arial"/>
              </a:rPr>
              <a:t>p</a:t>
            </a:r>
            <a:r>
              <a:rPr sz="908" b="1" i="1" dirty="0">
                <a:latin typeface="Arial"/>
                <a:cs typeface="Arial"/>
              </a:rPr>
              <a:t>os</a:t>
            </a:r>
            <a:r>
              <a:rPr sz="908" b="1" i="1" spc="-5" dirty="0">
                <a:latin typeface="Arial"/>
                <a:cs typeface="Arial"/>
              </a:rPr>
              <a:t>s</a:t>
            </a:r>
            <a:r>
              <a:rPr sz="908" b="1" i="1" spc="-3" dirty="0">
                <a:latin typeface="Arial"/>
                <a:cs typeface="Arial"/>
              </a:rPr>
              <a:t>i</a:t>
            </a:r>
            <a:r>
              <a:rPr sz="908" b="1" i="1" spc="-5" dirty="0">
                <a:latin typeface="Arial"/>
                <a:cs typeface="Arial"/>
              </a:rPr>
              <a:t>ble</a:t>
            </a:r>
            <a:r>
              <a:rPr sz="908" b="1" i="1" spc="20" dirty="0">
                <a:latin typeface="Times New Roman"/>
                <a:cs typeface="Times New Roman"/>
              </a:rPr>
              <a:t> </a:t>
            </a:r>
            <a:r>
              <a:rPr sz="908" b="1" i="1" spc="-8" dirty="0">
                <a:latin typeface="Arial"/>
                <a:cs typeface="Arial"/>
              </a:rPr>
              <a:t>w</a:t>
            </a:r>
            <a:r>
              <a:rPr sz="908" b="1" i="1" spc="-5" dirty="0">
                <a:latin typeface="Arial"/>
                <a:cs typeface="Arial"/>
              </a:rPr>
              <a:t>o</a:t>
            </a:r>
            <a:r>
              <a:rPr sz="908" b="1" i="1" spc="-8" dirty="0">
                <a:latin typeface="Arial"/>
                <a:cs typeface="Arial"/>
              </a:rPr>
              <a:t>rld</a:t>
            </a:r>
            <a:r>
              <a:rPr sz="908" b="1" i="1" spc="-5" dirty="0">
                <a:latin typeface="Arial"/>
                <a:cs typeface="Arial"/>
              </a:rPr>
              <a:t>s</a:t>
            </a:r>
            <a:r>
              <a:rPr sz="908" b="1" i="1" spc="35" dirty="0">
                <a:latin typeface="Times New Roman"/>
                <a:cs typeface="Times New Roman"/>
              </a:rPr>
              <a:t> </a:t>
            </a:r>
            <a:r>
              <a:rPr sz="958" b="1" i="1" spc="-78" dirty="0">
                <a:latin typeface="Symbol"/>
                <a:cs typeface="Symbol"/>
              </a:rPr>
              <a:t></a:t>
            </a:r>
            <a:r>
              <a:rPr sz="908" b="1" i="1" spc="-4" baseline="-20833" dirty="0">
                <a:latin typeface="Arial"/>
                <a:cs typeface="Arial"/>
              </a:rPr>
              <a:t>i</a:t>
            </a:r>
            <a:r>
              <a:rPr sz="908" b="1" i="1" baseline="-20833" dirty="0">
                <a:latin typeface="Times New Roman"/>
                <a:cs typeface="Times New Roman"/>
              </a:rPr>
              <a:t> </a:t>
            </a:r>
            <a:r>
              <a:rPr sz="908" b="1" i="1" spc="-26" baseline="-20833" dirty="0">
                <a:latin typeface="Times New Roman"/>
                <a:cs typeface="Times New Roman"/>
              </a:rPr>
              <a:t> </a:t>
            </a:r>
            <a:r>
              <a:rPr sz="908" b="1" i="1" spc="-3" dirty="0">
                <a:latin typeface="Arial"/>
                <a:cs typeface="Arial"/>
              </a:rPr>
              <a:t>consist</a:t>
            </a:r>
            <a:r>
              <a:rPr sz="908" b="1" i="1" spc="-5" dirty="0">
                <a:latin typeface="Arial"/>
                <a:cs typeface="Arial"/>
              </a:rPr>
              <a:t>ent</a:t>
            </a:r>
            <a:r>
              <a:rPr sz="908" b="1" i="1" spc="-3" dirty="0">
                <a:latin typeface="Times New Roman"/>
                <a:cs typeface="Times New Roman"/>
              </a:rPr>
              <a:t> </a:t>
            </a:r>
            <a:r>
              <a:rPr sz="908" b="1" i="1" spc="-8" dirty="0">
                <a:latin typeface="Arial"/>
                <a:cs typeface="Arial"/>
              </a:rPr>
              <a:t>w</a:t>
            </a:r>
            <a:r>
              <a:rPr sz="908" b="1" i="1" dirty="0">
                <a:latin typeface="Arial"/>
                <a:cs typeface="Arial"/>
              </a:rPr>
              <a:t>i</a:t>
            </a:r>
            <a:r>
              <a:rPr sz="908" b="1" i="1" spc="-5" dirty="0">
                <a:latin typeface="Arial"/>
                <a:cs typeface="Arial"/>
              </a:rPr>
              <a:t>th</a:t>
            </a:r>
            <a:r>
              <a:rPr sz="908" b="1" i="1" spc="25" dirty="0">
                <a:latin typeface="Times New Roman"/>
                <a:cs typeface="Times New Roman"/>
              </a:rPr>
              <a:t> </a:t>
            </a:r>
            <a:r>
              <a:rPr sz="908" b="1" i="1" spc="-5" dirty="0">
                <a:latin typeface="Arial"/>
                <a:cs typeface="Arial"/>
              </a:rPr>
              <a:t>it,</a:t>
            </a:r>
            <a:r>
              <a:rPr sz="908" b="1" i="1" spc="23" dirty="0">
                <a:latin typeface="Times New Roman"/>
                <a:cs typeface="Times New Roman"/>
              </a:rPr>
              <a:t> </a:t>
            </a:r>
            <a:r>
              <a:rPr sz="908" b="1" i="1" spc="-5" dirty="0">
                <a:latin typeface="Arial"/>
                <a:cs typeface="Arial"/>
              </a:rPr>
              <a:t>s</a:t>
            </a:r>
            <a:r>
              <a:rPr sz="908" b="1" i="1" spc="-8" dirty="0">
                <a:latin typeface="Arial"/>
                <a:cs typeface="Arial"/>
              </a:rPr>
              <a:t>o</a:t>
            </a:r>
            <a:r>
              <a:rPr sz="908" b="1" i="1" spc="25" dirty="0">
                <a:latin typeface="Times New Roman"/>
                <a:cs typeface="Times New Roman"/>
              </a:rPr>
              <a:t> </a:t>
            </a:r>
            <a:r>
              <a:rPr sz="908" b="1" i="1" spc="-3" dirty="0">
                <a:solidFill>
                  <a:srgbClr val="C00000"/>
                </a:solidFill>
                <a:latin typeface="Arial"/>
                <a:cs typeface="Arial"/>
              </a:rPr>
              <a:t>ch</a:t>
            </a:r>
            <a:r>
              <a:rPr sz="908" b="1" i="1" spc="-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908" b="1" i="1" spc="-8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908" b="1" i="1" spc="-5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908" b="1" i="1" spc="-3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908" b="1" i="1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908" b="1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908" b="1" i="1" spc="-5" dirty="0">
                <a:solidFill>
                  <a:srgbClr val="C00000"/>
                </a:solidFill>
                <a:latin typeface="Arial"/>
                <a:cs typeface="Arial"/>
              </a:rPr>
              <a:t>th</a:t>
            </a:r>
            <a:r>
              <a:rPr sz="908" b="1" i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908" b="1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908" b="1" i="1" spc="-5" dirty="0">
                <a:solidFill>
                  <a:srgbClr val="C00000"/>
                </a:solidFill>
                <a:latin typeface="Arial"/>
                <a:cs typeface="Arial"/>
              </a:rPr>
              <a:t>prob</a:t>
            </a:r>
            <a:r>
              <a:rPr sz="908" b="1" i="1" spc="-8" dirty="0">
                <a:solidFill>
                  <a:srgbClr val="C00000"/>
                </a:solidFill>
                <a:latin typeface="Arial"/>
                <a:cs typeface="Arial"/>
              </a:rPr>
              <a:t>abi</a:t>
            </a:r>
            <a:r>
              <a:rPr sz="908" b="1" i="1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908" b="1" i="1" spc="-5" dirty="0">
                <a:solidFill>
                  <a:srgbClr val="C00000"/>
                </a:solidFill>
                <a:latin typeface="Arial"/>
                <a:cs typeface="Arial"/>
              </a:rPr>
              <a:t>it</a:t>
            </a:r>
            <a:r>
              <a:rPr sz="908" b="1" i="1" spc="-3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908" b="1" i="1" spc="-3" dirty="0">
                <a:latin typeface="Arial"/>
                <a:cs typeface="Arial"/>
              </a:rPr>
              <a:t>.</a:t>
            </a:r>
            <a:endParaRPr sz="908" dirty="0">
              <a:latin typeface="Arial"/>
              <a:cs typeface="Arial"/>
            </a:endParaRPr>
          </a:p>
          <a:p>
            <a:pPr>
              <a:spcBef>
                <a:spcPts val="23"/>
              </a:spcBef>
            </a:pPr>
            <a:endParaRPr sz="706" dirty="0">
              <a:latin typeface="Times New Roman"/>
              <a:cs typeface="Times New Roman"/>
            </a:endParaRPr>
          </a:p>
          <a:p>
            <a:pPr marL="179294" indent="-172890"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So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13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(c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vit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y</a:t>
            </a:r>
            <a:r>
              <a:rPr sz="908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|</a:t>
            </a:r>
            <a:r>
              <a:rPr sz="908" b="1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too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thach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=</a:t>
            </a:r>
            <a:r>
              <a:rPr sz="908" b="1" i="1" spc="2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0.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0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4/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0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.05</a:t>
            </a:r>
            <a:r>
              <a:rPr sz="908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=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0.8</a:t>
            </a:r>
            <a:endParaRPr sz="908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31531" y="790411"/>
            <a:ext cx="100526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3"/>
            <a:r>
              <a:rPr sz="1008" dirty="0">
                <a:latin typeface="Verdana"/>
                <a:cs typeface="Verdana"/>
              </a:rPr>
              <a:t>A</a:t>
            </a:r>
            <a:endParaRPr sz="1008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9490" y="790411"/>
            <a:ext cx="100846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3"/>
            <a:r>
              <a:rPr sz="1008" dirty="0">
                <a:latin typeface="Verdana"/>
                <a:cs typeface="Verdana"/>
              </a:rPr>
              <a:t>B</a:t>
            </a:r>
            <a:endParaRPr sz="1008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46923" y="945518"/>
            <a:ext cx="65950" cy="265721"/>
          </a:xfrm>
          <a:custGeom>
            <a:avLst/>
            <a:gdLst/>
            <a:ahLst/>
            <a:cxnLst/>
            <a:rect l="l" t="t" r="r" b="b"/>
            <a:pathLst>
              <a:path w="130809" h="527050">
                <a:moveTo>
                  <a:pt x="50795" y="124471"/>
                </a:moveTo>
                <a:lnTo>
                  <a:pt x="25408" y="129548"/>
                </a:lnTo>
                <a:lnTo>
                  <a:pt x="105003" y="526785"/>
                </a:lnTo>
                <a:lnTo>
                  <a:pt x="130423" y="521726"/>
                </a:lnTo>
                <a:lnTo>
                  <a:pt x="50795" y="124471"/>
                </a:lnTo>
                <a:close/>
              </a:path>
              <a:path w="130809" h="527050">
                <a:moveTo>
                  <a:pt x="12557" y="0"/>
                </a:moveTo>
                <a:lnTo>
                  <a:pt x="0" y="134630"/>
                </a:lnTo>
                <a:lnTo>
                  <a:pt x="25408" y="129548"/>
                </a:lnTo>
                <a:lnTo>
                  <a:pt x="22859" y="116829"/>
                </a:lnTo>
                <a:lnTo>
                  <a:pt x="48249" y="111770"/>
                </a:lnTo>
                <a:lnTo>
                  <a:pt x="72138" y="111770"/>
                </a:lnTo>
                <a:lnTo>
                  <a:pt x="12557" y="0"/>
                </a:lnTo>
                <a:close/>
              </a:path>
              <a:path w="130809" h="527050">
                <a:moveTo>
                  <a:pt x="48249" y="111770"/>
                </a:moveTo>
                <a:lnTo>
                  <a:pt x="22859" y="116829"/>
                </a:lnTo>
                <a:lnTo>
                  <a:pt x="25408" y="129548"/>
                </a:lnTo>
                <a:lnTo>
                  <a:pt x="50795" y="124471"/>
                </a:lnTo>
                <a:lnTo>
                  <a:pt x="48249" y="111770"/>
                </a:lnTo>
                <a:close/>
              </a:path>
              <a:path w="130809" h="527050">
                <a:moveTo>
                  <a:pt x="72138" y="111770"/>
                </a:moveTo>
                <a:lnTo>
                  <a:pt x="48249" y="111770"/>
                </a:lnTo>
                <a:lnTo>
                  <a:pt x="50795" y="124471"/>
                </a:lnTo>
                <a:lnTo>
                  <a:pt x="76199" y="119390"/>
                </a:lnTo>
                <a:lnTo>
                  <a:pt x="72138" y="1117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908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15522"/>
              </p:ext>
            </p:extLst>
          </p:nvPr>
        </p:nvGraphicFramePr>
        <p:xfrm>
          <a:off x="711904" y="729552"/>
          <a:ext cx="2228211" cy="521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647">
                <a:tc>
                  <a:txBody>
                    <a:bodyPr/>
                    <a:lstStyle/>
                    <a:p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hac</a:t>
                      </a:r>
                      <a:r>
                        <a:rPr sz="800" b="1" spc="-10" dirty="0">
                          <a:latin typeface="Arial"/>
                          <a:cs typeface="Arial"/>
                        </a:rPr>
                        <a:t>h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1780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Symbol"/>
                          <a:cs typeface="Symbol"/>
                        </a:rPr>
                        <a:t></a:t>
                      </a:r>
                      <a:r>
                        <a:rPr sz="8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thache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28574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647">
                <a:tc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</a:pPr>
                      <a:r>
                        <a:rPr sz="800" b="1" spc="-5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800" b="1" spc="-40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0.04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8F6A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0.06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08"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Symbol"/>
                          <a:cs typeface="Symbol"/>
                        </a:rPr>
                        <a:t></a:t>
                      </a:r>
                      <a:r>
                        <a:rPr sz="8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b="1" spc="-5" dirty="0">
                          <a:latin typeface="Arial"/>
                          <a:cs typeface="Arial"/>
                        </a:rPr>
                        <a:t>ca</a:t>
                      </a:r>
                      <a:r>
                        <a:rPr sz="800" b="1" spc="-3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800" b="1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800" b="1" dirty="0">
                          <a:latin typeface="Arial"/>
                          <a:cs typeface="Arial"/>
                        </a:rPr>
                        <a:t>y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4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0.01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E956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</a:pPr>
                      <a:r>
                        <a:rPr sz="800" b="1" dirty="0">
                          <a:latin typeface="Arial"/>
                          <a:cs typeface="Arial"/>
                        </a:rPr>
                        <a:t>0.89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4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4">
                      <a:solidFill>
                        <a:srgbClr val="000000"/>
                      </a:solidFill>
                      <a:prstDash val="solid"/>
                    </a:lnB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7"/>
          <p:cNvSpPr txBox="1"/>
          <p:nvPr/>
        </p:nvSpPr>
        <p:spPr>
          <a:xfrm>
            <a:off x="1412848" y="2226535"/>
            <a:ext cx="124015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 smtClean="0">
                <a:latin typeface="Arial"/>
                <a:cs typeface="Arial"/>
              </a:rPr>
              <a:t>Whe</a:t>
            </a:r>
            <a:r>
              <a:rPr lang="en-US" sz="1100" spc="-10" dirty="0" smtClean="0">
                <a:latin typeface="Arial"/>
                <a:cs typeface="Arial"/>
              </a:rPr>
              <a:t>re</a:t>
            </a:r>
            <a:r>
              <a:rPr sz="1100" spc="-5" dirty="0" smtClean="0">
                <a:latin typeface="Arial"/>
                <a:cs typeface="Arial"/>
              </a:rPr>
              <a:t> </a:t>
            </a:r>
            <a:r>
              <a:rPr sz="1100" i="1" spc="65" dirty="0">
                <a:latin typeface="Arial"/>
                <a:cs typeface="Arial"/>
              </a:rPr>
              <a:t>P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b</a:t>
            </a: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&gt;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"/>
                <a:cs typeface="Arial"/>
              </a:rPr>
              <a:t>0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66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5850" y="352806"/>
            <a:ext cx="263285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605"/>
            <a:r>
              <a:rPr spc="-3" dirty="0"/>
              <a:t>Conditiona</a:t>
            </a:r>
            <a:r>
              <a:rPr dirty="0"/>
              <a:t>l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Proba</a:t>
            </a:r>
            <a:r>
              <a:rPr spc="-5" dirty="0"/>
              <a:t>b</a:t>
            </a:r>
            <a:r>
              <a:rPr dirty="0"/>
              <a:t>ility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(conti</a:t>
            </a:r>
            <a:r>
              <a:rPr spc="-5" dirty="0"/>
              <a:t>n</a:t>
            </a:r>
            <a:r>
              <a:rPr spc="-8" dirty="0"/>
              <a:t>u</a:t>
            </a:r>
            <a:r>
              <a:rPr spc="-3" dirty="0"/>
              <a:t>ed)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673466" y="1624246"/>
            <a:ext cx="5345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807"/>
            <a:fld id="{81D60167-4931-47E6-BA6A-407CBD079E47}" type="slidenum">
              <a:rPr dirty="0"/>
              <a:pPr marL="12807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5918" y="689248"/>
            <a:ext cx="3682638" cy="1620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294" indent="-172890">
              <a:lnSpc>
                <a:spcPts val="1061"/>
              </a:lnSpc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908" b="1" spc="-3" dirty="0">
                <a:latin typeface="Arial"/>
                <a:cs typeface="Arial"/>
              </a:rPr>
              <a:t>D</a:t>
            </a:r>
            <a:r>
              <a:rPr sz="908" b="1" spc="-5" dirty="0">
                <a:latin typeface="Arial"/>
                <a:cs typeface="Arial"/>
              </a:rPr>
              <a:t>efinit</a:t>
            </a:r>
            <a:r>
              <a:rPr sz="908" b="1" dirty="0">
                <a:latin typeface="Arial"/>
                <a:cs typeface="Arial"/>
              </a:rPr>
              <a:t>i</a:t>
            </a:r>
            <a:r>
              <a:rPr sz="908" b="1" spc="-8" dirty="0">
                <a:latin typeface="Arial"/>
                <a:cs typeface="Arial"/>
              </a:rPr>
              <a:t>on</a:t>
            </a:r>
            <a:r>
              <a:rPr sz="908" b="1" spc="18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of</a:t>
            </a:r>
            <a:r>
              <a:rPr sz="908" b="1" spc="28" dirty="0">
                <a:latin typeface="Times New Roman"/>
                <a:cs typeface="Times New Roman"/>
              </a:rPr>
              <a:t> </a:t>
            </a:r>
            <a:r>
              <a:rPr sz="908" b="1" spc="-10" dirty="0">
                <a:latin typeface="Arial"/>
                <a:cs typeface="Arial"/>
              </a:rPr>
              <a:t>Con</a:t>
            </a:r>
            <a:r>
              <a:rPr sz="908" b="1" spc="-5" dirty="0">
                <a:latin typeface="Arial"/>
                <a:cs typeface="Arial"/>
              </a:rPr>
              <a:t>dit</a:t>
            </a:r>
            <a:r>
              <a:rPr sz="908" b="1" dirty="0">
                <a:latin typeface="Arial"/>
                <a:cs typeface="Arial"/>
              </a:rPr>
              <a:t>i</a:t>
            </a:r>
            <a:r>
              <a:rPr sz="908" b="1" spc="-8" dirty="0">
                <a:latin typeface="Arial"/>
                <a:cs typeface="Arial"/>
              </a:rPr>
              <a:t>o</a:t>
            </a:r>
            <a:r>
              <a:rPr sz="908" b="1" spc="-5" dirty="0">
                <a:latin typeface="Arial"/>
                <a:cs typeface="Arial"/>
              </a:rPr>
              <a:t>n</a:t>
            </a:r>
            <a:r>
              <a:rPr sz="908" b="1" spc="-8" dirty="0">
                <a:latin typeface="Arial"/>
                <a:cs typeface="Arial"/>
              </a:rPr>
              <a:t>a</a:t>
            </a:r>
            <a:r>
              <a:rPr sz="908" b="1" spc="-3" dirty="0">
                <a:latin typeface="Arial"/>
                <a:cs typeface="Arial"/>
              </a:rPr>
              <a:t>l</a:t>
            </a:r>
            <a:r>
              <a:rPr sz="908" b="1" spc="8" dirty="0">
                <a:latin typeface="Times New Roman"/>
                <a:cs typeface="Times New Roman"/>
              </a:rPr>
              <a:t> </a:t>
            </a:r>
            <a:r>
              <a:rPr sz="908" b="1" spc="-8" dirty="0">
                <a:latin typeface="Arial"/>
                <a:cs typeface="Arial"/>
              </a:rPr>
              <a:t>Probab</a:t>
            </a:r>
            <a:r>
              <a:rPr sz="908" b="1" dirty="0">
                <a:latin typeface="Arial"/>
                <a:cs typeface="Arial"/>
              </a:rPr>
              <a:t>i</a:t>
            </a:r>
            <a:r>
              <a:rPr sz="908" b="1" spc="-3" dirty="0">
                <a:latin typeface="Arial"/>
                <a:cs typeface="Arial"/>
              </a:rPr>
              <a:t>l</a:t>
            </a:r>
            <a:r>
              <a:rPr sz="908" b="1" dirty="0">
                <a:latin typeface="Arial"/>
                <a:cs typeface="Arial"/>
              </a:rPr>
              <a:t>it</a:t>
            </a:r>
            <a:r>
              <a:rPr sz="908" b="1" spc="-10" dirty="0">
                <a:latin typeface="Arial"/>
                <a:cs typeface="Arial"/>
              </a:rPr>
              <a:t>y</a:t>
            </a:r>
            <a:r>
              <a:rPr sz="908" b="1" dirty="0">
                <a:latin typeface="Arial"/>
                <a:cs typeface="Arial"/>
              </a:rPr>
              <a:t>:</a:t>
            </a:r>
            <a:endParaRPr sz="908" dirty="0">
              <a:latin typeface="Arial"/>
              <a:cs typeface="Arial"/>
            </a:endParaRPr>
          </a:p>
          <a:p>
            <a:pPr marL="207468">
              <a:lnSpc>
                <a:spcPts val="1243"/>
              </a:lnSpc>
            </a:pP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P(a</a:t>
            </a:r>
            <a:r>
              <a:rPr sz="1008" b="1" i="1" spc="-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|</a:t>
            </a:r>
            <a:r>
              <a:rPr sz="1008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spc="3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)</a:t>
            </a:r>
            <a:r>
              <a:rPr sz="1008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= P(a</a:t>
            </a:r>
            <a:r>
              <a:rPr sz="1008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59" b="1" i="1" spc="-33" dirty="0">
                <a:solidFill>
                  <a:srgbClr val="3232CC"/>
                </a:solidFill>
                <a:latin typeface="Symbol"/>
                <a:cs typeface="Symbol"/>
              </a:rPr>
              <a:t></a:t>
            </a:r>
            <a:r>
              <a:rPr sz="1059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1008" b="1" i="1" spc="3" dirty="0">
                <a:solidFill>
                  <a:srgbClr val="3232CC"/>
                </a:solidFill>
                <a:latin typeface="Times New Roman"/>
                <a:cs typeface="Times New Roman"/>
              </a:rPr>
              <a:t>)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/</a:t>
            </a:r>
            <a:r>
              <a:rPr sz="1008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(</a:t>
            </a:r>
            <a:r>
              <a:rPr sz="1008" b="1" i="1" spc="3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)</a:t>
            </a:r>
            <a:endParaRPr sz="1008" dirty="0">
              <a:latin typeface="Times New Roman"/>
              <a:cs typeface="Times New Roman"/>
            </a:endParaRPr>
          </a:p>
          <a:p>
            <a:pPr>
              <a:spcBef>
                <a:spcPts val="12"/>
              </a:spcBef>
            </a:pPr>
            <a:endParaRPr sz="1185" dirty="0">
              <a:latin typeface="Times New Roman"/>
              <a:cs typeface="Times New Roman"/>
            </a:endParaRPr>
          </a:p>
          <a:p>
            <a:pPr marL="179294" indent="-172890">
              <a:lnSpc>
                <a:spcPts val="1061"/>
              </a:lnSpc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908" b="1" spc="-8" dirty="0">
                <a:latin typeface="Arial"/>
                <a:cs typeface="Arial"/>
              </a:rPr>
              <a:t>Prod</a:t>
            </a:r>
            <a:r>
              <a:rPr sz="908" b="1" spc="-5" dirty="0">
                <a:latin typeface="Arial"/>
                <a:cs typeface="Arial"/>
              </a:rPr>
              <a:t>u</a:t>
            </a:r>
            <a:r>
              <a:rPr sz="908" b="1" spc="-3" dirty="0">
                <a:latin typeface="Arial"/>
                <a:cs typeface="Arial"/>
              </a:rPr>
              <a:t>c</a:t>
            </a:r>
            <a:r>
              <a:rPr sz="908" b="1" dirty="0">
                <a:latin typeface="Arial"/>
                <a:cs typeface="Arial"/>
              </a:rPr>
              <a:t>t</a:t>
            </a:r>
            <a:r>
              <a:rPr sz="908" b="1" spc="18" dirty="0">
                <a:latin typeface="Times New Roman"/>
                <a:cs typeface="Times New Roman"/>
              </a:rPr>
              <a:t> </a:t>
            </a:r>
            <a:r>
              <a:rPr sz="908" b="1" spc="-8" dirty="0">
                <a:latin typeface="Arial"/>
                <a:cs typeface="Arial"/>
              </a:rPr>
              <a:t>rul</a:t>
            </a:r>
            <a:r>
              <a:rPr sz="908" b="1" spc="-5" dirty="0">
                <a:latin typeface="Arial"/>
                <a:cs typeface="Arial"/>
              </a:rPr>
              <a:t>e</a:t>
            </a:r>
            <a:r>
              <a:rPr sz="908" b="1" spc="25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g</a:t>
            </a:r>
            <a:r>
              <a:rPr sz="908" b="1" spc="-3" dirty="0">
                <a:latin typeface="Arial"/>
                <a:cs typeface="Arial"/>
              </a:rPr>
              <a:t>i</a:t>
            </a:r>
            <a:r>
              <a:rPr sz="908" b="1" spc="-25" dirty="0">
                <a:latin typeface="Arial"/>
                <a:cs typeface="Arial"/>
              </a:rPr>
              <a:t>v</a:t>
            </a:r>
            <a:r>
              <a:rPr sz="908" b="1" spc="-3" dirty="0">
                <a:latin typeface="Arial"/>
                <a:cs typeface="Arial"/>
              </a:rPr>
              <a:t>e</a:t>
            </a:r>
            <a:r>
              <a:rPr sz="908" b="1" dirty="0">
                <a:latin typeface="Arial"/>
                <a:cs typeface="Arial"/>
              </a:rPr>
              <a:t>s</a:t>
            </a:r>
            <a:r>
              <a:rPr sz="908" b="1" spc="38" dirty="0">
                <a:latin typeface="Times New Roman"/>
                <a:cs typeface="Times New Roman"/>
              </a:rPr>
              <a:t> </a:t>
            </a:r>
            <a:r>
              <a:rPr sz="908" b="1" spc="-8" dirty="0">
                <a:latin typeface="Arial"/>
                <a:cs typeface="Arial"/>
              </a:rPr>
              <a:t>an</a:t>
            </a:r>
            <a:r>
              <a:rPr sz="908" b="1" spc="25" dirty="0">
                <a:latin typeface="Times New Roman"/>
                <a:cs typeface="Times New Roman"/>
              </a:rPr>
              <a:t> </a:t>
            </a:r>
            <a:r>
              <a:rPr sz="908" b="1" spc="-3" dirty="0">
                <a:latin typeface="Arial"/>
                <a:cs typeface="Arial"/>
              </a:rPr>
              <a:t>alte</a:t>
            </a:r>
            <a:r>
              <a:rPr sz="908" b="1" spc="-5" dirty="0">
                <a:latin typeface="Arial"/>
                <a:cs typeface="Arial"/>
              </a:rPr>
              <a:t>rnati</a:t>
            </a:r>
            <a:r>
              <a:rPr sz="908" b="1" spc="-25" dirty="0">
                <a:latin typeface="Arial"/>
                <a:cs typeface="Arial"/>
              </a:rPr>
              <a:t>v</a:t>
            </a:r>
            <a:r>
              <a:rPr sz="908" b="1" dirty="0">
                <a:latin typeface="Arial"/>
                <a:cs typeface="Arial"/>
              </a:rPr>
              <a:t>e</a:t>
            </a:r>
            <a:r>
              <a:rPr sz="908" b="1" spc="40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formulation:</a:t>
            </a:r>
            <a:endParaRPr sz="908" dirty="0">
              <a:latin typeface="Arial"/>
              <a:cs typeface="Arial"/>
            </a:endParaRPr>
          </a:p>
          <a:p>
            <a:pPr marL="211310">
              <a:lnSpc>
                <a:spcPts val="1213"/>
              </a:lnSpc>
            </a:pP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P(a</a:t>
            </a:r>
            <a:r>
              <a:rPr sz="1008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59" b="1" i="1" spc="-33" dirty="0">
                <a:solidFill>
                  <a:srgbClr val="3232CC"/>
                </a:solidFill>
                <a:latin typeface="Symbol"/>
                <a:cs typeface="Symbol"/>
              </a:rPr>
              <a:t></a:t>
            </a:r>
            <a:r>
              <a:rPr sz="1059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b)</a:t>
            </a:r>
            <a:r>
              <a:rPr sz="1008" b="1" i="1" spc="-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=</a:t>
            </a:r>
            <a:r>
              <a:rPr sz="1008" b="1" i="1" spc="-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P(a |</a:t>
            </a:r>
            <a:r>
              <a:rPr sz="1008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spc="3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)</a:t>
            </a:r>
            <a:r>
              <a:rPr sz="1008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59" b="1" i="1" spc="-28" dirty="0">
                <a:solidFill>
                  <a:srgbClr val="3232CC"/>
                </a:solidFill>
                <a:latin typeface="Symbol"/>
                <a:cs typeface="Symbol"/>
              </a:rPr>
              <a:t></a:t>
            </a:r>
            <a:r>
              <a:rPr sz="1059" b="1" i="1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P(</a:t>
            </a:r>
            <a:r>
              <a:rPr sz="1008" b="1" i="1" spc="3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)</a:t>
            </a:r>
            <a:endParaRPr sz="1008" dirty="0">
              <a:latin typeface="Times New Roman"/>
              <a:cs typeface="Times New Roman"/>
            </a:endParaRPr>
          </a:p>
          <a:p>
            <a:pPr marR="1450036" algn="ctr">
              <a:lnSpc>
                <a:spcPts val="1240"/>
              </a:lnSpc>
            </a:pP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=</a:t>
            </a:r>
            <a:r>
              <a:rPr sz="1008" b="1" i="1" spc="-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P(b</a:t>
            </a:r>
            <a:r>
              <a:rPr sz="1008" b="1" i="1" spc="-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|</a:t>
            </a:r>
            <a:r>
              <a:rPr sz="1008" b="1" i="1" spc="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a)</a:t>
            </a:r>
            <a:r>
              <a:rPr sz="1008" b="1" i="1" spc="-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59" b="1" i="1" spc="-28" dirty="0">
                <a:solidFill>
                  <a:srgbClr val="3232CC"/>
                </a:solidFill>
                <a:latin typeface="Symbol"/>
                <a:cs typeface="Symbol"/>
              </a:rPr>
              <a:t></a:t>
            </a:r>
            <a:r>
              <a:rPr sz="1059" b="1" i="1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P(</a:t>
            </a:r>
            <a:r>
              <a:rPr sz="1008" b="1" i="1" spc="3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)</a:t>
            </a:r>
            <a:endParaRPr sz="1008" dirty="0">
              <a:latin typeface="Times New Roman"/>
              <a:cs typeface="Times New Roman"/>
            </a:endParaRPr>
          </a:p>
          <a:p>
            <a:pPr>
              <a:spcBef>
                <a:spcPts val="13"/>
              </a:spcBef>
            </a:pPr>
            <a:endParaRPr sz="1311" dirty="0">
              <a:latin typeface="Times New Roman"/>
              <a:cs typeface="Times New Roman"/>
            </a:endParaRPr>
          </a:p>
          <a:p>
            <a:pPr marL="179294" indent="-172890">
              <a:lnSpc>
                <a:spcPts val="1061"/>
              </a:lnSpc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908" b="1" dirty="0">
                <a:latin typeface="Arial"/>
                <a:cs typeface="Arial"/>
              </a:rPr>
              <a:t>A</a:t>
            </a:r>
            <a:r>
              <a:rPr sz="908" b="1" spc="23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gener</a:t>
            </a:r>
            <a:r>
              <a:rPr sz="908" b="1" spc="-8" dirty="0">
                <a:latin typeface="Arial"/>
                <a:cs typeface="Arial"/>
              </a:rPr>
              <a:t>a</a:t>
            </a:r>
            <a:r>
              <a:rPr sz="908" b="1" spc="-3" dirty="0">
                <a:latin typeface="Arial"/>
                <a:cs typeface="Arial"/>
              </a:rPr>
              <a:t>l</a:t>
            </a:r>
            <a:r>
              <a:rPr sz="908" b="1" spc="28" dirty="0">
                <a:latin typeface="Times New Roman"/>
                <a:cs typeface="Times New Roman"/>
              </a:rPr>
              <a:t> </a:t>
            </a:r>
            <a:r>
              <a:rPr sz="908" b="1" spc="-23" dirty="0">
                <a:latin typeface="Arial"/>
                <a:cs typeface="Arial"/>
              </a:rPr>
              <a:t>v</a:t>
            </a:r>
            <a:r>
              <a:rPr sz="908" b="1" spc="-3" dirty="0">
                <a:latin typeface="Arial"/>
                <a:cs typeface="Arial"/>
              </a:rPr>
              <a:t>e</a:t>
            </a:r>
            <a:r>
              <a:rPr sz="908" b="1" spc="-5" dirty="0">
                <a:latin typeface="Arial"/>
                <a:cs typeface="Arial"/>
              </a:rPr>
              <a:t>r</a:t>
            </a:r>
            <a:r>
              <a:rPr sz="908" b="1" spc="-8" dirty="0">
                <a:latin typeface="Arial"/>
                <a:cs typeface="Arial"/>
              </a:rPr>
              <a:t>sion</a:t>
            </a:r>
            <a:r>
              <a:rPr sz="908" b="1" spc="48" dirty="0">
                <a:latin typeface="Times New Roman"/>
                <a:cs typeface="Times New Roman"/>
              </a:rPr>
              <a:t> </a:t>
            </a:r>
            <a:r>
              <a:rPr sz="908" b="1" spc="-8" dirty="0">
                <a:latin typeface="Arial"/>
                <a:cs typeface="Arial"/>
              </a:rPr>
              <a:t>h</a:t>
            </a:r>
            <a:r>
              <a:rPr sz="908" b="1" spc="-5" dirty="0">
                <a:latin typeface="Arial"/>
                <a:cs typeface="Arial"/>
              </a:rPr>
              <a:t>o</a:t>
            </a:r>
            <a:r>
              <a:rPr sz="908" b="1" spc="-3" dirty="0">
                <a:latin typeface="Arial"/>
                <a:cs typeface="Arial"/>
              </a:rPr>
              <a:t>l</a:t>
            </a:r>
            <a:r>
              <a:rPr sz="908" b="1" spc="-5" dirty="0">
                <a:latin typeface="Arial"/>
                <a:cs typeface="Arial"/>
              </a:rPr>
              <a:t>d</a:t>
            </a:r>
            <a:r>
              <a:rPr sz="908" b="1" dirty="0">
                <a:latin typeface="Arial"/>
                <a:cs typeface="Arial"/>
              </a:rPr>
              <a:t>s</a:t>
            </a:r>
            <a:r>
              <a:rPr sz="908" b="1" spc="18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for</a:t>
            </a:r>
            <a:r>
              <a:rPr sz="908" b="1" spc="20" dirty="0">
                <a:latin typeface="Times New Roman"/>
                <a:cs typeface="Times New Roman"/>
              </a:rPr>
              <a:t> </a:t>
            </a:r>
            <a:r>
              <a:rPr sz="908" b="1" spc="10" dirty="0">
                <a:latin typeface="Arial"/>
                <a:cs typeface="Arial"/>
              </a:rPr>
              <a:t>w</a:t>
            </a:r>
            <a:r>
              <a:rPr sz="908" b="1" spc="-5" dirty="0">
                <a:latin typeface="Arial"/>
                <a:cs typeface="Arial"/>
              </a:rPr>
              <a:t>hole</a:t>
            </a:r>
            <a:r>
              <a:rPr sz="908" b="1" spc="5" dirty="0">
                <a:latin typeface="Times New Roman"/>
                <a:cs typeface="Times New Roman"/>
              </a:rPr>
              <a:t> </a:t>
            </a:r>
            <a:r>
              <a:rPr sz="908" b="1" spc="-8" dirty="0">
                <a:latin typeface="Arial"/>
                <a:cs typeface="Arial"/>
              </a:rPr>
              <a:t>d</a:t>
            </a:r>
            <a:r>
              <a:rPr sz="908" b="1" dirty="0">
                <a:latin typeface="Arial"/>
                <a:cs typeface="Arial"/>
              </a:rPr>
              <a:t>i</a:t>
            </a:r>
            <a:r>
              <a:rPr sz="908" b="1" spc="-3" dirty="0">
                <a:latin typeface="Arial"/>
                <a:cs typeface="Arial"/>
              </a:rPr>
              <a:t>st</a:t>
            </a:r>
            <a:r>
              <a:rPr sz="908" b="1" spc="-5" dirty="0">
                <a:latin typeface="Arial"/>
                <a:cs typeface="Arial"/>
              </a:rPr>
              <a:t>r</a:t>
            </a:r>
            <a:r>
              <a:rPr sz="908" b="1" spc="-3" dirty="0">
                <a:latin typeface="Arial"/>
                <a:cs typeface="Arial"/>
              </a:rPr>
              <a:t>i</a:t>
            </a:r>
            <a:r>
              <a:rPr sz="908" b="1" spc="-5" dirty="0">
                <a:latin typeface="Arial"/>
                <a:cs typeface="Arial"/>
              </a:rPr>
              <a:t>but</a:t>
            </a:r>
            <a:r>
              <a:rPr sz="908" b="1" dirty="0">
                <a:latin typeface="Arial"/>
                <a:cs typeface="Arial"/>
              </a:rPr>
              <a:t>i</a:t>
            </a:r>
            <a:r>
              <a:rPr sz="908" b="1" spc="-8" dirty="0">
                <a:latin typeface="Arial"/>
                <a:cs typeface="Arial"/>
              </a:rPr>
              <a:t>o</a:t>
            </a:r>
            <a:r>
              <a:rPr sz="908" b="1" spc="-5" dirty="0">
                <a:latin typeface="Arial"/>
                <a:cs typeface="Arial"/>
              </a:rPr>
              <a:t>n</a:t>
            </a:r>
            <a:r>
              <a:rPr sz="908" b="1" spc="-3" dirty="0">
                <a:latin typeface="Arial"/>
                <a:cs typeface="Arial"/>
              </a:rPr>
              <a:t>s:</a:t>
            </a:r>
            <a:endParaRPr sz="908" dirty="0">
              <a:latin typeface="Arial"/>
              <a:cs typeface="Arial"/>
            </a:endParaRPr>
          </a:p>
          <a:p>
            <a:pPr marL="243007">
              <a:lnSpc>
                <a:spcPts val="1243"/>
              </a:lnSpc>
            </a:pPr>
            <a:r>
              <a:rPr sz="1008" b="1" i="1" spc="-3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(W</a:t>
            </a:r>
            <a:r>
              <a:rPr sz="1008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ather,Cavi</a:t>
            </a:r>
            <a:r>
              <a:rPr sz="1008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y)</a:t>
            </a:r>
            <a:r>
              <a:rPr sz="1008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=</a:t>
            </a:r>
            <a:r>
              <a:rPr sz="1008" b="1" i="1" spc="-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P(Weather</a:t>
            </a:r>
            <a:r>
              <a:rPr sz="1008" b="1" i="1" spc="-1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|</a:t>
            </a:r>
            <a:r>
              <a:rPr sz="1008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Cavi</a:t>
            </a:r>
            <a:r>
              <a:rPr sz="1008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y)</a:t>
            </a:r>
            <a:r>
              <a:rPr sz="1008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59" b="1" i="1" spc="-28" dirty="0">
                <a:solidFill>
                  <a:srgbClr val="3232CC"/>
                </a:solidFill>
                <a:latin typeface="Symbol"/>
                <a:cs typeface="Symbol"/>
              </a:rPr>
              <a:t></a:t>
            </a:r>
            <a:r>
              <a:rPr sz="1059" b="1" i="1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P(Cavi</a:t>
            </a:r>
            <a:r>
              <a:rPr sz="1008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y)</a:t>
            </a:r>
            <a:endParaRPr sz="1008" dirty="0">
              <a:latin typeface="Times New Roman"/>
              <a:cs typeface="Times New Roman"/>
            </a:endParaRPr>
          </a:p>
          <a:p>
            <a:pPr>
              <a:spcBef>
                <a:spcPts val="23"/>
              </a:spcBef>
            </a:pPr>
            <a:endParaRPr sz="1286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50" y="1452626"/>
            <a:ext cx="2077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0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50" y="277193"/>
            <a:ext cx="2737976" cy="184666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295" y="1115029"/>
            <a:ext cx="3915509" cy="846386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smtClean="0"/>
              <a:t>Uncertainty</a:t>
            </a: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smtClean="0"/>
              <a:t>Probability</a:t>
            </a: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smtClean="0"/>
              <a:t>Syntax </a:t>
            </a:r>
            <a:r>
              <a:rPr lang="en-US" dirty="0"/>
              <a:t>and Semantics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smtClean="0"/>
              <a:t>Inference</a:t>
            </a:r>
            <a:endParaRPr lang="en-US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smtClean="0"/>
              <a:t>Independence </a:t>
            </a:r>
            <a:r>
              <a:rPr lang="en-US" dirty="0"/>
              <a:t>and Bayes' Rule</a:t>
            </a:r>
          </a:p>
        </p:txBody>
      </p:sp>
    </p:spTree>
    <p:extLst>
      <p:ext uri="{BB962C8B-B14F-4D97-AF65-F5344CB8AC3E}">
        <p14:creationId xmlns:p14="http://schemas.microsoft.com/office/powerpoint/2010/main" val="267316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9098" y="245794"/>
            <a:ext cx="16082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605"/>
            <a:r>
              <a:rPr dirty="0"/>
              <a:t>Proba</a:t>
            </a:r>
            <a:r>
              <a:rPr spc="-5" dirty="0"/>
              <a:t>b</a:t>
            </a:r>
            <a:r>
              <a:rPr dirty="0"/>
              <a:t>ili</a:t>
            </a:r>
            <a:r>
              <a:rPr spc="-8" dirty="0"/>
              <a:t>s</a:t>
            </a:r>
            <a:r>
              <a:rPr dirty="0"/>
              <a:t>tic</a:t>
            </a:r>
            <a:r>
              <a:rPr spc="28" dirty="0">
                <a:latin typeface="Times New Roman"/>
                <a:cs typeface="Times New Roman"/>
              </a:rPr>
              <a:t> </a:t>
            </a:r>
            <a:r>
              <a:rPr dirty="0"/>
              <a:t>Infer</a:t>
            </a:r>
            <a:r>
              <a:rPr spc="-10" dirty="0"/>
              <a:t>e</a:t>
            </a:r>
            <a:r>
              <a:rPr dirty="0"/>
              <a:t>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918" y="689248"/>
            <a:ext cx="3630773" cy="1199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294" indent="-172890"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Probab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l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sti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908" b="1" i="1" spc="1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fe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en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:</a:t>
            </a:r>
            <a:r>
              <a:rPr sz="908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the</a:t>
            </a:r>
            <a:r>
              <a:rPr sz="908" b="1" spc="25" dirty="0">
                <a:latin typeface="Times New Roman"/>
                <a:cs typeface="Times New Roman"/>
              </a:rPr>
              <a:t> </a:t>
            </a:r>
            <a:r>
              <a:rPr sz="908" b="1" spc="-10" dirty="0">
                <a:latin typeface="Arial"/>
                <a:cs typeface="Arial"/>
              </a:rPr>
              <a:t>comp</a:t>
            </a:r>
            <a:r>
              <a:rPr sz="908" b="1" spc="-5" dirty="0">
                <a:latin typeface="Arial"/>
                <a:cs typeface="Arial"/>
              </a:rPr>
              <a:t>utation</a:t>
            </a:r>
            <a:endParaRPr sz="908">
              <a:latin typeface="Arial"/>
              <a:cs typeface="Arial"/>
            </a:endParaRPr>
          </a:p>
          <a:p>
            <a:pPr marL="381319" lvl="1" indent="-144395">
              <a:spcBef>
                <a:spcPts val="197"/>
              </a:spcBef>
              <a:buClr>
                <a:srgbClr val="000098"/>
              </a:buClr>
              <a:buFont typeface="Arial"/>
              <a:buChar char="•"/>
              <a:tabLst>
                <a:tab pos="381639" algn="l"/>
              </a:tabLst>
            </a:pPr>
            <a:r>
              <a:rPr sz="807" spc="-3" dirty="0">
                <a:latin typeface="Arial"/>
                <a:cs typeface="Arial"/>
              </a:rPr>
              <a:t>fr</a:t>
            </a:r>
            <a:r>
              <a:rPr sz="807" spc="-10" dirty="0">
                <a:latin typeface="Arial"/>
                <a:cs typeface="Arial"/>
              </a:rPr>
              <a:t>o</a:t>
            </a:r>
            <a:r>
              <a:rPr sz="807" spc="-8" dirty="0">
                <a:latin typeface="Arial"/>
                <a:cs typeface="Arial"/>
              </a:rPr>
              <a:t>m</a:t>
            </a:r>
            <a:r>
              <a:rPr sz="807" spc="33" dirty="0">
                <a:latin typeface="Times New Roman"/>
                <a:cs typeface="Times New Roman"/>
              </a:rPr>
              <a:t> </a:t>
            </a:r>
            <a:r>
              <a:rPr sz="807" i="1" spc="-8" dirty="0">
                <a:solidFill>
                  <a:srgbClr val="3232CC"/>
                </a:solidFill>
                <a:latin typeface="Arial"/>
                <a:cs typeface="Arial"/>
              </a:rPr>
              <a:t>observe</a:t>
            </a:r>
            <a:r>
              <a:rPr sz="807" i="1" spc="-5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r>
              <a:rPr sz="807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i="1" spc="-8" dirty="0">
                <a:solidFill>
                  <a:srgbClr val="3232CC"/>
                </a:solidFill>
                <a:latin typeface="Arial"/>
                <a:cs typeface="Arial"/>
              </a:rPr>
              <a:t>ev</a:t>
            </a:r>
            <a:r>
              <a:rPr sz="807" i="1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807" i="1" spc="-8" dirty="0">
                <a:solidFill>
                  <a:srgbClr val="3232CC"/>
                </a:solidFill>
                <a:latin typeface="Arial"/>
                <a:cs typeface="Arial"/>
              </a:rPr>
              <a:t>dence</a:t>
            </a:r>
            <a:endParaRPr sz="807">
              <a:latin typeface="Arial"/>
              <a:cs typeface="Arial"/>
            </a:endParaRPr>
          </a:p>
          <a:p>
            <a:pPr marL="381319" lvl="1" indent="-144395">
              <a:spcBef>
                <a:spcPts val="194"/>
              </a:spcBef>
              <a:buClr>
                <a:srgbClr val="000098"/>
              </a:buClr>
              <a:buFont typeface="Arial"/>
              <a:buChar char="•"/>
              <a:tabLst>
                <a:tab pos="381639" algn="l"/>
              </a:tabLst>
            </a:pPr>
            <a:r>
              <a:rPr sz="807" spc="-5" dirty="0">
                <a:latin typeface="Arial"/>
                <a:cs typeface="Arial"/>
              </a:rPr>
              <a:t>of</a:t>
            </a:r>
            <a:r>
              <a:rPr sz="807" spc="28" dirty="0">
                <a:latin typeface="Times New Roman"/>
                <a:cs typeface="Times New Roman"/>
              </a:rPr>
              <a:t> </a:t>
            </a:r>
            <a:r>
              <a:rPr sz="807" i="1" spc="-8" dirty="0">
                <a:solidFill>
                  <a:srgbClr val="3232CC"/>
                </a:solidFill>
                <a:latin typeface="Arial"/>
                <a:cs typeface="Arial"/>
              </a:rPr>
              <a:t>po</a:t>
            </a:r>
            <a:r>
              <a:rPr sz="807" i="1" spc="-3" dirty="0">
                <a:solidFill>
                  <a:srgbClr val="3232CC"/>
                </a:solidFill>
                <a:latin typeface="Arial"/>
                <a:cs typeface="Arial"/>
              </a:rPr>
              <a:t>s</a:t>
            </a:r>
            <a:r>
              <a:rPr sz="807" i="1" spc="-5" dirty="0">
                <a:solidFill>
                  <a:srgbClr val="3232CC"/>
                </a:solidFill>
                <a:latin typeface="Arial"/>
                <a:cs typeface="Arial"/>
              </a:rPr>
              <a:t>terior</a:t>
            </a:r>
            <a:r>
              <a:rPr sz="807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i="1" spc="-8" dirty="0">
                <a:solidFill>
                  <a:srgbClr val="3232CC"/>
                </a:solidFill>
                <a:latin typeface="Arial"/>
                <a:cs typeface="Arial"/>
              </a:rPr>
              <a:t>probab</a:t>
            </a:r>
            <a:r>
              <a:rPr sz="807" i="1" spc="-3" dirty="0">
                <a:solidFill>
                  <a:srgbClr val="3232CC"/>
                </a:solidFill>
                <a:latin typeface="Arial"/>
                <a:cs typeface="Arial"/>
              </a:rPr>
              <a:t>iliti</a:t>
            </a:r>
            <a:r>
              <a:rPr sz="807" i="1" spc="-8" dirty="0">
                <a:solidFill>
                  <a:srgbClr val="3232CC"/>
                </a:solidFill>
                <a:latin typeface="Arial"/>
                <a:cs typeface="Arial"/>
              </a:rPr>
              <a:t>es</a:t>
            </a:r>
            <a:endParaRPr sz="807">
              <a:latin typeface="Arial"/>
              <a:cs typeface="Arial"/>
            </a:endParaRPr>
          </a:p>
          <a:p>
            <a:pPr marL="381319" lvl="1" indent="-144395">
              <a:spcBef>
                <a:spcPts val="194"/>
              </a:spcBef>
              <a:buClr>
                <a:srgbClr val="000098"/>
              </a:buClr>
              <a:buFont typeface="Arial"/>
              <a:buChar char="•"/>
              <a:tabLst>
                <a:tab pos="381639" algn="l"/>
              </a:tabLst>
            </a:pPr>
            <a:r>
              <a:rPr sz="807" spc="-5" dirty="0">
                <a:latin typeface="Arial"/>
                <a:cs typeface="Arial"/>
              </a:rPr>
              <a:t>for</a:t>
            </a:r>
            <a:r>
              <a:rPr sz="807" spc="30" dirty="0">
                <a:latin typeface="Times New Roman"/>
                <a:cs typeface="Times New Roman"/>
              </a:rPr>
              <a:t> </a:t>
            </a:r>
            <a:r>
              <a:rPr sz="807" i="1" spc="-8" dirty="0">
                <a:solidFill>
                  <a:srgbClr val="3232CC"/>
                </a:solidFill>
                <a:latin typeface="Arial"/>
                <a:cs typeface="Arial"/>
              </a:rPr>
              <a:t>quer</a:t>
            </a:r>
            <a:r>
              <a:rPr sz="807" i="1" spc="-5" dirty="0">
                <a:solidFill>
                  <a:srgbClr val="3232CC"/>
                </a:solidFill>
                <a:latin typeface="Arial"/>
                <a:cs typeface="Arial"/>
              </a:rPr>
              <a:t>y</a:t>
            </a:r>
            <a:r>
              <a:rPr sz="807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i="1" spc="-8" dirty="0">
                <a:solidFill>
                  <a:srgbClr val="3232CC"/>
                </a:solidFill>
                <a:latin typeface="Arial"/>
                <a:cs typeface="Arial"/>
              </a:rPr>
              <a:t>propo</a:t>
            </a:r>
            <a:r>
              <a:rPr sz="807" i="1" spc="-3" dirty="0">
                <a:solidFill>
                  <a:srgbClr val="3232CC"/>
                </a:solidFill>
                <a:latin typeface="Arial"/>
                <a:cs typeface="Arial"/>
              </a:rPr>
              <a:t>siti</a:t>
            </a:r>
            <a:r>
              <a:rPr sz="807" i="1" spc="-8" dirty="0">
                <a:solidFill>
                  <a:srgbClr val="3232CC"/>
                </a:solidFill>
                <a:latin typeface="Arial"/>
                <a:cs typeface="Arial"/>
              </a:rPr>
              <a:t>on</a:t>
            </a:r>
            <a:r>
              <a:rPr sz="807" i="1" dirty="0">
                <a:solidFill>
                  <a:srgbClr val="3232CC"/>
                </a:solidFill>
                <a:latin typeface="Arial"/>
                <a:cs typeface="Arial"/>
              </a:rPr>
              <a:t>s</a:t>
            </a:r>
            <a:r>
              <a:rPr sz="807" spc="-3" dirty="0">
                <a:latin typeface="Arial"/>
                <a:cs typeface="Arial"/>
              </a:rPr>
              <a:t>.</a:t>
            </a:r>
            <a:endParaRPr sz="807">
              <a:latin typeface="Arial"/>
              <a:cs typeface="Arial"/>
            </a:endParaRPr>
          </a:p>
          <a:p>
            <a:pPr marL="179294" indent="-172890">
              <a:spcBef>
                <a:spcPts val="214"/>
              </a:spcBef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908" b="1" dirty="0">
                <a:latin typeface="Arial"/>
                <a:cs typeface="Arial"/>
              </a:rPr>
              <a:t>We</a:t>
            </a:r>
            <a:r>
              <a:rPr sz="908" b="1" spc="23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u</a:t>
            </a:r>
            <a:r>
              <a:rPr sz="908" b="1" spc="-3" dirty="0">
                <a:latin typeface="Arial"/>
                <a:cs typeface="Arial"/>
              </a:rPr>
              <a:t>s</a:t>
            </a:r>
            <a:r>
              <a:rPr sz="908" b="1" dirty="0">
                <a:latin typeface="Arial"/>
                <a:cs typeface="Arial"/>
              </a:rPr>
              <a:t>e</a:t>
            </a:r>
            <a:r>
              <a:rPr sz="908" b="1" spc="20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th</a:t>
            </a:r>
            <a:r>
              <a:rPr sz="908" b="1" dirty="0">
                <a:latin typeface="Arial"/>
                <a:cs typeface="Arial"/>
              </a:rPr>
              <a:t>e</a:t>
            </a:r>
            <a:r>
              <a:rPr sz="908" b="1" spc="18" dirty="0">
                <a:latin typeface="Times New Roman"/>
                <a:cs typeface="Times New Roman"/>
              </a:rPr>
              <a:t> 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fu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l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l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jo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nt</a:t>
            </a:r>
            <a:r>
              <a:rPr sz="908" b="1" i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st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but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on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as</a:t>
            </a:r>
            <a:r>
              <a:rPr sz="908" b="1" spc="-5" dirty="0">
                <a:latin typeface="Arial"/>
                <a:cs typeface="Arial"/>
              </a:rPr>
              <a:t> </a:t>
            </a:r>
            <a:r>
              <a:rPr sz="908" b="1" dirty="0">
                <a:latin typeface="Arial"/>
                <a:cs typeface="Arial"/>
              </a:rPr>
              <a:t>t</a:t>
            </a:r>
            <a:r>
              <a:rPr sz="908" b="1" spc="3" dirty="0">
                <a:latin typeface="Arial"/>
                <a:cs typeface="Arial"/>
              </a:rPr>
              <a:t>h</a:t>
            </a:r>
            <a:r>
              <a:rPr sz="908" b="1" dirty="0">
                <a:latin typeface="Arial"/>
                <a:cs typeface="Arial"/>
              </a:rPr>
              <a:t>e “</a:t>
            </a:r>
            <a:r>
              <a:rPr sz="908" b="1" spc="-5" dirty="0">
                <a:latin typeface="Arial"/>
                <a:cs typeface="Arial"/>
              </a:rPr>
              <a:t>k</a:t>
            </a:r>
            <a:r>
              <a:rPr sz="908" b="1" dirty="0">
                <a:latin typeface="Arial"/>
                <a:cs typeface="Arial"/>
              </a:rPr>
              <a:t>no</a:t>
            </a:r>
            <a:r>
              <a:rPr sz="908" b="1" spc="15" dirty="0">
                <a:latin typeface="Arial"/>
                <a:cs typeface="Arial"/>
              </a:rPr>
              <a:t>w</a:t>
            </a:r>
            <a:r>
              <a:rPr sz="908" b="1" dirty="0">
                <a:latin typeface="Arial"/>
                <a:cs typeface="Arial"/>
              </a:rPr>
              <a:t>led</a:t>
            </a:r>
            <a:r>
              <a:rPr sz="908" b="1" spc="3" dirty="0">
                <a:latin typeface="Arial"/>
                <a:cs typeface="Arial"/>
              </a:rPr>
              <a:t>g</a:t>
            </a:r>
            <a:r>
              <a:rPr sz="908" b="1" dirty="0">
                <a:latin typeface="Arial"/>
                <a:cs typeface="Arial"/>
              </a:rPr>
              <a:t>e</a:t>
            </a:r>
            <a:r>
              <a:rPr sz="908" b="1" spc="-20" dirty="0">
                <a:latin typeface="Arial"/>
                <a:cs typeface="Arial"/>
              </a:rPr>
              <a:t> </a:t>
            </a:r>
            <a:r>
              <a:rPr sz="908" b="1" dirty="0">
                <a:latin typeface="Arial"/>
                <a:cs typeface="Arial"/>
              </a:rPr>
              <a:t>ba</a:t>
            </a:r>
            <a:r>
              <a:rPr sz="908" b="1" spc="-5" dirty="0">
                <a:latin typeface="Arial"/>
                <a:cs typeface="Arial"/>
              </a:rPr>
              <a:t>s</a:t>
            </a:r>
            <a:r>
              <a:rPr sz="908" b="1" dirty="0">
                <a:latin typeface="Arial"/>
                <a:cs typeface="Arial"/>
              </a:rPr>
              <a:t>e” from</a:t>
            </a:r>
            <a:endParaRPr sz="908">
              <a:latin typeface="Arial"/>
              <a:cs typeface="Arial"/>
            </a:endParaRPr>
          </a:p>
          <a:p>
            <a:pPr marL="178973"/>
            <a:r>
              <a:rPr sz="908" b="1" spc="10" dirty="0">
                <a:latin typeface="Arial"/>
                <a:cs typeface="Arial"/>
              </a:rPr>
              <a:t>w</a:t>
            </a:r>
            <a:r>
              <a:rPr sz="908" b="1" spc="-13" dirty="0">
                <a:latin typeface="Arial"/>
                <a:cs typeface="Arial"/>
              </a:rPr>
              <a:t>h</a:t>
            </a:r>
            <a:r>
              <a:rPr sz="908" b="1" spc="-5" dirty="0">
                <a:latin typeface="Arial"/>
                <a:cs typeface="Arial"/>
              </a:rPr>
              <a:t>ich</a:t>
            </a:r>
            <a:r>
              <a:rPr sz="908" b="1" spc="10" dirty="0">
                <a:latin typeface="Times New Roman"/>
                <a:cs typeface="Times New Roman"/>
              </a:rPr>
              <a:t> </a:t>
            </a:r>
            <a:r>
              <a:rPr sz="908" b="1" spc="-3" dirty="0">
                <a:latin typeface="Arial"/>
                <a:cs typeface="Arial"/>
              </a:rPr>
              <a:t>an</a:t>
            </a:r>
            <a:r>
              <a:rPr sz="908" b="1" spc="-5" dirty="0">
                <a:latin typeface="Arial"/>
                <a:cs typeface="Arial"/>
              </a:rPr>
              <a:t>s</a:t>
            </a:r>
            <a:r>
              <a:rPr sz="908" b="1" spc="10" dirty="0">
                <a:latin typeface="Arial"/>
                <a:cs typeface="Arial"/>
              </a:rPr>
              <a:t>w</a:t>
            </a:r>
            <a:r>
              <a:rPr sz="908" b="1" spc="-3" dirty="0">
                <a:latin typeface="Arial"/>
                <a:cs typeface="Arial"/>
              </a:rPr>
              <a:t>e</a:t>
            </a:r>
            <a:r>
              <a:rPr sz="908" b="1" spc="-5" dirty="0">
                <a:latin typeface="Arial"/>
                <a:cs typeface="Arial"/>
              </a:rPr>
              <a:t>r</a:t>
            </a:r>
            <a:r>
              <a:rPr sz="908" b="1" dirty="0">
                <a:latin typeface="Arial"/>
                <a:cs typeface="Arial"/>
              </a:rPr>
              <a:t>s</a:t>
            </a:r>
            <a:r>
              <a:rPr sz="908" b="1" spc="5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to</a:t>
            </a:r>
            <a:r>
              <a:rPr sz="908" b="1" spc="28" dirty="0">
                <a:latin typeface="Times New Roman"/>
                <a:cs typeface="Times New Roman"/>
              </a:rPr>
              <a:t> </a:t>
            </a:r>
            <a:r>
              <a:rPr sz="908" b="1" spc="-8" dirty="0">
                <a:latin typeface="Arial"/>
                <a:cs typeface="Arial"/>
              </a:rPr>
              <a:t>q</a:t>
            </a:r>
            <a:r>
              <a:rPr sz="908" b="1" spc="-5" dirty="0">
                <a:latin typeface="Arial"/>
                <a:cs typeface="Arial"/>
              </a:rPr>
              <a:t>u</a:t>
            </a:r>
            <a:r>
              <a:rPr sz="908" b="1" spc="-3" dirty="0">
                <a:latin typeface="Arial"/>
                <a:cs typeface="Arial"/>
              </a:rPr>
              <a:t>e</a:t>
            </a:r>
            <a:r>
              <a:rPr sz="908" b="1" spc="-5" dirty="0">
                <a:latin typeface="Arial"/>
                <a:cs typeface="Arial"/>
              </a:rPr>
              <a:t>stio</a:t>
            </a:r>
            <a:r>
              <a:rPr sz="908" b="1" spc="-8" dirty="0">
                <a:latin typeface="Arial"/>
                <a:cs typeface="Arial"/>
              </a:rPr>
              <a:t>ns</a:t>
            </a:r>
            <a:r>
              <a:rPr sz="908" b="1" spc="20" dirty="0">
                <a:latin typeface="Times New Roman"/>
                <a:cs typeface="Times New Roman"/>
              </a:rPr>
              <a:t> </a:t>
            </a:r>
            <a:r>
              <a:rPr sz="908" b="1" spc="-3" dirty="0">
                <a:latin typeface="Arial"/>
                <a:cs typeface="Arial"/>
              </a:rPr>
              <a:t>m</a:t>
            </a:r>
            <a:r>
              <a:rPr sz="908" b="1" spc="-5" dirty="0">
                <a:latin typeface="Arial"/>
                <a:cs typeface="Arial"/>
              </a:rPr>
              <a:t>a</a:t>
            </a:r>
            <a:r>
              <a:rPr sz="908" b="1" dirty="0">
                <a:latin typeface="Arial"/>
                <a:cs typeface="Arial"/>
              </a:rPr>
              <a:t>y</a:t>
            </a:r>
            <a:r>
              <a:rPr sz="908" b="1" spc="23" dirty="0">
                <a:latin typeface="Times New Roman"/>
                <a:cs typeface="Times New Roman"/>
              </a:rPr>
              <a:t> </a:t>
            </a:r>
            <a:r>
              <a:rPr sz="908" b="1" spc="-8" dirty="0">
                <a:latin typeface="Arial"/>
                <a:cs typeface="Arial"/>
              </a:rPr>
              <a:t>be</a:t>
            </a:r>
            <a:r>
              <a:rPr sz="908" b="1" spc="23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d</a:t>
            </a:r>
            <a:r>
              <a:rPr sz="908" b="1" spc="-3" dirty="0">
                <a:latin typeface="Arial"/>
                <a:cs typeface="Arial"/>
              </a:rPr>
              <a:t>e</a:t>
            </a:r>
            <a:r>
              <a:rPr sz="908" b="1" spc="-5" dirty="0">
                <a:latin typeface="Arial"/>
                <a:cs typeface="Arial"/>
              </a:rPr>
              <a:t>r</a:t>
            </a:r>
            <a:r>
              <a:rPr sz="908" b="1" spc="-3" dirty="0">
                <a:latin typeface="Arial"/>
                <a:cs typeface="Arial"/>
              </a:rPr>
              <a:t>i</a:t>
            </a:r>
            <a:r>
              <a:rPr sz="908" b="1" spc="-25" dirty="0">
                <a:latin typeface="Arial"/>
                <a:cs typeface="Arial"/>
              </a:rPr>
              <a:t>v</a:t>
            </a:r>
            <a:r>
              <a:rPr sz="908" b="1" spc="-8" dirty="0">
                <a:latin typeface="Arial"/>
                <a:cs typeface="Arial"/>
              </a:rPr>
              <a:t>ed.</a:t>
            </a:r>
            <a:endParaRPr sz="908">
              <a:latin typeface="Arial"/>
              <a:cs typeface="Arial"/>
            </a:endParaRPr>
          </a:p>
          <a:p>
            <a:pPr marL="179294" marR="508745" indent="-172890">
              <a:spcBef>
                <a:spcPts val="219"/>
              </a:spcBef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908" b="1" dirty="0">
                <a:latin typeface="Arial"/>
                <a:cs typeface="Arial"/>
              </a:rPr>
              <a:t>E</a:t>
            </a:r>
            <a:r>
              <a:rPr sz="908" b="1" spc="-5" dirty="0">
                <a:latin typeface="Arial"/>
                <a:cs typeface="Arial"/>
              </a:rPr>
              <a:t>x</a:t>
            </a:r>
            <a:r>
              <a:rPr sz="908" b="1" dirty="0">
                <a:latin typeface="Arial"/>
                <a:cs typeface="Arial"/>
              </a:rPr>
              <a:t>:</a:t>
            </a:r>
            <a:r>
              <a:rPr sz="908" b="1" spc="25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th</a:t>
            </a:r>
            <a:r>
              <a:rPr sz="908" b="1" spc="-3" dirty="0">
                <a:latin typeface="Arial"/>
                <a:cs typeface="Arial"/>
              </a:rPr>
              <a:t>r</a:t>
            </a:r>
            <a:r>
              <a:rPr sz="908" b="1" spc="-5" dirty="0">
                <a:latin typeface="Arial"/>
                <a:cs typeface="Arial"/>
              </a:rPr>
              <a:t>e</a:t>
            </a:r>
            <a:r>
              <a:rPr sz="908" b="1" dirty="0">
                <a:latin typeface="Arial"/>
                <a:cs typeface="Arial"/>
              </a:rPr>
              <a:t>e</a:t>
            </a:r>
            <a:r>
              <a:rPr sz="908" b="1" spc="25" dirty="0">
                <a:latin typeface="Times New Roman"/>
                <a:cs typeface="Times New Roman"/>
              </a:rPr>
              <a:t> </a:t>
            </a:r>
            <a:r>
              <a:rPr sz="908" b="1" spc="-10" dirty="0">
                <a:latin typeface="Arial"/>
                <a:cs typeface="Arial"/>
              </a:rPr>
              <a:t>Boo</a:t>
            </a:r>
            <a:r>
              <a:rPr sz="908" b="1" dirty="0">
                <a:latin typeface="Arial"/>
                <a:cs typeface="Arial"/>
              </a:rPr>
              <a:t>l</a:t>
            </a:r>
            <a:r>
              <a:rPr sz="908" b="1" spc="-3" dirty="0">
                <a:latin typeface="Arial"/>
                <a:cs typeface="Arial"/>
              </a:rPr>
              <a:t>e</a:t>
            </a:r>
            <a:r>
              <a:rPr sz="908" b="1" spc="-5" dirty="0">
                <a:latin typeface="Arial"/>
                <a:cs typeface="Arial"/>
              </a:rPr>
              <a:t>a</a:t>
            </a:r>
            <a:r>
              <a:rPr sz="908" b="1" spc="-8" dirty="0">
                <a:latin typeface="Arial"/>
                <a:cs typeface="Arial"/>
              </a:rPr>
              <a:t>n</a:t>
            </a:r>
            <a:r>
              <a:rPr sz="908" b="1" spc="28" dirty="0">
                <a:latin typeface="Times New Roman"/>
                <a:cs typeface="Times New Roman"/>
              </a:rPr>
              <a:t> </a:t>
            </a:r>
            <a:r>
              <a:rPr sz="908" b="1" spc="-23" dirty="0">
                <a:latin typeface="Arial"/>
                <a:cs typeface="Arial"/>
              </a:rPr>
              <a:t>v</a:t>
            </a:r>
            <a:r>
              <a:rPr sz="908" b="1" spc="-3" dirty="0">
                <a:latin typeface="Arial"/>
                <a:cs typeface="Arial"/>
              </a:rPr>
              <a:t>a</a:t>
            </a:r>
            <a:r>
              <a:rPr sz="908" b="1" spc="-5" dirty="0">
                <a:latin typeface="Arial"/>
                <a:cs typeface="Arial"/>
              </a:rPr>
              <a:t>riab</a:t>
            </a:r>
            <a:r>
              <a:rPr sz="908" b="1" dirty="0">
                <a:latin typeface="Arial"/>
                <a:cs typeface="Arial"/>
              </a:rPr>
              <a:t>l</a:t>
            </a:r>
            <a:r>
              <a:rPr sz="908" b="1" spc="-3" dirty="0">
                <a:latin typeface="Arial"/>
                <a:cs typeface="Arial"/>
              </a:rPr>
              <a:t>e</a:t>
            </a:r>
            <a:r>
              <a:rPr sz="908" b="1" dirty="0">
                <a:latin typeface="Arial"/>
                <a:cs typeface="Arial"/>
              </a:rPr>
              <a:t>s</a:t>
            </a:r>
            <a:r>
              <a:rPr sz="908" b="1" spc="45" dirty="0">
                <a:latin typeface="Times New Roman"/>
                <a:cs typeface="Times New Roman"/>
              </a:rPr>
              <a:t> </a:t>
            </a: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ooth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he</a:t>
            </a:r>
            <a:r>
              <a:rPr sz="908" b="1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(T),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vity</a:t>
            </a:r>
            <a:r>
              <a:rPr sz="908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(C),</a:t>
            </a:r>
            <a:r>
              <a:rPr sz="908" b="1" i="1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Sh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o</a:t>
            </a: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wsO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XR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y</a:t>
            </a:r>
            <a:r>
              <a:rPr sz="908" b="1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(X)</a:t>
            </a:r>
            <a:endParaRPr sz="90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918" y="2874759"/>
            <a:ext cx="2458080" cy="139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294" indent="-172890"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908" b="1" dirty="0">
                <a:latin typeface="Arial"/>
                <a:cs typeface="Arial"/>
              </a:rPr>
              <a:t>P</a:t>
            </a:r>
            <a:r>
              <a:rPr sz="908" b="1" spc="-5" dirty="0">
                <a:latin typeface="Arial"/>
                <a:cs typeface="Arial"/>
              </a:rPr>
              <a:t>r</a:t>
            </a:r>
            <a:r>
              <a:rPr sz="908" b="1" dirty="0">
                <a:latin typeface="Arial"/>
                <a:cs typeface="Arial"/>
              </a:rPr>
              <a:t>ob</a:t>
            </a:r>
            <a:r>
              <a:rPr sz="908" b="1" spc="-5" dirty="0">
                <a:latin typeface="Arial"/>
                <a:cs typeface="Arial"/>
              </a:rPr>
              <a:t>a</a:t>
            </a:r>
            <a:r>
              <a:rPr sz="908" b="1" dirty="0">
                <a:latin typeface="Arial"/>
                <a:cs typeface="Arial"/>
              </a:rPr>
              <a:t>bilities</a:t>
            </a:r>
            <a:r>
              <a:rPr sz="908" b="1" spc="15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in</a:t>
            </a:r>
            <a:r>
              <a:rPr sz="908" b="1" spc="23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joint</a:t>
            </a:r>
            <a:r>
              <a:rPr sz="908" b="1" spc="13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di</a:t>
            </a:r>
            <a:r>
              <a:rPr sz="908" b="1" spc="-5" dirty="0">
                <a:latin typeface="Arial"/>
                <a:cs typeface="Arial"/>
              </a:rPr>
              <a:t>s</a:t>
            </a:r>
            <a:r>
              <a:rPr sz="908" b="1" dirty="0">
                <a:latin typeface="Arial"/>
                <a:cs typeface="Arial"/>
              </a:rPr>
              <a:t>tribution</a:t>
            </a:r>
            <a:r>
              <a:rPr sz="908" b="1" spc="15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s</a:t>
            </a:r>
            <a:r>
              <a:rPr sz="908" b="1" dirty="0">
                <a:latin typeface="Arial"/>
                <a:cs typeface="Arial"/>
              </a:rPr>
              <a:t>um</a:t>
            </a:r>
            <a:r>
              <a:rPr sz="908" b="1" spc="25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to</a:t>
            </a:r>
            <a:r>
              <a:rPr sz="908" b="1" spc="20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1</a:t>
            </a:r>
            <a:endParaRPr sz="908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3384" y="1962416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29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6" name="object 6"/>
          <p:cNvSpPr/>
          <p:nvPr/>
        </p:nvSpPr>
        <p:spPr>
          <a:xfrm>
            <a:off x="1039961" y="1962801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29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7" name="object 7"/>
          <p:cNvSpPr/>
          <p:nvPr/>
        </p:nvSpPr>
        <p:spPr>
          <a:xfrm>
            <a:off x="1535931" y="1962416"/>
            <a:ext cx="859271" cy="210656"/>
          </a:xfrm>
          <a:custGeom>
            <a:avLst/>
            <a:gdLst/>
            <a:ahLst/>
            <a:cxnLst/>
            <a:rect l="l" t="t" r="r" b="b"/>
            <a:pathLst>
              <a:path w="1704339" h="417829">
                <a:moveTo>
                  <a:pt x="0" y="417575"/>
                </a:moveTo>
                <a:lnTo>
                  <a:pt x="1703831" y="417575"/>
                </a:lnTo>
                <a:lnTo>
                  <a:pt x="170383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8" name="object 8"/>
          <p:cNvSpPr txBox="1"/>
          <p:nvPr/>
        </p:nvSpPr>
        <p:spPr>
          <a:xfrm>
            <a:off x="1502508" y="1962801"/>
            <a:ext cx="925862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8" dirty="0">
                <a:latin typeface="Times New Roman"/>
                <a:cs typeface="Times New Roman"/>
              </a:rPr>
              <a:t>t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02508" y="1962801"/>
            <a:ext cx="925862" cy="210656"/>
          </a:xfrm>
          <a:custGeom>
            <a:avLst/>
            <a:gdLst/>
            <a:ahLst/>
            <a:cxnLst/>
            <a:rect l="l" t="t" r="r" b="b"/>
            <a:pathLst>
              <a:path w="1836420" h="417829">
                <a:moveTo>
                  <a:pt x="0" y="417575"/>
                </a:moveTo>
                <a:lnTo>
                  <a:pt x="1836419" y="417575"/>
                </a:lnTo>
                <a:lnTo>
                  <a:pt x="183641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0" name="object 10"/>
          <p:cNvSpPr/>
          <p:nvPr/>
        </p:nvSpPr>
        <p:spPr>
          <a:xfrm>
            <a:off x="2461793" y="1962416"/>
            <a:ext cx="971322" cy="210656"/>
          </a:xfrm>
          <a:custGeom>
            <a:avLst/>
            <a:gdLst/>
            <a:ahLst/>
            <a:cxnLst/>
            <a:rect l="l" t="t" r="r" b="b"/>
            <a:pathLst>
              <a:path w="1926590" h="417829">
                <a:moveTo>
                  <a:pt x="0" y="417575"/>
                </a:moveTo>
                <a:lnTo>
                  <a:pt x="1926335" y="417575"/>
                </a:lnTo>
                <a:lnTo>
                  <a:pt x="1926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1" name="object 11"/>
          <p:cNvSpPr txBox="1"/>
          <p:nvPr/>
        </p:nvSpPr>
        <p:spPr>
          <a:xfrm>
            <a:off x="2428370" y="1962801"/>
            <a:ext cx="1038233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59" algn="ctr"/>
            <a:r>
              <a:rPr sz="908" b="1" spc="-3" dirty="0">
                <a:latin typeface="Symbol"/>
                <a:cs typeface="Symbol"/>
              </a:rPr>
              <a:t></a:t>
            </a:r>
            <a:r>
              <a:rPr sz="1008" dirty="0">
                <a:latin typeface="Times New Roman"/>
                <a:cs typeface="Times New Roman"/>
              </a:rPr>
              <a:t>t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28370" y="1962801"/>
            <a:ext cx="1038233" cy="210656"/>
          </a:xfrm>
          <a:custGeom>
            <a:avLst/>
            <a:gdLst/>
            <a:ahLst/>
            <a:cxnLst/>
            <a:rect l="l" t="t" r="r" b="b"/>
            <a:pathLst>
              <a:path w="2059304" h="417829">
                <a:moveTo>
                  <a:pt x="0" y="417575"/>
                </a:moveTo>
                <a:lnTo>
                  <a:pt x="2058923" y="417575"/>
                </a:lnTo>
                <a:lnTo>
                  <a:pt x="2058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3" name="object 13"/>
          <p:cNvSpPr/>
          <p:nvPr/>
        </p:nvSpPr>
        <p:spPr>
          <a:xfrm>
            <a:off x="1073384" y="2172944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29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4" name="object 14"/>
          <p:cNvSpPr/>
          <p:nvPr/>
        </p:nvSpPr>
        <p:spPr>
          <a:xfrm>
            <a:off x="1039961" y="2173328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29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5" name="object 15"/>
          <p:cNvSpPr/>
          <p:nvPr/>
        </p:nvSpPr>
        <p:spPr>
          <a:xfrm>
            <a:off x="1535931" y="2172944"/>
            <a:ext cx="397301" cy="210656"/>
          </a:xfrm>
          <a:custGeom>
            <a:avLst/>
            <a:gdLst/>
            <a:ahLst/>
            <a:cxnLst/>
            <a:rect l="l" t="t" r="r" b="b"/>
            <a:pathLst>
              <a:path w="788035" h="417829">
                <a:moveTo>
                  <a:pt x="0" y="417575"/>
                </a:moveTo>
                <a:lnTo>
                  <a:pt x="787907" y="417575"/>
                </a:lnTo>
                <a:lnTo>
                  <a:pt x="78790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6" name="object 16"/>
          <p:cNvSpPr txBox="1"/>
          <p:nvPr/>
        </p:nvSpPr>
        <p:spPr>
          <a:xfrm>
            <a:off x="1502508" y="2173328"/>
            <a:ext cx="464211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8" dirty="0">
                <a:latin typeface="Times New Roman"/>
                <a:cs typeface="Times New Roman"/>
              </a:rPr>
              <a:t>x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02508" y="2173328"/>
            <a:ext cx="464211" cy="210656"/>
          </a:xfrm>
          <a:custGeom>
            <a:avLst/>
            <a:gdLst/>
            <a:ahLst/>
            <a:cxnLst/>
            <a:rect l="l" t="t" r="r" b="b"/>
            <a:pathLst>
              <a:path w="920750" h="417829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8" name="object 18"/>
          <p:cNvSpPr/>
          <p:nvPr/>
        </p:nvSpPr>
        <p:spPr>
          <a:xfrm>
            <a:off x="2000015" y="2172944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29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9" name="object 19"/>
          <p:cNvSpPr txBox="1"/>
          <p:nvPr/>
        </p:nvSpPr>
        <p:spPr>
          <a:xfrm>
            <a:off x="1966592" y="2173328"/>
            <a:ext cx="461970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040"/>
            <a:r>
              <a:rPr sz="1008" i="1" spc="-3" dirty="0">
                <a:latin typeface="Symbol"/>
                <a:cs typeface="Symbol"/>
              </a:rPr>
              <a:t></a:t>
            </a:r>
            <a:r>
              <a:rPr sz="1008" dirty="0">
                <a:latin typeface="Times New Roman"/>
                <a:cs typeface="Times New Roman"/>
              </a:rPr>
              <a:t>x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66592" y="2173328"/>
            <a:ext cx="461970" cy="210656"/>
          </a:xfrm>
          <a:custGeom>
            <a:avLst/>
            <a:gdLst/>
            <a:ahLst/>
            <a:cxnLst/>
            <a:rect l="l" t="t" r="r" b="b"/>
            <a:pathLst>
              <a:path w="916304" h="417829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21" name="object 21"/>
          <p:cNvSpPr/>
          <p:nvPr/>
        </p:nvSpPr>
        <p:spPr>
          <a:xfrm>
            <a:off x="2461793" y="2172944"/>
            <a:ext cx="452045" cy="210656"/>
          </a:xfrm>
          <a:custGeom>
            <a:avLst/>
            <a:gdLst/>
            <a:ahLst/>
            <a:cxnLst/>
            <a:rect l="l" t="t" r="r" b="b"/>
            <a:pathLst>
              <a:path w="896620" h="417829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22" name="object 22"/>
          <p:cNvSpPr txBox="1"/>
          <p:nvPr/>
        </p:nvSpPr>
        <p:spPr>
          <a:xfrm>
            <a:off x="2428370" y="2173328"/>
            <a:ext cx="518636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8" dirty="0">
                <a:latin typeface="Times New Roman"/>
                <a:cs typeface="Times New Roman"/>
              </a:rPr>
              <a:t>x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28370" y="2173328"/>
            <a:ext cx="518636" cy="210656"/>
          </a:xfrm>
          <a:custGeom>
            <a:avLst/>
            <a:gdLst/>
            <a:ahLst/>
            <a:cxnLst/>
            <a:rect l="l" t="t" r="r" b="b"/>
            <a:pathLst>
              <a:path w="1028700" h="417829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24" name="object 24"/>
          <p:cNvSpPr/>
          <p:nvPr/>
        </p:nvSpPr>
        <p:spPr>
          <a:xfrm>
            <a:off x="2980429" y="2172944"/>
            <a:ext cx="452686" cy="210656"/>
          </a:xfrm>
          <a:custGeom>
            <a:avLst/>
            <a:gdLst/>
            <a:ahLst/>
            <a:cxnLst/>
            <a:rect l="l" t="t" r="r" b="b"/>
            <a:pathLst>
              <a:path w="897890" h="417829">
                <a:moveTo>
                  <a:pt x="0" y="417575"/>
                </a:moveTo>
                <a:lnTo>
                  <a:pt x="897635" y="417575"/>
                </a:lnTo>
                <a:lnTo>
                  <a:pt x="8976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25" name="object 25"/>
          <p:cNvSpPr txBox="1"/>
          <p:nvPr/>
        </p:nvSpPr>
        <p:spPr>
          <a:xfrm>
            <a:off x="2947006" y="2173328"/>
            <a:ext cx="519597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" algn="ctr"/>
            <a:r>
              <a:rPr sz="908" b="1" spc="-3" dirty="0">
                <a:latin typeface="Symbol"/>
                <a:cs typeface="Symbol"/>
              </a:rPr>
              <a:t></a:t>
            </a:r>
            <a:r>
              <a:rPr sz="1008" dirty="0">
                <a:latin typeface="Times New Roman"/>
                <a:cs typeface="Times New Roman"/>
              </a:rPr>
              <a:t>x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47006" y="2173328"/>
            <a:ext cx="519597" cy="210656"/>
          </a:xfrm>
          <a:custGeom>
            <a:avLst/>
            <a:gdLst/>
            <a:ahLst/>
            <a:cxnLst/>
            <a:rect l="l" t="t" r="r" b="b"/>
            <a:pathLst>
              <a:path w="1030604" h="417829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27" name="object 27"/>
          <p:cNvSpPr/>
          <p:nvPr/>
        </p:nvSpPr>
        <p:spPr>
          <a:xfrm>
            <a:off x="1073384" y="2383472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29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28" name="object 28"/>
          <p:cNvSpPr txBox="1"/>
          <p:nvPr/>
        </p:nvSpPr>
        <p:spPr>
          <a:xfrm>
            <a:off x="1039961" y="2383856"/>
            <a:ext cx="462611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8" dirty="0">
                <a:latin typeface="Times New Roman"/>
                <a:cs typeface="Times New Roman"/>
              </a:rPr>
              <a:t>c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39961" y="2383856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29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30" name="object 30"/>
          <p:cNvSpPr/>
          <p:nvPr/>
        </p:nvSpPr>
        <p:spPr>
          <a:xfrm>
            <a:off x="1535931" y="2383472"/>
            <a:ext cx="397301" cy="210656"/>
          </a:xfrm>
          <a:custGeom>
            <a:avLst/>
            <a:gdLst/>
            <a:ahLst/>
            <a:cxnLst/>
            <a:rect l="l" t="t" r="r" b="b"/>
            <a:pathLst>
              <a:path w="788035" h="417829">
                <a:moveTo>
                  <a:pt x="0" y="417575"/>
                </a:moveTo>
                <a:lnTo>
                  <a:pt x="787907" y="417575"/>
                </a:lnTo>
                <a:lnTo>
                  <a:pt x="78790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31" name="object 31"/>
          <p:cNvSpPr txBox="1"/>
          <p:nvPr/>
        </p:nvSpPr>
        <p:spPr>
          <a:xfrm>
            <a:off x="1502508" y="2383856"/>
            <a:ext cx="464211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85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1</a:t>
            </a:r>
            <a:r>
              <a:rPr sz="1008" spc="5" dirty="0">
                <a:latin typeface="Times New Roman"/>
                <a:cs typeface="Times New Roman"/>
              </a:rPr>
              <a:t>0</a:t>
            </a:r>
            <a:r>
              <a:rPr sz="1008" dirty="0">
                <a:latin typeface="Times New Roman"/>
                <a:cs typeface="Times New Roman"/>
              </a:rPr>
              <a:t>8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502508" y="2383856"/>
            <a:ext cx="464211" cy="210656"/>
          </a:xfrm>
          <a:custGeom>
            <a:avLst/>
            <a:gdLst/>
            <a:ahLst/>
            <a:cxnLst/>
            <a:rect l="l" t="t" r="r" b="b"/>
            <a:pathLst>
              <a:path w="920750" h="417829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33" name="object 33"/>
          <p:cNvSpPr/>
          <p:nvPr/>
        </p:nvSpPr>
        <p:spPr>
          <a:xfrm>
            <a:off x="2000015" y="2383472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29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34" name="object 34"/>
          <p:cNvSpPr txBox="1"/>
          <p:nvPr/>
        </p:nvSpPr>
        <p:spPr>
          <a:xfrm>
            <a:off x="1966592" y="2383856"/>
            <a:ext cx="461970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85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5" dirty="0">
                <a:latin typeface="Times New Roman"/>
                <a:cs typeface="Times New Roman"/>
              </a:rPr>
              <a:t>1</a:t>
            </a:r>
            <a:r>
              <a:rPr sz="1008" dirty="0">
                <a:latin typeface="Times New Roman"/>
                <a:cs typeface="Times New Roman"/>
              </a:rPr>
              <a:t>2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66592" y="2383856"/>
            <a:ext cx="461970" cy="210656"/>
          </a:xfrm>
          <a:custGeom>
            <a:avLst/>
            <a:gdLst/>
            <a:ahLst/>
            <a:cxnLst/>
            <a:rect l="l" t="t" r="r" b="b"/>
            <a:pathLst>
              <a:path w="916304" h="417829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36" name="object 36"/>
          <p:cNvSpPr/>
          <p:nvPr/>
        </p:nvSpPr>
        <p:spPr>
          <a:xfrm>
            <a:off x="2461793" y="2383472"/>
            <a:ext cx="452045" cy="210656"/>
          </a:xfrm>
          <a:custGeom>
            <a:avLst/>
            <a:gdLst/>
            <a:ahLst/>
            <a:cxnLst/>
            <a:rect l="l" t="t" r="r" b="b"/>
            <a:pathLst>
              <a:path w="896620" h="417829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37" name="object 37"/>
          <p:cNvSpPr txBox="1"/>
          <p:nvPr/>
        </p:nvSpPr>
        <p:spPr>
          <a:xfrm>
            <a:off x="2428370" y="2383856"/>
            <a:ext cx="518636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9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5" dirty="0">
                <a:latin typeface="Times New Roman"/>
                <a:cs typeface="Times New Roman"/>
              </a:rPr>
              <a:t>7</a:t>
            </a:r>
            <a:r>
              <a:rPr sz="1008" dirty="0">
                <a:latin typeface="Times New Roman"/>
                <a:cs typeface="Times New Roman"/>
              </a:rPr>
              <a:t>2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28370" y="2383856"/>
            <a:ext cx="518636" cy="210656"/>
          </a:xfrm>
          <a:custGeom>
            <a:avLst/>
            <a:gdLst/>
            <a:ahLst/>
            <a:cxnLst/>
            <a:rect l="l" t="t" r="r" b="b"/>
            <a:pathLst>
              <a:path w="1028700" h="417829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39" name="object 39"/>
          <p:cNvSpPr/>
          <p:nvPr/>
        </p:nvSpPr>
        <p:spPr>
          <a:xfrm>
            <a:off x="2980429" y="2383472"/>
            <a:ext cx="452686" cy="210656"/>
          </a:xfrm>
          <a:custGeom>
            <a:avLst/>
            <a:gdLst/>
            <a:ahLst/>
            <a:cxnLst/>
            <a:rect l="l" t="t" r="r" b="b"/>
            <a:pathLst>
              <a:path w="897890" h="417829">
                <a:moveTo>
                  <a:pt x="0" y="417575"/>
                </a:moveTo>
                <a:lnTo>
                  <a:pt x="897635" y="417575"/>
                </a:lnTo>
                <a:lnTo>
                  <a:pt x="8976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40" name="object 40"/>
          <p:cNvSpPr txBox="1"/>
          <p:nvPr/>
        </p:nvSpPr>
        <p:spPr>
          <a:xfrm>
            <a:off x="2947006" y="2383856"/>
            <a:ext cx="519597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40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5" dirty="0">
                <a:latin typeface="Times New Roman"/>
                <a:cs typeface="Times New Roman"/>
              </a:rPr>
              <a:t>0</a:t>
            </a:r>
            <a:r>
              <a:rPr sz="1008" dirty="0">
                <a:latin typeface="Times New Roman"/>
                <a:cs typeface="Times New Roman"/>
              </a:rPr>
              <a:t>8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947006" y="2383856"/>
            <a:ext cx="519597" cy="210656"/>
          </a:xfrm>
          <a:custGeom>
            <a:avLst/>
            <a:gdLst/>
            <a:ahLst/>
            <a:cxnLst/>
            <a:rect l="l" t="t" r="r" b="b"/>
            <a:pathLst>
              <a:path w="1030604" h="417829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42" name="object 42"/>
          <p:cNvSpPr/>
          <p:nvPr/>
        </p:nvSpPr>
        <p:spPr>
          <a:xfrm>
            <a:off x="1073384" y="2594000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29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43" name="object 43"/>
          <p:cNvSpPr txBox="1"/>
          <p:nvPr/>
        </p:nvSpPr>
        <p:spPr>
          <a:xfrm>
            <a:off x="1039961" y="2594385"/>
            <a:ext cx="462611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8" b="1" spc="-3" dirty="0">
                <a:latin typeface="Symbol"/>
                <a:cs typeface="Symbol"/>
              </a:rPr>
              <a:t></a:t>
            </a:r>
            <a:r>
              <a:rPr sz="1008" dirty="0">
                <a:latin typeface="Times New Roman"/>
                <a:cs typeface="Times New Roman"/>
              </a:rPr>
              <a:t>c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39961" y="2594385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29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45" name="object 45"/>
          <p:cNvSpPr/>
          <p:nvPr/>
        </p:nvSpPr>
        <p:spPr>
          <a:xfrm>
            <a:off x="1535931" y="2594000"/>
            <a:ext cx="397301" cy="210656"/>
          </a:xfrm>
          <a:custGeom>
            <a:avLst/>
            <a:gdLst/>
            <a:ahLst/>
            <a:cxnLst/>
            <a:rect l="l" t="t" r="r" b="b"/>
            <a:pathLst>
              <a:path w="788035" h="417829">
                <a:moveTo>
                  <a:pt x="0" y="417575"/>
                </a:moveTo>
                <a:lnTo>
                  <a:pt x="787907" y="417575"/>
                </a:lnTo>
                <a:lnTo>
                  <a:pt x="78790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46" name="object 46"/>
          <p:cNvSpPr txBox="1"/>
          <p:nvPr/>
        </p:nvSpPr>
        <p:spPr>
          <a:xfrm>
            <a:off x="1502508" y="2594385"/>
            <a:ext cx="464211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085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5" dirty="0">
                <a:latin typeface="Times New Roman"/>
                <a:cs typeface="Times New Roman"/>
              </a:rPr>
              <a:t>1</a:t>
            </a:r>
            <a:r>
              <a:rPr sz="1008" dirty="0">
                <a:latin typeface="Times New Roman"/>
                <a:cs typeface="Times New Roman"/>
              </a:rPr>
              <a:t>6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502508" y="2594385"/>
            <a:ext cx="464211" cy="210656"/>
          </a:xfrm>
          <a:custGeom>
            <a:avLst/>
            <a:gdLst/>
            <a:ahLst/>
            <a:cxnLst/>
            <a:rect l="l" t="t" r="r" b="b"/>
            <a:pathLst>
              <a:path w="920750" h="417829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48" name="object 48"/>
          <p:cNvSpPr/>
          <p:nvPr/>
        </p:nvSpPr>
        <p:spPr>
          <a:xfrm>
            <a:off x="2000015" y="2594000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29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49" name="object 49"/>
          <p:cNvSpPr txBox="1"/>
          <p:nvPr/>
        </p:nvSpPr>
        <p:spPr>
          <a:xfrm>
            <a:off x="1966592" y="2594385"/>
            <a:ext cx="461970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85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5" dirty="0">
                <a:latin typeface="Times New Roman"/>
                <a:cs typeface="Times New Roman"/>
              </a:rPr>
              <a:t>6</a:t>
            </a:r>
            <a:r>
              <a:rPr sz="1008" dirty="0">
                <a:latin typeface="Times New Roman"/>
                <a:cs typeface="Times New Roman"/>
              </a:rPr>
              <a:t>4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966592" y="2594385"/>
            <a:ext cx="461970" cy="210656"/>
          </a:xfrm>
          <a:custGeom>
            <a:avLst/>
            <a:gdLst/>
            <a:ahLst/>
            <a:cxnLst/>
            <a:rect l="l" t="t" r="r" b="b"/>
            <a:pathLst>
              <a:path w="916304" h="417829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51" name="object 51"/>
          <p:cNvSpPr/>
          <p:nvPr/>
        </p:nvSpPr>
        <p:spPr>
          <a:xfrm>
            <a:off x="2461793" y="2594000"/>
            <a:ext cx="452045" cy="210656"/>
          </a:xfrm>
          <a:custGeom>
            <a:avLst/>
            <a:gdLst/>
            <a:ahLst/>
            <a:cxnLst/>
            <a:rect l="l" t="t" r="r" b="b"/>
            <a:pathLst>
              <a:path w="896620" h="417829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52" name="object 52"/>
          <p:cNvSpPr txBox="1"/>
          <p:nvPr/>
        </p:nvSpPr>
        <p:spPr>
          <a:xfrm>
            <a:off x="2428370" y="2594385"/>
            <a:ext cx="518636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9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1</a:t>
            </a:r>
            <a:r>
              <a:rPr sz="1008" spc="5" dirty="0">
                <a:latin typeface="Times New Roman"/>
                <a:cs typeface="Times New Roman"/>
              </a:rPr>
              <a:t>4</a:t>
            </a:r>
            <a:r>
              <a:rPr sz="1008" dirty="0">
                <a:latin typeface="Times New Roman"/>
                <a:cs typeface="Times New Roman"/>
              </a:rPr>
              <a:t>4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428370" y="2594385"/>
            <a:ext cx="518636" cy="210656"/>
          </a:xfrm>
          <a:custGeom>
            <a:avLst/>
            <a:gdLst/>
            <a:ahLst/>
            <a:cxnLst/>
            <a:rect l="l" t="t" r="r" b="b"/>
            <a:pathLst>
              <a:path w="1028700" h="417829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54" name="object 54"/>
          <p:cNvSpPr/>
          <p:nvPr/>
        </p:nvSpPr>
        <p:spPr>
          <a:xfrm>
            <a:off x="2980429" y="2594000"/>
            <a:ext cx="452686" cy="210656"/>
          </a:xfrm>
          <a:custGeom>
            <a:avLst/>
            <a:gdLst/>
            <a:ahLst/>
            <a:cxnLst/>
            <a:rect l="l" t="t" r="r" b="b"/>
            <a:pathLst>
              <a:path w="897890" h="417829">
                <a:moveTo>
                  <a:pt x="0" y="417575"/>
                </a:moveTo>
                <a:lnTo>
                  <a:pt x="897635" y="417575"/>
                </a:lnTo>
                <a:lnTo>
                  <a:pt x="8976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55" name="object 55"/>
          <p:cNvSpPr txBox="1"/>
          <p:nvPr/>
        </p:nvSpPr>
        <p:spPr>
          <a:xfrm>
            <a:off x="2947006" y="2594385"/>
            <a:ext cx="519597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940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5</a:t>
            </a:r>
            <a:r>
              <a:rPr sz="1008" spc="5" dirty="0">
                <a:latin typeface="Times New Roman"/>
                <a:cs typeface="Times New Roman"/>
              </a:rPr>
              <a:t>7</a:t>
            </a:r>
            <a:r>
              <a:rPr sz="1008" dirty="0">
                <a:latin typeface="Times New Roman"/>
                <a:cs typeface="Times New Roman"/>
              </a:rPr>
              <a:t>6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947006" y="2594385"/>
            <a:ext cx="519597" cy="210656"/>
          </a:xfrm>
          <a:custGeom>
            <a:avLst/>
            <a:gdLst/>
            <a:ahLst/>
            <a:cxnLst/>
            <a:rect l="l" t="t" r="r" b="b"/>
            <a:pathLst>
              <a:path w="1030604" h="417829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58" name="object 58"/>
          <p:cNvSpPr/>
          <p:nvPr/>
        </p:nvSpPr>
        <p:spPr>
          <a:xfrm>
            <a:off x="1037272" y="1960880"/>
            <a:ext cx="2431828" cy="845185"/>
          </a:xfrm>
          <a:custGeom>
            <a:avLst/>
            <a:gdLst/>
            <a:ahLst/>
            <a:cxnLst/>
            <a:rect l="l" t="t" r="r" b="b"/>
            <a:pathLst>
              <a:path w="4823459" h="1676400">
                <a:moveTo>
                  <a:pt x="0" y="1676399"/>
                </a:moveTo>
                <a:lnTo>
                  <a:pt x="4823459" y="1676399"/>
                </a:lnTo>
                <a:lnTo>
                  <a:pt x="4823459" y="0"/>
                </a:lnTo>
                <a:lnTo>
                  <a:pt x="0" y="0"/>
                </a:lnTo>
                <a:lnTo>
                  <a:pt x="0" y="16763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</p:spTree>
    <p:extLst>
      <p:ext uri="{BB962C8B-B14F-4D97-AF65-F5344CB8AC3E}">
        <p14:creationId xmlns:p14="http://schemas.microsoft.com/office/powerpoint/2010/main" val="23425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521" y="271623"/>
            <a:ext cx="16082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605"/>
            <a:r>
              <a:rPr dirty="0"/>
              <a:t>Proba</a:t>
            </a:r>
            <a:r>
              <a:rPr spc="-5" dirty="0"/>
              <a:t>b</a:t>
            </a:r>
            <a:r>
              <a:rPr dirty="0"/>
              <a:t>ili</a:t>
            </a:r>
            <a:r>
              <a:rPr spc="-8" dirty="0"/>
              <a:t>s</a:t>
            </a:r>
            <a:r>
              <a:rPr dirty="0"/>
              <a:t>tic</a:t>
            </a:r>
            <a:r>
              <a:rPr spc="28" dirty="0">
                <a:latin typeface="Times New Roman"/>
                <a:cs typeface="Times New Roman"/>
              </a:rPr>
              <a:t> </a:t>
            </a:r>
            <a:r>
              <a:rPr dirty="0"/>
              <a:t>Infer</a:t>
            </a:r>
            <a:r>
              <a:rPr spc="-10" dirty="0"/>
              <a:t>e</a:t>
            </a:r>
            <a:r>
              <a:rPr dirty="0"/>
              <a:t>nce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951" y="1674593"/>
            <a:ext cx="3605162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294" marR="2561" indent="-172890">
              <a:lnSpc>
                <a:spcPts val="978"/>
              </a:lnSpc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908" b="1" spc="-8" dirty="0">
                <a:latin typeface="Arial"/>
                <a:cs typeface="Arial"/>
              </a:rPr>
              <a:t>Probab</a:t>
            </a:r>
            <a:r>
              <a:rPr sz="908" b="1" dirty="0">
                <a:latin typeface="Arial"/>
                <a:cs typeface="Arial"/>
              </a:rPr>
              <a:t>i</a:t>
            </a:r>
            <a:r>
              <a:rPr sz="908" b="1" spc="-3" dirty="0">
                <a:latin typeface="Arial"/>
                <a:cs typeface="Arial"/>
              </a:rPr>
              <a:t>l</a:t>
            </a:r>
            <a:r>
              <a:rPr sz="908" b="1" dirty="0">
                <a:latin typeface="Arial"/>
                <a:cs typeface="Arial"/>
              </a:rPr>
              <a:t>ity</a:t>
            </a:r>
            <a:r>
              <a:rPr sz="908" b="1" spc="15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o</a:t>
            </a:r>
            <a:r>
              <a:rPr sz="908" b="1" dirty="0">
                <a:latin typeface="Arial"/>
                <a:cs typeface="Arial"/>
              </a:rPr>
              <a:t>f</a:t>
            </a:r>
            <a:r>
              <a:rPr sz="908" b="1" spc="20" dirty="0">
                <a:latin typeface="Times New Roman"/>
                <a:cs typeface="Times New Roman"/>
              </a:rPr>
              <a:t> </a:t>
            </a:r>
            <a:r>
              <a:rPr sz="908" b="1" spc="-3" dirty="0">
                <a:latin typeface="Arial"/>
                <a:cs typeface="Arial"/>
              </a:rPr>
              <a:t>an</a:t>
            </a:r>
            <a:r>
              <a:rPr sz="908" b="1" dirty="0">
                <a:latin typeface="Arial"/>
                <a:cs typeface="Arial"/>
              </a:rPr>
              <a:t>y</a:t>
            </a:r>
            <a:r>
              <a:rPr sz="908" b="1" spc="23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proposition</a:t>
            </a:r>
            <a:r>
              <a:rPr sz="908" b="1" spc="18" dirty="0">
                <a:latin typeface="Times New Roman"/>
                <a:cs typeface="Times New Roman"/>
              </a:rPr>
              <a:t> </a:t>
            </a:r>
            <a:r>
              <a:rPr sz="908" b="1" spc="-10" dirty="0">
                <a:latin typeface="Arial"/>
                <a:cs typeface="Arial"/>
              </a:rPr>
              <a:t>compute</a:t>
            </a:r>
            <a:r>
              <a:rPr sz="908" b="1" spc="-8" dirty="0">
                <a:latin typeface="Arial"/>
                <a:cs typeface="Arial"/>
              </a:rPr>
              <a:t>d</a:t>
            </a:r>
            <a:r>
              <a:rPr sz="908" b="1" spc="25" dirty="0">
                <a:latin typeface="Times New Roman"/>
                <a:cs typeface="Times New Roman"/>
              </a:rPr>
              <a:t> </a:t>
            </a:r>
            <a:r>
              <a:rPr sz="908" b="1" spc="-8" dirty="0">
                <a:latin typeface="Arial"/>
                <a:cs typeface="Arial"/>
              </a:rPr>
              <a:t>by</a:t>
            </a:r>
            <a:r>
              <a:rPr sz="908" b="1" spc="23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fin</a:t>
            </a:r>
            <a:r>
              <a:rPr sz="908" b="1" spc="-8" dirty="0">
                <a:latin typeface="Arial"/>
                <a:cs typeface="Arial"/>
              </a:rPr>
              <a:t>d</a:t>
            </a:r>
            <a:r>
              <a:rPr sz="908" b="1" dirty="0">
                <a:latin typeface="Arial"/>
                <a:cs typeface="Arial"/>
              </a:rPr>
              <a:t>i</a:t>
            </a:r>
            <a:r>
              <a:rPr sz="908" b="1" spc="-8" dirty="0">
                <a:latin typeface="Arial"/>
                <a:cs typeface="Arial"/>
              </a:rPr>
              <a:t>ng</a:t>
            </a:r>
            <a:r>
              <a:rPr sz="908" b="1" spc="13" dirty="0">
                <a:latin typeface="Times New Roman"/>
                <a:cs typeface="Times New Roman"/>
              </a:rPr>
              <a:t> </a:t>
            </a:r>
            <a:r>
              <a:rPr sz="908" b="1" spc="-3" dirty="0">
                <a:latin typeface="Arial"/>
                <a:cs typeface="Arial"/>
              </a:rPr>
              <a:t>atomic</a:t>
            </a:r>
            <a:r>
              <a:rPr sz="908" b="1" spc="-3" dirty="0">
                <a:latin typeface="Times New Roman"/>
                <a:cs typeface="Times New Roman"/>
              </a:rPr>
              <a:t> </a:t>
            </a:r>
            <a:r>
              <a:rPr sz="908" b="1" spc="-3" dirty="0">
                <a:latin typeface="Arial"/>
                <a:cs typeface="Arial"/>
              </a:rPr>
              <a:t>e</a:t>
            </a:r>
            <a:r>
              <a:rPr sz="908" b="1" spc="-25" dirty="0">
                <a:latin typeface="Arial"/>
                <a:cs typeface="Arial"/>
              </a:rPr>
              <a:t>v</a:t>
            </a:r>
            <a:r>
              <a:rPr sz="908" b="1" spc="-3" dirty="0">
                <a:latin typeface="Arial"/>
                <a:cs typeface="Arial"/>
              </a:rPr>
              <a:t>ent</a:t>
            </a:r>
            <a:r>
              <a:rPr sz="908" b="1" dirty="0">
                <a:latin typeface="Arial"/>
                <a:cs typeface="Arial"/>
              </a:rPr>
              <a:t>s</a:t>
            </a:r>
            <a:r>
              <a:rPr sz="908" b="1" spc="30" dirty="0">
                <a:latin typeface="Times New Roman"/>
                <a:cs typeface="Times New Roman"/>
              </a:rPr>
              <a:t> </a:t>
            </a:r>
            <a:r>
              <a:rPr sz="908" b="1" spc="18" dirty="0">
                <a:latin typeface="Arial"/>
                <a:cs typeface="Arial"/>
              </a:rPr>
              <a:t>w</a:t>
            </a:r>
            <a:r>
              <a:rPr sz="908" b="1" dirty="0">
                <a:latin typeface="Arial"/>
                <a:cs typeface="Arial"/>
              </a:rPr>
              <a:t>here</a:t>
            </a:r>
            <a:r>
              <a:rPr sz="908" b="1" spc="15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proposition</a:t>
            </a:r>
            <a:r>
              <a:rPr sz="908" b="1" spc="13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is</a:t>
            </a:r>
            <a:r>
              <a:rPr sz="908" b="1" spc="23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true</a:t>
            </a:r>
            <a:r>
              <a:rPr sz="908" b="1" spc="25" dirty="0">
                <a:latin typeface="Times New Roman"/>
                <a:cs typeface="Times New Roman"/>
              </a:rPr>
              <a:t> </a:t>
            </a:r>
            <a:r>
              <a:rPr sz="908" b="1" spc="-10" dirty="0">
                <a:latin typeface="Arial"/>
                <a:cs typeface="Arial"/>
              </a:rPr>
              <a:t>an</a:t>
            </a:r>
            <a:r>
              <a:rPr sz="908" b="1" spc="-8" dirty="0">
                <a:latin typeface="Arial"/>
                <a:cs typeface="Arial"/>
              </a:rPr>
              <a:t>d</a:t>
            </a:r>
            <a:r>
              <a:rPr sz="908" b="1" spc="23" dirty="0">
                <a:latin typeface="Times New Roman"/>
                <a:cs typeface="Times New Roman"/>
              </a:rPr>
              <a:t> </a:t>
            </a:r>
            <a:r>
              <a:rPr sz="908" b="1" spc="-10" dirty="0">
                <a:latin typeface="Arial"/>
                <a:cs typeface="Arial"/>
              </a:rPr>
              <a:t>add</a:t>
            </a:r>
            <a:r>
              <a:rPr sz="908" b="1" dirty="0">
                <a:latin typeface="Arial"/>
                <a:cs typeface="Arial"/>
              </a:rPr>
              <a:t>i</a:t>
            </a:r>
            <a:r>
              <a:rPr sz="908" b="1" spc="-8" dirty="0">
                <a:latin typeface="Arial"/>
                <a:cs typeface="Arial"/>
              </a:rPr>
              <a:t>ng</a:t>
            </a:r>
            <a:r>
              <a:rPr sz="908" b="1" spc="23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their</a:t>
            </a:r>
            <a:r>
              <a:rPr sz="908" b="1" spc="20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prob</a:t>
            </a:r>
            <a:r>
              <a:rPr sz="908" b="1" spc="-8" dirty="0">
                <a:latin typeface="Arial"/>
                <a:cs typeface="Arial"/>
              </a:rPr>
              <a:t>abi</a:t>
            </a:r>
            <a:r>
              <a:rPr sz="908" b="1" dirty="0">
                <a:latin typeface="Arial"/>
                <a:cs typeface="Arial"/>
              </a:rPr>
              <a:t>l</a:t>
            </a:r>
            <a:r>
              <a:rPr sz="908" b="1" spc="-5" dirty="0">
                <a:latin typeface="Arial"/>
                <a:cs typeface="Arial"/>
              </a:rPr>
              <a:t>it</a:t>
            </a:r>
            <a:r>
              <a:rPr sz="908" b="1" dirty="0">
                <a:latin typeface="Arial"/>
                <a:cs typeface="Arial"/>
              </a:rPr>
              <a:t>i</a:t>
            </a:r>
            <a:r>
              <a:rPr sz="908" b="1" spc="-3" dirty="0">
                <a:latin typeface="Arial"/>
                <a:cs typeface="Arial"/>
              </a:rPr>
              <a:t>es</a:t>
            </a:r>
            <a:endParaRPr sz="908">
              <a:latin typeface="Arial"/>
              <a:cs typeface="Arial"/>
            </a:endParaRPr>
          </a:p>
          <a:p>
            <a:pPr marL="381319" lvl="1" indent="-144395">
              <a:lnSpc>
                <a:spcPts val="948"/>
              </a:lnSpc>
              <a:spcBef>
                <a:spcPts val="350"/>
              </a:spcBef>
              <a:buClr>
                <a:srgbClr val="000098"/>
              </a:buClr>
              <a:buFont typeface="Arial"/>
              <a:buChar char="•"/>
              <a:tabLst>
                <a:tab pos="381639" algn="l"/>
              </a:tabLst>
            </a:pP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P(cavity</a:t>
            </a:r>
            <a:r>
              <a:rPr sz="807" b="1" i="1" spc="3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32" b="1" i="1" spc="-20" dirty="0">
                <a:solidFill>
                  <a:srgbClr val="3232CC"/>
                </a:solidFill>
                <a:latin typeface="Symbol"/>
                <a:cs typeface="Symbol"/>
              </a:rPr>
              <a:t></a:t>
            </a:r>
            <a:r>
              <a:rPr sz="832" b="1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807" b="1" i="1" spc="-10" dirty="0">
                <a:solidFill>
                  <a:srgbClr val="3232CC"/>
                </a:solidFill>
                <a:latin typeface="Arial"/>
                <a:cs typeface="Arial"/>
              </a:rPr>
              <a:t>o</a:t>
            </a: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o</a:t>
            </a:r>
            <a:r>
              <a:rPr sz="807" b="1" i="1" spc="-10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hac</a:t>
            </a:r>
            <a:r>
              <a:rPr sz="807" b="1" i="1" spc="-10" dirty="0">
                <a:solidFill>
                  <a:srgbClr val="3232CC"/>
                </a:solidFill>
                <a:latin typeface="Arial"/>
                <a:cs typeface="Arial"/>
              </a:rPr>
              <a:t>h</a:t>
            </a:r>
            <a:r>
              <a:rPr sz="807" b="1" i="1" spc="-8" dirty="0">
                <a:solidFill>
                  <a:srgbClr val="3232CC"/>
                </a:solidFill>
                <a:latin typeface="Arial"/>
                <a:cs typeface="Arial"/>
              </a:rPr>
              <a:t>e)</a:t>
            </a:r>
            <a:endParaRPr sz="807">
              <a:latin typeface="Arial"/>
              <a:cs typeface="Arial"/>
            </a:endParaRPr>
          </a:p>
          <a:p>
            <a:pPr marL="467444">
              <a:lnSpc>
                <a:spcPts val="870"/>
              </a:lnSpc>
            </a:pP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=</a:t>
            </a:r>
            <a:r>
              <a:rPr sz="807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b="1" i="1" spc="-8" dirty="0">
                <a:solidFill>
                  <a:srgbClr val="3232CC"/>
                </a:solidFill>
                <a:latin typeface="Arial"/>
                <a:cs typeface="Arial"/>
              </a:rPr>
              <a:t>0.10</a:t>
            </a: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8</a:t>
            </a:r>
            <a:r>
              <a:rPr sz="807" b="1" i="1" spc="2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807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b="1" i="1" spc="-8" dirty="0">
                <a:solidFill>
                  <a:srgbClr val="3232CC"/>
                </a:solidFill>
                <a:latin typeface="Arial"/>
                <a:cs typeface="Arial"/>
              </a:rPr>
              <a:t>0.01</a:t>
            </a: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2</a:t>
            </a:r>
            <a:r>
              <a:rPr sz="807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807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b="1" i="1" spc="-8" dirty="0">
                <a:solidFill>
                  <a:srgbClr val="3232CC"/>
                </a:solidFill>
                <a:latin typeface="Arial"/>
                <a:cs typeface="Arial"/>
              </a:rPr>
              <a:t>0.07</a:t>
            </a: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2</a:t>
            </a:r>
            <a:r>
              <a:rPr sz="807" b="1" i="1" spc="2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807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b="1" i="1" spc="-8" dirty="0">
                <a:solidFill>
                  <a:srgbClr val="3232CC"/>
                </a:solidFill>
                <a:latin typeface="Arial"/>
                <a:cs typeface="Arial"/>
              </a:rPr>
              <a:t>0.00</a:t>
            </a: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8</a:t>
            </a:r>
            <a:r>
              <a:rPr sz="807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807" b="1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0.016</a:t>
            </a:r>
            <a:r>
              <a:rPr sz="807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807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b="1" i="1" spc="-8" dirty="0">
                <a:solidFill>
                  <a:srgbClr val="3232CC"/>
                </a:solidFill>
                <a:latin typeface="Arial"/>
                <a:cs typeface="Arial"/>
              </a:rPr>
              <a:t>0.064</a:t>
            </a:r>
            <a:endParaRPr sz="807">
              <a:latin typeface="Arial"/>
              <a:cs typeface="Arial"/>
            </a:endParaRPr>
          </a:p>
          <a:p>
            <a:pPr marL="467444">
              <a:lnSpc>
                <a:spcPts val="920"/>
              </a:lnSpc>
            </a:pP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=</a:t>
            </a:r>
            <a:r>
              <a:rPr sz="807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b="1" i="1" spc="-8" dirty="0">
                <a:solidFill>
                  <a:srgbClr val="3232CC"/>
                </a:solidFill>
                <a:latin typeface="Arial"/>
                <a:cs typeface="Arial"/>
              </a:rPr>
              <a:t>0.28</a:t>
            </a:r>
            <a:endParaRPr sz="807">
              <a:latin typeface="Arial"/>
              <a:cs typeface="Arial"/>
            </a:endParaRPr>
          </a:p>
          <a:p>
            <a:pPr marL="381319" lvl="1" indent="-144395">
              <a:lnSpc>
                <a:spcPts val="920"/>
              </a:lnSpc>
              <a:spcBef>
                <a:spcPts val="388"/>
              </a:spcBef>
              <a:buClr>
                <a:srgbClr val="000098"/>
              </a:buClr>
              <a:buFont typeface="Arial"/>
              <a:buChar char="•"/>
              <a:tabLst>
                <a:tab pos="381639" algn="l"/>
              </a:tabLst>
            </a:pP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P(cavity)</a:t>
            </a:r>
            <a:endParaRPr sz="807">
              <a:latin typeface="Arial"/>
              <a:cs typeface="Arial"/>
            </a:endParaRPr>
          </a:p>
          <a:p>
            <a:pPr marL="467444">
              <a:lnSpc>
                <a:spcPts val="872"/>
              </a:lnSpc>
            </a:pP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=</a:t>
            </a:r>
            <a:r>
              <a:rPr sz="807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b="1" i="1" spc="-8" dirty="0">
                <a:solidFill>
                  <a:srgbClr val="3232CC"/>
                </a:solidFill>
                <a:latin typeface="Arial"/>
                <a:cs typeface="Arial"/>
              </a:rPr>
              <a:t>0.10</a:t>
            </a: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8</a:t>
            </a:r>
            <a:r>
              <a:rPr sz="807" b="1" i="1" spc="2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807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b="1" i="1" spc="-8" dirty="0">
                <a:solidFill>
                  <a:srgbClr val="3232CC"/>
                </a:solidFill>
                <a:latin typeface="Arial"/>
                <a:cs typeface="Arial"/>
              </a:rPr>
              <a:t>0.01</a:t>
            </a: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2</a:t>
            </a:r>
            <a:r>
              <a:rPr sz="807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807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b="1" i="1" spc="-8" dirty="0">
                <a:solidFill>
                  <a:srgbClr val="3232CC"/>
                </a:solidFill>
                <a:latin typeface="Arial"/>
                <a:cs typeface="Arial"/>
              </a:rPr>
              <a:t>0.07</a:t>
            </a: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2</a:t>
            </a:r>
            <a:r>
              <a:rPr sz="807" b="1" i="1" spc="2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807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b="1" i="1" spc="-8" dirty="0">
                <a:solidFill>
                  <a:srgbClr val="3232CC"/>
                </a:solidFill>
                <a:latin typeface="Arial"/>
                <a:cs typeface="Arial"/>
              </a:rPr>
              <a:t>0.008</a:t>
            </a:r>
            <a:endParaRPr sz="807">
              <a:latin typeface="Arial"/>
              <a:cs typeface="Arial"/>
            </a:endParaRPr>
          </a:p>
          <a:p>
            <a:pPr marL="467444">
              <a:lnSpc>
                <a:spcPts val="920"/>
              </a:lnSpc>
            </a:pPr>
            <a:r>
              <a:rPr sz="807" b="1" i="1" spc="-5" dirty="0">
                <a:solidFill>
                  <a:srgbClr val="3232CC"/>
                </a:solidFill>
                <a:latin typeface="Arial"/>
                <a:cs typeface="Arial"/>
              </a:rPr>
              <a:t>=</a:t>
            </a:r>
            <a:r>
              <a:rPr sz="807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807" b="1" i="1" spc="-8" dirty="0">
                <a:solidFill>
                  <a:srgbClr val="3232CC"/>
                </a:solidFill>
                <a:latin typeface="Arial"/>
                <a:cs typeface="Arial"/>
              </a:rPr>
              <a:t>0.2</a:t>
            </a:r>
            <a:endParaRPr sz="807">
              <a:latin typeface="Arial"/>
              <a:cs typeface="Arial"/>
            </a:endParaRPr>
          </a:p>
          <a:p>
            <a:pPr marL="179294" indent="-172890">
              <a:lnSpc>
                <a:spcPts val="1034"/>
              </a:lnSpc>
              <a:spcBef>
                <a:spcPts val="431"/>
              </a:spcBef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P(c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vity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r>
              <a:rPr sz="908" b="1" i="1" spc="3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is</a:t>
            </a:r>
            <a:r>
              <a:rPr sz="908" b="1" spc="20" dirty="0">
                <a:latin typeface="Times New Roman"/>
                <a:cs typeface="Times New Roman"/>
              </a:rPr>
              <a:t> </a:t>
            </a:r>
            <a:r>
              <a:rPr sz="908" b="1" spc="-3" dirty="0">
                <a:latin typeface="Arial"/>
                <a:cs typeface="Arial"/>
              </a:rPr>
              <a:t>c</a:t>
            </a:r>
            <a:r>
              <a:rPr sz="908" b="1" spc="-5" dirty="0">
                <a:latin typeface="Arial"/>
                <a:cs typeface="Arial"/>
              </a:rPr>
              <a:t>a</a:t>
            </a:r>
            <a:r>
              <a:rPr sz="908" b="1" spc="-3" dirty="0">
                <a:latin typeface="Arial"/>
                <a:cs typeface="Arial"/>
              </a:rPr>
              <a:t>l</a:t>
            </a:r>
            <a:r>
              <a:rPr sz="908" b="1" dirty="0">
                <a:latin typeface="Arial"/>
                <a:cs typeface="Arial"/>
              </a:rPr>
              <a:t>l</a:t>
            </a:r>
            <a:r>
              <a:rPr sz="908" b="1" spc="-8" dirty="0">
                <a:latin typeface="Arial"/>
                <a:cs typeface="Arial"/>
              </a:rPr>
              <a:t>ed</a:t>
            </a:r>
            <a:r>
              <a:rPr sz="908" b="1" spc="25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a</a:t>
            </a:r>
            <a:r>
              <a:rPr sz="908" b="1" spc="25" dirty="0">
                <a:latin typeface="Times New Roman"/>
                <a:cs typeface="Times New Roman"/>
              </a:rPr>
              <a:t> </a:t>
            </a:r>
            <a:r>
              <a:rPr sz="908" b="1" i="1" u="heavy" spc="-3" dirty="0">
                <a:solidFill>
                  <a:srgbClr val="3232CC"/>
                </a:solidFill>
                <a:latin typeface="Arial"/>
                <a:cs typeface="Arial"/>
              </a:rPr>
              <a:t>m</a:t>
            </a:r>
            <a:r>
              <a:rPr sz="908" b="1" i="1" u="heavy" spc="-5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908" b="1" i="1" u="heavy" spc="-8" dirty="0">
                <a:solidFill>
                  <a:srgbClr val="3232CC"/>
                </a:solidFill>
                <a:latin typeface="Arial"/>
                <a:cs typeface="Arial"/>
              </a:rPr>
              <a:t>rgi</a:t>
            </a:r>
            <a:r>
              <a:rPr sz="908" b="1" i="1" u="heavy" spc="-5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908" b="1" i="1" u="heavy" spc="-8" dirty="0">
                <a:solidFill>
                  <a:srgbClr val="3232CC"/>
                </a:solidFill>
                <a:latin typeface="Arial"/>
                <a:cs typeface="Arial"/>
              </a:rPr>
              <a:t>al</a:t>
            </a:r>
            <a:r>
              <a:rPr sz="908" b="1" i="1" u="heavy" spc="-3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908" b="1" i="1" u="heavy" spc="-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908" b="1" i="1" u="heavy" spc="-8" dirty="0">
                <a:solidFill>
                  <a:srgbClr val="3232CC"/>
                </a:solidFill>
                <a:latin typeface="Arial"/>
                <a:cs typeface="Arial"/>
              </a:rPr>
              <a:t>robab</a:t>
            </a:r>
            <a:r>
              <a:rPr sz="908" b="1" i="1" u="heavy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908" b="1" i="1" u="heavy" spc="-3" dirty="0">
                <a:solidFill>
                  <a:srgbClr val="3232CC"/>
                </a:solidFill>
                <a:latin typeface="Arial"/>
                <a:cs typeface="Arial"/>
              </a:rPr>
              <a:t>l</a:t>
            </a:r>
            <a:r>
              <a:rPr sz="908" b="1" i="1" u="heavy" dirty="0">
                <a:solidFill>
                  <a:srgbClr val="3232CC"/>
                </a:solidFill>
                <a:latin typeface="Arial"/>
                <a:cs typeface="Arial"/>
              </a:rPr>
              <a:t>ity</a:t>
            </a:r>
            <a:r>
              <a:rPr sz="908" b="1" i="1" spc="1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spc="-10" dirty="0">
                <a:latin typeface="Arial"/>
                <a:cs typeface="Arial"/>
              </a:rPr>
              <a:t>an</a:t>
            </a:r>
            <a:r>
              <a:rPr sz="908" b="1" spc="-8" dirty="0">
                <a:latin typeface="Arial"/>
                <a:cs typeface="Arial"/>
              </a:rPr>
              <a:t>d</a:t>
            </a:r>
            <a:r>
              <a:rPr sz="908" b="1" spc="25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the</a:t>
            </a:r>
            <a:r>
              <a:rPr sz="908" b="1" spc="25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proc</a:t>
            </a:r>
            <a:r>
              <a:rPr sz="908" b="1" spc="-5" dirty="0">
                <a:latin typeface="Arial"/>
                <a:cs typeface="Arial"/>
              </a:rPr>
              <a:t>e</a:t>
            </a:r>
            <a:r>
              <a:rPr sz="908" b="1" spc="-3" dirty="0">
                <a:latin typeface="Arial"/>
                <a:cs typeface="Arial"/>
              </a:rPr>
              <a:t>s</a:t>
            </a:r>
            <a:r>
              <a:rPr sz="908" b="1" dirty="0">
                <a:latin typeface="Arial"/>
                <a:cs typeface="Arial"/>
              </a:rPr>
              <a:t>s</a:t>
            </a:r>
            <a:r>
              <a:rPr sz="908" b="1" spc="28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of</a:t>
            </a:r>
            <a:endParaRPr sz="908">
              <a:latin typeface="Arial"/>
              <a:cs typeface="Arial"/>
            </a:endParaRPr>
          </a:p>
          <a:p>
            <a:pPr marL="179294">
              <a:lnSpc>
                <a:spcPts val="1034"/>
              </a:lnSpc>
            </a:pPr>
            <a:r>
              <a:rPr sz="908" b="1" spc="-5" dirty="0">
                <a:latin typeface="Arial"/>
                <a:cs typeface="Arial"/>
              </a:rPr>
              <a:t>c</a:t>
            </a:r>
            <a:r>
              <a:rPr sz="908" b="1" dirty="0">
                <a:latin typeface="Arial"/>
                <a:cs typeface="Arial"/>
              </a:rPr>
              <a:t>omputing</a:t>
            </a:r>
            <a:r>
              <a:rPr sz="908" b="1" spc="15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this</a:t>
            </a:r>
            <a:r>
              <a:rPr sz="908" b="1" spc="23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is</a:t>
            </a:r>
            <a:r>
              <a:rPr sz="908" b="1" spc="18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ca</a:t>
            </a:r>
            <a:r>
              <a:rPr sz="908" b="1" dirty="0">
                <a:latin typeface="Arial"/>
                <a:cs typeface="Arial"/>
              </a:rPr>
              <a:t>ll</a:t>
            </a:r>
            <a:r>
              <a:rPr sz="908" b="1" spc="-5" dirty="0">
                <a:latin typeface="Arial"/>
                <a:cs typeface="Arial"/>
              </a:rPr>
              <a:t>e</a:t>
            </a:r>
            <a:r>
              <a:rPr sz="908" b="1" dirty="0">
                <a:latin typeface="Arial"/>
                <a:cs typeface="Arial"/>
              </a:rPr>
              <a:t>d</a:t>
            </a:r>
            <a:r>
              <a:rPr sz="908" b="1" spc="30" dirty="0">
                <a:latin typeface="Times New Roman"/>
                <a:cs typeface="Times New Roman"/>
              </a:rPr>
              <a:t> </a:t>
            </a:r>
            <a:r>
              <a:rPr sz="908" b="1" i="1" u="heavy" spc="-5" dirty="0">
                <a:solidFill>
                  <a:srgbClr val="3232CC"/>
                </a:solidFill>
                <a:latin typeface="Arial"/>
                <a:cs typeface="Arial"/>
              </a:rPr>
              <a:t>ma</a:t>
            </a:r>
            <a:r>
              <a:rPr sz="908" b="1" i="1" u="heavy" spc="-3" dirty="0">
                <a:solidFill>
                  <a:srgbClr val="3232CC"/>
                </a:solidFill>
                <a:latin typeface="Arial"/>
                <a:cs typeface="Arial"/>
              </a:rPr>
              <a:t>rginalization</a:t>
            </a:r>
            <a:endParaRPr sz="908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25633" y="733057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3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5" name="object 5"/>
          <p:cNvSpPr/>
          <p:nvPr/>
        </p:nvSpPr>
        <p:spPr>
          <a:xfrm>
            <a:off x="1092210" y="733441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30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6" name="object 6"/>
          <p:cNvSpPr/>
          <p:nvPr/>
        </p:nvSpPr>
        <p:spPr>
          <a:xfrm>
            <a:off x="1588179" y="733057"/>
            <a:ext cx="858311" cy="210656"/>
          </a:xfrm>
          <a:custGeom>
            <a:avLst/>
            <a:gdLst/>
            <a:ahLst/>
            <a:cxnLst/>
            <a:rect l="l" t="t" r="r" b="b"/>
            <a:pathLst>
              <a:path w="1702435" h="417830">
                <a:moveTo>
                  <a:pt x="0" y="417575"/>
                </a:moveTo>
                <a:lnTo>
                  <a:pt x="1702307" y="417575"/>
                </a:lnTo>
                <a:lnTo>
                  <a:pt x="170230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7" name="object 7"/>
          <p:cNvSpPr txBox="1"/>
          <p:nvPr/>
        </p:nvSpPr>
        <p:spPr>
          <a:xfrm>
            <a:off x="1554756" y="733441"/>
            <a:ext cx="925862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8" dirty="0">
                <a:latin typeface="Times New Roman"/>
                <a:cs typeface="Times New Roman"/>
              </a:rPr>
              <a:t>t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54756" y="733441"/>
            <a:ext cx="925862" cy="210656"/>
          </a:xfrm>
          <a:custGeom>
            <a:avLst/>
            <a:gdLst/>
            <a:ahLst/>
            <a:cxnLst/>
            <a:rect l="l" t="t" r="r" b="b"/>
            <a:pathLst>
              <a:path w="1836420" h="417830">
                <a:moveTo>
                  <a:pt x="0" y="417575"/>
                </a:moveTo>
                <a:lnTo>
                  <a:pt x="1836419" y="417575"/>
                </a:lnTo>
                <a:lnTo>
                  <a:pt x="183641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9" name="object 9"/>
          <p:cNvSpPr/>
          <p:nvPr/>
        </p:nvSpPr>
        <p:spPr>
          <a:xfrm>
            <a:off x="2514041" y="733057"/>
            <a:ext cx="970682" cy="210656"/>
          </a:xfrm>
          <a:custGeom>
            <a:avLst/>
            <a:gdLst/>
            <a:ahLst/>
            <a:cxnLst/>
            <a:rect l="l" t="t" r="r" b="b"/>
            <a:pathLst>
              <a:path w="1925320" h="417830">
                <a:moveTo>
                  <a:pt x="0" y="417575"/>
                </a:moveTo>
                <a:lnTo>
                  <a:pt x="1924811" y="417575"/>
                </a:lnTo>
                <a:lnTo>
                  <a:pt x="1924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0" name="object 10"/>
          <p:cNvSpPr txBox="1"/>
          <p:nvPr/>
        </p:nvSpPr>
        <p:spPr>
          <a:xfrm>
            <a:off x="2480618" y="733441"/>
            <a:ext cx="1038233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79" algn="ctr"/>
            <a:r>
              <a:rPr sz="908" i="1" spc="-8" dirty="0">
                <a:latin typeface="Symbol"/>
                <a:cs typeface="Symbol"/>
              </a:rPr>
              <a:t></a:t>
            </a:r>
            <a:r>
              <a:rPr sz="1008" spc="-8" dirty="0">
                <a:latin typeface="Times New Roman"/>
                <a:cs typeface="Times New Roman"/>
              </a:rPr>
              <a:t>t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80618" y="733441"/>
            <a:ext cx="1038233" cy="210656"/>
          </a:xfrm>
          <a:custGeom>
            <a:avLst/>
            <a:gdLst/>
            <a:ahLst/>
            <a:cxnLst/>
            <a:rect l="l" t="t" r="r" b="b"/>
            <a:pathLst>
              <a:path w="2059304" h="417830">
                <a:moveTo>
                  <a:pt x="0" y="417575"/>
                </a:moveTo>
                <a:lnTo>
                  <a:pt x="2058923" y="417575"/>
                </a:lnTo>
                <a:lnTo>
                  <a:pt x="2058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2" name="object 12"/>
          <p:cNvSpPr/>
          <p:nvPr/>
        </p:nvSpPr>
        <p:spPr>
          <a:xfrm>
            <a:off x="1125633" y="943585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3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3" name="object 13"/>
          <p:cNvSpPr/>
          <p:nvPr/>
        </p:nvSpPr>
        <p:spPr>
          <a:xfrm>
            <a:off x="1092210" y="943969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30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4" name="object 14"/>
          <p:cNvSpPr/>
          <p:nvPr/>
        </p:nvSpPr>
        <p:spPr>
          <a:xfrm>
            <a:off x="1588179" y="943585"/>
            <a:ext cx="396661" cy="210656"/>
          </a:xfrm>
          <a:custGeom>
            <a:avLst/>
            <a:gdLst/>
            <a:ahLst/>
            <a:cxnLst/>
            <a:rect l="l" t="t" r="r" b="b"/>
            <a:pathLst>
              <a:path w="786764" h="417830">
                <a:moveTo>
                  <a:pt x="0" y="417575"/>
                </a:moveTo>
                <a:lnTo>
                  <a:pt x="786383" y="417575"/>
                </a:lnTo>
                <a:lnTo>
                  <a:pt x="7863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5" name="object 15"/>
          <p:cNvSpPr txBox="1"/>
          <p:nvPr/>
        </p:nvSpPr>
        <p:spPr>
          <a:xfrm>
            <a:off x="1554756" y="943969"/>
            <a:ext cx="464211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8" dirty="0">
                <a:latin typeface="Times New Roman"/>
                <a:cs typeface="Times New Roman"/>
              </a:rPr>
              <a:t>x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54756" y="943969"/>
            <a:ext cx="464211" cy="210656"/>
          </a:xfrm>
          <a:custGeom>
            <a:avLst/>
            <a:gdLst/>
            <a:ahLst/>
            <a:cxnLst/>
            <a:rect l="l" t="t" r="r" b="b"/>
            <a:pathLst>
              <a:path w="920750" h="41783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7" name="object 17"/>
          <p:cNvSpPr/>
          <p:nvPr/>
        </p:nvSpPr>
        <p:spPr>
          <a:xfrm>
            <a:off x="2052262" y="943585"/>
            <a:ext cx="394420" cy="210656"/>
          </a:xfrm>
          <a:custGeom>
            <a:avLst/>
            <a:gdLst/>
            <a:ahLst/>
            <a:cxnLst/>
            <a:rect l="l" t="t" r="r" b="b"/>
            <a:pathLst>
              <a:path w="782320" h="417830">
                <a:moveTo>
                  <a:pt x="0" y="417575"/>
                </a:moveTo>
                <a:lnTo>
                  <a:pt x="781811" y="417575"/>
                </a:lnTo>
                <a:lnTo>
                  <a:pt x="781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8" name="object 18"/>
          <p:cNvSpPr txBox="1"/>
          <p:nvPr/>
        </p:nvSpPr>
        <p:spPr>
          <a:xfrm>
            <a:off x="2018840" y="943969"/>
            <a:ext cx="461970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040"/>
            <a:r>
              <a:rPr sz="1008" i="1" spc="-3" dirty="0">
                <a:latin typeface="Symbol"/>
                <a:cs typeface="Symbol"/>
              </a:rPr>
              <a:t></a:t>
            </a:r>
            <a:r>
              <a:rPr sz="1008" dirty="0">
                <a:latin typeface="Times New Roman"/>
                <a:cs typeface="Times New Roman"/>
              </a:rPr>
              <a:t>x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18840" y="943969"/>
            <a:ext cx="461970" cy="210656"/>
          </a:xfrm>
          <a:custGeom>
            <a:avLst/>
            <a:gdLst/>
            <a:ahLst/>
            <a:cxnLst/>
            <a:rect l="l" t="t" r="r" b="b"/>
            <a:pathLst>
              <a:path w="916304" h="417830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20" name="object 20"/>
          <p:cNvSpPr/>
          <p:nvPr/>
        </p:nvSpPr>
        <p:spPr>
          <a:xfrm>
            <a:off x="2514041" y="943585"/>
            <a:ext cx="451085" cy="210656"/>
          </a:xfrm>
          <a:custGeom>
            <a:avLst/>
            <a:gdLst/>
            <a:ahLst/>
            <a:cxnLst/>
            <a:rect l="l" t="t" r="r" b="b"/>
            <a:pathLst>
              <a:path w="894714" h="417830">
                <a:moveTo>
                  <a:pt x="0" y="417575"/>
                </a:moveTo>
                <a:lnTo>
                  <a:pt x="894587" y="417575"/>
                </a:lnTo>
                <a:lnTo>
                  <a:pt x="89458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21" name="object 21"/>
          <p:cNvSpPr txBox="1"/>
          <p:nvPr/>
        </p:nvSpPr>
        <p:spPr>
          <a:xfrm>
            <a:off x="2480618" y="943969"/>
            <a:ext cx="518636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8" dirty="0">
                <a:latin typeface="Times New Roman"/>
                <a:cs typeface="Times New Roman"/>
              </a:rPr>
              <a:t>x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80618" y="943969"/>
            <a:ext cx="518636" cy="210656"/>
          </a:xfrm>
          <a:custGeom>
            <a:avLst/>
            <a:gdLst/>
            <a:ahLst/>
            <a:cxnLst/>
            <a:rect l="l" t="t" r="r" b="b"/>
            <a:pathLst>
              <a:path w="1028700" h="41783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23" name="object 23"/>
          <p:cNvSpPr/>
          <p:nvPr/>
        </p:nvSpPr>
        <p:spPr>
          <a:xfrm>
            <a:off x="3032677" y="943585"/>
            <a:ext cx="452045" cy="210656"/>
          </a:xfrm>
          <a:custGeom>
            <a:avLst/>
            <a:gdLst/>
            <a:ahLst/>
            <a:cxnLst/>
            <a:rect l="l" t="t" r="r" b="b"/>
            <a:pathLst>
              <a:path w="896620" h="41783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24" name="object 24"/>
          <p:cNvSpPr txBox="1"/>
          <p:nvPr/>
        </p:nvSpPr>
        <p:spPr>
          <a:xfrm>
            <a:off x="2999254" y="943969"/>
            <a:ext cx="519597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408"/>
            <a:r>
              <a:rPr sz="908" i="1" spc="-8" dirty="0">
                <a:latin typeface="Symbol"/>
                <a:cs typeface="Symbol"/>
              </a:rPr>
              <a:t></a:t>
            </a:r>
            <a:r>
              <a:rPr sz="908" i="1" spc="50" dirty="0">
                <a:latin typeface="Times New Roman"/>
                <a:cs typeface="Times New Roman"/>
              </a:rPr>
              <a:t> </a:t>
            </a:r>
            <a:r>
              <a:rPr sz="1008" dirty="0">
                <a:latin typeface="Times New Roman"/>
                <a:cs typeface="Times New Roman"/>
              </a:rPr>
              <a:t>x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99254" y="943969"/>
            <a:ext cx="519597" cy="210656"/>
          </a:xfrm>
          <a:custGeom>
            <a:avLst/>
            <a:gdLst/>
            <a:ahLst/>
            <a:cxnLst/>
            <a:rect l="l" t="t" r="r" b="b"/>
            <a:pathLst>
              <a:path w="1030604" h="417830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26" name="object 26"/>
          <p:cNvSpPr/>
          <p:nvPr/>
        </p:nvSpPr>
        <p:spPr>
          <a:xfrm>
            <a:off x="1125633" y="1154112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3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27" name="object 27"/>
          <p:cNvSpPr txBox="1"/>
          <p:nvPr/>
        </p:nvSpPr>
        <p:spPr>
          <a:xfrm>
            <a:off x="1092210" y="1154497"/>
            <a:ext cx="462611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8" dirty="0">
                <a:latin typeface="Times New Roman"/>
                <a:cs typeface="Times New Roman"/>
              </a:rPr>
              <a:t>c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92210" y="1154497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30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29" name="object 29"/>
          <p:cNvSpPr/>
          <p:nvPr/>
        </p:nvSpPr>
        <p:spPr>
          <a:xfrm>
            <a:off x="1588179" y="1154112"/>
            <a:ext cx="396661" cy="210656"/>
          </a:xfrm>
          <a:custGeom>
            <a:avLst/>
            <a:gdLst/>
            <a:ahLst/>
            <a:cxnLst/>
            <a:rect l="l" t="t" r="r" b="b"/>
            <a:pathLst>
              <a:path w="786764" h="417830">
                <a:moveTo>
                  <a:pt x="0" y="417575"/>
                </a:moveTo>
                <a:lnTo>
                  <a:pt x="786383" y="417575"/>
                </a:lnTo>
                <a:lnTo>
                  <a:pt x="7863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30" name="object 30"/>
          <p:cNvSpPr txBox="1"/>
          <p:nvPr/>
        </p:nvSpPr>
        <p:spPr>
          <a:xfrm>
            <a:off x="1554756" y="1154497"/>
            <a:ext cx="464211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765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1</a:t>
            </a:r>
            <a:r>
              <a:rPr sz="1008" spc="5" dirty="0">
                <a:latin typeface="Times New Roman"/>
                <a:cs typeface="Times New Roman"/>
              </a:rPr>
              <a:t>0</a:t>
            </a:r>
            <a:r>
              <a:rPr sz="1008" dirty="0">
                <a:latin typeface="Times New Roman"/>
                <a:cs typeface="Times New Roman"/>
              </a:rPr>
              <a:t>8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54756" y="1154497"/>
            <a:ext cx="464211" cy="210656"/>
          </a:xfrm>
          <a:custGeom>
            <a:avLst/>
            <a:gdLst/>
            <a:ahLst/>
            <a:cxnLst/>
            <a:rect l="l" t="t" r="r" b="b"/>
            <a:pathLst>
              <a:path w="920750" h="41783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32" name="object 32"/>
          <p:cNvSpPr/>
          <p:nvPr/>
        </p:nvSpPr>
        <p:spPr>
          <a:xfrm>
            <a:off x="2052262" y="1154112"/>
            <a:ext cx="394420" cy="210656"/>
          </a:xfrm>
          <a:custGeom>
            <a:avLst/>
            <a:gdLst/>
            <a:ahLst/>
            <a:cxnLst/>
            <a:rect l="l" t="t" r="r" b="b"/>
            <a:pathLst>
              <a:path w="782320" h="417830">
                <a:moveTo>
                  <a:pt x="0" y="417575"/>
                </a:moveTo>
                <a:lnTo>
                  <a:pt x="781811" y="417575"/>
                </a:lnTo>
                <a:lnTo>
                  <a:pt x="781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33" name="object 33"/>
          <p:cNvSpPr txBox="1"/>
          <p:nvPr/>
        </p:nvSpPr>
        <p:spPr>
          <a:xfrm>
            <a:off x="2018840" y="1154497"/>
            <a:ext cx="461970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85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5" dirty="0">
                <a:latin typeface="Times New Roman"/>
                <a:cs typeface="Times New Roman"/>
              </a:rPr>
              <a:t>1</a:t>
            </a:r>
            <a:r>
              <a:rPr sz="1008" dirty="0">
                <a:latin typeface="Times New Roman"/>
                <a:cs typeface="Times New Roman"/>
              </a:rPr>
              <a:t>2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18840" y="1154497"/>
            <a:ext cx="461970" cy="210656"/>
          </a:xfrm>
          <a:custGeom>
            <a:avLst/>
            <a:gdLst/>
            <a:ahLst/>
            <a:cxnLst/>
            <a:rect l="l" t="t" r="r" b="b"/>
            <a:pathLst>
              <a:path w="916304" h="417830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35" name="object 35"/>
          <p:cNvSpPr/>
          <p:nvPr/>
        </p:nvSpPr>
        <p:spPr>
          <a:xfrm>
            <a:off x="2514041" y="1154112"/>
            <a:ext cx="451085" cy="210656"/>
          </a:xfrm>
          <a:custGeom>
            <a:avLst/>
            <a:gdLst/>
            <a:ahLst/>
            <a:cxnLst/>
            <a:rect l="l" t="t" r="r" b="b"/>
            <a:pathLst>
              <a:path w="894714" h="417830">
                <a:moveTo>
                  <a:pt x="0" y="417575"/>
                </a:moveTo>
                <a:lnTo>
                  <a:pt x="894587" y="417575"/>
                </a:lnTo>
                <a:lnTo>
                  <a:pt x="89458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36" name="object 36"/>
          <p:cNvSpPr txBox="1"/>
          <p:nvPr/>
        </p:nvSpPr>
        <p:spPr>
          <a:xfrm>
            <a:off x="2480618" y="1154497"/>
            <a:ext cx="518636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9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5" dirty="0">
                <a:latin typeface="Times New Roman"/>
                <a:cs typeface="Times New Roman"/>
              </a:rPr>
              <a:t>7</a:t>
            </a:r>
            <a:r>
              <a:rPr sz="1008" dirty="0">
                <a:latin typeface="Times New Roman"/>
                <a:cs typeface="Times New Roman"/>
              </a:rPr>
              <a:t>2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80618" y="1154497"/>
            <a:ext cx="518636" cy="210656"/>
          </a:xfrm>
          <a:custGeom>
            <a:avLst/>
            <a:gdLst/>
            <a:ahLst/>
            <a:cxnLst/>
            <a:rect l="l" t="t" r="r" b="b"/>
            <a:pathLst>
              <a:path w="1028700" h="41783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38" name="object 38"/>
          <p:cNvSpPr/>
          <p:nvPr/>
        </p:nvSpPr>
        <p:spPr>
          <a:xfrm>
            <a:off x="3032677" y="1154112"/>
            <a:ext cx="452045" cy="210656"/>
          </a:xfrm>
          <a:custGeom>
            <a:avLst/>
            <a:gdLst/>
            <a:ahLst/>
            <a:cxnLst/>
            <a:rect l="l" t="t" r="r" b="b"/>
            <a:pathLst>
              <a:path w="896620" h="41783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39" name="object 39"/>
          <p:cNvSpPr txBox="1"/>
          <p:nvPr/>
        </p:nvSpPr>
        <p:spPr>
          <a:xfrm>
            <a:off x="2999254" y="1154497"/>
            <a:ext cx="519597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619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5" dirty="0">
                <a:latin typeface="Times New Roman"/>
                <a:cs typeface="Times New Roman"/>
              </a:rPr>
              <a:t>0</a:t>
            </a:r>
            <a:r>
              <a:rPr sz="1008" dirty="0">
                <a:latin typeface="Times New Roman"/>
                <a:cs typeface="Times New Roman"/>
              </a:rPr>
              <a:t>8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999254" y="1154497"/>
            <a:ext cx="519597" cy="210656"/>
          </a:xfrm>
          <a:custGeom>
            <a:avLst/>
            <a:gdLst/>
            <a:ahLst/>
            <a:cxnLst/>
            <a:rect l="l" t="t" r="r" b="b"/>
            <a:pathLst>
              <a:path w="1030604" h="417830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41" name="object 41"/>
          <p:cNvSpPr/>
          <p:nvPr/>
        </p:nvSpPr>
        <p:spPr>
          <a:xfrm>
            <a:off x="1125633" y="1364640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3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42" name="object 42"/>
          <p:cNvSpPr txBox="1"/>
          <p:nvPr/>
        </p:nvSpPr>
        <p:spPr>
          <a:xfrm>
            <a:off x="1092210" y="1365025"/>
            <a:ext cx="462611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8" i="1" spc="-8" dirty="0">
                <a:latin typeface="Symbol"/>
                <a:cs typeface="Symbol"/>
              </a:rPr>
              <a:t></a:t>
            </a:r>
            <a:r>
              <a:rPr sz="1008" spc="-8" dirty="0">
                <a:latin typeface="Times New Roman"/>
                <a:cs typeface="Times New Roman"/>
              </a:rPr>
              <a:t>c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92210" y="1365025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30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44" name="object 44"/>
          <p:cNvSpPr/>
          <p:nvPr/>
        </p:nvSpPr>
        <p:spPr>
          <a:xfrm>
            <a:off x="1588179" y="1364640"/>
            <a:ext cx="396661" cy="210656"/>
          </a:xfrm>
          <a:custGeom>
            <a:avLst/>
            <a:gdLst/>
            <a:ahLst/>
            <a:cxnLst/>
            <a:rect l="l" t="t" r="r" b="b"/>
            <a:pathLst>
              <a:path w="786764" h="417830">
                <a:moveTo>
                  <a:pt x="0" y="417575"/>
                </a:moveTo>
                <a:lnTo>
                  <a:pt x="786383" y="417575"/>
                </a:lnTo>
                <a:lnTo>
                  <a:pt x="7863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45" name="object 45"/>
          <p:cNvSpPr txBox="1"/>
          <p:nvPr/>
        </p:nvSpPr>
        <p:spPr>
          <a:xfrm>
            <a:off x="1554756" y="1365025"/>
            <a:ext cx="464211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765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5" dirty="0">
                <a:latin typeface="Times New Roman"/>
                <a:cs typeface="Times New Roman"/>
              </a:rPr>
              <a:t>1</a:t>
            </a:r>
            <a:r>
              <a:rPr sz="1008" dirty="0">
                <a:latin typeface="Times New Roman"/>
                <a:cs typeface="Times New Roman"/>
              </a:rPr>
              <a:t>6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554756" y="1365025"/>
            <a:ext cx="464211" cy="210656"/>
          </a:xfrm>
          <a:custGeom>
            <a:avLst/>
            <a:gdLst/>
            <a:ahLst/>
            <a:cxnLst/>
            <a:rect l="l" t="t" r="r" b="b"/>
            <a:pathLst>
              <a:path w="920750" h="41783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47" name="object 47"/>
          <p:cNvSpPr/>
          <p:nvPr/>
        </p:nvSpPr>
        <p:spPr>
          <a:xfrm>
            <a:off x="2052262" y="1364640"/>
            <a:ext cx="394420" cy="210656"/>
          </a:xfrm>
          <a:custGeom>
            <a:avLst/>
            <a:gdLst/>
            <a:ahLst/>
            <a:cxnLst/>
            <a:rect l="l" t="t" r="r" b="b"/>
            <a:pathLst>
              <a:path w="782320" h="417830">
                <a:moveTo>
                  <a:pt x="0" y="417575"/>
                </a:moveTo>
                <a:lnTo>
                  <a:pt x="781811" y="417575"/>
                </a:lnTo>
                <a:lnTo>
                  <a:pt x="781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48" name="object 48"/>
          <p:cNvSpPr txBox="1"/>
          <p:nvPr/>
        </p:nvSpPr>
        <p:spPr>
          <a:xfrm>
            <a:off x="2018840" y="1365025"/>
            <a:ext cx="461970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85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5" dirty="0">
                <a:latin typeface="Times New Roman"/>
                <a:cs typeface="Times New Roman"/>
              </a:rPr>
              <a:t>6</a:t>
            </a:r>
            <a:r>
              <a:rPr sz="1008" dirty="0">
                <a:latin typeface="Times New Roman"/>
                <a:cs typeface="Times New Roman"/>
              </a:rPr>
              <a:t>4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18840" y="1365025"/>
            <a:ext cx="461970" cy="210656"/>
          </a:xfrm>
          <a:custGeom>
            <a:avLst/>
            <a:gdLst/>
            <a:ahLst/>
            <a:cxnLst/>
            <a:rect l="l" t="t" r="r" b="b"/>
            <a:pathLst>
              <a:path w="916304" h="417830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50" name="object 50"/>
          <p:cNvSpPr/>
          <p:nvPr/>
        </p:nvSpPr>
        <p:spPr>
          <a:xfrm>
            <a:off x="2514041" y="1364640"/>
            <a:ext cx="451085" cy="210656"/>
          </a:xfrm>
          <a:custGeom>
            <a:avLst/>
            <a:gdLst/>
            <a:ahLst/>
            <a:cxnLst/>
            <a:rect l="l" t="t" r="r" b="b"/>
            <a:pathLst>
              <a:path w="894714" h="417830">
                <a:moveTo>
                  <a:pt x="0" y="417575"/>
                </a:moveTo>
                <a:lnTo>
                  <a:pt x="894587" y="417575"/>
                </a:lnTo>
                <a:lnTo>
                  <a:pt x="89458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51" name="object 51"/>
          <p:cNvSpPr txBox="1"/>
          <p:nvPr/>
        </p:nvSpPr>
        <p:spPr>
          <a:xfrm>
            <a:off x="2480618" y="1365025"/>
            <a:ext cx="518636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9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1</a:t>
            </a:r>
            <a:r>
              <a:rPr sz="1008" spc="5" dirty="0">
                <a:latin typeface="Times New Roman"/>
                <a:cs typeface="Times New Roman"/>
              </a:rPr>
              <a:t>4</a:t>
            </a:r>
            <a:r>
              <a:rPr sz="1008" dirty="0">
                <a:latin typeface="Times New Roman"/>
                <a:cs typeface="Times New Roman"/>
              </a:rPr>
              <a:t>4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480618" y="1365025"/>
            <a:ext cx="518636" cy="210656"/>
          </a:xfrm>
          <a:custGeom>
            <a:avLst/>
            <a:gdLst/>
            <a:ahLst/>
            <a:cxnLst/>
            <a:rect l="l" t="t" r="r" b="b"/>
            <a:pathLst>
              <a:path w="1028700" h="41783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53" name="object 53"/>
          <p:cNvSpPr/>
          <p:nvPr/>
        </p:nvSpPr>
        <p:spPr>
          <a:xfrm>
            <a:off x="3032677" y="1364640"/>
            <a:ext cx="452045" cy="210656"/>
          </a:xfrm>
          <a:custGeom>
            <a:avLst/>
            <a:gdLst/>
            <a:ahLst/>
            <a:cxnLst/>
            <a:rect l="l" t="t" r="r" b="b"/>
            <a:pathLst>
              <a:path w="896620" h="41783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54" name="object 54"/>
          <p:cNvSpPr txBox="1"/>
          <p:nvPr/>
        </p:nvSpPr>
        <p:spPr>
          <a:xfrm>
            <a:off x="2999254" y="1365025"/>
            <a:ext cx="519597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619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5</a:t>
            </a:r>
            <a:r>
              <a:rPr sz="1008" spc="5" dirty="0">
                <a:latin typeface="Times New Roman"/>
                <a:cs typeface="Times New Roman"/>
              </a:rPr>
              <a:t>7</a:t>
            </a:r>
            <a:r>
              <a:rPr sz="1008" dirty="0">
                <a:latin typeface="Times New Roman"/>
                <a:cs typeface="Times New Roman"/>
              </a:rPr>
              <a:t>6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999254" y="1365025"/>
            <a:ext cx="519597" cy="210656"/>
          </a:xfrm>
          <a:custGeom>
            <a:avLst/>
            <a:gdLst/>
            <a:ahLst/>
            <a:cxnLst/>
            <a:rect l="l" t="t" r="r" b="b"/>
            <a:pathLst>
              <a:path w="1030604" h="417830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57" name="object 57"/>
          <p:cNvSpPr/>
          <p:nvPr/>
        </p:nvSpPr>
        <p:spPr>
          <a:xfrm>
            <a:off x="1089521" y="731520"/>
            <a:ext cx="2431187" cy="845185"/>
          </a:xfrm>
          <a:custGeom>
            <a:avLst/>
            <a:gdLst/>
            <a:ahLst/>
            <a:cxnLst/>
            <a:rect l="l" t="t" r="r" b="b"/>
            <a:pathLst>
              <a:path w="4822190" h="1676400">
                <a:moveTo>
                  <a:pt x="0" y="1676399"/>
                </a:moveTo>
                <a:lnTo>
                  <a:pt x="4821935" y="1676399"/>
                </a:lnTo>
                <a:lnTo>
                  <a:pt x="4821935" y="0"/>
                </a:lnTo>
                <a:lnTo>
                  <a:pt x="0" y="0"/>
                </a:lnTo>
                <a:lnTo>
                  <a:pt x="0" y="16763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</p:spTree>
    <p:extLst>
      <p:ext uri="{BB962C8B-B14F-4D97-AF65-F5344CB8AC3E}">
        <p14:creationId xmlns:p14="http://schemas.microsoft.com/office/powerpoint/2010/main" val="3238523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375" y="256924"/>
            <a:ext cx="16082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605"/>
            <a:r>
              <a:rPr dirty="0"/>
              <a:t>Proba</a:t>
            </a:r>
            <a:r>
              <a:rPr spc="-5" dirty="0"/>
              <a:t>b</a:t>
            </a:r>
            <a:r>
              <a:rPr dirty="0"/>
              <a:t>ili</a:t>
            </a:r>
            <a:r>
              <a:rPr spc="-8" dirty="0"/>
              <a:t>s</a:t>
            </a:r>
            <a:r>
              <a:rPr dirty="0"/>
              <a:t>tic</a:t>
            </a:r>
            <a:r>
              <a:rPr spc="28" dirty="0">
                <a:latin typeface="Times New Roman"/>
                <a:cs typeface="Times New Roman"/>
              </a:rPr>
              <a:t> </a:t>
            </a:r>
            <a:r>
              <a:rPr dirty="0"/>
              <a:t>Infer</a:t>
            </a:r>
            <a:r>
              <a:rPr spc="-10" dirty="0"/>
              <a:t>e</a:t>
            </a:r>
            <a:r>
              <a:rPr dirty="0"/>
              <a:t>nce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/>
              <a:t>III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335" y="1713011"/>
            <a:ext cx="3469741" cy="1254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294" indent="-172890"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908" b="1" spc="-3" dirty="0">
                <a:latin typeface="Arial"/>
                <a:cs typeface="Arial"/>
              </a:rPr>
              <a:t>C</a:t>
            </a:r>
            <a:r>
              <a:rPr sz="908" b="1" spc="-5" dirty="0">
                <a:latin typeface="Arial"/>
                <a:cs typeface="Arial"/>
              </a:rPr>
              <a:t>a</a:t>
            </a:r>
            <a:r>
              <a:rPr sz="908" b="1" spc="-8" dirty="0">
                <a:latin typeface="Arial"/>
                <a:cs typeface="Arial"/>
              </a:rPr>
              <a:t>n</a:t>
            </a:r>
            <a:r>
              <a:rPr sz="908" b="1" spc="28" dirty="0">
                <a:latin typeface="Times New Roman"/>
                <a:cs typeface="Times New Roman"/>
              </a:rPr>
              <a:t> </a:t>
            </a:r>
            <a:r>
              <a:rPr sz="908" b="1" spc="-3" dirty="0">
                <a:latin typeface="Arial"/>
                <a:cs typeface="Arial"/>
              </a:rPr>
              <a:t>al</a:t>
            </a:r>
            <a:r>
              <a:rPr sz="908" b="1" spc="-5" dirty="0">
                <a:latin typeface="Arial"/>
                <a:cs typeface="Arial"/>
              </a:rPr>
              <a:t>s</a:t>
            </a:r>
            <a:r>
              <a:rPr sz="908" b="1" spc="-8" dirty="0">
                <a:latin typeface="Arial"/>
                <a:cs typeface="Arial"/>
              </a:rPr>
              <a:t>o</a:t>
            </a:r>
            <a:r>
              <a:rPr sz="908" b="1" spc="28" dirty="0">
                <a:latin typeface="Times New Roman"/>
                <a:cs typeface="Times New Roman"/>
              </a:rPr>
              <a:t> </a:t>
            </a:r>
            <a:r>
              <a:rPr sz="908" b="1" spc="-10" dirty="0">
                <a:latin typeface="Arial"/>
                <a:cs typeface="Arial"/>
              </a:rPr>
              <a:t>comput</a:t>
            </a:r>
            <a:r>
              <a:rPr sz="908" b="1" spc="-5" dirty="0">
                <a:latin typeface="Arial"/>
                <a:cs typeface="Arial"/>
              </a:rPr>
              <a:t>e</a:t>
            </a:r>
            <a:r>
              <a:rPr sz="908" b="1" spc="20" dirty="0">
                <a:latin typeface="Times New Roman"/>
                <a:cs typeface="Times New Roman"/>
              </a:rPr>
              <a:t> </a:t>
            </a:r>
            <a:r>
              <a:rPr sz="908" b="1" spc="-10" dirty="0">
                <a:latin typeface="Arial"/>
                <a:cs typeface="Arial"/>
              </a:rPr>
              <a:t>con</a:t>
            </a:r>
            <a:r>
              <a:rPr sz="908" b="1" spc="-5" dirty="0">
                <a:latin typeface="Arial"/>
                <a:cs typeface="Arial"/>
              </a:rPr>
              <a:t>dit</a:t>
            </a:r>
            <a:r>
              <a:rPr sz="908" b="1" dirty="0">
                <a:latin typeface="Arial"/>
                <a:cs typeface="Arial"/>
              </a:rPr>
              <a:t>i</a:t>
            </a:r>
            <a:r>
              <a:rPr sz="908" b="1" spc="-8" dirty="0">
                <a:latin typeface="Arial"/>
                <a:cs typeface="Arial"/>
              </a:rPr>
              <a:t>o</a:t>
            </a:r>
            <a:r>
              <a:rPr sz="908" b="1" spc="-5" dirty="0">
                <a:latin typeface="Arial"/>
                <a:cs typeface="Arial"/>
              </a:rPr>
              <a:t>n</a:t>
            </a:r>
            <a:r>
              <a:rPr sz="908" b="1" spc="-8" dirty="0">
                <a:latin typeface="Arial"/>
                <a:cs typeface="Arial"/>
              </a:rPr>
              <a:t>a</a:t>
            </a:r>
            <a:r>
              <a:rPr sz="908" b="1" spc="-3" dirty="0">
                <a:latin typeface="Arial"/>
                <a:cs typeface="Arial"/>
              </a:rPr>
              <a:t>l</a:t>
            </a:r>
            <a:r>
              <a:rPr sz="908" b="1" spc="13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prob</a:t>
            </a:r>
            <a:r>
              <a:rPr sz="908" b="1" spc="-8" dirty="0">
                <a:latin typeface="Arial"/>
                <a:cs typeface="Arial"/>
              </a:rPr>
              <a:t>abi</a:t>
            </a:r>
            <a:r>
              <a:rPr sz="908" b="1" dirty="0">
                <a:latin typeface="Arial"/>
                <a:cs typeface="Arial"/>
              </a:rPr>
              <a:t>l</a:t>
            </a:r>
            <a:r>
              <a:rPr sz="908" b="1" spc="-5" dirty="0">
                <a:latin typeface="Arial"/>
                <a:cs typeface="Arial"/>
              </a:rPr>
              <a:t>it</a:t>
            </a:r>
            <a:r>
              <a:rPr sz="908" b="1" dirty="0">
                <a:latin typeface="Arial"/>
                <a:cs typeface="Arial"/>
              </a:rPr>
              <a:t>i</a:t>
            </a:r>
            <a:r>
              <a:rPr sz="908" b="1" spc="-3" dirty="0">
                <a:latin typeface="Arial"/>
                <a:cs typeface="Arial"/>
              </a:rPr>
              <a:t>e</a:t>
            </a:r>
            <a:r>
              <a:rPr sz="908" b="1" spc="-5" dirty="0">
                <a:latin typeface="Arial"/>
                <a:cs typeface="Arial"/>
              </a:rPr>
              <a:t>s</a:t>
            </a:r>
            <a:r>
              <a:rPr sz="908" b="1" spc="-3" dirty="0">
                <a:latin typeface="Arial"/>
                <a:cs typeface="Arial"/>
              </a:rPr>
              <a:t>.</a:t>
            </a:r>
            <a:endParaRPr sz="908" dirty="0">
              <a:latin typeface="Arial"/>
              <a:cs typeface="Arial"/>
            </a:endParaRPr>
          </a:p>
          <a:p>
            <a:pPr marL="179294" indent="-172890">
              <a:lnSpc>
                <a:spcPts val="1064"/>
              </a:lnSpc>
              <a:spcBef>
                <a:spcPts val="386"/>
              </a:spcBef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(</a:t>
            </a:r>
            <a:r>
              <a:rPr sz="958" b="1" i="1" spc="-43" dirty="0">
                <a:solidFill>
                  <a:srgbClr val="3232CC"/>
                </a:solidFill>
                <a:latin typeface="Symbol"/>
                <a:cs typeface="Symbol"/>
              </a:rPr>
              <a:t></a:t>
            </a:r>
            <a:r>
              <a:rPr sz="958" b="1" i="1" spc="1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vit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y</a:t>
            </a:r>
            <a:r>
              <a:rPr sz="908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|</a:t>
            </a:r>
            <a:r>
              <a:rPr sz="908" b="1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too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thach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endParaRPr sz="908" dirty="0">
              <a:latin typeface="Arial"/>
              <a:cs typeface="Arial"/>
            </a:endParaRPr>
          </a:p>
          <a:p>
            <a:pPr marL="467124">
              <a:lnSpc>
                <a:spcPts val="1006"/>
              </a:lnSpc>
            </a:pP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=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(</a:t>
            </a:r>
            <a:r>
              <a:rPr sz="958" b="1" i="1" spc="-43" dirty="0">
                <a:solidFill>
                  <a:srgbClr val="3232CC"/>
                </a:solidFill>
                <a:latin typeface="Symbol"/>
                <a:cs typeface="Symbol"/>
              </a:rPr>
              <a:t></a:t>
            </a:r>
            <a:r>
              <a:rPr sz="958" b="1" i="1" spc="1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vit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y</a:t>
            </a:r>
            <a:r>
              <a:rPr sz="908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58" b="1" i="1" spc="-35" dirty="0">
                <a:solidFill>
                  <a:srgbClr val="3232CC"/>
                </a:solidFill>
                <a:latin typeface="Symbol"/>
                <a:cs typeface="Symbol"/>
              </a:rPr>
              <a:t></a:t>
            </a:r>
            <a:r>
              <a:rPr sz="958" b="1" i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too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thach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e)/P(tooth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he)</a:t>
            </a:r>
            <a:endParaRPr sz="908" dirty="0">
              <a:latin typeface="Arial"/>
              <a:cs typeface="Arial"/>
            </a:endParaRPr>
          </a:p>
          <a:p>
            <a:pPr marL="467124">
              <a:lnSpc>
                <a:spcPts val="976"/>
              </a:lnSpc>
            </a:pP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=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(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0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.0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1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6</a:t>
            </a:r>
            <a:r>
              <a:rPr sz="908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0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.0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6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4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r>
              <a:rPr sz="908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/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(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0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.1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0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8</a:t>
            </a:r>
            <a:r>
              <a:rPr sz="908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0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.0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1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2</a:t>
            </a:r>
            <a:r>
              <a:rPr sz="908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0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.0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1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6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r>
              <a:rPr sz="908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0.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0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6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4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endParaRPr sz="908" dirty="0">
              <a:latin typeface="Arial"/>
              <a:cs typeface="Arial"/>
            </a:endParaRPr>
          </a:p>
          <a:p>
            <a:pPr marL="467124">
              <a:lnSpc>
                <a:spcPts val="1036"/>
              </a:lnSpc>
            </a:pP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=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0.4</a:t>
            </a:r>
            <a:endParaRPr sz="908" dirty="0">
              <a:latin typeface="Arial"/>
              <a:cs typeface="Arial"/>
            </a:endParaRPr>
          </a:p>
          <a:p>
            <a:pPr marL="179294" indent="-172890">
              <a:spcBef>
                <a:spcPts val="436"/>
              </a:spcBef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908" b="1" spc="-3" dirty="0">
                <a:latin typeface="Arial"/>
                <a:cs typeface="Arial"/>
              </a:rPr>
              <a:t>D</a:t>
            </a:r>
            <a:r>
              <a:rPr sz="908" b="1" spc="-5" dirty="0">
                <a:latin typeface="Arial"/>
                <a:cs typeface="Arial"/>
              </a:rPr>
              <a:t>e</a:t>
            </a:r>
            <a:r>
              <a:rPr sz="908" b="1" spc="-8" dirty="0">
                <a:latin typeface="Arial"/>
                <a:cs typeface="Arial"/>
              </a:rPr>
              <a:t>n</a:t>
            </a:r>
            <a:r>
              <a:rPr sz="908" b="1" spc="-5" dirty="0">
                <a:latin typeface="Arial"/>
                <a:cs typeface="Arial"/>
              </a:rPr>
              <a:t>o</a:t>
            </a:r>
            <a:r>
              <a:rPr sz="908" b="1" spc="-8" dirty="0">
                <a:latin typeface="Arial"/>
                <a:cs typeface="Arial"/>
              </a:rPr>
              <a:t>minato</a:t>
            </a:r>
            <a:r>
              <a:rPr sz="908" b="1" spc="-5" dirty="0">
                <a:latin typeface="Arial"/>
                <a:cs typeface="Arial"/>
              </a:rPr>
              <a:t>r</a:t>
            </a:r>
            <a:r>
              <a:rPr sz="908" b="1" spc="25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is</a:t>
            </a:r>
            <a:r>
              <a:rPr sz="908" b="1" spc="18" dirty="0">
                <a:latin typeface="Times New Roman"/>
                <a:cs typeface="Times New Roman"/>
              </a:rPr>
              <a:t> </a:t>
            </a:r>
            <a:r>
              <a:rPr sz="908" b="1" spc="-23" dirty="0">
                <a:latin typeface="Arial"/>
                <a:cs typeface="Arial"/>
              </a:rPr>
              <a:t>v</a:t>
            </a:r>
            <a:r>
              <a:rPr sz="908" b="1" spc="-5" dirty="0">
                <a:latin typeface="Arial"/>
                <a:cs typeface="Arial"/>
              </a:rPr>
              <a:t>ie</a:t>
            </a:r>
            <a:r>
              <a:rPr sz="908" b="1" spc="13" dirty="0">
                <a:latin typeface="Arial"/>
                <a:cs typeface="Arial"/>
              </a:rPr>
              <a:t>w</a:t>
            </a:r>
            <a:r>
              <a:rPr sz="908" b="1" spc="-8" dirty="0">
                <a:latin typeface="Arial"/>
                <a:cs typeface="Arial"/>
              </a:rPr>
              <a:t>ed</a:t>
            </a:r>
            <a:r>
              <a:rPr sz="908" b="1" spc="20" dirty="0">
                <a:latin typeface="Times New Roman"/>
                <a:cs typeface="Times New Roman"/>
              </a:rPr>
              <a:t> </a:t>
            </a:r>
            <a:r>
              <a:rPr sz="908" b="1" spc="-3" dirty="0">
                <a:latin typeface="Arial"/>
                <a:cs typeface="Arial"/>
              </a:rPr>
              <a:t>a</a:t>
            </a:r>
            <a:r>
              <a:rPr sz="908" b="1" dirty="0">
                <a:latin typeface="Arial"/>
                <a:cs typeface="Arial"/>
              </a:rPr>
              <a:t>s</a:t>
            </a:r>
            <a:r>
              <a:rPr sz="908" b="1" spc="20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a</a:t>
            </a:r>
            <a:r>
              <a:rPr sz="908" b="1" spc="28" dirty="0">
                <a:latin typeface="Times New Roman"/>
                <a:cs typeface="Times New Roman"/>
              </a:rPr>
              <a:t> </a:t>
            </a:r>
            <a:r>
              <a:rPr sz="908" i="1" spc="-3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908" i="1" spc="-5" dirty="0">
                <a:solidFill>
                  <a:srgbClr val="3232CC"/>
                </a:solidFill>
                <a:latin typeface="Arial"/>
                <a:cs typeface="Arial"/>
              </a:rPr>
              <a:t>o</a:t>
            </a:r>
            <a:r>
              <a:rPr sz="908" i="1" dirty="0">
                <a:solidFill>
                  <a:srgbClr val="3232CC"/>
                </a:solidFill>
                <a:latin typeface="Arial"/>
                <a:cs typeface="Arial"/>
              </a:rPr>
              <a:t>r</a:t>
            </a:r>
            <a:r>
              <a:rPr sz="908" i="1" spc="-8" dirty="0">
                <a:solidFill>
                  <a:srgbClr val="3232CC"/>
                </a:solidFill>
                <a:latin typeface="Arial"/>
                <a:cs typeface="Arial"/>
              </a:rPr>
              <a:t>m</a:t>
            </a:r>
            <a:r>
              <a:rPr sz="908" i="1" spc="-3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908" i="1" spc="-5" dirty="0">
                <a:solidFill>
                  <a:srgbClr val="3232CC"/>
                </a:solidFill>
                <a:latin typeface="Arial"/>
                <a:cs typeface="Arial"/>
              </a:rPr>
              <a:t>l</a:t>
            </a:r>
            <a:r>
              <a:rPr sz="908" i="1" spc="3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908" i="1" spc="-20" dirty="0">
                <a:solidFill>
                  <a:srgbClr val="3232CC"/>
                </a:solidFill>
                <a:latin typeface="Arial"/>
                <a:cs typeface="Arial"/>
              </a:rPr>
              <a:t>z</a:t>
            </a:r>
            <a:r>
              <a:rPr sz="908" i="1" spc="-3" dirty="0">
                <a:solidFill>
                  <a:srgbClr val="3232CC"/>
                </a:solidFill>
                <a:latin typeface="Arial"/>
                <a:cs typeface="Arial"/>
              </a:rPr>
              <a:t>at</a:t>
            </a:r>
            <a:r>
              <a:rPr sz="908" i="1" spc="3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908" i="1" spc="-3" dirty="0">
                <a:solidFill>
                  <a:srgbClr val="3232CC"/>
                </a:solidFill>
                <a:latin typeface="Arial"/>
                <a:cs typeface="Arial"/>
              </a:rPr>
              <a:t>o</a:t>
            </a:r>
            <a:r>
              <a:rPr sz="908" i="1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908" i="1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i="1" dirty="0">
                <a:solidFill>
                  <a:srgbClr val="3232CC"/>
                </a:solidFill>
                <a:latin typeface="Arial"/>
                <a:cs typeface="Arial"/>
              </a:rPr>
              <a:t>co</a:t>
            </a:r>
            <a:r>
              <a:rPr sz="908" i="1" spc="-5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908" i="1" dirty="0">
                <a:solidFill>
                  <a:srgbClr val="3232CC"/>
                </a:solidFill>
                <a:latin typeface="Arial"/>
                <a:cs typeface="Arial"/>
              </a:rPr>
              <a:t>sta</a:t>
            </a:r>
            <a:r>
              <a:rPr sz="908" i="1" spc="-5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908" i="1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908" b="1" dirty="0">
                <a:latin typeface="Arial"/>
                <a:cs typeface="Arial"/>
              </a:rPr>
              <a:t>:</a:t>
            </a:r>
            <a:endParaRPr sz="908" dirty="0">
              <a:latin typeface="Arial"/>
              <a:cs typeface="Arial"/>
            </a:endParaRPr>
          </a:p>
          <a:p>
            <a:pPr marL="381319" lvl="1" indent="-144715">
              <a:lnSpc>
                <a:spcPts val="807"/>
              </a:lnSpc>
              <a:spcBef>
                <a:spcPts val="340"/>
              </a:spcBef>
              <a:buClr>
                <a:srgbClr val="000098"/>
              </a:buClr>
              <a:buFont typeface="Arial"/>
              <a:buChar char="•"/>
              <a:tabLst>
                <a:tab pos="381639" algn="l"/>
              </a:tabLst>
            </a:pPr>
            <a:r>
              <a:rPr sz="706" dirty="0">
                <a:latin typeface="Arial"/>
                <a:cs typeface="Arial"/>
              </a:rPr>
              <a:t>St</a:t>
            </a:r>
            <a:r>
              <a:rPr sz="706" spc="-3" dirty="0">
                <a:latin typeface="Arial"/>
                <a:cs typeface="Arial"/>
              </a:rPr>
              <a:t>a</a:t>
            </a:r>
            <a:r>
              <a:rPr sz="706" spc="-10" dirty="0">
                <a:latin typeface="Arial"/>
                <a:cs typeface="Arial"/>
              </a:rPr>
              <a:t>y</a:t>
            </a:r>
            <a:r>
              <a:rPr sz="706" dirty="0">
                <a:latin typeface="Arial"/>
                <a:cs typeface="Arial"/>
              </a:rPr>
              <a:t>s</a:t>
            </a:r>
            <a:r>
              <a:rPr sz="706" spc="18" dirty="0">
                <a:latin typeface="Times New Roman"/>
                <a:cs typeface="Times New Roman"/>
              </a:rPr>
              <a:t> </a:t>
            </a:r>
            <a:r>
              <a:rPr sz="706" dirty="0">
                <a:latin typeface="Arial"/>
                <a:cs typeface="Arial"/>
              </a:rPr>
              <a:t>c</a:t>
            </a:r>
            <a:r>
              <a:rPr sz="706" spc="-3" dirty="0">
                <a:latin typeface="Arial"/>
                <a:cs typeface="Arial"/>
              </a:rPr>
              <a:t>on</a:t>
            </a:r>
            <a:r>
              <a:rPr sz="706" dirty="0">
                <a:latin typeface="Arial"/>
                <a:cs typeface="Arial"/>
              </a:rPr>
              <a:t>st</a:t>
            </a:r>
            <a:r>
              <a:rPr sz="706" spc="-3" dirty="0">
                <a:latin typeface="Arial"/>
                <a:cs typeface="Arial"/>
              </a:rPr>
              <a:t>a</a:t>
            </a:r>
            <a:r>
              <a:rPr sz="706" spc="-8" dirty="0">
                <a:latin typeface="Arial"/>
                <a:cs typeface="Arial"/>
              </a:rPr>
              <a:t>n</a:t>
            </a:r>
            <a:r>
              <a:rPr sz="706" dirty="0">
                <a:latin typeface="Arial"/>
                <a:cs typeface="Arial"/>
              </a:rPr>
              <a:t>t</a:t>
            </a:r>
            <a:r>
              <a:rPr sz="706" dirty="0">
                <a:latin typeface="Times New Roman"/>
                <a:cs typeface="Times New Roman"/>
              </a:rPr>
              <a:t> </a:t>
            </a:r>
            <a:r>
              <a:rPr sz="706" spc="-3" dirty="0">
                <a:latin typeface="Arial"/>
                <a:cs typeface="Arial"/>
              </a:rPr>
              <a:t>n</a:t>
            </a:r>
            <a:r>
              <a:rPr sz="706" dirty="0">
                <a:latin typeface="Arial"/>
                <a:cs typeface="Arial"/>
              </a:rPr>
              <a:t>o</a:t>
            </a:r>
            <a:r>
              <a:rPr sz="706" spc="10" dirty="0">
                <a:latin typeface="Times New Roman"/>
                <a:cs typeface="Times New Roman"/>
              </a:rPr>
              <a:t> </a:t>
            </a:r>
            <a:r>
              <a:rPr sz="706" spc="-5" dirty="0">
                <a:latin typeface="Arial"/>
                <a:cs typeface="Arial"/>
              </a:rPr>
              <a:t>m</a:t>
            </a:r>
            <a:r>
              <a:rPr sz="706" spc="-3" dirty="0">
                <a:latin typeface="Arial"/>
                <a:cs typeface="Arial"/>
              </a:rPr>
              <a:t>a</a:t>
            </a:r>
            <a:r>
              <a:rPr sz="706" dirty="0">
                <a:latin typeface="Arial"/>
                <a:cs typeface="Arial"/>
              </a:rPr>
              <a:t>tt</a:t>
            </a:r>
            <a:r>
              <a:rPr sz="706" spc="-3" dirty="0">
                <a:latin typeface="Arial"/>
                <a:cs typeface="Arial"/>
              </a:rPr>
              <a:t>e</a:t>
            </a:r>
            <a:r>
              <a:rPr sz="706" dirty="0">
                <a:latin typeface="Arial"/>
                <a:cs typeface="Arial"/>
              </a:rPr>
              <a:t>r</a:t>
            </a:r>
            <a:r>
              <a:rPr sz="706" spc="3" dirty="0">
                <a:latin typeface="Times New Roman"/>
                <a:cs typeface="Times New Roman"/>
              </a:rPr>
              <a:t> </a:t>
            </a:r>
            <a:r>
              <a:rPr sz="706" spc="-10" dirty="0">
                <a:latin typeface="Arial"/>
                <a:cs typeface="Arial"/>
              </a:rPr>
              <a:t>w</a:t>
            </a:r>
            <a:r>
              <a:rPr sz="706" spc="-3" dirty="0">
                <a:latin typeface="Arial"/>
                <a:cs typeface="Arial"/>
              </a:rPr>
              <a:t>ha</a:t>
            </a:r>
            <a:r>
              <a:rPr sz="706" dirty="0">
                <a:latin typeface="Arial"/>
                <a:cs typeface="Arial"/>
              </a:rPr>
              <a:t>t</a:t>
            </a:r>
            <a:r>
              <a:rPr sz="706" spc="18" dirty="0">
                <a:latin typeface="Times New Roman"/>
                <a:cs typeface="Times New Roman"/>
              </a:rPr>
              <a:t> </a:t>
            </a:r>
            <a:r>
              <a:rPr sz="706" dirty="0">
                <a:latin typeface="Arial"/>
                <a:cs typeface="Arial"/>
              </a:rPr>
              <a:t>t</a:t>
            </a:r>
            <a:r>
              <a:rPr sz="706" spc="-3" dirty="0">
                <a:latin typeface="Arial"/>
                <a:cs typeface="Arial"/>
              </a:rPr>
              <a:t>h</a:t>
            </a:r>
            <a:r>
              <a:rPr sz="706" dirty="0">
                <a:latin typeface="Arial"/>
                <a:cs typeface="Arial"/>
              </a:rPr>
              <a:t>e</a:t>
            </a:r>
            <a:r>
              <a:rPr sz="706" spc="10" dirty="0">
                <a:latin typeface="Times New Roman"/>
                <a:cs typeface="Times New Roman"/>
              </a:rPr>
              <a:t> </a:t>
            </a:r>
            <a:r>
              <a:rPr sz="706" spc="-10" dirty="0">
                <a:latin typeface="Arial"/>
                <a:cs typeface="Arial"/>
              </a:rPr>
              <a:t>v</a:t>
            </a:r>
            <a:r>
              <a:rPr sz="706" spc="-3" dirty="0">
                <a:latin typeface="Arial"/>
                <a:cs typeface="Arial"/>
              </a:rPr>
              <a:t>alu</a:t>
            </a:r>
            <a:r>
              <a:rPr sz="706" dirty="0">
                <a:latin typeface="Arial"/>
                <a:cs typeface="Arial"/>
              </a:rPr>
              <a:t>e</a:t>
            </a:r>
            <a:r>
              <a:rPr sz="706" spc="15" dirty="0">
                <a:latin typeface="Times New Roman"/>
                <a:cs typeface="Times New Roman"/>
              </a:rPr>
              <a:t> </a:t>
            </a:r>
            <a:r>
              <a:rPr sz="706" spc="-3" dirty="0">
                <a:latin typeface="Arial"/>
                <a:cs typeface="Arial"/>
              </a:rPr>
              <a:t>o</a:t>
            </a:r>
            <a:r>
              <a:rPr sz="706" dirty="0">
                <a:latin typeface="Arial"/>
                <a:cs typeface="Arial"/>
              </a:rPr>
              <a:t>f</a:t>
            </a:r>
            <a:r>
              <a:rPr sz="706" spc="13" dirty="0">
                <a:latin typeface="Times New Roman"/>
                <a:cs typeface="Times New Roman"/>
              </a:rPr>
              <a:t> </a:t>
            </a:r>
            <a:r>
              <a:rPr sz="706" spc="-5" dirty="0">
                <a:latin typeface="Arial"/>
                <a:cs typeface="Arial"/>
              </a:rPr>
              <a:t>C</a:t>
            </a:r>
            <a:r>
              <a:rPr sz="706" spc="-3" dirty="0">
                <a:latin typeface="Arial"/>
                <a:cs typeface="Arial"/>
              </a:rPr>
              <a:t>a</a:t>
            </a:r>
            <a:r>
              <a:rPr sz="706" spc="-10" dirty="0">
                <a:latin typeface="Arial"/>
                <a:cs typeface="Arial"/>
              </a:rPr>
              <a:t>v</a:t>
            </a:r>
            <a:r>
              <a:rPr sz="706" spc="-3" dirty="0">
                <a:latin typeface="Arial"/>
                <a:cs typeface="Arial"/>
              </a:rPr>
              <a:t>i</a:t>
            </a:r>
            <a:r>
              <a:rPr sz="706" dirty="0">
                <a:latin typeface="Arial"/>
                <a:cs typeface="Arial"/>
              </a:rPr>
              <a:t>ty</a:t>
            </a:r>
            <a:r>
              <a:rPr sz="706" spc="18" dirty="0">
                <a:latin typeface="Times New Roman"/>
                <a:cs typeface="Times New Roman"/>
              </a:rPr>
              <a:t> </a:t>
            </a:r>
            <a:r>
              <a:rPr sz="706" spc="-3" dirty="0">
                <a:latin typeface="Arial"/>
                <a:cs typeface="Arial"/>
              </a:rPr>
              <a:t>i</a:t>
            </a:r>
            <a:r>
              <a:rPr sz="706" dirty="0">
                <a:latin typeface="Arial"/>
                <a:cs typeface="Arial"/>
              </a:rPr>
              <a:t>s.</a:t>
            </a:r>
          </a:p>
          <a:p>
            <a:pPr marL="381319">
              <a:lnSpc>
                <a:spcPts val="807"/>
              </a:lnSpc>
            </a:pPr>
            <a:r>
              <a:rPr sz="706" dirty="0">
                <a:latin typeface="Arial"/>
                <a:cs typeface="Arial"/>
              </a:rPr>
              <a:t>(Book</a:t>
            </a:r>
            <a:r>
              <a:rPr sz="706" spc="5" dirty="0">
                <a:latin typeface="Times New Roman"/>
                <a:cs typeface="Times New Roman"/>
              </a:rPr>
              <a:t> </a:t>
            </a:r>
            <a:r>
              <a:rPr sz="706" spc="-3" dirty="0">
                <a:latin typeface="Arial"/>
                <a:cs typeface="Arial"/>
              </a:rPr>
              <a:t>u</a:t>
            </a:r>
            <a:r>
              <a:rPr sz="706" dirty="0">
                <a:latin typeface="Arial"/>
                <a:cs typeface="Arial"/>
              </a:rPr>
              <a:t>s</a:t>
            </a:r>
            <a:r>
              <a:rPr sz="706" spc="-3" dirty="0">
                <a:latin typeface="Arial"/>
                <a:cs typeface="Arial"/>
              </a:rPr>
              <a:t>e</a:t>
            </a:r>
            <a:r>
              <a:rPr sz="706" dirty="0">
                <a:latin typeface="Arial"/>
                <a:cs typeface="Arial"/>
              </a:rPr>
              <a:t>s</a:t>
            </a:r>
            <a:r>
              <a:rPr sz="706" spc="15" dirty="0">
                <a:latin typeface="Times New Roman"/>
                <a:cs typeface="Times New Roman"/>
              </a:rPr>
              <a:t> </a:t>
            </a:r>
            <a:r>
              <a:rPr sz="706" i="1" spc="681" dirty="0">
                <a:latin typeface="Symbol"/>
                <a:cs typeface="Symbol"/>
              </a:rPr>
              <a:t></a:t>
            </a:r>
            <a:r>
              <a:rPr sz="706" i="1" spc="18" dirty="0">
                <a:latin typeface="Times New Roman"/>
                <a:cs typeface="Times New Roman"/>
              </a:rPr>
              <a:t> </a:t>
            </a:r>
            <a:r>
              <a:rPr sz="706" dirty="0">
                <a:latin typeface="Arial"/>
                <a:cs typeface="Arial"/>
              </a:rPr>
              <a:t>to</a:t>
            </a:r>
            <a:r>
              <a:rPr sz="706" spc="10" dirty="0">
                <a:latin typeface="Times New Roman"/>
                <a:cs typeface="Times New Roman"/>
              </a:rPr>
              <a:t> </a:t>
            </a:r>
            <a:r>
              <a:rPr sz="706" spc="-3" dirty="0">
                <a:latin typeface="Arial"/>
                <a:cs typeface="Arial"/>
              </a:rPr>
              <a:t>denot</a:t>
            </a:r>
            <a:r>
              <a:rPr sz="706" dirty="0">
                <a:latin typeface="Arial"/>
                <a:cs typeface="Arial"/>
              </a:rPr>
              <a:t>e</a:t>
            </a:r>
            <a:r>
              <a:rPr sz="706" spc="5" dirty="0">
                <a:latin typeface="Times New Roman"/>
                <a:cs typeface="Times New Roman"/>
              </a:rPr>
              <a:t> </a:t>
            </a:r>
            <a:r>
              <a:rPr sz="706" spc="-3" dirty="0">
                <a:latin typeface="Arial"/>
                <a:cs typeface="Arial"/>
              </a:rPr>
              <a:t>nor</a:t>
            </a:r>
            <a:r>
              <a:rPr sz="706" spc="-5" dirty="0">
                <a:latin typeface="Arial"/>
                <a:cs typeface="Arial"/>
              </a:rPr>
              <a:t>m</a:t>
            </a:r>
            <a:r>
              <a:rPr sz="706" spc="-3" dirty="0">
                <a:latin typeface="Arial"/>
                <a:cs typeface="Arial"/>
              </a:rPr>
              <a:t>ali</a:t>
            </a:r>
            <a:r>
              <a:rPr sz="706" dirty="0">
                <a:latin typeface="Arial"/>
                <a:cs typeface="Arial"/>
              </a:rPr>
              <a:t>z</a:t>
            </a:r>
            <a:r>
              <a:rPr sz="706" spc="-3" dirty="0">
                <a:latin typeface="Arial"/>
                <a:cs typeface="Arial"/>
              </a:rPr>
              <a:t>a</a:t>
            </a:r>
            <a:r>
              <a:rPr sz="706" spc="-5" dirty="0">
                <a:latin typeface="Arial"/>
                <a:cs typeface="Arial"/>
              </a:rPr>
              <a:t>t</a:t>
            </a:r>
            <a:r>
              <a:rPr sz="706" spc="-3" dirty="0">
                <a:latin typeface="Arial"/>
                <a:cs typeface="Arial"/>
              </a:rPr>
              <a:t>io</a:t>
            </a:r>
            <a:r>
              <a:rPr sz="706" dirty="0">
                <a:latin typeface="Arial"/>
                <a:cs typeface="Arial"/>
              </a:rPr>
              <a:t>n</a:t>
            </a:r>
            <a:r>
              <a:rPr sz="706" spc="-8" dirty="0">
                <a:latin typeface="Times New Roman"/>
                <a:cs typeface="Times New Roman"/>
              </a:rPr>
              <a:t> </a:t>
            </a:r>
            <a:r>
              <a:rPr sz="706" dirty="0">
                <a:latin typeface="Arial"/>
                <a:cs typeface="Arial"/>
              </a:rPr>
              <a:t>c</a:t>
            </a:r>
            <a:r>
              <a:rPr sz="706" spc="-3" dirty="0">
                <a:latin typeface="Arial"/>
                <a:cs typeface="Arial"/>
              </a:rPr>
              <a:t>on</a:t>
            </a:r>
            <a:r>
              <a:rPr sz="706" dirty="0">
                <a:latin typeface="Arial"/>
                <a:cs typeface="Arial"/>
              </a:rPr>
              <a:t>st</a:t>
            </a:r>
            <a:r>
              <a:rPr sz="706" spc="-3" dirty="0">
                <a:latin typeface="Arial"/>
                <a:cs typeface="Arial"/>
              </a:rPr>
              <a:t>an</a:t>
            </a:r>
            <a:r>
              <a:rPr sz="706" dirty="0">
                <a:latin typeface="Arial"/>
                <a:cs typeface="Arial"/>
              </a:rPr>
              <a:t>t</a:t>
            </a:r>
            <a:r>
              <a:rPr sz="706" spc="-5" dirty="0">
                <a:latin typeface="Times New Roman"/>
                <a:cs typeface="Times New Roman"/>
              </a:rPr>
              <a:t> </a:t>
            </a:r>
            <a:r>
              <a:rPr sz="706" spc="-3" dirty="0">
                <a:latin typeface="Arial"/>
                <a:cs typeface="Arial"/>
              </a:rPr>
              <a:t>1</a:t>
            </a:r>
            <a:r>
              <a:rPr sz="706" dirty="0">
                <a:latin typeface="Arial"/>
                <a:cs typeface="Arial"/>
              </a:rPr>
              <a:t>/P(</a:t>
            </a:r>
            <a:r>
              <a:rPr sz="706" spc="3" dirty="0">
                <a:latin typeface="Arial"/>
                <a:cs typeface="Arial"/>
              </a:rPr>
              <a:t>X</a:t>
            </a:r>
            <a:r>
              <a:rPr sz="706" dirty="0">
                <a:latin typeface="Arial"/>
                <a:cs typeface="Arial"/>
              </a:rPr>
              <a:t>),</a:t>
            </a:r>
            <a:r>
              <a:rPr sz="706" dirty="0">
                <a:latin typeface="Times New Roman"/>
                <a:cs typeface="Times New Roman"/>
              </a:rPr>
              <a:t> </a:t>
            </a:r>
            <a:r>
              <a:rPr sz="706" dirty="0">
                <a:latin typeface="Arial"/>
                <a:cs typeface="Arial"/>
              </a:rPr>
              <a:t>f</a:t>
            </a:r>
            <a:r>
              <a:rPr sz="706" spc="-3" dirty="0">
                <a:latin typeface="Arial"/>
                <a:cs typeface="Arial"/>
              </a:rPr>
              <a:t>o</a:t>
            </a:r>
            <a:r>
              <a:rPr sz="706" dirty="0">
                <a:latin typeface="Arial"/>
                <a:cs typeface="Arial"/>
              </a:rPr>
              <a:t>r</a:t>
            </a:r>
            <a:r>
              <a:rPr sz="706" spc="10" dirty="0">
                <a:latin typeface="Times New Roman"/>
                <a:cs typeface="Times New Roman"/>
              </a:rPr>
              <a:t> </a:t>
            </a:r>
            <a:r>
              <a:rPr sz="706" dirty="0">
                <a:latin typeface="Arial"/>
                <a:cs typeface="Arial"/>
              </a:rPr>
              <a:t>random</a:t>
            </a:r>
            <a:r>
              <a:rPr sz="706" dirty="0">
                <a:latin typeface="Times New Roman"/>
                <a:cs typeface="Times New Roman"/>
              </a:rPr>
              <a:t> </a:t>
            </a:r>
            <a:r>
              <a:rPr sz="706" spc="-10" dirty="0">
                <a:latin typeface="Arial"/>
                <a:cs typeface="Arial"/>
              </a:rPr>
              <a:t>v</a:t>
            </a:r>
            <a:r>
              <a:rPr sz="706" spc="-3" dirty="0">
                <a:latin typeface="Arial"/>
                <a:cs typeface="Arial"/>
              </a:rPr>
              <a:t>ariabl</a:t>
            </a:r>
            <a:r>
              <a:rPr sz="706" dirty="0">
                <a:latin typeface="Arial"/>
                <a:cs typeface="Arial"/>
              </a:rPr>
              <a:t>e</a:t>
            </a:r>
            <a:r>
              <a:rPr sz="706" spc="10" dirty="0">
                <a:latin typeface="Times New Roman"/>
                <a:cs typeface="Times New Roman"/>
              </a:rPr>
              <a:t> </a:t>
            </a:r>
            <a:r>
              <a:rPr sz="706" spc="3" dirty="0">
                <a:latin typeface="Arial"/>
                <a:cs typeface="Arial"/>
              </a:rPr>
              <a:t>X</a:t>
            </a:r>
            <a:r>
              <a:rPr sz="706" dirty="0">
                <a:latin typeface="Arial"/>
                <a:cs typeface="Arial"/>
              </a:rPr>
              <a:t>.)</a:t>
            </a:r>
          </a:p>
        </p:txBody>
      </p:sp>
      <p:sp>
        <p:nvSpPr>
          <p:cNvPr id="4" name="object 4"/>
          <p:cNvSpPr/>
          <p:nvPr/>
        </p:nvSpPr>
        <p:spPr>
          <a:xfrm>
            <a:off x="1125633" y="733057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3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5" name="object 5"/>
          <p:cNvSpPr/>
          <p:nvPr/>
        </p:nvSpPr>
        <p:spPr>
          <a:xfrm>
            <a:off x="1092210" y="733441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30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6" name="object 6"/>
          <p:cNvSpPr/>
          <p:nvPr/>
        </p:nvSpPr>
        <p:spPr>
          <a:xfrm>
            <a:off x="1588179" y="733057"/>
            <a:ext cx="858311" cy="210656"/>
          </a:xfrm>
          <a:custGeom>
            <a:avLst/>
            <a:gdLst/>
            <a:ahLst/>
            <a:cxnLst/>
            <a:rect l="l" t="t" r="r" b="b"/>
            <a:pathLst>
              <a:path w="1702435" h="417830">
                <a:moveTo>
                  <a:pt x="0" y="417575"/>
                </a:moveTo>
                <a:lnTo>
                  <a:pt x="1702307" y="417575"/>
                </a:lnTo>
                <a:lnTo>
                  <a:pt x="170230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7" name="object 7"/>
          <p:cNvSpPr txBox="1"/>
          <p:nvPr/>
        </p:nvSpPr>
        <p:spPr>
          <a:xfrm>
            <a:off x="1554756" y="733441"/>
            <a:ext cx="925862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8" dirty="0">
                <a:latin typeface="Times New Roman"/>
                <a:cs typeface="Times New Roman"/>
              </a:rPr>
              <a:t>t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54756" y="733441"/>
            <a:ext cx="925862" cy="210656"/>
          </a:xfrm>
          <a:custGeom>
            <a:avLst/>
            <a:gdLst/>
            <a:ahLst/>
            <a:cxnLst/>
            <a:rect l="l" t="t" r="r" b="b"/>
            <a:pathLst>
              <a:path w="1836420" h="417830">
                <a:moveTo>
                  <a:pt x="0" y="417575"/>
                </a:moveTo>
                <a:lnTo>
                  <a:pt x="1836419" y="417575"/>
                </a:lnTo>
                <a:lnTo>
                  <a:pt x="183641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9" name="object 9"/>
          <p:cNvSpPr/>
          <p:nvPr/>
        </p:nvSpPr>
        <p:spPr>
          <a:xfrm>
            <a:off x="2514041" y="733057"/>
            <a:ext cx="970682" cy="210656"/>
          </a:xfrm>
          <a:custGeom>
            <a:avLst/>
            <a:gdLst/>
            <a:ahLst/>
            <a:cxnLst/>
            <a:rect l="l" t="t" r="r" b="b"/>
            <a:pathLst>
              <a:path w="1925320" h="417830">
                <a:moveTo>
                  <a:pt x="0" y="417575"/>
                </a:moveTo>
                <a:lnTo>
                  <a:pt x="1924811" y="417575"/>
                </a:lnTo>
                <a:lnTo>
                  <a:pt x="1924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0" name="object 10"/>
          <p:cNvSpPr txBox="1"/>
          <p:nvPr/>
        </p:nvSpPr>
        <p:spPr>
          <a:xfrm>
            <a:off x="2480618" y="733441"/>
            <a:ext cx="1038233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179" algn="ctr"/>
            <a:r>
              <a:rPr sz="908" i="1" spc="-8" dirty="0">
                <a:latin typeface="Symbol"/>
                <a:cs typeface="Symbol"/>
              </a:rPr>
              <a:t></a:t>
            </a:r>
            <a:r>
              <a:rPr sz="1008" spc="-8" dirty="0">
                <a:latin typeface="Times New Roman"/>
                <a:cs typeface="Times New Roman"/>
              </a:rPr>
              <a:t>t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80618" y="733441"/>
            <a:ext cx="1038233" cy="210656"/>
          </a:xfrm>
          <a:custGeom>
            <a:avLst/>
            <a:gdLst/>
            <a:ahLst/>
            <a:cxnLst/>
            <a:rect l="l" t="t" r="r" b="b"/>
            <a:pathLst>
              <a:path w="2059304" h="417830">
                <a:moveTo>
                  <a:pt x="0" y="417575"/>
                </a:moveTo>
                <a:lnTo>
                  <a:pt x="2058923" y="417575"/>
                </a:lnTo>
                <a:lnTo>
                  <a:pt x="2058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2" name="object 12"/>
          <p:cNvSpPr/>
          <p:nvPr/>
        </p:nvSpPr>
        <p:spPr>
          <a:xfrm>
            <a:off x="1125633" y="943585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3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3" name="object 13"/>
          <p:cNvSpPr/>
          <p:nvPr/>
        </p:nvSpPr>
        <p:spPr>
          <a:xfrm>
            <a:off x="1092210" y="943969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30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4" name="object 14"/>
          <p:cNvSpPr/>
          <p:nvPr/>
        </p:nvSpPr>
        <p:spPr>
          <a:xfrm>
            <a:off x="1588179" y="943585"/>
            <a:ext cx="396661" cy="210656"/>
          </a:xfrm>
          <a:custGeom>
            <a:avLst/>
            <a:gdLst/>
            <a:ahLst/>
            <a:cxnLst/>
            <a:rect l="l" t="t" r="r" b="b"/>
            <a:pathLst>
              <a:path w="786764" h="417830">
                <a:moveTo>
                  <a:pt x="0" y="417575"/>
                </a:moveTo>
                <a:lnTo>
                  <a:pt x="786383" y="417575"/>
                </a:lnTo>
                <a:lnTo>
                  <a:pt x="7863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5" name="object 15"/>
          <p:cNvSpPr txBox="1"/>
          <p:nvPr/>
        </p:nvSpPr>
        <p:spPr>
          <a:xfrm>
            <a:off x="1554756" y="943969"/>
            <a:ext cx="464211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8" dirty="0">
                <a:latin typeface="Times New Roman"/>
                <a:cs typeface="Times New Roman"/>
              </a:rPr>
              <a:t>x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54756" y="943969"/>
            <a:ext cx="464211" cy="210656"/>
          </a:xfrm>
          <a:custGeom>
            <a:avLst/>
            <a:gdLst/>
            <a:ahLst/>
            <a:cxnLst/>
            <a:rect l="l" t="t" r="r" b="b"/>
            <a:pathLst>
              <a:path w="920750" h="41783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7" name="object 17"/>
          <p:cNvSpPr/>
          <p:nvPr/>
        </p:nvSpPr>
        <p:spPr>
          <a:xfrm>
            <a:off x="2052262" y="943585"/>
            <a:ext cx="394420" cy="210656"/>
          </a:xfrm>
          <a:custGeom>
            <a:avLst/>
            <a:gdLst/>
            <a:ahLst/>
            <a:cxnLst/>
            <a:rect l="l" t="t" r="r" b="b"/>
            <a:pathLst>
              <a:path w="782320" h="417830">
                <a:moveTo>
                  <a:pt x="0" y="417575"/>
                </a:moveTo>
                <a:lnTo>
                  <a:pt x="781811" y="417575"/>
                </a:lnTo>
                <a:lnTo>
                  <a:pt x="781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18" name="object 18"/>
          <p:cNvSpPr txBox="1"/>
          <p:nvPr/>
        </p:nvSpPr>
        <p:spPr>
          <a:xfrm>
            <a:off x="2018840" y="943969"/>
            <a:ext cx="461970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040"/>
            <a:r>
              <a:rPr sz="1008" i="1" spc="-3" dirty="0">
                <a:latin typeface="Symbol"/>
                <a:cs typeface="Symbol"/>
              </a:rPr>
              <a:t></a:t>
            </a:r>
            <a:r>
              <a:rPr sz="1008" dirty="0">
                <a:latin typeface="Times New Roman"/>
                <a:cs typeface="Times New Roman"/>
              </a:rPr>
              <a:t>x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18840" y="943969"/>
            <a:ext cx="461970" cy="210656"/>
          </a:xfrm>
          <a:custGeom>
            <a:avLst/>
            <a:gdLst/>
            <a:ahLst/>
            <a:cxnLst/>
            <a:rect l="l" t="t" r="r" b="b"/>
            <a:pathLst>
              <a:path w="916304" h="417830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20" name="object 20"/>
          <p:cNvSpPr/>
          <p:nvPr/>
        </p:nvSpPr>
        <p:spPr>
          <a:xfrm>
            <a:off x="2514041" y="943585"/>
            <a:ext cx="451085" cy="210656"/>
          </a:xfrm>
          <a:custGeom>
            <a:avLst/>
            <a:gdLst/>
            <a:ahLst/>
            <a:cxnLst/>
            <a:rect l="l" t="t" r="r" b="b"/>
            <a:pathLst>
              <a:path w="894714" h="417830">
                <a:moveTo>
                  <a:pt x="0" y="417575"/>
                </a:moveTo>
                <a:lnTo>
                  <a:pt x="894587" y="417575"/>
                </a:lnTo>
                <a:lnTo>
                  <a:pt x="89458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21" name="object 21"/>
          <p:cNvSpPr txBox="1"/>
          <p:nvPr/>
        </p:nvSpPr>
        <p:spPr>
          <a:xfrm>
            <a:off x="2480618" y="943969"/>
            <a:ext cx="518636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8" dirty="0">
                <a:latin typeface="Times New Roman"/>
                <a:cs typeface="Times New Roman"/>
              </a:rPr>
              <a:t>x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80618" y="943969"/>
            <a:ext cx="518636" cy="210656"/>
          </a:xfrm>
          <a:custGeom>
            <a:avLst/>
            <a:gdLst/>
            <a:ahLst/>
            <a:cxnLst/>
            <a:rect l="l" t="t" r="r" b="b"/>
            <a:pathLst>
              <a:path w="1028700" h="41783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23" name="object 23"/>
          <p:cNvSpPr/>
          <p:nvPr/>
        </p:nvSpPr>
        <p:spPr>
          <a:xfrm>
            <a:off x="3032677" y="943585"/>
            <a:ext cx="452045" cy="210656"/>
          </a:xfrm>
          <a:custGeom>
            <a:avLst/>
            <a:gdLst/>
            <a:ahLst/>
            <a:cxnLst/>
            <a:rect l="l" t="t" r="r" b="b"/>
            <a:pathLst>
              <a:path w="896620" h="41783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24" name="object 24"/>
          <p:cNvSpPr txBox="1"/>
          <p:nvPr/>
        </p:nvSpPr>
        <p:spPr>
          <a:xfrm>
            <a:off x="2999254" y="943969"/>
            <a:ext cx="519597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408"/>
            <a:r>
              <a:rPr sz="908" i="1" spc="-8" dirty="0">
                <a:latin typeface="Symbol"/>
                <a:cs typeface="Symbol"/>
              </a:rPr>
              <a:t></a:t>
            </a:r>
            <a:r>
              <a:rPr sz="908" i="1" spc="50" dirty="0">
                <a:latin typeface="Times New Roman"/>
                <a:cs typeface="Times New Roman"/>
              </a:rPr>
              <a:t> </a:t>
            </a:r>
            <a:r>
              <a:rPr sz="1008" dirty="0">
                <a:latin typeface="Times New Roman"/>
                <a:cs typeface="Times New Roman"/>
              </a:rPr>
              <a:t>x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99254" y="943969"/>
            <a:ext cx="519597" cy="210656"/>
          </a:xfrm>
          <a:custGeom>
            <a:avLst/>
            <a:gdLst/>
            <a:ahLst/>
            <a:cxnLst/>
            <a:rect l="l" t="t" r="r" b="b"/>
            <a:pathLst>
              <a:path w="1030604" h="417830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26" name="object 26"/>
          <p:cNvSpPr/>
          <p:nvPr/>
        </p:nvSpPr>
        <p:spPr>
          <a:xfrm>
            <a:off x="1125633" y="1154112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3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27" name="object 27"/>
          <p:cNvSpPr txBox="1"/>
          <p:nvPr/>
        </p:nvSpPr>
        <p:spPr>
          <a:xfrm>
            <a:off x="1092210" y="1154497"/>
            <a:ext cx="462611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008" dirty="0">
                <a:latin typeface="Times New Roman"/>
                <a:cs typeface="Times New Roman"/>
              </a:rPr>
              <a:t>c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092210" y="1154497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30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29" name="object 29"/>
          <p:cNvSpPr/>
          <p:nvPr/>
        </p:nvSpPr>
        <p:spPr>
          <a:xfrm>
            <a:off x="1588179" y="1154112"/>
            <a:ext cx="396661" cy="210656"/>
          </a:xfrm>
          <a:custGeom>
            <a:avLst/>
            <a:gdLst/>
            <a:ahLst/>
            <a:cxnLst/>
            <a:rect l="l" t="t" r="r" b="b"/>
            <a:pathLst>
              <a:path w="786764" h="417830">
                <a:moveTo>
                  <a:pt x="0" y="417575"/>
                </a:moveTo>
                <a:lnTo>
                  <a:pt x="786383" y="417575"/>
                </a:lnTo>
                <a:lnTo>
                  <a:pt x="7863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30" name="object 30"/>
          <p:cNvSpPr txBox="1"/>
          <p:nvPr/>
        </p:nvSpPr>
        <p:spPr>
          <a:xfrm>
            <a:off x="1554756" y="1154497"/>
            <a:ext cx="464211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765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1</a:t>
            </a:r>
            <a:r>
              <a:rPr sz="1008" spc="5" dirty="0">
                <a:latin typeface="Times New Roman"/>
                <a:cs typeface="Times New Roman"/>
              </a:rPr>
              <a:t>0</a:t>
            </a:r>
            <a:r>
              <a:rPr sz="1008" dirty="0">
                <a:latin typeface="Times New Roman"/>
                <a:cs typeface="Times New Roman"/>
              </a:rPr>
              <a:t>8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54756" y="1154497"/>
            <a:ext cx="464211" cy="210656"/>
          </a:xfrm>
          <a:custGeom>
            <a:avLst/>
            <a:gdLst/>
            <a:ahLst/>
            <a:cxnLst/>
            <a:rect l="l" t="t" r="r" b="b"/>
            <a:pathLst>
              <a:path w="920750" h="41783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32" name="object 32"/>
          <p:cNvSpPr/>
          <p:nvPr/>
        </p:nvSpPr>
        <p:spPr>
          <a:xfrm>
            <a:off x="2052262" y="1154112"/>
            <a:ext cx="394420" cy="210656"/>
          </a:xfrm>
          <a:custGeom>
            <a:avLst/>
            <a:gdLst/>
            <a:ahLst/>
            <a:cxnLst/>
            <a:rect l="l" t="t" r="r" b="b"/>
            <a:pathLst>
              <a:path w="782320" h="417830">
                <a:moveTo>
                  <a:pt x="0" y="417575"/>
                </a:moveTo>
                <a:lnTo>
                  <a:pt x="781811" y="417575"/>
                </a:lnTo>
                <a:lnTo>
                  <a:pt x="781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33" name="object 33"/>
          <p:cNvSpPr txBox="1"/>
          <p:nvPr/>
        </p:nvSpPr>
        <p:spPr>
          <a:xfrm>
            <a:off x="2018840" y="1154497"/>
            <a:ext cx="461970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85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5" dirty="0">
                <a:latin typeface="Times New Roman"/>
                <a:cs typeface="Times New Roman"/>
              </a:rPr>
              <a:t>1</a:t>
            </a:r>
            <a:r>
              <a:rPr sz="1008" dirty="0">
                <a:latin typeface="Times New Roman"/>
                <a:cs typeface="Times New Roman"/>
              </a:rPr>
              <a:t>2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018840" y="1154497"/>
            <a:ext cx="461970" cy="210656"/>
          </a:xfrm>
          <a:custGeom>
            <a:avLst/>
            <a:gdLst/>
            <a:ahLst/>
            <a:cxnLst/>
            <a:rect l="l" t="t" r="r" b="b"/>
            <a:pathLst>
              <a:path w="916304" h="417830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35" name="object 35"/>
          <p:cNvSpPr/>
          <p:nvPr/>
        </p:nvSpPr>
        <p:spPr>
          <a:xfrm>
            <a:off x="2514041" y="1154112"/>
            <a:ext cx="451085" cy="210656"/>
          </a:xfrm>
          <a:custGeom>
            <a:avLst/>
            <a:gdLst/>
            <a:ahLst/>
            <a:cxnLst/>
            <a:rect l="l" t="t" r="r" b="b"/>
            <a:pathLst>
              <a:path w="894714" h="417830">
                <a:moveTo>
                  <a:pt x="0" y="417575"/>
                </a:moveTo>
                <a:lnTo>
                  <a:pt x="894587" y="417575"/>
                </a:lnTo>
                <a:lnTo>
                  <a:pt x="89458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36" name="object 36"/>
          <p:cNvSpPr txBox="1"/>
          <p:nvPr/>
        </p:nvSpPr>
        <p:spPr>
          <a:xfrm>
            <a:off x="2480618" y="1154497"/>
            <a:ext cx="518636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9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5" dirty="0">
                <a:latin typeface="Times New Roman"/>
                <a:cs typeface="Times New Roman"/>
              </a:rPr>
              <a:t>7</a:t>
            </a:r>
            <a:r>
              <a:rPr sz="1008" dirty="0">
                <a:latin typeface="Times New Roman"/>
                <a:cs typeface="Times New Roman"/>
              </a:rPr>
              <a:t>2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480618" y="1154497"/>
            <a:ext cx="518636" cy="210656"/>
          </a:xfrm>
          <a:custGeom>
            <a:avLst/>
            <a:gdLst/>
            <a:ahLst/>
            <a:cxnLst/>
            <a:rect l="l" t="t" r="r" b="b"/>
            <a:pathLst>
              <a:path w="1028700" h="41783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38" name="object 38"/>
          <p:cNvSpPr/>
          <p:nvPr/>
        </p:nvSpPr>
        <p:spPr>
          <a:xfrm>
            <a:off x="3032677" y="1154112"/>
            <a:ext cx="452045" cy="210656"/>
          </a:xfrm>
          <a:custGeom>
            <a:avLst/>
            <a:gdLst/>
            <a:ahLst/>
            <a:cxnLst/>
            <a:rect l="l" t="t" r="r" b="b"/>
            <a:pathLst>
              <a:path w="896620" h="41783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39" name="object 39"/>
          <p:cNvSpPr txBox="1"/>
          <p:nvPr/>
        </p:nvSpPr>
        <p:spPr>
          <a:xfrm>
            <a:off x="2999254" y="1154497"/>
            <a:ext cx="519597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619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5" dirty="0">
                <a:latin typeface="Times New Roman"/>
                <a:cs typeface="Times New Roman"/>
              </a:rPr>
              <a:t>0</a:t>
            </a:r>
            <a:r>
              <a:rPr sz="1008" dirty="0">
                <a:latin typeface="Times New Roman"/>
                <a:cs typeface="Times New Roman"/>
              </a:rPr>
              <a:t>8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999254" y="1154497"/>
            <a:ext cx="519597" cy="210656"/>
          </a:xfrm>
          <a:custGeom>
            <a:avLst/>
            <a:gdLst/>
            <a:ahLst/>
            <a:cxnLst/>
            <a:rect l="l" t="t" r="r" b="b"/>
            <a:pathLst>
              <a:path w="1030604" h="417830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41" name="object 41"/>
          <p:cNvSpPr/>
          <p:nvPr/>
        </p:nvSpPr>
        <p:spPr>
          <a:xfrm>
            <a:off x="1125633" y="1364640"/>
            <a:ext cx="395060" cy="210656"/>
          </a:xfrm>
          <a:custGeom>
            <a:avLst/>
            <a:gdLst/>
            <a:ahLst/>
            <a:cxnLst/>
            <a:rect l="l" t="t" r="r" b="b"/>
            <a:pathLst>
              <a:path w="783589" h="417830">
                <a:moveTo>
                  <a:pt x="0" y="417575"/>
                </a:moveTo>
                <a:lnTo>
                  <a:pt x="783335" y="417575"/>
                </a:lnTo>
                <a:lnTo>
                  <a:pt x="78333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42" name="object 42"/>
          <p:cNvSpPr txBox="1"/>
          <p:nvPr/>
        </p:nvSpPr>
        <p:spPr>
          <a:xfrm>
            <a:off x="1092210" y="1365025"/>
            <a:ext cx="462611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908" i="1" spc="-8" dirty="0">
                <a:latin typeface="Symbol"/>
                <a:cs typeface="Symbol"/>
              </a:rPr>
              <a:t></a:t>
            </a:r>
            <a:r>
              <a:rPr sz="1008" spc="-8" dirty="0">
                <a:latin typeface="Times New Roman"/>
                <a:cs typeface="Times New Roman"/>
              </a:rPr>
              <a:t>c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92210" y="1365025"/>
            <a:ext cx="462611" cy="210656"/>
          </a:xfrm>
          <a:custGeom>
            <a:avLst/>
            <a:gdLst/>
            <a:ahLst/>
            <a:cxnLst/>
            <a:rect l="l" t="t" r="r" b="b"/>
            <a:pathLst>
              <a:path w="917575" h="417830">
                <a:moveTo>
                  <a:pt x="0" y="417575"/>
                </a:moveTo>
                <a:lnTo>
                  <a:pt x="917447" y="417575"/>
                </a:lnTo>
                <a:lnTo>
                  <a:pt x="91744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44" name="object 44"/>
          <p:cNvSpPr/>
          <p:nvPr/>
        </p:nvSpPr>
        <p:spPr>
          <a:xfrm>
            <a:off x="1588179" y="1364640"/>
            <a:ext cx="396661" cy="210656"/>
          </a:xfrm>
          <a:custGeom>
            <a:avLst/>
            <a:gdLst/>
            <a:ahLst/>
            <a:cxnLst/>
            <a:rect l="l" t="t" r="r" b="b"/>
            <a:pathLst>
              <a:path w="786764" h="417830">
                <a:moveTo>
                  <a:pt x="0" y="417575"/>
                </a:moveTo>
                <a:lnTo>
                  <a:pt x="786383" y="417575"/>
                </a:lnTo>
                <a:lnTo>
                  <a:pt x="7863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45" name="object 45"/>
          <p:cNvSpPr txBox="1"/>
          <p:nvPr/>
        </p:nvSpPr>
        <p:spPr>
          <a:xfrm>
            <a:off x="1554756" y="1365025"/>
            <a:ext cx="464211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765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5" dirty="0">
                <a:latin typeface="Times New Roman"/>
                <a:cs typeface="Times New Roman"/>
              </a:rPr>
              <a:t>1</a:t>
            </a:r>
            <a:r>
              <a:rPr sz="1008" dirty="0">
                <a:latin typeface="Times New Roman"/>
                <a:cs typeface="Times New Roman"/>
              </a:rPr>
              <a:t>6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554756" y="1365025"/>
            <a:ext cx="464211" cy="210656"/>
          </a:xfrm>
          <a:custGeom>
            <a:avLst/>
            <a:gdLst/>
            <a:ahLst/>
            <a:cxnLst/>
            <a:rect l="l" t="t" r="r" b="b"/>
            <a:pathLst>
              <a:path w="920750" h="417830">
                <a:moveTo>
                  <a:pt x="0" y="417575"/>
                </a:moveTo>
                <a:lnTo>
                  <a:pt x="920495" y="417575"/>
                </a:lnTo>
                <a:lnTo>
                  <a:pt x="920495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47" name="object 47"/>
          <p:cNvSpPr/>
          <p:nvPr/>
        </p:nvSpPr>
        <p:spPr>
          <a:xfrm>
            <a:off x="2052262" y="1364640"/>
            <a:ext cx="394420" cy="210656"/>
          </a:xfrm>
          <a:custGeom>
            <a:avLst/>
            <a:gdLst/>
            <a:ahLst/>
            <a:cxnLst/>
            <a:rect l="l" t="t" r="r" b="b"/>
            <a:pathLst>
              <a:path w="782320" h="417830">
                <a:moveTo>
                  <a:pt x="0" y="417575"/>
                </a:moveTo>
                <a:lnTo>
                  <a:pt x="781811" y="417575"/>
                </a:lnTo>
                <a:lnTo>
                  <a:pt x="7818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48" name="object 48"/>
          <p:cNvSpPr txBox="1"/>
          <p:nvPr/>
        </p:nvSpPr>
        <p:spPr>
          <a:xfrm>
            <a:off x="2018840" y="1365025"/>
            <a:ext cx="461970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5485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5" dirty="0">
                <a:latin typeface="Times New Roman"/>
                <a:cs typeface="Times New Roman"/>
              </a:rPr>
              <a:t>6</a:t>
            </a:r>
            <a:r>
              <a:rPr sz="1008" dirty="0">
                <a:latin typeface="Times New Roman"/>
                <a:cs typeface="Times New Roman"/>
              </a:rPr>
              <a:t>4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018840" y="1365025"/>
            <a:ext cx="461970" cy="210656"/>
          </a:xfrm>
          <a:custGeom>
            <a:avLst/>
            <a:gdLst/>
            <a:ahLst/>
            <a:cxnLst/>
            <a:rect l="l" t="t" r="r" b="b"/>
            <a:pathLst>
              <a:path w="916304" h="417830">
                <a:moveTo>
                  <a:pt x="0" y="417575"/>
                </a:moveTo>
                <a:lnTo>
                  <a:pt x="915923" y="417575"/>
                </a:lnTo>
                <a:lnTo>
                  <a:pt x="9159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50" name="object 50"/>
          <p:cNvSpPr/>
          <p:nvPr/>
        </p:nvSpPr>
        <p:spPr>
          <a:xfrm>
            <a:off x="2514041" y="1364640"/>
            <a:ext cx="451085" cy="210656"/>
          </a:xfrm>
          <a:custGeom>
            <a:avLst/>
            <a:gdLst/>
            <a:ahLst/>
            <a:cxnLst/>
            <a:rect l="l" t="t" r="r" b="b"/>
            <a:pathLst>
              <a:path w="894714" h="417830">
                <a:moveTo>
                  <a:pt x="0" y="417575"/>
                </a:moveTo>
                <a:lnTo>
                  <a:pt x="894587" y="417575"/>
                </a:lnTo>
                <a:lnTo>
                  <a:pt x="894587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51" name="object 51"/>
          <p:cNvSpPr txBox="1"/>
          <p:nvPr/>
        </p:nvSpPr>
        <p:spPr>
          <a:xfrm>
            <a:off x="2480618" y="1365025"/>
            <a:ext cx="518636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9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1</a:t>
            </a:r>
            <a:r>
              <a:rPr sz="1008" spc="5" dirty="0">
                <a:latin typeface="Times New Roman"/>
                <a:cs typeface="Times New Roman"/>
              </a:rPr>
              <a:t>4</a:t>
            </a:r>
            <a:r>
              <a:rPr sz="1008" dirty="0">
                <a:latin typeface="Times New Roman"/>
                <a:cs typeface="Times New Roman"/>
              </a:rPr>
              <a:t>4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480618" y="1365025"/>
            <a:ext cx="518636" cy="210656"/>
          </a:xfrm>
          <a:custGeom>
            <a:avLst/>
            <a:gdLst/>
            <a:ahLst/>
            <a:cxnLst/>
            <a:rect l="l" t="t" r="r" b="b"/>
            <a:pathLst>
              <a:path w="1028700" h="417830">
                <a:moveTo>
                  <a:pt x="0" y="417575"/>
                </a:moveTo>
                <a:lnTo>
                  <a:pt x="1028699" y="417575"/>
                </a:lnTo>
                <a:lnTo>
                  <a:pt x="1028699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53" name="object 53"/>
          <p:cNvSpPr/>
          <p:nvPr/>
        </p:nvSpPr>
        <p:spPr>
          <a:xfrm>
            <a:off x="3032677" y="1364640"/>
            <a:ext cx="452045" cy="210656"/>
          </a:xfrm>
          <a:custGeom>
            <a:avLst/>
            <a:gdLst/>
            <a:ahLst/>
            <a:cxnLst/>
            <a:rect l="l" t="t" r="r" b="b"/>
            <a:pathLst>
              <a:path w="896620" h="417830">
                <a:moveTo>
                  <a:pt x="0" y="417575"/>
                </a:moveTo>
                <a:lnTo>
                  <a:pt x="896111" y="417575"/>
                </a:lnTo>
                <a:lnTo>
                  <a:pt x="896111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54" name="object 54"/>
          <p:cNvSpPr txBox="1"/>
          <p:nvPr/>
        </p:nvSpPr>
        <p:spPr>
          <a:xfrm>
            <a:off x="2999254" y="1365025"/>
            <a:ext cx="519597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619"/>
            <a:r>
              <a:rPr sz="1008" dirty="0">
                <a:latin typeface="Times New Roman"/>
                <a:cs typeface="Times New Roman"/>
              </a:rPr>
              <a:t>0</a:t>
            </a:r>
            <a:r>
              <a:rPr sz="1008" spc="3" dirty="0">
                <a:latin typeface="Times New Roman"/>
                <a:cs typeface="Times New Roman"/>
              </a:rPr>
              <a:t>.</a:t>
            </a:r>
            <a:r>
              <a:rPr sz="1008" dirty="0">
                <a:latin typeface="Times New Roman"/>
                <a:cs typeface="Times New Roman"/>
              </a:rPr>
              <a:t>5</a:t>
            </a:r>
            <a:r>
              <a:rPr sz="1008" spc="5" dirty="0">
                <a:latin typeface="Times New Roman"/>
                <a:cs typeface="Times New Roman"/>
              </a:rPr>
              <a:t>7</a:t>
            </a:r>
            <a:r>
              <a:rPr sz="1008" dirty="0">
                <a:latin typeface="Times New Roman"/>
                <a:cs typeface="Times New Roman"/>
              </a:rPr>
              <a:t>6</a:t>
            </a:r>
            <a:endParaRPr sz="1008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999254" y="1365025"/>
            <a:ext cx="519597" cy="210656"/>
          </a:xfrm>
          <a:custGeom>
            <a:avLst/>
            <a:gdLst/>
            <a:ahLst/>
            <a:cxnLst/>
            <a:rect l="l" t="t" r="r" b="b"/>
            <a:pathLst>
              <a:path w="1030604" h="417830">
                <a:moveTo>
                  <a:pt x="0" y="417575"/>
                </a:moveTo>
                <a:lnTo>
                  <a:pt x="1030223" y="417575"/>
                </a:lnTo>
                <a:lnTo>
                  <a:pt x="103022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57" name="object 57"/>
          <p:cNvSpPr/>
          <p:nvPr/>
        </p:nvSpPr>
        <p:spPr>
          <a:xfrm>
            <a:off x="1089521" y="731520"/>
            <a:ext cx="2431187" cy="845185"/>
          </a:xfrm>
          <a:custGeom>
            <a:avLst/>
            <a:gdLst/>
            <a:ahLst/>
            <a:cxnLst/>
            <a:rect l="l" t="t" r="r" b="b"/>
            <a:pathLst>
              <a:path w="4822190" h="1676400">
                <a:moveTo>
                  <a:pt x="0" y="1676399"/>
                </a:moveTo>
                <a:lnTo>
                  <a:pt x="4821935" y="1676399"/>
                </a:lnTo>
                <a:lnTo>
                  <a:pt x="4821935" y="0"/>
                </a:lnTo>
                <a:lnTo>
                  <a:pt x="0" y="0"/>
                </a:lnTo>
                <a:lnTo>
                  <a:pt x="0" y="1676399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</p:spTree>
    <p:extLst>
      <p:ext uri="{BB962C8B-B14F-4D97-AF65-F5344CB8AC3E}">
        <p14:creationId xmlns:p14="http://schemas.microsoft.com/office/powerpoint/2010/main" val="2411106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9449" y="708046"/>
            <a:ext cx="1140359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3">
              <a:lnSpc>
                <a:spcPts val="1079"/>
              </a:lnSpc>
              <a:tabLst>
                <a:tab pos="864771" algn="l"/>
              </a:tabLst>
            </a:pPr>
            <a:r>
              <a:rPr sz="908" b="1" i="1" spc="-8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908" b="1" i="1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908" b="1" i="1" spc="-3" dirty="0">
                <a:solidFill>
                  <a:srgbClr val="C00000"/>
                </a:solidFill>
                <a:latin typeface="Arial"/>
                <a:cs typeface="Arial"/>
              </a:rPr>
              <a:t>k</a:t>
            </a:r>
            <a:r>
              <a:rPr sz="908" b="1" i="1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908" b="1" i="1" spc="-3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908" b="1" i="1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908" b="1" i="1" spc="-8" dirty="0">
                <a:solidFill>
                  <a:srgbClr val="C00000"/>
                </a:solidFill>
                <a:latin typeface="Arial"/>
                <a:cs typeface="Arial"/>
              </a:rPr>
              <a:t>h</a:t>
            </a:r>
            <a:r>
              <a:rPr sz="908" b="1" i="1" spc="-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908" b="1" i="1" spc="-8" dirty="0">
                <a:solidFill>
                  <a:srgbClr val="C00000"/>
                </a:solidFill>
                <a:latin typeface="Arial"/>
                <a:cs typeface="Arial"/>
              </a:rPr>
              <a:t>od</a:t>
            </a:r>
            <a:r>
              <a:rPr sz="908" b="1" i="1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908" b="1" i="1" spc="-5" dirty="0">
                <a:solidFill>
                  <a:srgbClr val="C00000"/>
                </a:solidFill>
                <a:latin typeface="Arial"/>
                <a:cs typeface="Arial"/>
              </a:rPr>
              <a:t>Prior</a:t>
            </a:r>
            <a:endParaRPr sz="908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7971" y="1220280"/>
            <a:ext cx="518636" cy="1397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3"/>
            <a:r>
              <a:rPr sz="908" b="1" i="1" dirty="0">
                <a:solidFill>
                  <a:srgbClr val="C00000"/>
                </a:solidFill>
                <a:latin typeface="Arial"/>
                <a:cs typeface="Arial"/>
              </a:rPr>
              <a:t>Post</a:t>
            </a:r>
            <a:r>
              <a:rPr sz="908" b="1" i="1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908" b="1" i="1" spc="-8" dirty="0">
                <a:solidFill>
                  <a:srgbClr val="C00000"/>
                </a:solidFill>
                <a:latin typeface="Arial"/>
                <a:cs typeface="Arial"/>
              </a:rPr>
              <a:t>rior</a:t>
            </a:r>
            <a:endParaRPr sz="908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2642" y="1389444"/>
            <a:ext cx="3557461" cy="460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78952"/>
            <a:r>
              <a:rPr sz="908" b="1" i="1" spc="-3" dirty="0">
                <a:solidFill>
                  <a:srgbClr val="C00000"/>
                </a:solidFill>
                <a:latin typeface="Arial"/>
                <a:cs typeface="Arial"/>
              </a:rPr>
              <a:t>Nor</a:t>
            </a:r>
            <a:r>
              <a:rPr sz="908" b="1" i="1" spc="-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908" b="1" i="1" spc="-8" dirty="0">
                <a:solidFill>
                  <a:srgbClr val="C00000"/>
                </a:solidFill>
                <a:latin typeface="Arial"/>
                <a:cs typeface="Arial"/>
              </a:rPr>
              <a:t>alizati</a:t>
            </a:r>
            <a:r>
              <a:rPr sz="908" b="1" i="1" spc="-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908" b="1" i="1" spc="-8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endParaRPr sz="908">
              <a:latin typeface="Arial"/>
              <a:cs typeface="Arial"/>
            </a:endParaRPr>
          </a:p>
          <a:p>
            <a:pPr marL="179294" marR="2561" indent="-172890">
              <a:lnSpc>
                <a:spcPts val="1089"/>
              </a:lnSpc>
              <a:spcBef>
                <a:spcPts val="290"/>
              </a:spcBef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1008" b="1" spc="-3" dirty="0">
                <a:latin typeface="Arial"/>
                <a:cs typeface="Arial"/>
              </a:rPr>
              <a:t>U</a:t>
            </a:r>
            <a:r>
              <a:rPr sz="1008" b="1" dirty="0">
                <a:latin typeface="Arial"/>
                <a:cs typeface="Arial"/>
              </a:rPr>
              <a:t>s</a:t>
            </a:r>
            <a:r>
              <a:rPr sz="1008" b="1" spc="-3" dirty="0">
                <a:latin typeface="Arial"/>
                <a:cs typeface="Arial"/>
              </a:rPr>
              <a:t>e</a:t>
            </a:r>
            <a:r>
              <a:rPr sz="1008" b="1" dirty="0">
                <a:latin typeface="Arial"/>
                <a:cs typeface="Arial"/>
              </a:rPr>
              <a:t>ful</a:t>
            </a:r>
            <a:r>
              <a:rPr sz="1008" b="1" spc="10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for</a:t>
            </a:r>
            <a:r>
              <a:rPr sz="1008" b="1" spc="23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ass</a:t>
            </a:r>
            <a:r>
              <a:rPr sz="1008" b="1" spc="3" dirty="0">
                <a:latin typeface="Arial"/>
                <a:cs typeface="Arial"/>
              </a:rPr>
              <a:t>e</a:t>
            </a:r>
            <a:r>
              <a:rPr sz="1008" b="1" spc="-3" dirty="0">
                <a:latin typeface="Arial"/>
                <a:cs typeface="Arial"/>
              </a:rPr>
              <a:t>ssin</a:t>
            </a:r>
            <a:r>
              <a:rPr sz="1008" b="1" dirty="0">
                <a:latin typeface="Arial"/>
                <a:cs typeface="Arial"/>
              </a:rPr>
              <a:t>g</a:t>
            </a:r>
            <a:r>
              <a:rPr sz="1008" b="1" spc="18" dirty="0">
                <a:latin typeface="Times New Roman"/>
                <a:cs typeface="Times New Roman"/>
              </a:rPr>
              <a:t> </a:t>
            </a:r>
            <a:r>
              <a:rPr sz="1008" b="1" dirty="0">
                <a:solidFill>
                  <a:srgbClr val="3232CC"/>
                </a:solidFill>
                <a:latin typeface="Arial"/>
                <a:cs typeface="Arial"/>
              </a:rPr>
              <a:t>diagnostic</a:t>
            </a:r>
            <a:r>
              <a:rPr sz="1008" b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probabi</a:t>
            </a:r>
            <a:r>
              <a:rPr sz="1008" b="1" spc="-8" dirty="0">
                <a:latin typeface="Arial"/>
                <a:cs typeface="Arial"/>
              </a:rPr>
              <a:t>l</a:t>
            </a:r>
            <a:r>
              <a:rPr sz="1008" b="1" dirty="0">
                <a:latin typeface="Arial"/>
                <a:cs typeface="Arial"/>
              </a:rPr>
              <a:t>ity</a:t>
            </a:r>
            <a:r>
              <a:rPr sz="1008" b="1" spc="13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from</a:t>
            </a:r>
            <a:r>
              <a:rPr sz="1008" b="1" spc="20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1008" b="1" spc="3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1008" b="1" dirty="0">
                <a:solidFill>
                  <a:srgbClr val="3232CC"/>
                </a:solidFill>
                <a:latin typeface="Arial"/>
                <a:cs typeface="Arial"/>
              </a:rPr>
              <a:t>us</a:t>
            </a:r>
            <a:r>
              <a:rPr sz="1008" b="1" spc="-3" dirty="0">
                <a:solidFill>
                  <a:srgbClr val="3232CC"/>
                </a:solidFill>
                <a:latin typeface="Arial"/>
                <a:cs typeface="Arial"/>
              </a:rPr>
              <a:t>al</a:t>
            </a:r>
            <a:r>
              <a:rPr sz="1008" b="1" spc="-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probabi</a:t>
            </a:r>
            <a:r>
              <a:rPr sz="1008" b="1" spc="-8" dirty="0">
                <a:latin typeface="Arial"/>
                <a:cs typeface="Arial"/>
              </a:rPr>
              <a:t>l</a:t>
            </a:r>
            <a:r>
              <a:rPr sz="1008" b="1" dirty="0">
                <a:latin typeface="Arial"/>
                <a:cs typeface="Arial"/>
              </a:rPr>
              <a:t>it</a:t>
            </a:r>
            <a:r>
              <a:rPr sz="1008" b="1" spc="-18" dirty="0">
                <a:latin typeface="Arial"/>
                <a:cs typeface="Arial"/>
              </a:rPr>
              <a:t>y</a:t>
            </a:r>
            <a:r>
              <a:rPr sz="1008" b="1" dirty="0">
                <a:latin typeface="Arial"/>
                <a:cs typeface="Arial"/>
              </a:rPr>
              <a:t>:</a:t>
            </a:r>
            <a:endParaRPr sz="1008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162" y="1935222"/>
            <a:ext cx="1147723" cy="186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3"/>
            <a:r>
              <a:rPr sz="1210" b="1" i="1" spc="-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1210" b="1" i="1" spc="3" dirty="0">
                <a:solidFill>
                  <a:srgbClr val="3232CC"/>
                </a:solidFill>
                <a:latin typeface="Arial"/>
                <a:cs typeface="Arial"/>
              </a:rPr>
              <a:t>(</a:t>
            </a:r>
            <a:r>
              <a:rPr sz="1210" b="1" i="1" spc="-3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1210" b="1" i="1" spc="-5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u</a:t>
            </a:r>
            <a:r>
              <a:rPr sz="1210" b="1" i="1" spc="-5" dirty="0">
                <a:solidFill>
                  <a:srgbClr val="3232CC"/>
                </a:solidFill>
                <a:latin typeface="Arial"/>
                <a:cs typeface="Arial"/>
              </a:rPr>
              <a:t>s</a:t>
            </a:r>
            <a:r>
              <a:rPr sz="1210" b="1" i="1" spc="-3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1210" b="1" i="1" spc="-10" dirty="0">
                <a:solidFill>
                  <a:srgbClr val="3232CC"/>
                </a:solidFill>
                <a:latin typeface="Arial"/>
                <a:cs typeface="Arial"/>
              </a:rPr>
              <a:t>|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Effec</a:t>
            </a:r>
            <a:r>
              <a:rPr sz="1210" b="1" i="1" spc="-3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endParaRPr sz="121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8220" y="1926806"/>
            <a:ext cx="2194280" cy="470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3">
              <a:tabLst>
                <a:tab pos="222516" algn="l"/>
              </a:tabLst>
            </a:pP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=</a:t>
            </a:r>
            <a:r>
              <a:rPr sz="121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P(Effect</a:t>
            </a:r>
            <a:r>
              <a:rPr sz="1210" b="1" i="1" spc="-8" dirty="0">
                <a:solidFill>
                  <a:srgbClr val="3232CC"/>
                </a:solidFill>
                <a:latin typeface="Arial"/>
                <a:cs typeface="Arial"/>
              </a:rPr>
              <a:t>|</a:t>
            </a:r>
            <a:r>
              <a:rPr sz="1210" b="1" i="1" spc="-3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1210" b="1" i="1" spc="-5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u</a:t>
            </a:r>
            <a:r>
              <a:rPr sz="1210" b="1" i="1" spc="-5" dirty="0">
                <a:solidFill>
                  <a:srgbClr val="3232CC"/>
                </a:solidFill>
                <a:latin typeface="Arial"/>
                <a:cs typeface="Arial"/>
              </a:rPr>
              <a:t>s</a:t>
            </a:r>
            <a:r>
              <a:rPr sz="1210" b="1" i="1" spc="-3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r>
              <a:rPr sz="1210" b="1" i="1" spc="5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61" b="1" i="1" spc="-25" dirty="0">
                <a:solidFill>
                  <a:srgbClr val="3232CC"/>
                </a:solidFill>
                <a:latin typeface="Symbol"/>
                <a:cs typeface="Symbol"/>
              </a:rPr>
              <a:t></a:t>
            </a:r>
            <a:r>
              <a:rPr sz="1261" b="1" i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P(</a:t>
            </a:r>
            <a:r>
              <a:rPr sz="1210" b="1" i="1" spc="-5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1210" b="1" i="1" spc="-3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1210" b="1" i="1" spc="-5" dirty="0">
                <a:solidFill>
                  <a:srgbClr val="3232CC"/>
                </a:solidFill>
                <a:latin typeface="Arial"/>
                <a:cs typeface="Arial"/>
              </a:rPr>
              <a:t>u</a:t>
            </a:r>
            <a:r>
              <a:rPr sz="1210" b="1" i="1" spc="-3" dirty="0">
                <a:solidFill>
                  <a:srgbClr val="3232CC"/>
                </a:solidFill>
                <a:latin typeface="Arial"/>
                <a:cs typeface="Arial"/>
              </a:rPr>
              <a:t>s</a:t>
            </a:r>
            <a:r>
              <a:rPr sz="1210" b="1" i="1" spc="-5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endParaRPr sz="1210">
              <a:latin typeface="Arial"/>
              <a:cs typeface="Arial"/>
            </a:endParaRPr>
          </a:p>
          <a:p>
            <a:pPr marL="905432">
              <a:spcBef>
                <a:spcPts val="716"/>
              </a:spcBef>
            </a:pP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P(Effect)</a:t>
            </a:r>
            <a:endParaRPr sz="121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3840" y="835432"/>
            <a:ext cx="2174110" cy="322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3"/>
            <a:r>
              <a:rPr sz="3139" i="1" spc="-49" baseline="-22757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3139" spc="-52" baseline="-22757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3139" i="1" spc="143" baseline="-22757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3139" spc="68" baseline="-22757" dirty="0">
                <a:solidFill>
                  <a:srgbClr val="0000FF"/>
                </a:solidFill>
                <a:latin typeface="Times New Roman"/>
                <a:cs typeface="Times New Roman"/>
              </a:rPr>
              <a:t>|</a:t>
            </a:r>
            <a:r>
              <a:rPr sz="3139" i="1" spc="-90" baseline="-22757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3139" spc="-11" baseline="-22757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3139" spc="-484" baseline="-227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139" i="1" spc="-19" baseline="-22757" dirty="0">
                <a:solidFill>
                  <a:srgbClr val="0000FF"/>
                </a:solidFill>
                <a:latin typeface="Symbol"/>
                <a:cs typeface="Symbol"/>
              </a:rPr>
              <a:t></a:t>
            </a:r>
            <a:r>
              <a:rPr sz="3139" i="1" spc="-261" baseline="-22757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92" i="1" u="heavy" spc="-33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092" u="heavy" spc="-101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092" i="1" u="heavy" spc="66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092" u="heavy" spc="-5" dirty="0">
                <a:solidFill>
                  <a:srgbClr val="0000FF"/>
                </a:solidFill>
                <a:latin typeface="Times New Roman"/>
                <a:cs typeface="Times New Roman"/>
              </a:rPr>
              <a:t>|</a:t>
            </a:r>
            <a:r>
              <a:rPr sz="2092" u="heavy" spc="-41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92" i="1" u="heavy" spc="-3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92" u="heavy" spc="25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2092" i="1" u="heavy" spc="83" dirty="0">
                <a:solidFill>
                  <a:srgbClr val="0000FF"/>
                </a:solidFill>
                <a:latin typeface="Symbol"/>
                <a:cs typeface="Symbol"/>
              </a:rPr>
              <a:t></a:t>
            </a:r>
            <a:r>
              <a:rPr sz="2092" i="1" u="heavy" spc="-33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092" u="heavy" spc="-35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092" i="1" u="heavy" spc="-3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092" u="heavy" spc="-8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092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9958" y="1132737"/>
            <a:ext cx="464851" cy="3219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3"/>
            <a:r>
              <a:rPr sz="2092" i="1" spc="-33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2092" spc="-98" dirty="0">
                <a:solidFill>
                  <a:srgbClr val="0000FF"/>
                </a:solidFill>
                <a:latin typeface="Times New Roman"/>
                <a:cs typeface="Times New Roman"/>
              </a:rPr>
              <a:t>(</a:t>
            </a:r>
            <a:r>
              <a:rPr sz="2092" i="1" spc="-61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2092" spc="-8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092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05918" y="346605"/>
            <a:ext cx="240425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605">
              <a:lnSpc>
                <a:spcPts val="1921"/>
              </a:lnSpc>
            </a:pPr>
            <a:r>
              <a:rPr dirty="0">
                <a:latin typeface="Arial"/>
                <a:cs typeface="Arial"/>
              </a:rPr>
              <a:t>Bay</a:t>
            </a:r>
            <a:r>
              <a:rPr spc="-8" dirty="0"/>
              <a:t>e</a:t>
            </a:r>
            <a:r>
              <a:rPr dirty="0">
                <a:latin typeface="Arial"/>
                <a:cs typeface="Arial"/>
              </a:rPr>
              <a:t>s’</a:t>
            </a:r>
            <a:r>
              <a:rPr spc="-13" dirty="0"/>
              <a:t> </a:t>
            </a:r>
            <a:r>
              <a:rPr dirty="0">
                <a:latin typeface="Arial"/>
                <a:cs typeface="Arial"/>
              </a:rPr>
              <a:t>Rule</a:t>
            </a:r>
            <a:r>
              <a:rPr spc="-13" dirty="0"/>
              <a:t> </a:t>
            </a:r>
            <a:r>
              <a:rPr dirty="0">
                <a:latin typeface="Arial"/>
                <a:cs typeface="Arial"/>
              </a:rPr>
              <a:t>&amp; Diagn</a:t>
            </a:r>
            <a:r>
              <a:rPr spc="-5" dirty="0"/>
              <a:t>o</a:t>
            </a:r>
            <a:r>
              <a:rPr dirty="0">
                <a:latin typeface="Arial"/>
                <a:cs typeface="Arial"/>
              </a:rPr>
              <a:t>sis</a:t>
            </a:r>
          </a:p>
        </p:txBody>
      </p:sp>
      <p:sp>
        <p:nvSpPr>
          <p:cNvPr id="10" name="object 10"/>
          <p:cNvSpPr/>
          <p:nvPr/>
        </p:nvSpPr>
        <p:spPr>
          <a:xfrm>
            <a:off x="2179425" y="2153351"/>
            <a:ext cx="2130891" cy="3842"/>
          </a:xfrm>
          <a:custGeom>
            <a:avLst/>
            <a:gdLst/>
            <a:ahLst/>
            <a:cxnLst/>
            <a:rect l="l" t="t" r="r" b="b"/>
            <a:pathLst>
              <a:path w="4226559" h="7620">
                <a:moveTo>
                  <a:pt x="0" y="0"/>
                </a:moveTo>
                <a:lnTo>
                  <a:pt x="4226051" y="7619"/>
                </a:lnTo>
              </a:path>
            </a:pathLst>
          </a:custGeom>
          <a:ln w="35051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</p:spTree>
    <p:extLst>
      <p:ext uri="{BB962C8B-B14F-4D97-AF65-F5344CB8AC3E}">
        <p14:creationId xmlns:p14="http://schemas.microsoft.com/office/powerpoint/2010/main" val="313387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0990" y="257727"/>
            <a:ext cx="16082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605"/>
            <a:r>
              <a:rPr dirty="0">
                <a:latin typeface="Arial"/>
                <a:cs typeface="Arial"/>
              </a:rPr>
              <a:t>Bay</a:t>
            </a:r>
            <a:r>
              <a:rPr spc="-8" dirty="0"/>
              <a:t>e</a:t>
            </a:r>
            <a:r>
              <a:rPr dirty="0">
                <a:latin typeface="Arial"/>
                <a:cs typeface="Arial"/>
              </a:rPr>
              <a:t>s’</a:t>
            </a:r>
            <a:r>
              <a:rPr spc="-13" dirty="0"/>
              <a:t> </a:t>
            </a:r>
            <a:r>
              <a:rPr dirty="0">
                <a:latin typeface="Arial"/>
                <a:cs typeface="Arial"/>
              </a:rPr>
              <a:t>Rule</a:t>
            </a:r>
            <a:r>
              <a:rPr spc="-13" dirty="0"/>
              <a:t> </a:t>
            </a:r>
            <a:r>
              <a:rPr dirty="0">
                <a:latin typeface="Arial"/>
                <a:cs typeface="Arial"/>
              </a:rPr>
              <a:t>For</a:t>
            </a:r>
            <a:r>
              <a:rPr spc="-8" dirty="0"/>
              <a:t> </a:t>
            </a:r>
            <a:r>
              <a:rPr dirty="0">
                <a:latin typeface="Arial"/>
                <a:cs typeface="Arial"/>
              </a:rPr>
              <a:t>Diagn</a:t>
            </a:r>
            <a:r>
              <a:rPr spc="-5" dirty="0"/>
              <a:t>o</a:t>
            </a:r>
            <a:r>
              <a:rPr dirty="0">
                <a:latin typeface="Arial"/>
                <a:cs typeface="Arial"/>
              </a:rPr>
              <a:t>sis</a:t>
            </a:r>
            <a:r>
              <a:rPr spc="-20" dirty="0"/>
              <a:t> </a:t>
            </a:r>
            <a:r>
              <a:rPr dirty="0">
                <a:latin typeface="Arial"/>
                <a:cs typeface="Arial"/>
              </a:rPr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8926" y="707151"/>
            <a:ext cx="3930751" cy="2510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3">
              <a:tabLst>
                <a:tab pos="1608519" algn="l"/>
                <a:tab pos="3095695" algn="l"/>
                <a:tab pos="3237849" algn="l"/>
              </a:tabLst>
            </a:pPr>
            <a:r>
              <a:rPr sz="1059" b="1" i="1" dirty="0">
                <a:solidFill>
                  <a:srgbClr val="3232CC"/>
                </a:solidFill>
                <a:latin typeface="Arial"/>
                <a:cs typeface="Arial"/>
              </a:rPr>
              <a:t>P(Disease</a:t>
            </a:r>
            <a:r>
              <a:rPr sz="1059" b="1" i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59" b="1" i="1" spc="-5" dirty="0">
                <a:solidFill>
                  <a:srgbClr val="3232CC"/>
                </a:solidFill>
                <a:latin typeface="Arial"/>
                <a:cs typeface="Arial"/>
              </a:rPr>
              <a:t>|</a:t>
            </a:r>
            <a:r>
              <a:rPr sz="1059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59" b="1" i="1" dirty="0">
                <a:solidFill>
                  <a:srgbClr val="3232CC"/>
                </a:solidFill>
                <a:latin typeface="Arial"/>
                <a:cs typeface="Arial"/>
              </a:rPr>
              <a:t>Sympto</a:t>
            </a:r>
            <a:r>
              <a:rPr sz="1059" b="1" i="1" spc="5" dirty="0">
                <a:solidFill>
                  <a:srgbClr val="3232CC"/>
                </a:solidFill>
                <a:latin typeface="Arial"/>
                <a:cs typeface="Arial"/>
              </a:rPr>
              <a:t>m</a:t>
            </a:r>
            <a:r>
              <a:rPr sz="1059" b="1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r>
              <a:rPr sz="1059" b="1" i="1" spc="2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59" b="1" i="1" spc="-8" dirty="0">
                <a:solidFill>
                  <a:srgbClr val="3232CC"/>
                </a:solidFill>
                <a:latin typeface="Arial"/>
                <a:cs typeface="Arial"/>
              </a:rPr>
              <a:t>=</a:t>
            </a:r>
            <a:r>
              <a:rPr sz="1059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1059" b="1" i="1" dirty="0">
                <a:solidFill>
                  <a:srgbClr val="3232CC"/>
                </a:solidFill>
                <a:latin typeface="Arial"/>
                <a:cs typeface="Arial"/>
              </a:rPr>
              <a:t>P(Symptom</a:t>
            </a:r>
            <a:r>
              <a:rPr sz="1059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59" b="1" i="1" spc="-5" dirty="0">
                <a:solidFill>
                  <a:srgbClr val="3232CC"/>
                </a:solidFill>
                <a:latin typeface="Arial"/>
                <a:cs typeface="Arial"/>
              </a:rPr>
              <a:t>|</a:t>
            </a:r>
            <a:r>
              <a:rPr sz="1059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59" b="1" i="1" spc="-3" dirty="0">
                <a:solidFill>
                  <a:srgbClr val="3232CC"/>
                </a:solidFill>
                <a:latin typeface="Arial"/>
                <a:cs typeface="Arial"/>
              </a:rPr>
              <a:t>Dis</a:t>
            </a:r>
            <a:r>
              <a:rPr sz="1059" b="1" i="1" spc="-5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1059" b="1" i="1" spc="-3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1059" b="1" i="1" spc="-5" dirty="0">
                <a:solidFill>
                  <a:srgbClr val="3232CC"/>
                </a:solidFill>
                <a:latin typeface="Arial"/>
                <a:cs typeface="Arial"/>
              </a:rPr>
              <a:t>s</a:t>
            </a:r>
            <a:r>
              <a:rPr sz="1059" b="1" i="1" spc="-3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1059" b="1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r>
              <a:rPr sz="1059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1109" b="1" i="1" spc="-28" dirty="0">
                <a:solidFill>
                  <a:srgbClr val="3232CC"/>
                </a:solidFill>
                <a:latin typeface="Symbol"/>
                <a:cs typeface="Symbol"/>
              </a:rPr>
              <a:t></a:t>
            </a:r>
            <a:r>
              <a:rPr sz="1109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1059" b="1" i="1" dirty="0">
                <a:solidFill>
                  <a:srgbClr val="3232CC"/>
                </a:solidFill>
                <a:latin typeface="Arial"/>
                <a:cs typeface="Arial"/>
              </a:rPr>
              <a:t>P(Dis</a:t>
            </a:r>
            <a:r>
              <a:rPr sz="1059" b="1" i="1" spc="-5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1059" b="1" i="1" spc="-3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1059" b="1" i="1" spc="-5" dirty="0">
                <a:solidFill>
                  <a:srgbClr val="3232CC"/>
                </a:solidFill>
                <a:latin typeface="Arial"/>
                <a:cs typeface="Arial"/>
              </a:rPr>
              <a:t>se</a:t>
            </a:r>
            <a:r>
              <a:rPr sz="1059" b="1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endParaRPr sz="1059">
              <a:latin typeface="Arial"/>
              <a:cs typeface="Arial"/>
            </a:endParaRPr>
          </a:p>
          <a:p>
            <a:pPr marL="2302001">
              <a:spcBef>
                <a:spcPts val="625"/>
              </a:spcBef>
            </a:pPr>
            <a:r>
              <a:rPr sz="1059" b="1" i="1" dirty="0">
                <a:solidFill>
                  <a:srgbClr val="3232CC"/>
                </a:solidFill>
                <a:latin typeface="Arial"/>
                <a:cs typeface="Arial"/>
              </a:rPr>
              <a:t>P(Sympto</a:t>
            </a:r>
            <a:r>
              <a:rPr sz="1059" b="1" i="1" spc="5" dirty="0">
                <a:solidFill>
                  <a:srgbClr val="3232CC"/>
                </a:solidFill>
                <a:latin typeface="Arial"/>
                <a:cs typeface="Arial"/>
              </a:rPr>
              <a:t>m</a:t>
            </a:r>
            <a:r>
              <a:rPr sz="1059" b="1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endParaRPr sz="1059">
              <a:latin typeface="Arial"/>
              <a:cs typeface="Arial"/>
            </a:endParaRPr>
          </a:p>
          <a:p>
            <a:pPr marL="6403">
              <a:spcBef>
                <a:spcPts val="358"/>
              </a:spcBef>
            </a:pPr>
            <a:r>
              <a:rPr sz="1008" b="1" dirty="0">
                <a:latin typeface="Arial"/>
                <a:cs typeface="Arial"/>
              </a:rPr>
              <a:t>I</a:t>
            </a:r>
            <a:r>
              <a:rPr sz="1008" b="1" spc="-5" dirty="0">
                <a:latin typeface="Arial"/>
                <a:cs typeface="Arial"/>
              </a:rPr>
              <a:t>m</a:t>
            </a:r>
            <a:r>
              <a:rPr sz="1008" b="1" spc="-3" dirty="0">
                <a:latin typeface="Arial"/>
                <a:cs typeface="Arial"/>
              </a:rPr>
              <a:t>a</a:t>
            </a:r>
            <a:r>
              <a:rPr sz="1008" b="1" dirty="0">
                <a:latin typeface="Arial"/>
                <a:cs typeface="Arial"/>
              </a:rPr>
              <a:t>gine:</a:t>
            </a:r>
            <a:endParaRPr sz="1008">
              <a:latin typeface="Arial"/>
              <a:cs typeface="Arial"/>
            </a:endParaRPr>
          </a:p>
          <a:p>
            <a:pPr>
              <a:spcBef>
                <a:spcPts val="11"/>
              </a:spcBef>
            </a:pPr>
            <a:endParaRPr sz="807">
              <a:latin typeface="Times New Roman"/>
              <a:cs typeface="Times New Roman"/>
            </a:endParaRPr>
          </a:p>
          <a:p>
            <a:pPr marL="179294" indent="-172890">
              <a:buClr>
                <a:srgbClr val="000098"/>
              </a:buClr>
              <a:buFont typeface="Symbol"/>
              <a:buChar char=""/>
              <a:tabLst>
                <a:tab pos="179614" algn="l"/>
              </a:tabLst>
            </a:pPr>
            <a:r>
              <a:rPr sz="1008" b="1" dirty="0">
                <a:latin typeface="Arial"/>
                <a:cs typeface="Arial"/>
              </a:rPr>
              <a:t>disease</a:t>
            </a:r>
            <a:r>
              <a:rPr sz="1008" b="1" spc="13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=</a:t>
            </a:r>
            <a:r>
              <a:rPr sz="1008" b="1" spc="23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TB,</a:t>
            </a:r>
            <a:r>
              <a:rPr sz="1008" b="1" spc="28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s</a:t>
            </a:r>
            <a:r>
              <a:rPr sz="1008" b="1" spc="-20" dirty="0">
                <a:latin typeface="Arial"/>
                <a:cs typeface="Arial"/>
              </a:rPr>
              <a:t>y</a:t>
            </a:r>
            <a:r>
              <a:rPr sz="1008" b="1" spc="-3" dirty="0">
                <a:latin typeface="Arial"/>
                <a:cs typeface="Arial"/>
              </a:rPr>
              <a:t>mpto</a:t>
            </a:r>
            <a:r>
              <a:rPr sz="1008" b="1" dirty="0">
                <a:latin typeface="Arial"/>
                <a:cs typeface="Arial"/>
              </a:rPr>
              <a:t>m</a:t>
            </a:r>
            <a:r>
              <a:rPr sz="1008" b="1" spc="25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=</a:t>
            </a:r>
            <a:r>
              <a:rPr sz="1008" b="1" spc="23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coughing</a:t>
            </a:r>
            <a:endParaRPr sz="1008">
              <a:latin typeface="Arial"/>
              <a:cs typeface="Arial"/>
            </a:endParaRPr>
          </a:p>
          <a:p>
            <a:pPr marL="179294" marR="66595" indent="-172890">
              <a:spcBef>
                <a:spcPts val="605"/>
              </a:spcBef>
              <a:buClr>
                <a:srgbClr val="000098"/>
              </a:buClr>
              <a:buFont typeface="Symbol"/>
              <a:buChar char=""/>
              <a:tabLst>
                <a:tab pos="179614" algn="l"/>
              </a:tabLst>
            </a:pP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P(disease</a:t>
            </a:r>
            <a:r>
              <a:rPr sz="1008" b="1" i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|</a:t>
            </a:r>
            <a:r>
              <a:rPr sz="1008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spc="-3" dirty="0">
                <a:solidFill>
                  <a:srgbClr val="3232CC"/>
                </a:solidFill>
                <a:latin typeface="Arial"/>
                <a:cs typeface="Arial"/>
              </a:rPr>
              <a:t>symptom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r>
              <a:rPr sz="1008" b="1" i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is</a:t>
            </a:r>
            <a:r>
              <a:rPr sz="1008" b="1" spc="23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different</a:t>
            </a:r>
            <a:r>
              <a:rPr sz="1008" b="1" spc="3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in</a:t>
            </a:r>
            <a:r>
              <a:rPr sz="1008" b="1" spc="23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T</a:t>
            </a:r>
            <a:r>
              <a:rPr sz="1008" b="1" spc="3" dirty="0">
                <a:latin typeface="Arial"/>
                <a:cs typeface="Arial"/>
              </a:rPr>
              <a:t>B</a:t>
            </a:r>
            <a:r>
              <a:rPr sz="1008" b="1" dirty="0">
                <a:latin typeface="Arial"/>
                <a:cs typeface="Arial"/>
              </a:rPr>
              <a:t>-ind</a:t>
            </a:r>
            <a:r>
              <a:rPr sz="1008" b="1" spc="-8" dirty="0">
                <a:latin typeface="Arial"/>
                <a:cs typeface="Arial"/>
              </a:rPr>
              <a:t>i</a:t>
            </a:r>
            <a:r>
              <a:rPr sz="1008" b="1" spc="-3" dirty="0">
                <a:latin typeface="Arial"/>
                <a:cs typeface="Arial"/>
              </a:rPr>
              <a:t>ca</a:t>
            </a:r>
            <a:r>
              <a:rPr sz="1008" b="1" spc="3" dirty="0">
                <a:latin typeface="Arial"/>
                <a:cs typeface="Arial"/>
              </a:rPr>
              <a:t>t</a:t>
            </a:r>
            <a:r>
              <a:rPr sz="1008" b="1" spc="-3" dirty="0">
                <a:latin typeface="Arial"/>
                <a:cs typeface="Arial"/>
              </a:rPr>
              <a:t>e</a:t>
            </a:r>
            <a:r>
              <a:rPr sz="1008" b="1" dirty="0">
                <a:latin typeface="Arial"/>
                <a:cs typeface="Arial"/>
              </a:rPr>
              <a:t>d</a:t>
            </a:r>
            <a:r>
              <a:rPr sz="1008" b="1" spc="8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countr</a:t>
            </a:r>
            <a:r>
              <a:rPr sz="1008" b="1" dirty="0">
                <a:latin typeface="Arial"/>
                <a:cs typeface="Arial"/>
              </a:rPr>
              <a:t>y</a:t>
            </a:r>
            <a:r>
              <a:rPr sz="1008" b="1" spc="18" dirty="0">
                <a:latin typeface="Times New Roman"/>
                <a:cs typeface="Times New Roman"/>
              </a:rPr>
              <a:t> </a:t>
            </a:r>
            <a:r>
              <a:rPr sz="1008" b="1" spc="-13" dirty="0">
                <a:latin typeface="Arial"/>
                <a:cs typeface="Arial"/>
              </a:rPr>
              <a:t>v</a:t>
            </a:r>
            <a:r>
              <a:rPr sz="1008" b="1" spc="-3" dirty="0">
                <a:latin typeface="Arial"/>
                <a:cs typeface="Arial"/>
              </a:rPr>
              <a:t>s.</a:t>
            </a:r>
            <a:r>
              <a:rPr sz="1008" b="1" spc="-3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USA</a:t>
            </a:r>
            <a:endParaRPr sz="1008">
              <a:latin typeface="Arial"/>
              <a:cs typeface="Arial"/>
            </a:endParaRPr>
          </a:p>
          <a:p>
            <a:pPr marL="179294" indent="-172890">
              <a:spcBef>
                <a:spcPts val="303"/>
              </a:spcBef>
              <a:buClr>
                <a:srgbClr val="000098"/>
              </a:buClr>
              <a:buFont typeface="Symbol"/>
              <a:buChar char=""/>
              <a:tabLst>
                <a:tab pos="179614" algn="l"/>
              </a:tabLst>
            </a:pPr>
            <a:r>
              <a:rPr sz="1008" b="1" i="1" spc="-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(symptom</a:t>
            </a:r>
            <a:r>
              <a:rPr sz="1008" b="1" i="1" spc="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|</a:t>
            </a:r>
            <a:r>
              <a:rPr sz="1008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r>
              <a:rPr sz="1008" b="1" i="1" spc="-8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1008" b="1" i="1" spc="-3" dirty="0">
                <a:solidFill>
                  <a:srgbClr val="3232CC"/>
                </a:solidFill>
                <a:latin typeface="Arial"/>
                <a:cs typeface="Arial"/>
              </a:rPr>
              <a:t>sease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r>
              <a:rPr sz="1008" b="1" i="1" spc="1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shou</a:t>
            </a:r>
            <a:r>
              <a:rPr sz="1008" b="1" spc="-5" dirty="0">
                <a:latin typeface="Arial"/>
                <a:cs typeface="Arial"/>
              </a:rPr>
              <a:t>l</a:t>
            </a:r>
            <a:r>
              <a:rPr sz="1008" b="1" dirty="0">
                <a:latin typeface="Arial"/>
                <a:cs typeface="Arial"/>
              </a:rPr>
              <a:t>d</a:t>
            </a:r>
            <a:r>
              <a:rPr sz="1008" b="1" spc="25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be</a:t>
            </a:r>
            <a:r>
              <a:rPr sz="1008" b="1" spc="23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the</a:t>
            </a:r>
            <a:r>
              <a:rPr sz="1008" b="1" spc="20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sa</a:t>
            </a:r>
            <a:r>
              <a:rPr sz="1008" b="1" spc="-5" dirty="0">
                <a:latin typeface="Arial"/>
                <a:cs typeface="Arial"/>
              </a:rPr>
              <a:t>m</a:t>
            </a:r>
            <a:r>
              <a:rPr sz="1008" b="1" dirty="0">
                <a:latin typeface="Arial"/>
                <a:cs typeface="Arial"/>
              </a:rPr>
              <a:t>e</a:t>
            </a:r>
            <a:endParaRPr sz="1008">
              <a:latin typeface="Arial"/>
              <a:cs typeface="Arial"/>
            </a:endParaRPr>
          </a:p>
          <a:p>
            <a:pPr marL="381319" lvl="1" indent="-144395">
              <a:spcBef>
                <a:spcPts val="308"/>
              </a:spcBef>
              <a:buClr>
                <a:srgbClr val="000098"/>
              </a:buClr>
              <a:buFont typeface="Arial"/>
              <a:buChar char="•"/>
              <a:tabLst>
                <a:tab pos="381639" algn="l"/>
              </a:tabLst>
            </a:pPr>
            <a:r>
              <a:rPr sz="908" spc="-3" dirty="0">
                <a:latin typeface="Arial"/>
                <a:cs typeface="Arial"/>
              </a:rPr>
              <a:t>It</a:t>
            </a:r>
            <a:r>
              <a:rPr sz="908" spc="23" dirty="0">
                <a:latin typeface="Times New Roman"/>
                <a:cs typeface="Times New Roman"/>
              </a:rPr>
              <a:t> </a:t>
            </a:r>
            <a:r>
              <a:rPr sz="908" spc="-3" dirty="0">
                <a:latin typeface="Arial"/>
                <a:cs typeface="Arial"/>
              </a:rPr>
              <a:t>i</a:t>
            </a:r>
            <a:r>
              <a:rPr sz="908" dirty="0">
                <a:latin typeface="Arial"/>
                <a:cs typeface="Arial"/>
              </a:rPr>
              <a:t>s</a:t>
            </a:r>
            <a:r>
              <a:rPr sz="908" spc="25" dirty="0">
                <a:latin typeface="Times New Roman"/>
                <a:cs typeface="Times New Roman"/>
              </a:rPr>
              <a:t> </a:t>
            </a:r>
            <a:r>
              <a:rPr sz="908" dirty="0">
                <a:latin typeface="Arial"/>
                <a:cs typeface="Arial"/>
              </a:rPr>
              <a:t>more</a:t>
            </a:r>
            <a:r>
              <a:rPr sz="908" spc="20" dirty="0">
                <a:latin typeface="Times New Roman"/>
                <a:cs typeface="Times New Roman"/>
              </a:rPr>
              <a:t> </a:t>
            </a:r>
            <a:r>
              <a:rPr sz="908" spc="-20" dirty="0">
                <a:latin typeface="Arial"/>
                <a:cs typeface="Arial"/>
              </a:rPr>
              <a:t>w</a:t>
            </a:r>
            <a:r>
              <a:rPr sz="908" spc="-3" dirty="0">
                <a:latin typeface="Arial"/>
                <a:cs typeface="Arial"/>
              </a:rPr>
              <a:t>i</a:t>
            </a:r>
            <a:r>
              <a:rPr sz="908" spc="-5" dirty="0">
                <a:latin typeface="Arial"/>
                <a:cs typeface="Arial"/>
              </a:rPr>
              <a:t>d</a:t>
            </a:r>
            <a:r>
              <a:rPr sz="908" spc="-3" dirty="0">
                <a:latin typeface="Arial"/>
                <a:cs typeface="Arial"/>
              </a:rPr>
              <a:t>el</a:t>
            </a:r>
            <a:r>
              <a:rPr sz="908" dirty="0">
                <a:latin typeface="Arial"/>
                <a:cs typeface="Arial"/>
              </a:rPr>
              <a:t>y</a:t>
            </a:r>
            <a:r>
              <a:rPr sz="908" spc="50" dirty="0">
                <a:latin typeface="Times New Roman"/>
                <a:cs typeface="Times New Roman"/>
              </a:rPr>
              <a:t> </a:t>
            </a:r>
            <a:r>
              <a:rPr sz="908" spc="-3" dirty="0">
                <a:latin typeface="Arial"/>
                <a:cs typeface="Arial"/>
              </a:rPr>
              <a:t>us</a:t>
            </a:r>
            <a:r>
              <a:rPr sz="908" spc="-5" dirty="0">
                <a:latin typeface="Arial"/>
                <a:cs typeface="Arial"/>
              </a:rPr>
              <a:t>e</a:t>
            </a:r>
            <a:r>
              <a:rPr sz="908" dirty="0">
                <a:latin typeface="Arial"/>
                <a:cs typeface="Arial"/>
              </a:rPr>
              <a:t>ful</a:t>
            </a:r>
            <a:r>
              <a:rPr sz="908" spc="23" dirty="0">
                <a:latin typeface="Times New Roman"/>
                <a:cs typeface="Times New Roman"/>
              </a:rPr>
              <a:t> </a:t>
            </a:r>
            <a:r>
              <a:rPr sz="908" spc="-5" dirty="0">
                <a:latin typeface="Arial"/>
                <a:cs typeface="Arial"/>
              </a:rPr>
              <a:t>to</a:t>
            </a:r>
            <a:r>
              <a:rPr sz="908" spc="23" dirty="0">
                <a:latin typeface="Times New Roman"/>
                <a:cs typeface="Times New Roman"/>
              </a:rPr>
              <a:t> </a:t>
            </a:r>
            <a:r>
              <a:rPr sz="908" spc="-3" dirty="0">
                <a:latin typeface="Arial"/>
                <a:cs typeface="Arial"/>
              </a:rPr>
              <a:t>l</a:t>
            </a:r>
            <a:r>
              <a:rPr sz="908" spc="-5" dirty="0">
                <a:latin typeface="Arial"/>
                <a:cs typeface="Arial"/>
              </a:rPr>
              <a:t>e</a:t>
            </a:r>
            <a:r>
              <a:rPr sz="908" spc="-3" dirty="0">
                <a:latin typeface="Arial"/>
                <a:cs typeface="Arial"/>
              </a:rPr>
              <a:t>ar</a:t>
            </a:r>
            <a:r>
              <a:rPr sz="908" dirty="0">
                <a:latin typeface="Arial"/>
                <a:cs typeface="Arial"/>
              </a:rPr>
              <a:t>n</a:t>
            </a:r>
            <a:r>
              <a:rPr sz="908" spc="33" dirty="0">
                <a:latin typeface="Times New Roman"/>
                <a:cs typeface="Times New Roman"/>
              </a:rPr>
              <a:t> </a:t>
            </a:r>
            <a:r>
              <a:rPr sz="908" i="1" dirty="0">
                <a:solidFill>
                  <a:srgbClr val="3232CC"/>
                </a:solidFill>
                <a:latin typeface="Arial"/>
                <a:cs typeface="Arial"/>
              </a:rPr>
              <a:t>P(sy</a:t>
            </a:r>
            <a:r>
              <a:rPr sz="908" i="1" spc="-8" dirty="0">
                <a:solidFill>
                  <a:srgbClr val="3232CC"/>
                </a:solidFill>
                <a:latin typeface="Arial"/>
                <a:cs typeface="Arial"/>
              </a:rPr>
              <a:t>m</a:t>
            </a:r>
            <a:r>
              <a:rPr sz="908" i="1" spc="-3" dirty="0">
                <a:solidFill>
                  <a:srgbClr val="3232CC"/>
                </a:solidFill>
                <a:latin typeface="Arial"/>
                <a:cs typeface="Arial"/>
              </a:rPr>
              <a:t>pt</a:t>
            </a:r>
            <a:r>
              <a:rPr sz="908" i="1" spc="-5" dirty="0">
                <a:solidFill>
                  <a:srgbClr val="3232CC"/>
                </a:solidFill>
                <a:latin typeface="Arial"/>
                <a:cs typeface="Arial"/>
              </a:rPr>
              <a:t>o</a:t>
            </a:r>
            <a:r>
              <a:rPr sz="908" i="1" dirty="0">
                <a:solidFill>
                  <a:srgbClr val="3232CC"/>
                </a:solidFill>
                <a:latin typeface="Arial"/>
                <a:cs typeface="Arial"/>
              </a:rPr>
              <a:t>m</a:t>
            </a:r>
            <a:r>
              <a:rPr sz="908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i="1" spc="-3" dirty="0">
                <a:solidFill>
                  <a:srgbClr val="3232CC"/>
                </a:solidFill>
                <a:latin typeface="Arial"/>
                <a:cs typeface="Arial"/>
              </a:rPr>
              <a:t>|</a:t>
            </a:r>
            <a:r>
              <a:rPr sz="908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i="1" spc="-3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r>
              <a:rPr sz="908" i="1" spc="-5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908" i="1" dirty="0">
                <a:solidFill>
                  <a:srgbClr val="3232CC"/>
                </a:solidFill>
                <a:latin typeface="Arial"/>
                <a:cs typeface="Arial"/>
              </a:rPr>
              <a:t>se</a:t>
            </a:r>
            <a:r>
              <a:rPr sz="908" i="1" spc="-5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908" i="1" dirty="0">
                <a:solidFill>
                  <a:srgbClr val="3232CC"/>
                </a:solidFill>
                <a:latin typeface="Arial"/>
                <a:cs typeface="Arial"/>
              </a:rPr>
              <a:t>se)</a:t>
            </a:r>
            <a:endParaRPr sz="908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00098"/>
              </a:buClr>
              <a:buFont typeface="Arial"/>
              <a:buChar char="•"/>
            </a:pPr>
            <a:endParaRPr sz="908">
              <a:latin typeface="Times New Roman"/>
              <a:cs typeface="Times New Roman"/>
            </a:endParaRPr>
          </a:p>
          <a:p>
            <a:pPr marL="179294" indent="-172890">
              <a:spcBef>
                <a:spcPts val="524"/>
              </a:spcBef>
              <a:buClr>
                <a:srgbClr val="000098"/>
              </a:buClr>
              <a:buFont typeface="Symbol"/>
              <a:buChar char=""/>
              <a:tabLst>
                <a:tab pos="179614" algn="l"/>
              </a:tabLst>
            </a:pPr>
            <a:r>
              <a:rPr sz="1008" b="1" dirty="0">
                <a:latin typeface="Arial"/>
                <a:cs typeface="Arial"/>
              </a:rPr>
              <a:t>What</a:t>
            </a:r>
            <a:r>
              <a:rPr sz="1008" b="1" spc="15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abou</a:t>
            </a:r>
            <a:r>
              <a:rPr sz="1008" b="1" dirty="0">
                <a:latin typeface="Arial"/>
                <a:cs typeface="Arial"/>
              </a:rPr>
              <a:t>t</a:t>
            </a:r>
            <a:r>
              <a:rPr sz="1008" b="1" spc="23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P(s</a:t>
            </a:r>
            <a:r>
              <a:rPr sz="1008" b="1" spc="-18" dirty="0">
                <a:latin typeface="Arial"/>
                <a:cs typeface="Arial"/>
              </a:rPr>
              <a:t>y</a:t>
            </a:r>
            <a:r>
              <a:rPr sz="1008" b="1" spc="-3" dirty="0">
                <a:latin typeface="Arial"/>
                <a:cs typeface="Arial"/>
              </a:rPr>
              <a:t>mpto</a:t>
            </a:r>
            <a:r>
              <a:rPr sz="1008" b="1" spc="-5" dirty="0">
                <a:latin typeface="Arial"/>
                <a:cs typeface="Arial"/>
              </a:rPr>
              <a:t>m</a:t>
            </a:r>
            <a:r>
              <a:rPr sz="1008" b="1" dirty="0">
                <a:latin typeface="Arial"/>
                <a:cs typeface="Arial"/>
              </a:rPr>
              <a:t>)?</a:t>
            </a:r>
            <a:endParaRPr sz="1008">
              <a:latin typeface="Arial"/>
              <a:cs typeface="Arial"/>
            </a:endParaRPr>
          </a:p>
          <a:p>
            <a:pPr marL="381319" lvl="1" indent="-144395">
              <a:spcBef>
                <a:spcPts val="305"/>
              </a:spcBef>
              <a:buClr>
                <a:srgbClr val="000098"/>
              </a:buClr>
              <a:buFont typeface="Arial"/>
              <a:buChar char="•"/>
              <a:tabLst>
                <a:tab pos="381639" algn="l"/>
              </a:tabLst>
            </a:pPr>
            <a:r>
              <a:rPr sz="908" spc="-3" dirty="0">
                <a:latin typeface="Arial"/>
                <a:cs typeface="Arial"/>
              </a:rPr>
              <a:t>U</a:t>
            </a:r>
            <a:r>
              <a:rPr sz="908" spc="-5" dirty="0">
                <a:latin typeface="Arial"/>
                <a:cs typeface="Arial"/>
              </a:rPr>
              <a:t>s</a:t>
            </a:r>
            <a:r>
              <a:rPr sz="908" dirty="0">
                <a:latin typeface="Arial"/>
                <a:cs typeface="Arial"/>
              </a:rPr>
              <a:t>e</a:t>
            </a:r>
            <a:r>
              <a:rPr sz="908" spc="23" dirty="0">
                <a:latin typeface="Times New Roman"/>
                <a:cs typeface="Times New Roman"/>
              </a:rPr>
              <a:t> </a:t>
            </a:r>
            <a:r>
              <a:rPr sz="908" i="1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908" i="1" spc="-5" dirty="0">
                <a:solidFill>
                  <a:srgbClr val="3232CC"/>
                </a:solidFill>
                <a:latin typeface="Arial"/>
                <a:cs typeface="Arial"/>
              </a:rPr>
              <a:t>ond</a:t>
            </a:r>
            <a:r>
              <a:rPr sz="908" i="1" spc="-3" dirty="0">
                <a:solidFill>
                  <a:srgbClr val="3232CC"/>
                </a:solidFill>
                <a:latin typeface="Arial"/>
                <a:cs typeface="Arial"/>
              </a:rPr>
              <a:t>iti</a:t>
            </a:r>
            <a:r>
              <a:rPr sz="908" i="1" spc="-8" dirty="0">
                <a:solidFill>
                  <a:srgbClr val="3232CC"/>
                </a:solidFill>
                <a:latin typeface="Arial"/>
                <a:cs typeface="Arial"/>
              </a:rPr>
              <a:t>o</a:t>
            </a:r>
            <a:r>
              <a:rPr sz="908" i="1" spc="-5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908" i="1" spc="-3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908" i="1" spc="-8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908" i="1" dirty="0">
                <a:solidFill>
                  <a:srgbClr val="3232CC"/>
                </a:solidFill>
                <a:latin typeface="Arial"/>
                <a:cs typeface="Arial"/>
              </a:rPr>
              <a:t>g</a:t>
            </a:r>
            <a:r>
              <a:rPr sz="908" i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dirty="0">
                <a:latin typeface="Arial"/>
                <a:cs typeface="Arial"/>
              </a:rPr>
              <a:t>(</a:t>
            </a:r>
            <a:r>
              <a:rPr sz="908" spc="-5" dirty="0">
                <a:latin typeface="Arial"/>
                <a:cs typeface="Arial"/>
              </a:rPr>
              <a:t>ne</a:t>
            </a:r>
            <a:r>
              <a:rPr sz="908" spc="-8" dirty="0">
                <a:latin typeface="Arial"/>
                <a:cs typeface="Arial"/>
              </a:rPr>
              <a:t>x</a:t>
            </a:r>
            <a:r>
              <a:rPr sz="908" dirty="0">
                <a:latin typeface="Arial"/>
                <a:cs typeface="Arial"/>
              </a:rPr>
              <a:t>t</a:t>
            </a:r>
            <a:r>
              <a:rPr sz="908" spc="33" dirty="0">
                <a:latin typeface="Times New Roman"/>
                <a:cs typeface="Times New Roman"/>
              </a:rPr>
              <a:t> </a:t>
            </a:r>
            <a:r>
              <a:rPr sz="908" dirty="0">
                <a:latin typeface="Arial"/>
                <a:cs typeface="Arial"/>
              </a:rPr>
              <a:t>sl</a:t>
            </a:r>
            <a:r>
              <a:rPr sz="908" spc="-5" dirty="0">
                <a:latin typeface="Arial"/>
                <a:cs typeface="Arial"/>
              </a:rPr>
              <a:t>ide</a:t>
            </a:r>
            <a:r>
              <a:rPr sz="908" dirty="0">
                <a:latin typeface="Arial"/>
                <a:cs typeface="Arial"/>
              </a:rPr>
              <a:t>)</a:t>
            </a:r>
            <a:endParaRPr sz="908">
              <a:latin typeface="Arial"/>
              <a:cs typeface="Arial"/>
            </a:endParaRPr>
          </a:p>
          <a:p>
            <a:pPr marL="381319" marR="229880" lvl="1" indent="-144395">
              <a:spcBef>
                <a:spcPts val="303"/>
              </a:spcBef>
              <a:buClr>
                <a:srgbClr val="000098"/>
              </a:buClr>
              <a:buFont typeface="Arial"/>
              <a:buChar char="•"/>
              <a:tabLst>
                <a:tab pos="381639" algn="l"/>
                <a:tab pos="2122387" algn="l"/>
              </a:tabLst>
            </a:pPr>
            <a:r>
              <a:rPr sz="908" dirty="0">
                <a:latin typeface="Arial"/>
                <a:cs typeface="Arial"/>
              </a:rPr>
              <a:t>For</a:t>
            </a:r>
            <a:r>
              <a:rPr sz="908" spc="23" dirty="0">
                <a:latin typeface="Times New Roman"/>
                <a:cs typeface="Times New Roman"/>
              </a:rPr>
              <a:t> </a:t>
            </a:r>
            <a:r>
              <a:rPr sz="908" spc="-3" dirty="0">
                <a:latin typeface="Arial"/>
                <a:cs typeface="Arial"/>
              </a:rPr>
              <a:t>d</a:t>
            </a:r>
            <a:r>
              <a:rPr sz="908" spc="-5" dirty="0">
                <a:latin typeface="Arial"/>
                <a:cs typeface="Arial"/>
              </a:rPr>
              <a:t>e</a:t>
            </a:r>
            <a:r>
              <a:rPr sz="908" dirty="0">
                <a:latin typeface="Arial"/>
                <a:cs typeface="Arial"/>
              </a:rPr>
              <a:t>termi</a:t>
            </a:r>
            <a:r>
              <a:rPr sz="908" spc="-8" dirty="0">
                <a:latin typeface="Arial"/>
                <a:cs typeface="Arial"/>
              </a:rPr>
              <a:t>n</a:t>
            </a:r>
            <a:r>
              <a:rPr sz="908" spc="-3" dirty="0">
                <a:latin typeface="Arial"/>
                <a:cs typeface="Arial"/>
              </a:rPr>
              <a:t>i</a:t>
            </a:r>
            <a:r>
              <a:rPr sz="908" spc="-5" dirty="0">
                <a:latin typeface="Arial"/>
                <a:cs typeface="Arial"/>
              </a:rPr>
              <a:t>n</a:t>
            </a:r>
            <a:r>
              <a:rPr sz="908" spc="-8" dirty="0">
                <a:latin typeface="Arial"/>
                <a:cs typeface="Arial"/>
              </a:rPr>
              <a:t>g</a:t>
            </a:r>
            <a:r>
              <a:rPr sz="908" spc="-3" dirty="0">
                <a:latin typeface="Arial"/>
                <a:cs typeface="Arial"/>
              </a:rPr>
              <a:t>,</a:t>
            </a:r>
            <a:r>
              <a:rPr sz="908" spc="30" dirty="0">
                <a:latin typeface="Times New Roman"/>
                <a:cs typeface="Times New Roman"/>
              </a:rPr>
              <a:t> </a:t>
            </a:r>
            <a:r>
              <a:rPr sz="908" spc="-3" dirty="0">
                <a:latin typeface="Arial"/>
                <a:cs typeface="Arial"/>
              </a:rPr>
              <a:t>e.</a:t>
            </a:r>
            <a:r>
              <a:rPr sz="908" spc="-5" dirty="0">
                <a:latin typeface="Arial"/>
                <a:cs typeface="Arial"/>
              </a:rPr>
              <a:t>g</a:t>
            </a:r>
            <a:r>
              <a:rPr sz="908" spc="-3" dirty="0">
                <a:latin typeface="Arial"/>
                <a:cs typeface="Arial"/>
              </a:rPr>
              <a:t>.,</a:t>
            </a:r>
            <a:r>
              <a:rPr sz="908" spc="28" dirty="0">
                <a:latin typeface="Times New Roman"/>
                <a:cs typeface="Times New Roman"/>
              </a:rPr>
              <a:t> </a:t>
            </a:r>
            <a:r>
              <a:rPr sz="908" dirty="0">
                <a:latin typeface="Arial"/>
                <a:cs typeface="Arial"/>
              </a:rPr>
              <a:t>t</a:t>
            </a:r>
            <a:r>
              <a:rPr sz="908" spc="-3" dirty="0">
                <a:latin typeface="Arial"/>
                <a:cs typeface="Arial"/>
              </a:rPr>
              <a:t>h</a:t>
            </a:r>
            <a:r>
              <a:rPr sz="908" dirty="0">
                <a:latin typeface="Arial"/>
                <a:cs typeface="Arial"/>
              </a:rPr>
              <a:t>e</a:t>
            </a:r>
            <a:r>
              <a:rPr sz="908" spc="25" dirty="0">
                <a:latin typeface="Times New Roman"/>
                <a:cs typeface="Times New Roman"/>
              </a:rPr>
              <a:t> </a:t>
            </a:r>
            <a:r>
              <a:rPr sz="908" i="1" spc="-8" dirty="0">
                <a:solidFill>
                  <a:srgbClr val="3232CC"/>
                </a:solidFill>
                <a:latin typeface="Arial"/>
                <a:cs typeface="Arial"/>
              </a:rPr>
              <a:t>mos</a:t>
            </a:r>
            <a:r>
              <a:rPr sz="908" i="1" spc="-3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908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i="1" spc="-3" dirty="0">
                <a:solidFill>
                  <a:srgbClr val="3232CC"/>
                </a:solidFill>
                <a:latin typeface="Arial"/>
                <a:cs typeface="Arial"/>
              </a:rPr>
              <a:t>l</a:t>
            </a:r>
            <a:r>
              <a:rPr sz="908" i="1" spc="-5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908" i="1" dirty="0">
                <a:solidFill>
                  <a:srgbClr val="3232CC"/>
                </a:solidFill>
                <a:latin typeface="Arial"/>
                <a:cs typeface="Arial"/>
              </a:rPr>
              <a:t>ke</a:t>
            </a:r>
            <a:r>
              <a:rPr sz="908" i="1" spc="-5" dirty="0">
                <a:solidFill>
                  <a:srgbClr val="3232CC"/>
                </a:solidFill>
                <a:latin typeface="Arial"/>
                <a:cs typeface="Arial"/>
              </a:rPr>
              <a:t>l</a:t>
            </a:r>
            <a:r>
              <a:rPr sz="908" i="1" dirty="0">
                <a:solidFill>
                  <a:srgbClr val="3232CC"/>
                </a:solidFill>
                <a:latin typeface="Arial"/>
                <a:cs typeface="Arial"/>
              </a:rPr>
              <a:t>y</a:t>
            </a:r>
            <a:r>
              <a:rPr sz="908" i="1" spc="3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spc="-3" dirty="0">
                <a:latin typeface="Arial"/>
                <a:cs typeface="Arial"/>
              </a:rPr>
              <a:t>d</a:t>
            </a:r>
            <a:r>
              <a:rPr sz="908" spc="-5" dirty="0">
                <a:latin typeface="Arial"/>
                <a:cs typeface="Arial"/>
              </a:rPr>
              <a:t>i</a:t>
            </a:r>
            <a:r>
              <a:rPr sz="908" dirty="0">
                <a:latin typeface="Arial"/>
                <a:cs typeface="Arial"/>
              </a:rPr>
              <a:t>se</a:t>
            </a:r>
            <a:r>
              <a:rPr sz="908" spc="-5" dirty="0">
                <a:latin typeface="Arial"/>
                <a:cs typeface="Arial"/>
              </a:rPr>
              <a:t>a</a:t>
            </a:r>
            <a:r>
              <a:rPr sz="908" dirty="0">
                <a:latin typeface="Arial"/>
                <a:cs typeface="Arial"/>
              </a:rPr>
              <a:t>se</a:t>
            </a:r>
            <a:r>
              <a:rPr sz="908" spc="35" dirty="0">
                <a:latin typeface="Times New Roman"/>
                <a:cs typeface="Times New Roman"/>
              </a:rPr>
              <a:t> </a:t>
            </a:r>
            <a:r>
              <a:rPr sz="908" spc="-3" dirty="0">
                <a:latin typeface="Arial"/>
                <a:cs typeface="Arial"/>
              </a:rPr>
              <a:t>g</a:t>
            </a:r>
            <a:r>
              <a:rPr sz="908" spc="-5" dirty="0">
                <a:latin typeface="Arial"/>
                <a:cs typeface="Arial"/>
              </a:rPr>
              <a:t>i</a:t>
            </a:r>
            <a:r>
              <a:rPr sz="908" dirty="0">
                <a:latin typeface="Arial"/>
                <a:cs typeface="Arial"/>
              </a:rPr>
              <a:t>ven</a:t>
            </a:r>
            <a:r>
              <a:rPr sz="908" spc="28" dirty="0">
                <a:latin typeface="Times New Roman"/>
                <a:cs typeface="Times New Roman"/>
              </a:rPr>
              <a:t> </a:t>
            </a:r>
            <a:r>
              <a:rPr sz="908" dirty="0">
                <a:latin typeface="Arial"/>
                <a:cs typeface="Arial"/>
              </a:rPr>
              <a:t>the</a:t>
            </a:r>
            <a:r>
              <a:rPr sz="908" spc="20" dirty="0">
                <a:latin typeface="Times New Roman"/>
                <a:cs typeface="Times New Roman"/>
              </a:rPr>
              <a:t> </a:t>
            </a:r>
            <a:r>
              <a:rPr sz="908" dirty="0">
                <a:latin typeface="Arial"/>
                <a:cs typeface="Arial"/>
              </a:rPr>
              <a:t>s</a:t>
            </a:r>
            <a:r>
              <a:rPr sz="908" spc="-10" dirty="0">
                <a:latin typeface="Arial"/>
                <a:cs typeface="Arial"/>
              </a:rPr>
              <a:t>y</a:t>
            </a:r>
            <a:r>
              <a:rPr sz="908" dirty="0">
                <a:latin typeface="Arial"/>
                <a:cs typeface="Arial"/>
              </a:rPr>
              <a:t>mpt</a:t>
            </a:r>
            <a:r>
              <a:rPr sz="908" spc="-5" dirty="0">
                <a:latin typeface="Arial"/>
                <a:cs typeface="Arial"/>
              </a:rPr>
              <a:t>om,</a:t>
            </a:r>
            <a:r>
              <a:rPr sz="908" spc="-3" dirty="0">
                <a:latin typeface="Times New Roman"/>
                <a:cs typeface="Times New Roman"/>
              </a:rPr>
              <a:t> </a:t>
            </a:r>
            <a:r>
              <a:rPr sz="908" spc="-20" dirty="0">
                <a:latin typeface="Arial"/>
                <a:cs typeface="Arial"/>
              </a:rPr>
              <a:t>w</a:t>
            </a:r>
            <a:r>
              <a:rPr sz="908" dirty="0">
                <a:latin typeface="Arial"/>
                <a:cs typeface="Arial"/>
              </a:rPr>
              <a:t>e</a:t>
            </a:r>
            <a:r>
              <a:rPr sz="908" spc="40" dirty="0">
                <a:latin typeface="Times New Roman"/>
                <a:cs typeface="Times New Roman"/>
              </a:rPr>
              <a:t> </a:t>
            </a:r>
            <a:r>
              <a:rPr sz="908" dirty="0">
                <a:latin typeface="Arial"/>
                <a:cs typeface="Arial"/>
              </a:rPr>
              <a:t>can</a:t>
            </a:r>
            <a:r>
              <a:rPr sz="908" spc="28" dirty="0">
                <a:latin typeface="Times New Roman"/>
                <a:cs typeface="Times New Roman"/>
              </a:rPr>
              <a:t> </a:t>
            </a:r>
            <a:r>
              <a:rPr sz="908" spc="-3" dirty="0">
                <a:latin typeface="Arial"/>
                <a:cs typeface="Arial"/>
              </a:rPr>
              <a:t>j</a:t>
            </a:r>
            <a:r>
              <a:rPr sz="908" spc="-5" dirty="0">
                <a:latin typeface="Arial"/>
                <a:cs typeface="Arial"/>
              </a:rPr>
              <a:t>ust</a:t>
            </a:r>
            <a:r>
              <a:rPr sz="908" spc="28" dirty="0">
                <a:latin typeface="Times New Roman"/>
                <a:cs typeface="Times New Roman"/>
              </a:rPr>
              <a:t> </a:t>
            </a:r>
            <a:r>
              <a:rPr sz="908" spc="-3" dirty="0">
                <a:latin typeface="Arial"/>
                <a:cs typeface="Arial"/>
              </a:rPr>
              <a:t>i</a:t>
            </a:r>
            <a:r>
              <a:rPr sz="908" spc="-5" dirty="0">
                <a:latin typeface="Arial"/>
                <a:cs typeface="Arial"/>
              </a:rPr>
              <a:t>g</a:t>
            </a:r>
            <a:r>
              <a:rPr sz="908" spc="-3" dirty="0">
                <a:latin typeface="Arial"/>
                <a:cs typeface="Arial"/>
              </a:rPr>
              <a:t>n</a:t>
            </a:r>
            <a:r>
              <a:rPr sz="908" spc="-5" dirty="0">
                <a:latin typeface="Arial"/>
                <a:cs typeface="Arial"/>
              </a:rPr>
              <a:t>o</a:t>
            </a:r>
            <a:r>
              <a:rPr sz="908" dirty="0">
                <a:latin typeface="Arial"/>
                <a:cs typeface="Arial"/>
              </a:rPr>
              <a:t>re</a:t>
            </a:r>
            <a:r>
              <a:rPr sz="908" spc="28" dirty="0">
                <a:latin typeface="Times New Roman"/>
                <a:cs typeface="Times New Roman"/>
              </a:rPr>
              <a:t> </a:t>
            </a:r>
            <a:r>
              <a:rPr sz="908" dirty="0">
                <a:latin typeface="Arial"/>
                <a:cs typeface="Arial"/>
              </a:rPr>
              <a:t>P(s</a:t>
            </a:r>
            <a:r>
              <a:rPr sz="908" spc="-13" dirty="0">
                <a:latin typeface="Arial"/>
                <a:cs typeface="Arial"/>
              </a:rPr>
              <a:t>y</a:t>
            </a:r>
            <a:r>
              <a:rPr sz="908" dirty="0">
                <a:latin typeface="Arial"/>
                <a:cs typeface="Arial"/>
              </a:rPr>
              <a:t>mpt</a:t>
            </a:r>
            <a:r>
              <a:rPr sz="908" spc="-5" dirty="0">
                <a:latin typeface="Arial"/>
                <a:cs typeface="Arial"/>
              </a:rPr>
              <a:t>o</a:t>
            </a:r>
            <a:r>
              <a:rPr sz="908" spc="-8" dirty="0">
                <a:latin typeface="Arial"/>
                <a:cs typeface="Arial"/>
              </a:rPr>
              <a:t>m)</a:t>
            </a:r>
            <a:r>
              <a:rPr sz="908" spc="-13" dirty="0">
                <a:latin typeface="Arial"/>
                <a:cs typeface="Arial"/>
              </a:rPr>
              <a:t>!</a:t>
            </a:r>
            <a:r>
              <a:rPr sz="908" spc="-3" dirty="0">
                <a:latin typeface="Arial"/>
                <a:cs typeface="Arial"/>
              </a:rPr>
              <a:t>!!</a:t>
            </a:r>
            <a:r>
              <a:rPr sz="908" dirty="0">
                <a:latin typeface="Times New Roman"/>
                <a:cs typeface="Times New Roman"/>
              </a:rPr>
              <a:t>	</a:t>
            </a:r>
            <a:r>
              <a:rPr sz="908" dirty="0">
                <a:latin typeface="Arial"/>
                <a:cs typeface="Arial"/>
              </a:rPr>
              <a:t>(see</a:t>
            </a:r>
            <a:r>
              <a:rPr sz="908" spc="20" dirty="0">
                <a:latin typeface="Times New Roman"/>
                <a:cs typeface="Times New Roman"/>
              </a:rPr>
              <a:t> </a:t>
            </a:r>
            <a:r>
              <a:rPr sz="908" dirty="0">
                <a:latin typeface="Arial"/>
                <a:cs typeface="Arial"/>
              </a:rPr>
              <a:t>sli</a:t>
            </a:r>
            <a:r>
              <a:rPr sz="908" spc="-5" dirty="0">
                <a:latin typeface="Arial"/>
                <a:cs typeface="Arial"/>
              </a:rPr>
              <a:t>d</a:t>
            </a:r>
            <a:r>
              <a:rPr sz="908" dirty="0">
                <a:latin typeface="Arial"/>
                <a:cs typeface="Arial"/>
              </a:rPr>
              <a:t>e</a:t>
            </a:r>
            <a:r>
              <a:rPr sz="908" spc="28" dirty="0">
                <a:latin typeface="Times New Roman"/>
                <a:cs typeface="Times New Roman"/>
              </a:rPr>
              <a:t> </a:t>
            </a:r>
            <a:r>
              <a:rPr sz="908" spc="-3" dirty="0">
                <a:latin typeface="Arial"/>
                <a:cs typeface="Arial"/>
              </a:rPr>
              <a:t>3</a:t>
            </a:r>
            <a:r>
              <a:rPr sz="908" spc="-5" dirty="0">
                <a:latin typeface="Arial"/>
                <a:cs typeface="Arial"/>
              </a:rPr>
              <a:t>5</a:t>
            </a:r>
            <a:r>
              <a:rPr sz="908" dirty="0">
                <a:latin typeface="Arial"/>
                <a:cs typeface="Arial"/>
              </a:rPr>
              <a:t>)</a:t>
            </a:r>
            <a:endParaRPr sz="908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124" y="900941"/>
            <a:ext cx="2364277" cy="1601"/>
          </a:xfrm>
          <a:custGeom>
            <a:avLst/>
            <a:gdLst/>
            <a:ahLst/>
            <a:cxnLst/>
            <a:rect l="l" t="t" r="r" b="b"/>
            <a:pathLst>
              <a:path w="4689475" h="3175">
                <a:moveTo>
                  <a:pt x="0" y="3047"/>
                </a:moveTo>
                <a:lnTo>
                  <a:pt x="4689347" y="0"/>
                </a:lnTo>
              </a:path>
            </a:pathLst>
          </a:custGeom>
          <a:ln w="35051">
            <a:solidFill>
              <a:srgbClr val="3232CC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</p:spTree>
    <p:extLst>
      <p:ext uri="{BB962C8B-B14F-4D97-AF65-F5344CB8AC3E}">
        <p14:creationId xmlns:p14="http://schemas.microsoft.com/office/powerpoint/2010/main" val="117040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9189" y="357847"/>
            <a:ext cx="1608268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605"/>
            <a:r>
              <a:rPr spc="-3" dirty="0"/>
              <a:t>Condition</a:t>
            </a:r>
            <a:r>
              <a:rPr dirty="0"/>
              <a:t>i</a:t>
            </a:r>
            <a:r>
              <a:rPr spc="-10" dirty="0"/>
              <a:t>n</a:t>
            </a:r>
            <a:r>
              <a:rPr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918" y="695370"/>
            <a:ext cx="3819020" cy="372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294" marR="2561" indent="-172890"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1210" b="1" i="1" spc="-8" dirty="0">
                <a:solidFill>
                  <a:srgbClr val="3232CC"/>
                </a:solidFill>
                <a:latin typeface="Arial"/>
                <a:cs typeface="Arial"/>
              </a:rPr>
              <a:t>Idea:</a:t>
            </a:r>
            <a:r>
              <a:rPr sz="1210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spc="-3" dirty="0">
                <a:latin typeface="Arial"/>
                <a:cs typeface="Arial"/>
              </a:rPr>
              <a:t>U</a:t>
            </a:r>
            <a:r>
              <a:rPr sz="1210" b="1" spc="-5" dirty="0">
                <a:latin typeface="Arial"/>
                <a:cs typeface="Arial"/>
              </a:rPr>
              <a:t>s</a:t>
            </a:r>
            <a:r>
              <a:rPr sz="1210" b="1" dirty="0">
                <a:latin typeface="Arial"/>
                <a:cs typeface="Arial"/>
              </a:rPr>
              <a:t>e</a:t>
            </a:r>
            <a:r>
              <a:rPr sz="1210" b="1" spc="40" dirty="0">
                <a:latin typeface="Times New Roman"/>
                <a:cs typeface="Times New Roman"/>
              </a:rPr>
              <a:t> </a:t>
            </a:r>
            <a:r>
              <a:rPr sz="1210" b="1" i="1" spc="-10" dirty="0">
                <a:solidFill>
                  <a:srgbClr val="3232CC"/>
                </a:solidFill>
                <a:latin typeface="Arial"/>
                <a:cs typeface="Arial"/>
              </a:rPr>
              <a:t>condi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1210" b="1" i="1" spc="-8" dirty="0">
                <a:solidFill>
                  <a:srgbClr val="3232CC"/>
                </a:solidFill>
                <a:latin typeface="Arial"/>
                <a:cs typeface="Arial"/>
              </a:rPr>
              <a:t>ional</a:t>
            </a:r>
            <a:r>
              <a:rPr sz="1210" b="1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8" dirty="0">
                <a:solidFill>
                  <a:srgbClr val="3232CC"/>
                </a:solidFill>
                <a:latin typeface="Arial"/>
                <a:cs typeface="Arial"/>
              </a:rPr>
              <a:t>probab</a:t>
            </a:r>
            <a:r>
              <a:rPr sz="1210" b="1" i="1" spc="-3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1210" b="1" i="1" spc="-5" dirty="0">
                <a:solidFill>
                  <a:srgbClr val="3232CC"/>
                </a:solidFill>
                <a:latin typeface="Arial"/>
                <a:cs typeface="Arial"/>
              </a:rPr>
              <a:t>l</a:t>
            </a:r>
            <a:r>
              <a:rPr sz="1210" b="1" i="1" spc="-3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ties</a:t>
            </a:r>
            <a:r>
              <a:rPr sz="1210" b="1" i="1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spc="-8" dirty="0">
                <a:latin typeface="Arial"/>
                <a:cs typeface="Arial"/>
              </a:rPr>
              <a:t>instead</a:t>
            </a:r>
            <a:r>
              <a:rPr sz="1210" b="1" spc="30" dirty="0">
                <a:latin typeface="Times New Roman"/>
                <a:cs typeface="Times New Roman"/>
              </a:rPr>
              <a:t> </a:t>
            </a:r>
            <a:r>
              <a:rPr sz="1210" b="1" spc="-8" dirty="0">
                <a:latin typeface="Arial"/>
                <a:cs typeface="Arial"/>
              </a:rPr>
              <a:t>of</a:t>
            </a:r>
            <a:r>
              <a:rPr sz="1210" b="1" spc="25" dirty="0">
                <a:latin typeface="Times New Roman"/>
                <a:cs typeface="Times New Roman"/>
              </a:rPr>
              <a:t> </a:t>
            </a:r>
            <a:r>
              <a:rPr sz="1210" b="1" spc="-8" dirty="0">
                <a:latin typeface="Arial"/>
                <a:cs typeface="Arial"/>
              </a:rPr>
              <a:t>joint</a:t>
            </a:r>
            <a:r>
              <a:rPr sz="1210" b="1" spc="-5" dirty="0">
                <a:latin typeface="Times New Roman"/>
                <a:cs typeface="Times New Roman"/>
              </a:rPr>
              <a:t> </a:t>
            </a:r>
            <a:r>
              <a:rPr sz="1210" b="1" spc="-8" dirty="0">
                <a:latin typeface="Arial"/>
                <a:cs typeface="Arial"/>
              </a:rPr>
              <a:t>prob</a:t>
            </a:r>
            <a:r>
              <a:rPr sz="1210" b="1" spc="-13" dirty="0">
                <a:latin typeface="Arial"/>
                <a:cs typeface="Arial"/>
              </a:rPr>
              <a:t>a</a:t>
            </a:r>
            <a:r>
              <a:rPr sz="1210" b="1" spc="-5" dirty="0">
                <a:latin typeface="Arial"/>
                <a:cs typeface="Arial"/>
              </a:rPr>
              <a:t>bil</a:t>
            </a:r>
            <a:r>
              <a:rPr sz="1210" b="1" dirty="0">
                <a:latin typeface="Arial"/>
                <a:cs typeface="Arial"/>
              </a:rPr>
              <a:t>i</a:t>
            </a:r>
            <a:r>
              <a:rPr sz="1210" b="1" spc="-5" dirty="0">
                <a:latin typeface="Arial"/>
                <a:cs typeface="Arial"/>
              </a:rPr>
              <a:t>t</a:t>
            </a:r>
            <a:r>
              <a:rPr sz="1210" b="1" spc="-3" dirty="0">
                <a:latin typeface="Arial"/>
                <a:cs typeface="Arial"/>
              </a:rPr>
              <a:t>ies</a:t>
            </a:r>
            <a:endParaRPr sz="121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7018" y="1582218"/>
            <a:ext cx="334552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3"/>
            <a:r>
              <a:rPr sz="1008" b="1" i="1" u="heavy" spc="-3" dirty="0">
                <a:latin typeface="Arial"/>
                <a:cs typeface="Arial"/>
              </a:rPr>
              <a:t>H</a:t>
            </a:r>
            <a:r>
              <a:rPr sz="1008" b="1" i="1" u="heavy" dirty="0">
                <a:latin typeface="Arial"/>
                <a:cs typeface="Arial"/>
              </a:rPr>
              <a:t>e</a:t>
            </a:r>
            <a:r>
              <a:rPr sz="1008" b="1" i="1" u="heavy" spc="-3" dirty="0">
                <a:latin typeface="Arial"/>
                <a:cs typeface="Arial"/>
              </a:rPr>
              <a:t>r</a:t>
            </a:r>
            <a:r>
              <a:rPr sz="1008" b="1" i="1" u="heavy" dirty="0">
                <a:latin typeface="Arial"/>
                <a:cs typeface="Arial"/>
              </a:rPr>
              <a:t>e</a:t>
            </a:r>
            <a:r>
              <a:rPr sz="1008" dirty="0">
                <a:latin typeface="Arial"/>
                <a:cs typeface="Arial"/>
              </a:rPr>
              <a:t>:</a:t>
            </a:r>
            <a:endParaRPr sz="100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0860" y="1889558"/>
            <a:ext cx="862472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3"/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P(symptom)</a:t>
            </a:r>
            <a:r>
              <a:rPr sz="1008" b="1" i="1" spc="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=</a:t>
            </a:r>
            <a:endParaRPr sz="100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6851" y="1882538"/>
            <a:ext cx="232425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3" marR="2561" indent="4482">
              <a:lnSpc>
                <a:spcPts val="1210"/>
              </a:lnSpc>
              <a:tabLst>
                <a:tab pos="919840" algn="l"/>
                <a:tab pos="1583226" algn="l"/>
                <a:tab pos="1601796" algn="l"/>
              </a:tabLst>
            </a:pPr>
            <a:r>
              <a:rPr sz="1008" b="1" i="1" spc="-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(s</a:t>
            </a:r>
            <a:r>
              <a:rPr sz="1008" b="1" i="1" spc="-3" dirty="0">
                <a:solidFill>
                  <a:srgbClr val="3232CC"/>
                </a:solidFill>
                <a:latin typeface="Arial"/>
                <a:cs typeface="Arial"/>
              </a:rPr>
              <a:t>ympto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m</a:t>
            </a:r>
            <a:r>
              <a:rPr sz="1008" b="1" i="1" spc="1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|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r>
              <a:rPr sz="1008" b="1" i="1" spc="-5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1008" b="1" i="1" spc="-3" dirty="0">
                <a:solidFill>
                  <a:srgbClr val="3232CC"/>
                </a:solidFill>
                <a:latin typeface="Arial"/>
                <a:cs typeface="Arial"/>
              </a:rPr>
              <a:t>sea</a:t>
            </a:r>
            <a:r>
              <a:rPr sz="1008" b="1" i="1" spc="3" dirty="0">
                <a:solidFill>
                  <a:srgbClr val="3232CC"/>
                </a:solidFill>
                <a:latin typeface="Arial"/>
                <a:cs typeface="Arial"/>
              </a:rPr>
              <a:t>s</a:t>
            </a:r>
            <a:r>
              <a:rPr sz="1008" b="1" i="1" spc="-3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r>
              <a:rPr sz="1008" b="1" i="1" spc="1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59" b="1" i="1" spc="-28" dirty="0">
                <a:solidFill>
                  <a:srgbClr val="3232CC"/>
                </a:solidFill>
                <a:latin typeface="Symbol"/>
                <a:cs typeface="Symbol"/>
              </a:rPr>
              <a:t></a:t>
            </a:r>
            <a:r>
              <a:rPr sz="1059" b="1" i="1" dirty="0">
                <a:solidFill>
                  <a:srgbClr val="3232CC"/>
                </a:solidFill>
                <a:latin typeface="Times New Roman"/>
                <a:cs typeface="Times New Roman"/>
              </a:rPr>
              <a:t>		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P(disease)</a:t>
            </a:r>
            <a:r>
              <a:rPr sz="1008" b="1" i="1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P(symptom</a:t>
            </a:r>
            <a:r>
              <a:rPr sz="1008" b="1" i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|</a:t>
            </a:r>
            <a:r>
              <a:rPr sz="1008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b="1" spc="5" dirty="0">
                <a:solidFill>
                  <a:srgbClr val="3232CC"/>
                </a:solidFill>
                <a:latin typeface="Symbol"/>
                <a:cs typeface="Symbol"/>
              </a:rPr>
              <a:t>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disease)</a:t>
            </a:r>
            <a:r>
              <a:rPr sz="1008" b="1" i="1" spc="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59" b="1" i="1" spc="-28" dirty="0">
                <a:solidFill>
                  <a:srgbClr val="3232CC"/>
                </a:solidFill>
                <a:latin typeface="Symbol"/>
                <a:cs typeface="Symbol"/>
              </a:rPr>
              <a:t></a:t>
            </a:r>
            <a:r>
              <a:rPr sz="1059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1008" b="1" i="1" spc="-3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(</a:t>
            </a:r>
            <a:r>
              <a:rPr sz="1008" b="1" spc="5" dirty="0">
                <a:solidFill>
                  <a:srgbClr val="3232CC"/>
                </a:solidFill>
                <a:latin typeface="Symbol"/>
                <a:cs typeface="Symbol"/>
              </a:rPr>
              <a:t></a:t>
            </a:r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disease)</a:t>
            </a:r>
            <a:endParaRPr sz="100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29493" y="1889558"/>
            <a:ext cx="88040" cy="155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3"/>
            <a:r>
              <a:rPr sz="1008" b="1" i="1" dirty="0">
                <a:solidFill>
                  <a:srgbClr val="3232CC"/>
                </a:solidFill>
                <a:latin typeface="Arial"/>
                <a:cs typeface="Arial"/>
              </a:rPr>
              <a:t>+</a:t>
            </a:r>
            <a:endParaRPr sz="100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5918" y="2495358"/>
            <a:ext cx="3370495" cy="52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294" indent="-172890"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1008" b="1" dirty="0">
                <a:latin typeface="Arial"/>
                <a:cs typeface="Arial"/>
              </a:rPr>
              <a:t>More</a:t>
            </a:r>
            <a:r>
              <a:rPr sz="1008" b="1" spc="20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generall</a:t>
            </a:r>
            <a:r>
              <a:rPr sz="1008" b="1" spc="-23" dirty="0">
                <a:latin typeface="Arial"/>
                <a:cs typeface="Arial"/>
              </a:rPr>
              <a:t>y</a:t>
            </a:r>
            <a:r>
              <a:rPr sz="1008" b="1" dirty="0">
                <a:latin typeface="Arial"/>
                <a:cs typeface="Arial"/>
              </a:rPr>
              <a:t>:</a:t>
            </a:r>
            <a:r>
              <a:rPr sz="1008" b="1" spc="28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P(Y)</a:t>
            </a:r>
            <a:r>
              <a:rPr sz="1008" b="1" spc="18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=</a:t>
            </a:r>
            <a:r>
              <a:rPr sz="1008" b="1" spc="23" dirty="0">
                <a:latin typeface="Times New Roman"/>
                <a:cs typeface="Times New Roman"/>
              </a:rPr>
              <a:t> </a:t>
            </a:r>
            <a:r>
              <a:rPr sz="1008" b="1" spc="5" dirty="0">
                <a:latin typeface="Symbol"/>
                <a:cs typeface="Symbol"/>
              </a:rPr>
              <a:t></a:t>
            </a:r>
            <a:r>
              <a:rPr sz="983" b="1" spc="8" baseline="-21367" dirty="0">
                <a:latin typeface="Arial"/>
                <a:cs typeface="Arial"/>
              </a:rPr>
              <a:t>z</a:t>
            </a:r>
            <a:r>
              <a:rPr sz="983" b="1" baseline="-21367" dirty="0">
                <a:latin typeface="Times New Roman"/>
                <a:cs typeface="Times New Roman"/>
              </a:rPr>
              <a:t> </a:t>
            </a:r>
            <a:r>
              <a:rPr sz="983" b="1" spc="-90" baseline="-21367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P</a:t>
            </a:r>
            <a:r>
              <a:rPr sz="1008" b="1" dirty="0">
                <a:latin typeface="Arial"/>
                <a:cs typeface="Arial"/>
              </a:rPr>
              <a:t>(Y|</a:t>
            </a:r>
            <a:r>
              <a:rPr sz="1008" b="1" spc="3" dirty="0">
                <a:latin typeface="Arial"/>
                <a:cs typeface="Arial"/>
              </a:rPr>
              <a:t>z</a:t>
            </a:r>
            <a:r>
              <a:rPr sz="1008" b="1" dirty="0">
                <a:latin typeface="Arial"/>
                <a:cs typeface="Arial"/>
              </a:rPr>
              <a:t>)</a:t>
            </a:r>
            <a:r>
              <a:rPr sz="1008" b="1" spc="15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Symbol"/>
                <a:cs typeface="Symbol"/>
              </a:rPr>
              <a:t></a:t>
            </a:r>
            <a:r>
              <a:rPr sz="1008" b="1" spc="23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P(z)</a:t>
            </a:r>
            <a:endParaRPr sz="1008">
              <a:latin typeface="Arial"/>
              <a:cs typeface="Arial"/>
            </a:endParaRPr>
          </a:p>
          <a:p>
            <a:pPr marL="179294" indent="-172890">
              <a:spcBef>
                <a:spcPts val="545"/>
              </a:spcBef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1008" b="1" dirty="0">
                <a:latin typeface="Arial"/>
                <a:cs typeface="Arial"/>
              </a:rPr>
              <a:t>Margina</a:t>
            </a:r>
            <a:r>
              <a:rPr sz="1008" b="1" spc="-5" dirty="0">
                <a:latin typeface="Arial"/>
                <a:cs typeface="Arial"/>
              </a:rPr>
              <a:t>l</a:t>
            </a:r>
            <a:r>
              <a:rPr sz="1008" b="1" dirty="0">
                <a:latin typeface="Arial"/>
                <a:cs typeface="Arial"/>
              </a:rPr>
              <a:t>izat</a:t>
            </a:r>
            <a:r>
              <a:rPr sz="1008" b="1" spc="-8" dirty="0">
                <a:latin typeface="Arial"/>
                <a:cs typeface="Arial"/>
              </a:rPr>
              <a:t>i</a:t>
            </a:r>
            <a:r>
              <a:rPr sz="1008" b="1" dirty="0">
                <a:latin typeface="Arial"/>
                <a:cs typeface="Arial"/>
              </a:rPr>
              <a:t>on</a:t>
            </a:r>
            <a:r>
              <a:rPr sz="1008" b="1" spc="8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an</a:t>
            </a:r>
            <a:r>
              <a:rPr sz="1008" b="1" dirty="0">
                <a:latin typeface="Arial"/>
                <a:cs typeface="Arial"/>
              </a:rPr>
              <a:t>d</a:t>
            </a:r>
            <a:r>
              <a:rPr sz="1008" b="1" spc="28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cond</a:t>
            </a:r>
            <a:r>
              <a:rPr sz="1008" b="1" spc="-5" dirty="0">
                <a:latin typeface="Arial"/>
                <a:cs typeface="Arial"/>
              </a:rPr>
              <a:t>i</a:t>
            </a:r>
            <a:r>
              <a:rPr sz="1008" b="1" dirty="0">
                <a:latin typeface="Arial"/>
                <a:cs typeface="Arial"/>
              </a:rPr>
              <a:t>tion</a:t>
            </a:r>
            <a:r>
              <a:rPr sz="1008" b="1" spc="-3" dirty="0">
                <a:latin typeface="Arial"/>
                <a:cs typeface="Arial"/>
              </a:rPr>
              <a:t>i</a:t>
            </a:r>
            <a:r>
              <a:rPr sz="1008" b="1" dirty="0">
                <a:latin typeface="Arial"/>
                <a:cs typeface="Arial"/>
              </a:rPr>
              <a:t>ng</a:t>
            </a:r>
            <a:r>
              <a:rPr sz="1008" b="1" spc="18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ar</a:t>
            </a:r>
            <a:r>
              <a:rPr sz="1008" b="1" dirty="0">
                <a:latin typeface="Arial"/>
                <a:cs typeface="Arial"/>
              </a:rPr>
              <a:t>e</a:t>
            </a:r>
            <a:r>
              <a:rPr sz="1008" b="1" spc="20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useful</a:t>
            </a:r>
            <a:r>
              <a:rPr sz="1008" b="1" spc="10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rule</a:t>
            </a:r>
            <a:r>
              <a:rPr sz="1008" b="1" dirty="0">
                <a:latin typeface="Arial"/>
                <a:cs typeface="Arial"/>
              </a:rPr>
              <a:t>s</a:t>
            </a:r>
            <a:r>
              <a:rPr sz="1008" b="1" spc="20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for</a:t>
            </a:r>
            <a:endParaRPr sz="1008">
              <a:latin typeface="Arial"/>
              <a:cs typeface="Arial"/>
            </a:endParaRPr>
          </a:p>
          <a:p>
            <a:pPr marL="179294"/>
            <a:r>
              <a:rPr sz="1008" b="1" dirty="0">
                <a:latin typeface="Arial"/>
                <a:cs typeface="Arial"/>
              </a:rPr>
              <a:t>der</a:t>
            </a:r>
            <a:r>
              <a:rPr sz="1008" b="1" spc="-5" dirty="0">
                <a:latin typeface="Arial"/>
                <a:cs typeface="Arial"/>
              </a:rPr>
              <a:t>i</a:t>
            </a:r>
            <a:r>
              <a:rPr sz="1008" b="1" spc="-13" dirty="0">
                <a:latin typeface="Arial"/>
                <a:cs typeface="Arial"/>
              </a:rPr>
              <a:t>v</a:t>
            </a:r>
            <a:r>
              <a:rPr sz="1008" b="1" spc="-3" dirty="0">
                <a:latin typeface="Arial"/>
                <a:cs typeface="Arial"/>
              </a:rPr>
              <a:t>ation</a:t>
            </a:r>
            <a:r>
              <a:rPr sz="1008" b="1" dirty="0">
                <a:latin typeface="Arial"/>
                <a:cs typeface="Arial"/>
              </a:rPr>
              <a:t>s</a:t>
            </a:r>
            <a:r>
              <a:rPr sz="1008" b="1" spc="18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i</a:t>
            </a:r>
            <a:r>
              <a:rPr sz="1008" b="1" spc="-5" dirty="0">
                <a:latin typeface="Arial"/>
                <a:cs typeface="Arial"/>
              </a:rPr>
              <a:t>n</a:t>
            </a:r>
            <a:r>
              <a:rPr sz="1008" b="1" spc="-13" dirty="0">
                <a:latin typeface="Arial"/>
                <a:cs typeface="Arial"/>
              </a:rPr>
              <a:t>v</a:t>
            </a:r>
            <a:r>
              <a:rPr sz="1008" b="1" dirty="0">
                <a:latin typeface="Arial"/>
                <a:cs typeface="Arial"/>
              </a:rPr>
              <a:t>o</a:t>
            </a:r>
            <a:r>
              <a:rPr sz="1008" b="1" spc="-5" dirty="0">
                <a:latin typeface="Arial"/>
                <a:cs typeface="Arial"/>
              </a:rPr>
              <a:t>l</a:t>
            </a:r>
            <a:r>
              <a:rPr sz="1008" b="1" spc="-13" dirty="0">
                <a:latin typeface="Arial"/>
                <a:cs typeface="Arial"/>
              </a:rPr>
              <a:t>v</a:t>
            </a:r>
            <a:r>
              <a:rPr sz="1008" b="1" dirty="0">
                <a:latin typeface="Arial"/>
                <a:cs typeface="Arial"/>
              </a:rPr>
              <a:t>i</a:t>
            </a:r>
            <a:r>
              <a:rPr sz="1008" b="1" spc="-5" dirty="0">
                <a:latin typeface="Arial"/>
                <a:cs typeface="Arial"/>
              </a:rPr>
              <a:t>n</a:t>
            </a:r>
            <a:r>
              <a:rPr sz="1008" b="1" dirty="0">
                <a:latin typeface="Arial"/>
                <a:cs typeface="Arial"/>
              </a:rPr>
              <a:t>g</a:t>
            </a:r>
            <a:r>
              <a:rPr sz="1008" b="1" spc="40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pro</a:t>
            </a:r>
            <a:r>
              <a:rPr sz="1008" b="1" spc="-5" dirty="0">
                <a:latin typeface="Arial"/>
                <a:cs typeface="Arial"/>
              </a:rPr>
              <a:t>b</a:t>
            </a:r>
            <a:r>
              <a:rPr sz="1008" b="1" spc="-3" dirty="0">
                <a:latin typeface="Arial"/>
                <a:cs typeface="Arial"/>
              </a:rPr>
              <a:t>ab</a:t>
            </a:r>
            <a:r>
              <a:rPr sz="1008" b="1" spc="-5" dirty="0">
                <a:latin typeface="Arial"/>
                <a:cs typeface="Arial"/>
              </a:rPr>
              <a:t>i</a:t>
            </a:r>
            <a:r>
              <a:rPr sz="1008" b="1" dirty="0">
                <a:latin typeface="Arial"/>
                <a:cs typeface="Arial"/>
              </a:rPr>
              <a:t>l</a:t>
            </a:r>
            <a:r>
              <a:rPr sz="1008" b="1" spc="-8" dirty="0">
                <a:latin typeface="Arial"/>
                <a:cs typeface="Arial"/>
              </a:rPr>
              <a:t>i</a:t>
            </a:r>
            <a:r>
              <a:rPr sz="1008" b="1" dirty="0">
                <a:latin typeface="Arial"/>
                <a:cs typeface="Arial"/>
              </a:rPr>
              <a:t>ty</a:t>
            </a:r>
            <a:r>
              <a:rPr sz="1008" b="1" spc="13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expressi</a:t>
            </a:r>
            <a:r>
              <a:rPr sz="1008" b="1" spc="-5" dirty="0">
                <a:latin typeface="Arial"/>
                <a:cs typeface="Arial"/>
              </a:rPr>
              <a:t>o</a:t>
            </a:r>
            <a:r>
              <a:rPr sz="1008" b="1" dirty="0">
                <a:latin typeface="Arial"/>
                <a:cs typeface="Arial"/>
              </a:rPr>
              <a:t>ns.</a:t>
            </a:r>
            <a:endParaRPr sz="1008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25232"/>
              </p:ext>
            </p:extLst>
          </p:nvPr>
        </p:nvGraphicFramePr>
        <p:xfrm>
          <a:off x="374712" y="1107172"/>
          <a:ext cx="4140138" cy="410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8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25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tabLst>
                          <a:tab pos="377190" algn="l"/>
                          <a:tab pos="1468755" algn="l"/>
                        </a:tabLst>
                      </a:pPr>
                      <a:r>
                        <a:rPr sz="1200" i="1" dirty="0">
                          <a:solidFill>
                            <a:srgbClr val="000098"/>
                          </a:solidFill>
                          <a:latin typeface="Symbol"/>
                          <a:cs typeface="Symbol"/>
                        </a:rPr>
                        <a:t></a:t>
                      </a:r>
                      <a:r>
                        <a:rPr sz="1200" i="1" dirty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lang="en-US" sz="1200" i="1" dirty="0" smtClean="0">
                          <a:solidFill>
                            <a:srgbClr val="000098"/>
                          </a:solidFill>
                          <a:latin typeface="Times New Roman"/>
                          <a:cs typeface="Times New Roman"/>
                        </a:rPr>
                        <a:t>                     </a:t>
                      </a:r>
                      <a:r>
                        <a:rPr sz="1200" b="1" i="1" dirty="0" smtClean="0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P(a</a:t>
                      </a:r>
                      <a:r>
                        <a:rPr sz="1200" b="1" i="1" dirty="0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)</a:t>
                      </a:r>
                      <a:r>
                        <a:rPr sz="1200" b="1" i="1" spc="6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i="1" dirty="0" smtClean="0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=</a:t>
                      </a:r>
                      <a:r>
                        <a:rPr sz="1200" b="1" i="1" spc="-10" dirty="0" smtClean="0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200" b="1" i="1" dirty="0" smtClean="0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(a</a:t>
                      </a:r>
                      <a:r>
                        <a:rPr sz="1200" b="1" i="1" spc="60" dirty="0" smtClean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i="1" dirty="0">
                          <a:solidFill>
                            <a:srgbClr val="3232CC"/>
                          </a:solidFill>
                          <a:latin typeface="Symbol"/>
                          <a:cs typeface="Symbol"/>
                        </a:rPr>
                        <a:t></a:t>
                      </a:r>
                      <a:r>
                        <a:rPr sz="1300" b="1" i="1" spc="3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i="1" dirty="0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b)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</a:pPr>
                      <a:r>
                        <a:rPr sz="1200" b="1" i="1" dirty="0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</a:pPr>
                      <a:r>
                        <a:rPr sz="1200" b="1" i="1" spc="-10" dirty="0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200" b="1" i="1" dirty="0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(a</a:t>
                      </a:r>
                      <a:r>
                        <a:rPr sz="1200" b="1" i="1" spc="7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i="1" dirty="0">
                          <a:solidFill>
                            <a:srgbClr val="3232CC"/>
                          </a:solidFill>
                          <a:latin typeface="Symbol"/>
                          <a:cs typeface="Symbol"/>
                        </a:rPr>
                        <a:t></a:t>
                      </a:r>
                      <a:r>
                        <a:rPr sz="1300" b="1" i="1" spc="3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i="1" dirty="0">
                          <a:solidFill>
                            <a:srgbClr val="3232CC"/>
                          </a:solidFill>
                          <a:latin typeface="Symbol"/>
                          <a:cs typeface="Symbol"/>
                        </a:rPr>
                        <a:t></a:t>
                      </a:r>
                      <a:r>
                        <a:rPr sz="1300" b="1" i="1" spc="4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i="1" spc="-5" dirty="0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b)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255">
                <a:tc>
                  <a:txBody>
                    <a:bodyPr/>
                    <a:lstStyle/>
                    <a:p>
                      <a:pPr marL="1050925">
                        <a:lnSpc>
                          <a:spcPct val="100000"/>
                        </a:lnSpc>
                        <a:tabLst>
                          <a:tab pos="1480820" algn="l"/>
                        </a:tabLst>
                      </a:pPr>
                      <a:r>
                        <a:rPr sz="1200" b="1" i="1" dirty="0" smtClean="0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=P(a</a:t>
                      </a:r>
                      <a:r>
                        <a:rPr sz="1200" b="1" i="1" spc="65" dirty="0" smtClean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i="1" dirty="0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|</a:t>
                      </a:r>
                      <a:r>
                        <a:rPr sz="1200" b="1" i="1" spc="5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i="1" dirty="0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b)</a:t>
                      </a:r>
                      <a:r>
                        <a:rPr sz="1200" b="1" i="1" spc="7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i="1" dirty="0">
                          <a:solidFill>
                            <a:srgbClr val="3232CC"/>
                          </a:solidFill>
                          <a:latin typeface="Symbol"/>
                          <a:cs typeface="Symbol"/>
                        </a:rPr>
                        <a:t></a:t>
                      </a:r>
                      <a:r>
                        <a:rPr sz="1300" b="1" i="1" spc="3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i="1" dirty="0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P(b)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730">
                        <a:lnSpc>
                          <a:spcPct val="100000"/>
                        </a:lnSpc>
                      </a:pPr>
                      <a:r>
                        <a:rPr sz="1200" b="1" i="1" dirty="0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200" b="1" i="1" dirty="0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P(a</a:t>
                      </a:r>
                      <a:r>
                        <a:rPr sz="1200" b="1" i="1" spc="5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i="1" dirty="0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|</a:t>
                      </a:r>
                      <a:r>
                        <a:rPr sz="1200" b="1" i="1" spc="7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i="1" dirty="0">
                          <a:solidFill>
                            <a:srgbClr val="3232CC"/>
                          </a:solidFill>
                          <a:latin typeface="Symbol"/>
                          <a:cs typeface="Symbol"/>
                        </a:rPr>
                        <a:t></a:t>
                      </a:r>
                      <a:r>
                        <a:rPr sz="1300" b="1" i="1" spc="4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i="1" dirty="0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b)</a:t>
                      </a:r>
                      <a:r>
                        <a:rPr sz="1200" b="1" i="1" spc="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i="1" dirty="0">
                          <a:solidFill>
                            <a:srgbClr val="3232CC"/>
                          </a:solidFill>
                          <a:latin typeface="Symbol"/>
                          <a:cs typeface="Symbol"/>
                        </a:rPr>
                        <a:t></a:t>
                      </a:r>
                      <a:r>
                        <a:rPr sz="1300" b="1" i="1" spc="4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i="1" spc="-5" dirty="0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200" b="1" i="1" dirty="0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(</a:t>
                      </a:r>
                      <a:r>
                        <a:rPr sz="1300" b="1" i="1" dirty="0">
                          <a:solidFill>
                            <a:srgbClr val="3232CC"/>
                          </a:solidFill>
                          <a:latin typeface="Symbol"/>
                          <a:cs typeface="Symbol"/>
                        </a:rPr>
                        <a:t></a:t>
                      </a:r>
                      <a:r>
                        <a:rPr sz="1300" b="1" i="1" spc="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i="1" spc="-5" dirty="0">
                          <a:solidFill>
                            <a:srgbClr val="3232CC"/>
                          </a:solidFill>
                          <a:latin typeface="Arial"/>
                          <a:cs typeface="Arial"/>
                        </a:rPr>
                        <a:t>b)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385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1449" y="257534"/>
            <a:ext cx="255665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605">
              <a:lnSpc>
                <a:spcPts val="1921"/>
              </a:lnSpc>
            </a:pPr>
            <a:r>
              <a:rPr dirty="0"/>
              <a:t>The</a:t>
            </a:r>
            <a:r>
              <a:rPr spc="33" dirty="0">
                <a:latin typeface="Times New Roman"/>
                <a:cs typeface="Times New Roman"/>
              </a:rPr>
              <a:t> </a:t>
            </a:r>
            <a:r>
              <a:rPr dirty="0"/>
              <a:t>Soluti</a:t>
            </a:r>
            <a:r>
              <a:rPr spc="-5" dirty="0"/>
              <a:t>o</a:t>
            </a:r>
            <a:r>
              <a:rPr dirty="0"/>
              <a:t>n: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i="1" dirty="0">
                <a:latin typeface="Arial"/>
                <a:cs typeface="Arial"/>
              </a:rPr>
              <a:t>Ind</a:t>
            </a:r>
            <a:r>
              <a:rPr i="1" spc="-8" dirty="0"/>
              <a:t>e</a:t>
            </a:r>
            <a:r>
              <a:rPr i="1" dirty="0">
                <a:latin typeface="Arial"/>
                <a:cs typeface="Arial"/>
              </a:rPr>
              <a:t>pen</a:t>
            </a:r>
            <a:r>
              <a:rPr i="1" spc="-5" dirty="0"/>
              <a:t>d</a:t>
            </a:r>
            <a:r>
              <a:rPr i="1" spc="-3" dirty="0"/>
              <a:t>en</a:t>
            </a:r>
            <a:r>
              <a:rPr i="1" spc="-8" dirty="0"/>
              <a:t>c</a:t>
            </a:r>
            <a:r>
              <a:rPr i="1" dirty="0">
                <a:latin typeface="Arial"/>
                <a:cs typeface="Arial"/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918" y="638024"/>
            <a:ext cx="3947718" cy="1304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294" indent="-172890"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908" b="1" spc="-3" dirty="0">
                <a:latin typeface="Arial"/>
                <a:cs typeface="Arial"/>
              </a:rPr>
              <a:t>R</a:t>
            </a:r>
            <a:r>
              <a:rPr sz="908" b="1" spc="-5" dirty="0">
                <a:latin typeface="Arial"/>
                <a:cs typeface="Arial"/>
              </a:rPr>
              <a:t>a</a:t>
            </a:r>
            <a:r>
              <a:rPr sz="908" b="1" spc="-8" dirty="0">
                <a:latin typeface="Arial"/>
                <a:cs typeface="Arial"/>
              </a:rPr>
              <a:t>n</a:t>
            </a:r>
            <a:r>
              <a:rPr sz="908" b="1" spc="-5" dirty="0">
                <a:latin typeface="Arial"/>
                <a:cs typeface="Arial"/>
              </a:rPr>
              <a:t>d</a:t>
            </a:r>
            <a:r>
              <a:rPr sz="908" b="1" dirty="0">
                <a:latin typeface="Arial"/>
                <a:cs typeface="Arial"/>
              </a:rPr>
              <a:t>om</a:t>
            </a:r>
            <a:r>
              <a:rPr sz="908" b="1" spc="23" dirty="0">
                <a:latin typeface="Times New Roman"/>
                <a:cs typeface="Times New Roman"/>
              </a:rPr>
              <a:t> </a:t>
            </a:r>
            <a:r>
              <a:rPr sz="908" b="1" spc="-20" dirty="0">
                <a:latin typeface="Arial"/>
                <a:cs typeface="Arial"/>
              </a:rPr>
              <a:t>v</a:t>
            </a:r>
            <a:r>
              <a:rPr sz="908" b="1" spc="-3" dirty="0">
                <a:latin typeface="Arial"/>
                <a:cs typeface="Arial"/>
              </a:rPr>
              <a:t>a</a:t>
            </a:r>
            <a:r>
              <a:rPr sz="908" b="1" spc="-5" dirty="0">
                <a:latin typeface="Arial"/>
                <a:cs typeface="Arial"/>
              </a:rPr>
              <a:t>riab</a:t>
            </a:r>
            <a:r>
              <a:rPr sz="908" b="1" dirty="0">
                <a:latin typeface="Arial"/>
                <a:cs typeface="Arial"/>
              </a:rPr>
              <a:t>l</a:t>
            </a:r>
            <a:r>
              <a:rPr sz="908" b="1" spc="-3" dirty="0">
                <a:latin typeface="Arial"/>
                <a:cs typeface="Arial"/>
              </a:rPr>
              <a:t>e</a:t>
            </a:r>
            <a:r>
              <a:rPr sz="908" b="1" dirty="0">
                <a:latin typeface="Arial"/>
                <a:cs typeface="Arial"/>
              </a:rPr>
              <a:t>s</a:t>
            </a:r>
            <a:r>
              <a:rPr sz="908" b="1" spc="38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A</a:t>
            </a:r>
            <a:r>
              <a:rPr sz="908" b="1" spc="23" dirty="0">
                <a:latin typeface="Times New Roman"/>
                <a:cs typeface="Times New Roman"/>
              </a:rPr>
              <a:t> </a:t>
            </a:r>
            <a:r>
              <a:rPr sz="908" b="1" spc="-10" dirty="0">
                <a:latin typeface="Arial"/>
                <a:cs typeface="Arial"/>
              </a:rPr>
              <a:t>an</a:t>
            </a:r>
            <a:r>
              <a:rPr sz="908" b="1" spc="-8" dirty="0">
                <a:latin typeface="Arial"/>
                <a:cs typeface="Arial"/>
              </a:rPr>
              <a:t>d</a:t>
            </a:r>
            <a:r>
              <a:rPr sz="908" b="1" spc="28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B</a:t>
            </a:r>
            <a:r>
              <a:rPr sz="908" b="1" spc="25" dirty="0">
                <a:latin typeface="Times New Roman"/>
                <a:cs typeface="Times New Roman"/>
              </a:rPr>
              <a:t> </a:t>
            </a:r>
            <a:r>
              <a:rPr sz="908" b="1" spc="-3" dirty="0">
                <a:latin typeface="Arial"/>
                <a:cs typeface="Arial"/>
              </a:rPr>
              <a:t>a</a:t>
            </a:r>
            <a:r>
              <a:rPr sz="908" b="1" spc="-5" dirty="0">
                <a:latin typeface="Arial"/>
                <a:cs typeface="Arial"/>
              </a:rPr>
              <a:t>r</a:t>
            </a:r>
            <a:r>
              <a:rPr sz="908" b="1" dirty="0">
                <a:latin typeface="Arial"/>
                <a:cs typeface="Arial"/>
              </a:rPr>
              <a:t>e</a:t>
            </a:r>
            <a:r>
              <a:rPr sz="908" b="1" spc="30" dirty="0">
                <a:latin typeface="Times New Roman"/>
                <a:cs typeface="Times New Roman"/>
              </a:rPr>
              <a:t> </a:t>
            </a:r>
            <a:r>
              <a:rPr sz="908" i="1" spc="-3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908" i="1" u="heavy" spc="-3" dirty="0">
                <a:solidFill>
                  <a:srgbClr val="3232CC"/>
                </a:solidFill>
                <a:latin typeface="Arial"/>
                <a:cs typeface="Arial"/>
              </a:rPr>
              <a:t>ndependen</a:t>
            </a:r>
            <a:r>
              <a:rPr sz="908" i="1" u="heavy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908" i="1" spc="4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iff</a:t>
            </a:r>
            <a:endParaRPr sz="908">
              <a:latin typeface="Arial"/>
              <a:cs typeface="Arial"/>
            </a:endParaRPr>
          </a:p>
          <a:p>
            <a:pPr marL="236924">
              <a:spcBef>
                <a:spcPts val="166"/>
              </a:spcBef>
              <a:tabLst>
                <a:tab pos="381319" algn="l"/>
              </a:tabLst>
            </a:pPr>
            <a:r>
              <a:rPr sz="908" dirty="0">
                <a:solidFill>
                  <a:srgbClr val="000098"/>
                </a:solidFill>
                <a:latin typeface="Arial"/>
                <a:cs typeface="Arial"/>
              </a:rPr>
              <a:t>•	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P(A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58" b="1" i="1" spc="-35" dirty="0">
                <a:solidFill>
                  <a:srgbClr val="3232CC"/>
                </a:solidFill>
                <a:latin typeface="Symbol"/>
                <a:cs typeface="Symbol"/>
              </a:rPr>
              <a:t></a:t>
            </a:r>
            <a:r>
              <a:rPr sz="958" b="1" i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B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=</a:t>
            </a:r>
            <a:r>
              <a:rPr sz="908" b="1" i="1" spc="2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P(A)</a:t>
            </a:r>
            <a:r>
              <a:rPr sz="908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58" b="1" i="1" spc="-30" dirty="0">
                <a:solidFill>
                  <a:srgbClr val="3232CC"/>
                </a:solidFill>
                <a:latin typeface="Symbol"/>
                <a:cs typeface="Symbol"/>
              </a:rPr>
              <a:t></a:t>
            </a:r>
            <a:r>
              <a:rPr sz="958" b="1" i="1" spc="1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P(B)</a:t>
            </a:r>
            <a:endParaRPr sz="908">
              <a:latin typeface="Arial"/>
              <a:cs typeface="Arial"/>
            </a:endParaRPr>
          </a:p>
          <a:p>
            <a:pPr marL="381319" lvl="1" indent="-144395">
              <a:spcBef>
                <a:spcPts val="209"/>
              </a:spcBef>
              <a:buClr>
                <a:srgbClr val="000098"/>
              </a:buClr>
              <a:buFont typeface="Arial"/>
              <a:buChar char="•"/>
              <a:tabLst>
                <a:tab pos="381639" algn="l"/>
              </a:tabLst>
            </a:pP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q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u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iv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alentl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y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:</a:t>
            </a:r>
            <a:r>
              <a:rPr sz="908" b="1" i="1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4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P(A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|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5" dirty="0">
                <a:solidFill>
                  <a:srgbClr val="3232CC"/>
                </a:solidFill>
                <a:latin typeface="Arial"/>
                <a:cs typeface="Arial"/>
              </a:rPr>
              <a:t>B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=</a:t>
            </a:r>
            <a:r>
              <a:rPr sz="908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P(A)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10" dirty="0">
                <a:solidFill>
                  <a:srgbClr val="3232CC"/>
                </a:solidFill>
                <a:latin typeface="Arial"/>
                <a:cs typeface="Arial"/>
              </a:rPr>
              <a:t>an</a:t>
            </a: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r>
              <a:rPr sz="908" b="1" i="1" spc="2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P(B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|</a:t>
            </a:r>
            <a:r>
              <a:rPr sz="908" b="1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3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r>
              <a:rPr sz="908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spc="-8" dirty="0">
                <a:solidFill>
                  <a:srgbClr val="3232CC"/>
                </a:solidFill>
                <a:latin typeface="Arial"/>
                <a:cs typeface="Arial"/>
              </a:rPr>
              <a:t>=</a:t>
            </a:r>
            <a:r>
              <a:rPr sz="908" b="1" i="1" spc="2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908" b="1" i="1" dirty="0">
                <a:solidFill>
                  <a:srgbClr val="3232CC"/>
                </a:solidFill>
                <a:latin typeface="Arial"/>
                <a:cs typeface="Arial"/>
              </a:rPr>
              <a:t>P(B)</a:t>
            </a:r>
            <a:endParaRPr sz="908">
              <a:latin typeface="Arial"/>
              <a:cs typeface="Arial"/>
            </a:endParaRPr>
          </a:p>
          <a:p>
            <a:pPr marL="179294" marR="2561" indent="-172890">
              <a:spcBef>
                <a:spcPts val="766"/>
              </a:spcBef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1109" b="1" i="1" spc="-10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1109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109" b="1" i="1" spc="-10" dirty="0">
                <a:solidFill>
                  <a:srgbClr val="3232CC"/>
                </a:solidFill>
                <a:latin typeface="Arial"/>
                <a:cs typeface="Arial"/>
              </a:rPr>
              <a:t>an</a:t>
            </a:r>
            <a:r>
              <a:rPr sz="1109" b="1" i="1" spc="-8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r>
              <a:rPr sz="1109" b="1" i="1" spc="3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109" b="1" i="1" spc="-10" dirty="0">
                <a:solidFill>
                  <a:srgbClr val="3232CC"/>
                </a:solidFill>
                <a:latin typeface="Arial"/>
                <a:cs typeface="Arial"/>
              </a:rPr>
              <a:t>B</a:t>
            </a:r>
            <a:r>
              <a:rPr sz="1109" b="1" i="1" spc="3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109" b="1" i="1" spc="-10" dirty="0">
                <a:solidFill>
                  <a:srgbClr val="3232CC"/>
                </a:solidFill>
                <a:latin typeface="Arial"/>
                <a:cs typeface="Arial"/>
              </a:rPr>
              <a:t>ar</a:t>
            </a:r>
            <a:r>
              <a:rPr sz="1109" b="1" i="1" spc="-8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1109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109" b="1" i="1" spc="-8" dirty="0">
                <a:solidFill>
                  <a:srgbClr val="3232CC"/>
                </a:solidFill>
                <a:latin typeface="Arial"/>
                <a:cs typeface="Arial"/>
              </a:rPr>
              <a:t>independent</a:t>
            </a:r>
            <a:r>
              <a:rPr sz="1109" b="1" i="1" spc="5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109" b="1" i="1" spc="-5" dirty="0">
                <a:solidFill>
                  <a:srgbClr val="3232CC"/>
                </a:solidFill>
                <a:latin typeface="Arial"/>
                <a:cs typeface="Arial"/>
              </a:rPr>
              <a:t>if</a:t>
            </a:r>
            <a:r>
              <a:rPr sz="1109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109" b="1" i="1" spc="-8" dirty="0">
                <a:solidFill>
                  <a:srgbClr val="3232CC"/>
                </a:solidFill>
                <a:latin typeface="Arial"/>
                <a:cs typeface="Arial"/>
              </a:rPr>
              <a:t>knowing</a:t>
            </a:r>
            <a:r>
              <a:rPr sz="1109" b="1" i="1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109" b="1" i="1" spc="-8" dirty="0">
                <a:solidFill>
                  <a:srgbClr val="3232CC"/>
                </a:solidFill>
                <a:latin typeface="Arial"/>
                <a:cs typeface="Arial"/>
              </a:rPr>
              <a:t>whether</a:t>
            </a:r>
            <a:r>
              <a:rPr sz="1109" b="1" i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109" b="1" i="1" spc="-10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1109" b="1" i="1" spc="3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109" b="1" i="1" spc="-8" dirty="0">
                <a:solidFill>
                  <a:srgbClr val="3232CC"/>
                </a:solidFill>
                <a:latin typeface="Arial"/>
                <a:cs typeface="Arial"/>
              </a:rPr>
              <a:t>oc</a:t>
            </a:r>
            <a:r>
              <a:rPr sz="1109" b="1" i="1" spc="-5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1109" b="1" i="1" spc="-8" dirty="0">
                <a:solidFill>
                  <a:srgbClr val="3232CC"/>
                </a:solidFill>
                <a:latin typeface="Arial"/>
                <a:cs typeface="Arial"/>
              </a:rPr>
              <a:t>urred</a:t>
            </a:r>
            <a:r>
              <a:rPr sz="1109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109" b="1" i="1" spc="-8" dirty="0">
                <a:solidFill>
                  <a:srgbClr val="3232CC"/>
                </a:solidFill>
                <a:latin typeface="Arial"/>
                <a:cs typeface="Arial"/>
              </a:rPr>
              <a:t>giv</a:t>
            </a:r>
            <a:r>
              <a:rPr sz="1109" b="1" i="1" spc="-10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1109" b="1" i="1" spc="-8" dirty="0">
                <a:solidFill>
                  <a:srgbClr val="3232CC"/>
                </a:solidFill>
                <a:latin typeface="Arial"/>
                <a:cs typeface="Arial"/>
              </a:rPr>
              <a:t>s</a:t>
            </a:r>
            <a:r>
              <a:rPr sz="1109" b="1" i="1" spc="3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109" b="1" i="1" spc="-8" dirty="0">
                <a:solidFill>
                  <a:srgbClr val="3232CC"/>
                </a:solidFill>
                <a:latin typeface="Arial"/>
                <a:cs typeface="Arial"/>
              </a:rPr>
              <a:t>no</a:t>
            </a:r>
            <a:r>
              <a:rPr sz="1109" b="1" i="1" spc="3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109" b="1" i="1" spc="-5" dirty="0">
                <a:solidFill>
                  <a:srgbClr val="3232CC"/>
                </a:solidFill>
                <a:latin typeface="Arial"/>
                <a:cs typeface="Arial"/>
              </a:rPr>
              <a:t>info</a:t>
            </a:r>
            <a:r>
              <a:rPr sz="1109" b="1" i="1" spc="-10" dirty="0">
                <a:solidFill>
                  <a:srgbClr val="3232CC"/>
                </a:solidFill>
                <a:latin typeface="Arial"/>
                <a:cs typeface="Arial"/>
              </a:rPr>
              <a:t>rmat</a:t>
            </a:r>
            <a:r>
              <a:rPr sz="1109" b="1" i="1" spc="-3" dirty="0">
                <a:solidFill>
                  <a:srgbClr val="3232CC"/>
                </a:solidFill>
                <a:latin typeface="Arial"/>
                <a:cs typeface="Arial"/>
              </a:rPr>
              <a:t>i</a:t>
            </a:r>
            <a:r>
              <a:rPr sz="1109" b="1" i="1" spc="-8" dirty="0">
                <a:solidFill>
                  <a:srgbClr val="3232CC"/>
                </a:solidFill>
                <a:latin typeface="Arial"/>
                <a:cs typeface="Arial"/>
              </a:rPr>
              <a:t>on</a:t>
            </a:r>
            <a:r>
              <a:rPr sz="1109" b="1" i="1" spc="4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109" b="1" i="1" spc="-10" dirty="0">
                <a:solidFill>
                  <a:srgbClr val="3232CC"/>
                </a:solidFill>
                <a:latin typeface="Arial"/>
                <a:cs typeface="Arial"/>
              </a:rPr>
              <a:t>ab</a:t>
            </a:r>
            <a:r>
              <a:rPr sz="1109" b="1" i="1" spc="-5" dirty="0">
                <a:solidFill>
                  <a:srgbClr val="3232CC"/>
                </a:solidFill>
                <a:latin typeface="Arial"/>
                <a:cs typeface="Arial"/>
              </a:rPr>
              <a:t>o</a:t>
            </a:r>
            <a:r>
              <a:rPr sz="1109" b="1" i="1" spc="-8" dirty="0">
                <a:solidFill>
                  <a:srgbClr val="3232CC"/>
                </a:solidFill>
                <a:latin typeface="Arial"/>
                <a:cs typeface="Arial"/>
              </a:rPr>
              <a:t>ut</a:t>
            </a:r>
            <a:r>
              <a:rPr sz="1109" b="1" i="1" spc="4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109" b="1" i="1" spc="-10" dirty="0">
                <a:solidFill>
                  <a:srgbClr val="3232CC"/>
                </a:solidFill>
                <a:latin typeface="Arial"/>
                <a:cs typeface="Arial"/>
              </a:rPr>
              <a:t>B</a:t>
            </a:r>
            <a:r>
              <a:rPr sz="1109" b="1" i="1" spc="3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109" b="1" i="1" spc="-8" dirty="0">
                <a:solidFill>
                  <a:srgbClr val="3232CC"/>
                </a:solidFill>
                <a:latin typeface="Arial"/>
                <a:cs typeface="Arial"/>
              </a:rPr>
              <a:t>(and</a:t>
            </a:r>
            <a:r>
              <a:rPr sz="1109" b="1" i="1" spc="3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109" b="1" i="1" spc="-8" dirty="0">
                <a:solidFill>
                  <a:srgbClr val="3232CC"/>
                </a:solidFill>
                <a:latin typeface="Arial"/>
                <a:cs typeface="Arial"/>
              </a:rPr>
              <a:t>vice</a:t>
            </a:r>
            <a:r>
              <a:rPr sz="1109" b="1" i="1" spc="3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109" b="1" i="1" spc="-10" dirty="0">
                <a:solidFill>
                  <a:srgbClr val="3232CC"/>
                </a:solidFill>
                <a:latin typeface="Arial"/>
                <a:cs typeface="Arial"/>
              </a:rPr>
              <a:t>ver</a:t>
            </a:r>
            <a:r>
              <a:rPr sz="1109" b="1" i="1" spc="-8" dirty="0">
                <a:solidFill>
                  <a:srgbClr val="3232CC"/>
                </a:solidFill>
                <a:latin typeface="Arial"/>
                <a:cs typeface="Arial"/>
              </a:rPr>
              <a:t>sa)</a:t>
            </a:r>
            <a:endParaRPr sz="1109">
              <a:latin typeface="Arial"/>
              <a:cs typeface="Arial"/>
            </a:endParaRPr>
          </a:p>
          <a:p>
            <a:pPr marL="179294" marR="138952" indent="-172890">
              <a:spcBef>
                <a:spcPts val="807"/>
              </a:spcBef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908" b="1" spc="-3" dirty="0">
                <a:latin typeface="Arial"/>
                <a:cs typeface="Arial"/>
              </a:rPr>
              <a:t>I</a:t>
            </a:r>
            <a:r>
              <a:rPr sz="908" b="1" spc="-5" dirty="0">
                <a:latin typeface="Arial"/>
                <a:cs typeface="Arial"/>
              </a:rPr>
              <a:t>n</a:t>
            </a:r>
            <a:r>
              <a:rPr sz="908" b="1" spc="-8" dirty="0">
                <a:latin typeface="Arial"/>
                <a:cs typeface="Arial"/>
              </a:rPr>
              <a:t>depend</a:t>
            </a:r>
            <a:r>
              <a:rPr sz="908" b="1" spc="-3" dirty="0">
                <a:latin typeface="Arial"/>
                <a:cs typeface="Arial"/>
              </a:rPr>
              <a:t>en</a:t>
            </a:r>
            <a:r>
              <a:rPr sz="908" b="1" spc="-5" dirty="0">
                <a:latin typeface="Arial"/>
                <a:cs typeface="Arial"/>
              </a:rPr>
              <a:t>c</a:t>
            </a:r>
            <a:r>
              <a:rPr sz="908" b="1" dirty="0">
                <a:latin typeface="Arial"/>
                <a:cs typeface="Arial"/>
              </a:rPr>
              <a:t>e</a:t>
            </a:r>
            <a:r>
              <a:rPr sz="908" b="1" spc="18" dirty="0">
                <a:latin typeface="Times New Roman"/>
                <a:cs typeface="Times New Roman"/>
              </a:rPr>
              <a:t> </a:t>
            </a:r>
            <a:r>
              <a:rPr sz="908" b="1" spc="-3" dirty="0">
                <a:latin typeface="Arial"/>
                <a:cs typeface="Arial"/>
              </a:rPr>
              <a:t>a</a:t>
            </a:r>
            <a:r>
              <a:rPr sz="908" b="1" spc="-5" dirty="0">
                <a:latin typeface="Arial"/>
                <a:cs typeface="Arial"/>
              </a:rPr>
              <a:t>s</a:t>
            </a:r>
            <a:r>
              <a:rPr sz="908" b="1" spc="-8" dirty="0">
                <a:latin typeface="Arial"/>
                <a:cs typeface="Arial"/>
              </a:rPr>
              <a:t>sumpti</a:t>
            </a:r>
            <a:r>
              <a:rPr sz="908" b="1" spc="-5" dirty="0">
                <a:latin typeface="Arial"/>
                <a:cs typeface="Arial"/>
              </a:rPr>
              <a:t>o</a:t>
            </a:r>
            <a:r>
              <a:rPr sz="908" b="1" spc="-8" dirty="0">
                <a:latin typeface="Arial"/>
                <a:cs typeface="Arial"/>
              </a:rPr>
              <a:t>ns</a:t>
            </a:r>
            <a:r>
              <a:rPr sz="908" b="1" spc="23" dirty="0">
                <a:latin typeface="Times New Roman"/>
                <a:cs typeface="Times New Roman"/>
              </a:rPr>
              <a:t> </a:t>
            </a:r>
            <a:r>
              <a:rPr sz="908" b="1" spc="-3" dirty="0">
                <a:latin typeface="Arial"/>
                <a:cs typeface="Arial"/>
              </a:rPr>
              <a:t>a</a:t>
            </a:r>
            <a:r>
              <a:rPr sz="908" b="1" spc="-5" dirty="0">
                <a:latin typeface="Arial"/>
                <a:cs typeface="Arial"/>
              </a:rPr>
              <a:t>r</a:t>
            </a:r>
            <a:r>
              <a:rPr sz="908" b="1" dirty="0">
                <a:latin typeface="Arial"/>
                <a:cs typeface="Arial"/>
              </a:rPr>
              <a:t>e</a:t>
            </a:r>
            <a:r>
              <a:rPr sz="908" b="1" spc="28" dirty="0">
                <a:latin typeface="Times New Roman"/>
                <a:cs typeface="Times New Roman"/>
              </a:rPr>
              <a:t> </a:t>
            </a:r>
            <a:r>
              <a:rPr sz="908" b="1" i="1" spc="-3" dirty="0">
                <a:latin typeface="Arial"/>
                <a:cs typeface="Arial"/>
              </a:rPr>
              <a:t>e</a:t>
            </a:r>
            <a:r>
              <a:rPr sz="908" b="1" i="1" spc="-5" dirty="0">
                <a:latin typeface="Arial"/>
                <a:cs typeface="Arial"/>
              </a:rPr>
              <a:t>s</a:t>
            </a:r>
            <a:r>
              <a:rPr sz="908" b="1" i="1" spc="-3" dirty="0">
                <a:latin typeface="Arial"/>
                <a:cs typeface="Arial"/>
              </a:rPr>
              <a:t>s</a:t>
            </a:r>
            <a:r>
              <a:rPr sz="908" b="1" i="1" spc="-5" dirty="0">
                <a:latin typeface="Arial"/>
                <a:cs typeface="Arial"/>
              </a:rPr>
              <a:t>ent</a:t>
            </a:r>
            <a:r>
              <a:rPr sz="908" b="1" i="1" dirty="0">
                <a:latin typeface="Arial"/>
                <a:cs typeface="Arial"/>
              </a:rPr>
              <a:t>i</a:t>
            </a:r>
            <a:r>
              <a:rPr sz="908" b="1" i="1" spc="-8" dirty="0">
                <a:latin typeface="Arial"/>
                <a:cs typeface="Arial"/>
              </a:rPr>
              <a:t>a</a:t>
            </a:r>
            <a:r>
              <a:rPr sz="908" b="1" i="1" spc="-3" dirty="0">
                <a:latin typeface="Arial"/>
                <a:cs typeface="Arial"/>
              </a:rPr>
              <a:t>l</a:t>
            </a:r>
            <a:r>
              <a:rPr sz="908" b="1" i="1" spc="33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for</a:t>
            </a:r>
            <a:r>
              <a:rPr sz="908" b="1" spc="20" dirty="0">
                <a:latin typeface="Times New Roman"/>
                <a:cs typeface="Times New Roman"/>
              </a:rPr>
              <a:t> </a:t>
            </a:r>
            <a:r>
              <a:rPr sz="908" b="1" spc="-3" dirty="0">
                <a:latin typeface="Arial"/>
                <a:cs typeface="Arial"/>
              </a:rPr>
              <a:t>efficie</a:t>
            </a:r>
            <a:r>
              <a:rPr sz="908" b="1" spc="-5" dirty="0">
                <a:latin typeface="Arial"/>
                <a:cs typeface="Arial"/>
              </a:rPr>
              <a:t>nt</a:t>
            </a:r>
            <a:r>
              <a:rPr sz="908" b="1" spc="28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prob</a:t>
            </a:r>
            <a:r>
              <a:rPr sz="908" b="1" spc="-8" dirty="0">
                <a:latin typeface="Arial"/>
                <a:cs typeface="Arial"/>
              </a:rPr>
              <a:t>abi</a:t>
            </a:r>
            <a:r>
              <a:rPr sz="908" b="1" dirty="0">
                <a:latin typeface="Arial"/>
                <a:cs typeface="Arial"/>
              </a:rPr>
              <a:t>l</a:t>
            </a:r>
            <a:r>
              <a:rPr sz="908" b="1" spc="-5" dirty="0">
                <a:latin typeface="Arial"/>
                <a:cs typeface="Arial"/>
              </a:rPr>
              <a:t>istic</a:t>
            </a:r>
            <a:r>
              <a:rPr sz="908" b="1" spc="-3" dirty="0">
                <a:latin typeface="Times New Roman"/>
                <a:cs typeface="Times New Roman"/>
              </a:rPr>
              <a:t> </a:t>
            </a:r>
            <a:r>
              <a:rPr sz="908" b="1" spc="-3" dirty="0">
                <a:latin typeface="Arial"/>
                <a:cs typeface="Arial"/>
              </a:rPr>
              <a:t>r</a:t>
            </a:r>
            <a:r>
              <a:rPr sz="908" b="1" spc="-5" dirty="0">
                <a:latin typeface="Arial"/>
                <a:cs typeface="Arial"/>
              </a:rPr>
              <a:t>e</a:t>
            </a:r>
            <a:r>
              <a:rPr sz="908" b="1" spc="-3" dirty="0">
                <a:latin typeface="Arial"/>
                <a:cs typeface="Arial"/>
              </a:rPr>
              <a:t>a</a:t>
            </a:r>
            <a:r>
              <a:rPr sz="908" b="1" spc="-5" dirty="0">
                <a:latin typeface="Arial"/>
                <a:cs typeface="Arial"/>
              </a:rPr>
              <a:t>s</a:t>
            </a:r>
            <a:r>
              <a:rPr sz="908" b="1" spc="-8" dirty="0">
                <a:latin typeface="Arial"/>
                <a:cs typeface="Arial"/>
              </a:rPr>
              <a:t>o</a:t>
            </a:r>
            <a:r>
              <a:rPr sz="908" b="1" spc="-5" dirty="0">
                <a:latin typeface="Arial"/>
                <a:cs typeface="Arial"/>
              </a:rPr>
              <a:t>n</a:t>
            </a:r>
            <a:r>
              <a:rPr sz="908" b="1" spc="-3" dirty="0">
                <a:latin typeface="Arial"/>
                <a:cs typeface="Arial"/>
              </a:rPr>
              <a:t>i</a:t>
            </a:r>
            <a:r>
              <a:rPr sz="908" b="1" spc="-5" dirty="0">
                <a:latin typeface="Arial"/>
                <a:cs typeface="Arial"/>
              </a:rPr>
              <a:t>n</a:t>
            </a:r>
            <a:r>
              <a:rPr sz="908" b="1" spc="-8" dirty="0">
                <a:latin typeface="Arial"/>
                <a:cs typeface="Arial"/>
              </a:rPr>
              <a:t>g</a:t>
            </a:r>
            <a:endParaRPr sz="908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5884" y="1969332"/>
            <a:ext cx="1191903" cy="507111"/>
          </a:xfrm>
          <a:custGeom>
            <a:avLst/>
            <a:gdLst/>
            <a:ahLst/>
            <a:cxnLst/>
            <a:rect l="l" t="t" r="r" b="b"/>
            <a:pathLst>
              <a:path w="2364104" h="1005839">
                <a:moveTo>
                  <a:pt x="0" y="502919"/>
                </a:moveTo>
                <a:lnTo>
                  <a:pt x="3917" y="461673"/>
                </a:lnTo>
                <a:lnTo>
                  <a:pt x="15466" y="421345"/>
                </a:lnTo>
                <a:lnTo>
                  <a:pt x="34344" y="382064"/>
                </a:lnTo>
                <a:lnTo>
                  <a:pt x="60246" y="343960"/>
                </a:lnTo>
                <a:lnTo>
                  <a:pt x="92868" y="307163"/>
                </a:lnTo>
                <a:lnTo>
                  <a:pt x="131906" y="271801"/>
                </a:lnTo>
                <a:lnTo>
                  <a:pt x="177055" y="238005"/>
                </a:lnTo>
                <a:lnTo>
                  <a:pt x="228013" y="205904"/>
                </a:lnTo>
                <a:lnTo>
                  <a:pt x="284475" y="175627"/>
                </a:lnTo>
                <a:lnTo>
                  <a:pt x="346136" y="147304"/>
                </a:lnTo>
                <a:lnTo>
                  <a:pt x="412694" y="121063"/>
                </a:lnTo>
                <a:lnTo>
                  <a:pt x="483843" y="97036"/>
                </a:lnTo>
                <a:lnTo>
                  <a:pt x="559281" y="75350"/>
                </a:lnTo>
                <a:lnTo>
                  <a:pt x="638702" y="56136"/>
                </a:lnTo>
                <a:lnTo>
                  <a:pt x="721802" y="39522"/>
                </a:lnTo>
                <a:lnTo>
                  <a:pt x="808279" y="25639"/>
                </a:lnTo>
                <a:lnTo>
                  <a:pt x="897827" y="14616"/>
                </a:lnTo>
                <a:lnTo>
                  <a:pt x="990143" y="6582"/>
                </a:lnTo>
                <a:lnTo>
                  <a:pt x="1084922" y="1667"/>
                </a:lnTo>
                <a:lnTo>
                  <a:pt x="1181861" y="0"/>
                </a:lnTo>
                <a:lnTo>
                  <a:pt x="1278801" y="1667"/>
                </a:lnTo>
                <a:lnTo>
                  <a:pt x="1373582" y="6582"/>
                </a:lnTo>
                <a:lnTo>
                  <a:pt x="1465898" y="14616"/>
                </a:lnTo>
                <a:lnTo>
                  <a:pt x="1555447" y="25639"/>
                </a:lnTo>
                <a:lnTo>
                  <a:pt x="1641923" y="39522"/>
                </a:lnTo>
                <a:lnTo>
                  <a:pt x="1725024" y="56136"/>
                </a:lnTo>
                <a:lnTo>
                  <a:pt x="1804445" y="75350"/>
                </a:lnTo>
                <a:lnTo>
                  <a:pt x="1879882" y="97036"/>
                </a:lnTo>
                <a:lnTo>
                  <a:pt x="1951031" y="121063"/>
                </a:lnTo>
                <a:lnTo>
                  <a:pt x="2017589" y="147304"/>
                </a:lnTo>
                <a:lnTo>
                  <a:pt x="2079250" y="175627"/>
                </a:lnTo>
                <a:lnTo>
                  <a:pt x="2135712" y="205904"/>
                </a:lnTo>
                <a:lnTo>
                  <a:pt x="2186669" y="238005"/>
                </a:lnTo>
                <a:lnTo>
                  <a:pt x="2231819" y="271801"/>
                </a:lnTo>
                <a:lnTo>
                  <a:pt x="2270856" y="307163"/>
                </a:lnTo>
                <a:lnTo>
                  <a:pt x="2303478" y="343960"/>
                </a:lnTo>
                <a:lnTo>
                  <a:pt x="2329379" y="382064"/>
                </a:lnTo>
                <a:lnTo>
                  <a:pt x="2348257" y="421345"/>
                </a:lnTo>
                <a:lnTo>
                  <a:pt x="2359806" y="461673"/>
                </a:lnTo>
                <a:lnTo>
                  <a:pt x="2363723" y="502919"/>
                </a:lnTo>
                <a:lnTo>
                  <a:pt x="2359806" y="544166"/>
                </a:lnTo>
                <a:lnTo>
                  <a:pt x="2348257" y="584494"/>
                </a:lnTo>
                <a:lnTo>
                  <a:pt x="2329379" y="623775"/>
                </a:lnTo>
                <a:lnTo>
                  <a:pt x="2303478" y="661879"/>
                </a:lnTo>
                <a:lnTo>
                  <a:pt x="2270856" y="698676"/>
                </a:lnTo>
                <a:lnTo>
                  <a:pt x="2231819" y="734038"/>
                </a:lnTo>
                <a:lnTo>
                  <a:pt x="2186669" y="767834"/>
                </a:lnTo>
                <a:lnTo>
                  <a:pt x="2135712" y="799935"/>
                </a:lnTo>
                <a:lnTo>
                  <a:pt x="2079250" y="830212"/>
                </a:lnTo>
                <a:lnTo>
                  <a:pt x="2017589" y="858535"/>
                </a:lnTo>
                <a:lnTo>
                  <a:pt x="1951031" y="884776"/>
                </a:lnTo>
                <a:lnTo>
                  <a:pt x="1879882" y="908803"/>
                </a:lnTo>
                <a:lnTo>
                  <a:pt x="1804445" y="930489"/>
                </a:lnTo>
                <a:lnTo>
                  <a:pt x="1725024" y="949703"/>
                </a:lnTo>
                <a:lnTo>
                  <a:pt x="1641923" y="966317"/>
                </a:lnTo>
                <a:lnTo>
                  <a:pt x="1555447" y="980200"/>
                </a:lnTo>
                <a:lnTo>
                  <a:pt x="1465898" y="991223"/>
                </a:lnTo>
                <a:lnTo>
                  <a:pt x="1373582" y="999257"/>
                </a:lnTo>
                <a:lnTo>
                  <a:pt x="1278801" y="1004172"/>
                </a:lnTo>
                <a:lnTo>
                  <a:pt x="1181861" y="1005839"/>
                </a:lnTo>
                <a:lnTo>
                  <a:pt x="1084922" y="1004172"/>
                </a:lnTo>
                <a:lnTo>
                  <a:pt x="990143" y="999257"/>
                </a:lnTo>
                <a:lnTo>
                  <a:pt x="897827" y="991223"/>
                </a:lnTo>
                <a:lnTo>
                  <a:pt x="808279" y="980200"/>
                </a:lnTo>
                <a:lnTo>
                  <a:pt x="721802" y="966317"/>
                </a:lnTo>
                <a:lnTo>
                  <a:pt x="638702" y="949703"/>
                </a:lnTo>
                <a:lnTo>
                  <a:pt x="559281" y="930489"/>
                </a:lnTo>
                <a:lnTo>
                  <a:pt x="483843" y="908803"/>
                </a:lnTo>
                <a:lnTo>
                  <a:pt x="412694" y="884776"/>
                </a:lnTo>
                <a:lnTo>
                  <a:pt x="346136" y="858535"/>
                </a:lnTo>
                <a:lnTo>
                  <a:pt x="284475" y="830212"/>
                </a:lnTo>
                <a:lnTo>
                  <a:pt x="228013" y="799935"/>
                </a:lnTo>
                <a:lnTo>
                  <a:pt x="177055" y="767834"/>
                </a:lnTo>
                <a:lnTo>
                  <a:pt x="131906" y="734038"/>
                </a:lnTo>
                <a:lnTo>
                  <a:pt x="92868" y="698676"/>
                </a:lnTo>
                <a:lnTo>
                  <a:pt x="60246" y="661879"/>
                </a:lnTo>
                <a:lnTo>
                  <a:pt x="34344" y="623775"/>
                </a:lnTo>
                <a:lnTo>
                  <a:pt x="15466" y="584494"/>
                </a:lnTo>
                <a:lnTo>
                  <a:pt x="3917" y="544166"/>
                </a:lnTo>
                <a:lnTo>
                  <a:pt x="0" y="50291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5" name="object 5"/>
          <p:cNvSpPr/>
          <p:nvPr/>
        </p:nvSpPr>
        <p:spPr>
          <a:xfrm>
            <a:off x="2126024" y="2129148"/>
            <a:ext cx="283649" cy="186965"/>
          </a:xfrm>
          <a:custGeom>
            <a:avLst/>
            <a:gdLst/>
            <a:ahLst/>
            <a:cxnLst/>
            <a:rect l="l" t="t" r="r" b="b"/>
            <a:pathLst>
              <a:path w="562610" h="370839">
                <a:moveTo>
                  <a:pt x="430164" y="0"/>
                </a:moveTo>
                <a:lnTo>
                  <a:pt x="430164" y="92582"/>
                </a:lnTo>
                <a:lnTo>
                  <a:pt x="0" y="92582"/>
                </a:lnTo>
                <a:lnTo>
                  <a:pt x="0" y="277748"/>
                </a:lnTo>
                <a:lnTo>
                  <a:pt x="430164" y="277748"/>
                </a:lnTo>
                <a:lnTo>
                  <a:pt x="430164" y="370331"/>
                </a:lnTo>
                <a:lnTo>
                  <a:pt x="562355" y="185165"/>
                </a:lnTo>
                <a:lnTo>
                  <a:pt x="430164" y="0"/>
                </a:lnTo>
                <a:close/>
              </a:path>
            </a:pathLst>
          </a:custGeom>
          <a:solidFill>
            <a:srgbClr val="00CC98"/>
          </a:solidFill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6" name="object 6"/>
          <p:cNvSpPr/>
          <p:nvPr/>
        </p:nvSpPr>
        <p:spPr>
          <a:xfrm>
            <a:off x="2126024" y="2129148"/>
            <a:ext cx="283649" cy="186965"/>
          </a:xfrm>
          <a:custGeom>
            <a:avLst/>
            <a:gdLst/>
            <a:ahLst/>
            <a:cxnLst/>
            <a:rect l="l" t="t" r="r" b="b"/>
            <a:pathLst>
              <a:path w="562610" h="370839">
                <a:moveTo>
                  <a:pt x="0" y="92582"/>
                </a:moveTo>
                <a:lnTo>
                  <a:pt x="430164" y="92582"/>
                </a:lnTo>
                <a:lnTo>
                  <a:pt x="430164" y="0"/>
                </a:lnTo>
                <a:lnTo>
                  <a:pt x="562355" y="185165"/>
                </a:lnTo>
                <a:lnTo>
                  <a:pt x="430164" y="370331"/>
                </a:lnTo>
                <a:lnTo>
                  <a:pt x="430164" y="277748"/>
                </a:lnTo>
                <a:lnTo>
                  <a:pt x="0" y="277748"/>
                </a:lnTo>
                <a:lnTo>
                  <a:pt x="0" y="92582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7" name="object 7"/>
          <p:cNvSpPr/>
          <p:nvPr/>
        </p:nvSpPr>
        <p:spPr>
          <a:xfrm>
            <a:off x="2437974" y="1915547"/>
            <a:ext cx="1134917" cy="401143"/>
          </a:xfrm>
          <a:custGeom>
            <a:avLst/>
            <a:gdLst/>
            <a:ahLst/>
            <a:cxnLst/>
            <a:rect l="l" t="t" r="r" b="b"/>
            <a:pathLst>
              <a:path w="2251075" h="795654">
                <a:moveTo>
                  <a:pt x="0" y="397763"/>
                </a:moveTo>
                <a:lnTo>
                  <a:pt x="14731" y="333238"/>
                </a:lnTo>
                <a:lnTo>
                  <a:pt x="57380" y="272029"/>
                </a:lnTo>
                <a:lnTo>
                  <a:pt x="88450" y="242924"/>
                </a:lnTo>
                <a:lnTo>
                  <a:pt x="125629" y="214956"/>
                </a:lnTo>
                <a:lnTo>
                  <a:pt x="168629" y="188226"/>
                </a:lnTo>
                <a:lnTo>
                  <a:pt x="217160" y="162838"/>
                </a:lnTo>
                <a:lnTo>
                  <a:pt x="270933" y="138892"/>
                </a:lnTo>
                <a:lnTo>
                  <a:pt x="329656" y="116492"/>
                </a:lnTo>
                <a:lnTo>
                  <a:pt x="393041" y="95739"/>
                </a:lnTo>
                <a:lnTo>
                  <a:pt x="460798" y="76737"/>
                </a:lnTo>
                <a:lnTo>
                  <a:pt x="532637" y="59587"/>
                </a:lnTo>
                <a:lnTo>
                  <a:pt x="608268" y="44392"/>
                </a:lnTo>
                <a:lnTo>
                  <a:pt x="687403" y="31254"/>
                </a:lnTo>
                <a:lnTo>
                  <a:pt x="769750" y="20275"/>
                </a:lnTo>
                <a:lnTo>
                  <a:pt x="855020" y="11558"/>
                </a:lnTo>
                <a:lnTo>
                  <a:pt x="942924" y="5205"/>
                </a:lnTo>
                <a:lnTo>
                  <a:pt x="1033172" y="1318"/>
                </a:lnTo>
                <a:lnTo>
                  <a:pt x="1125473" y="0"/>
                </a:lnTo>
                <a:lnTo>
                  <a:pt x="1217775" y="1318"/>
                </a:lnTo>
                <a:lnTo>
                  <a:pt x="1308023" y="5205"/>
                </a:lnTo>
                <a:lnTo>
                  <a:pt x="1395927" y="11558"/>
                </a:lnTo>
                <a:lnTo>
                  <a:pt x="1481197" y="20275"/>
                </a:lnTo>
                <a:lnTo>
                  <a:pt x="1563544" y="31254"/>
                </a:lnTo>
                <a:lnTo>
                  <a:pt x="1642679" y="44392"/>
                </a:lnTo>
                <a:lnTo>
                  <a:pt x="1718310" y="59587"/>
                </a:lnTo>
                <a:lnTo>
                  <a:pt x="1790149" y="76737"/>
                </a:lnTo>
                <a:lnTo>
                  <a:pt x="1857906" y="95739"/>
                </a:lnTo>
                <a:lnTo>
                  <a:pt x="1921291" y="116492"/>
                </a:lnTo>
                <a:lnTo>
                  <a:pt x="1980014" y="138892"/>
                </a:lnTo>
                <a:lnTo>
                  <a:pt x="2033786" y="162838"/>
                </a:lnTo>
                <a:lnTo>
                  <a:pt x="2082317" y="188226"/>
                </a:lnTo>
                <a:lnTo>
                  <a:pt x="2125318" y="214956"/>
                </a:lnTo>
                <a:lnTo>
                  <a:pt x="2162497" y="242924"/>
                </a:lnTo>
                <a:lnTo>
                  <a:pt x="2193567" y="272029"/>
                </a:lnTo>
                <a:lnTo>
                  <a:pt x="2218236" y="302167"/>
                </a:lnTo>
                <a:lnTo>
                  <a:pt x="2247216" y="365137"/>
                </a:lnTo>
                <a:lnTo>
                  <a:pt x="2250947" y="397763"/>
                </a:lnTo>
                <a:lnTo>
                  <a:pt x="2247216" y="430390"/>
                </a:lnTo>
                <a:lnTo>
                  <a:pt x="2218236" y="493360"/>
                </a:lnTo>
                <a:lnTo>
                  <a:pt x="2193567" y="523498"/>
                </a:lnTo>
                <a:lnTo>
                  <a:pt x="2162497" y="552603"/>
                </a:lnTo>
                <a:lnTo>
                  <a:pt x="2125318" y="580571"/>
                </a:lnTo>
                <a:lnTo>
                  <a:pt x="2082317" y="607301"/>
                </a:lnTo>
                <a:lnTo>
                  <a:pt x="2033786" y="632689"/>
                </a:lnTo>
                <a:lnTo>
                  <a:pt x="1980014" y="656635"/>
                </a:lnTo>
                <a:lnTo>
                  <a:pt x="1921291" y="679035"/>
                </a:lnTo>
                <a:lnTo>
                  <a:pt x="1857906" y="699788"/>
                </a:lnTo>
                <a:lnTo>
                  <a:pt x="1790149" y="718790"/>
                </a:lnTo>
                <a:lnTo>
                  <a:pt x="1718310" y="735940"/>
                </a:lnTo>
                <a:lnTo>
                  <a:pt x="1642679" y="751135"/>
                </a:lnTo>
                <a:lnTo>
                  <a:pt x="1563544" y="764273"/>
                </a:lnTo>
                <a:lnTo>
                  <a:pt x="1481197" y="775252"/>
                </a:lnTo>
                <a:lnTo>
                  <a:pt x="1395927" y="783969"/>
                </a:lnTo>
                <a:lnTo>
                  <a:pt x="1308023" y="790322"/>
                </a:lnTo>
                <a:lnTo>
                  <a:pt x="1217775" y="794209"/>
                </a:lnTo>
                <a:lnTo>
                  <a:pt x="1125473" y="795527"/>
                </a:lnTo>
                <a:lnTo>
                  <a:pt x="1033172" y="794209"/>
                </a:lnTo>
                <a:lnTo>
                  <a:pt x="942924" y="790322"/>
                </a:lnTo>
                <a:lnTo>
                  <a:pt x="855020" y="783969"/>
                </a:lnTo>
                <a:lnTo>
                  <a:pt x="769750" y="775252"/>
                </a:lnTo>
                <a:lnTo>
                  <a:pt x="687403" y="764273"/>
                </a:lnTo>
                <a:lnTo>
                  <a:pt x="608268" y="751135"/>
                </a:lnTo>
                <a:lnTo>
                  <a:pt x="532637" y="735940"/>
                </a:lnTo>
                <a:lnTo>
                  <a:pt x="460798" y="718790"/>
                </a:lnTo>
                <a:lnTo>
                  <a:pt x="393041" y="699788"/>
                </a:lnTo>
                <a:lnTo>
                  <a:pt x="329656" y="679035"/>
                </a:lnTo>
                <a:lnTo>
                  <a:pt x="270933" y="656635"/>
                </a:lnTo>
                <a:lnTo>
                  <a:pt x="217160" y="632689"/>
                </a:lnTo>
                <a:lnTo>
                  <a:pt x="168629" y="607301"/>
                </a:lnTo>
                <a:lnTo>
                  <a:pt x="125629" y="580571"/>
                </a:lnTo>
                <a:lnTo>
                  <a:pt x="88450" y="552603"/>
                </a:lnTo>
                <a:lnTo>
                  <a:pt x="57380" y="523498"/>
                </a:lnTo>
                <a:lnTo>
                  <a:pt x="32711" y="493360"/>
                </a:lnTo>
                <a:lnTo>
                  <a:pt x="3731" y="430390"/>
                </a:lnTo>
                <a:lnTo>
                  <a:pt x="0" y="397763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8" name="object 8"/>
          <p:cNvSpPr/>
          <p:nvPr/>
        </p:nvSpPr>
        <p:spPr>
          <a:xfrm>
            <a:off x="2693066" y="2342750"/>
            <a:ext cx="425794" cy="160713"/>
          </a:xfrm>
          <a:custGeom>
            <a:avLst/>
            <a:gdLst/>
            <a:ahLst/>
            <a:cxnLst/>
            <a:rect l="l" t="t" r="r" b="b"/>
            <a:pathLst>
              <a:path w="844550" h="318770">
                <a:moveTo>
                  <a:pt x="0" y="159257"/>
                </a:moveTo>
                <a:lnTo>
                  <a:pt x="12267" y="120968"/>
                </a:lnTo>
                <a:lnTo>
                  <a:pt x="47114" y="86045"/>
                </a:lnTo>
                <a:lnTo>
                  <a:pt x="81442" y="65178"/>
                </a:lnTo>
                <a:lnTo>
                  <a:pt x="123634" y="46624"/>
                </a:lnTo>
                <a:lnTo>
                  <a:pt x="172821" y="30711"/>
                </a:lnTo>
                <a:lnTo>
                  <a:pt x="228135" y="17765"/>
                </a:lnTo>
                <a:lnTo>
                  <a:pt x="288706" y="8113"/>
                </a:lnTo>
                <a:lnTo>
                  <a:pt x="353667" y="2082"/>
                </a:lnTo>
                <a:lnTo>
                  <a:pt x="422147" y="0"/>
                </a:lnTo>
                <a:lnTo>
                  <a:pt x="456774" y="527"/>
                </a:lnTo>
                <a:lnTo>
                  <a:pt x="523603" y="4625"/>
                </a:lnTo>
                <a:lnTo>
                  <a:pt x="586478" y="12507"/>
                </a:lnTo>
                <a:lnTo>
                  <a:pt x="644529" y="23847"/>
                </a:lnTo>
                <a:lnTo>
                  <a:pt x="696888" y="38317"/>
                </a:lnTo>
                <a:lnTo>
                  <a:pt x="742686" y="55592"/>
                </a:lnTo>
                <a:lnTo>
                  <a:pt x="781054" y="75343"/>
                </a:lnTo>
                <a:lnTo>
                  <a:pt x="822777" y="108898"/>
                </a:lnTo>
                <a:lnTo>
                  <a:pt x="842896" y="146188"/>
                </a:lnTo>
                <a:lnTo>
                  <a:pt x="844295" y="159257"/>
                </a:lnTo>
                <a:lnTo>
                  <a:pt x="842896" y="172327"/>
                </a:lnTo>
                <a:lnTo>
                  <a:pt x="822777" y="209617"/>
                </a:lnTo>
                <a:lnTo>
                  <a:pt x="781054" y="243172"/>
                </a:lnTo>
                <a:lnTo>
                  <a:pt x="742686" y="262923"/>
                </a:lnTo>
                <a:lnTo>
                  <a:pt x="696888" y="280198"/>
                </a:lnTo>
                <a:lnTo>
                  <a:pt x="644529" y="294668"/>
                </a:lnTo>
                <a:lnTo>
                  <a:pt x="586478" y="306008"/>
                </a:lnTo>
                <a:lnTo>
                  <a:pt x="523603" y="313890"/>
                </a:lnTo>
                <a:lnTo>
                  <a:pt x="456774" y="317988"/>
                </a:lnTo>
                <a:lnTo>
                  <a:pt x="422147" y="318515"/>
                </a:lnTo>
                <a:lnTo>
                  <a:pt x="387521" y="317988"/>
                </a:lnTo>
                <a:lnTo>
                  <a:pt x="320692" y="313890"/>
                </a:lnTo>
                <a:lnTo>
                  <a:pt x="257817" y="306008"/>
                </a:lnTo>
                <a:lnTo>
                  <a:pt x="199766" y="294668"/>
                </a:lnTo>
                <a:lnTo>
                  <a:pt x="147407" y="280198"/>
                </a:lnTo>
                <a:lnTo>
                  <a:pt x="101609" y="262923"/>
                </a:lnTo>
                <a:lnTo>
                  <a:pt x="63241" y="243172"/>
                </a:lnTo>
                <a:lnTo>
                  <a:pt x="21518" y="209617"/>
                </a:lnTo>
                <a:lnTo>
                  <a:pt x="1399" y="172327"/>
                </a:lnTo>
                <a:lnTo>
                  <a:pt x="0" y="159257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9" name="object 9"/>
          <p:cNvSpPr txBox="1"/>
          <p:nvPr/>
        </p:nvSpPr>
        <p:spPr>
          <a:xfrm>
            <a:off x="385918" y="2608415"/>
            <a:ext cx="3057393" cy="537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32539"/>
            <a:r>
              <a:rPr sz="1008" i="1" dirty="0">
                <a:solidFill>
                  <a:srgbClr val="3232CC"/>
                </a:solidFill>
                <a:latin typeface="Arial"/>
                <a:cs typeface="Arial"/>
              </a:rPr>
              <a:t>P(</a:t>
            </a:r>
            <a:r>
              <a:rPr sz="1008" i="1" spc="-91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1008" i="1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1008" i="1" spc="1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i="1" dirty="0">
                <a:solidFill>
                  <a:srgbClr val="3232CC"/>
                </a:solidFill>
                <a:latin typeface="Arial"/>
                <a:cs typeface="Arial"/>
              </a:rPr>
              <a:t>X,</a:t>
            </a:r>
            <a:r>
              <a:rPr sz="1008" i="1" spc="2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i="1" spc="-3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1008" i="1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1008" i="1" spc="2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i="1" dirty="0">
                <a:solidFill>
                  <a:srgbClr val="3232CC"/>
                </a:solidFill>
                <a:latin typeface="Arial"/>
                <a:cs typeface="Arial"/>
              </a:rPr>
              <a:t>W)</a:t>
            </a:r>
            <a:r>
              <a:rPr sz="1008" i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i="1" dirty="0">
                <a:solidFill>
                  <a:srgbClr val="3232CC"/>
                </a:solidFill>
                <a:latin typeface="Arial"/>
                <a:cs typeface="Arial"/>
              </a:rPr>
              <a:t>=</a:t>
            </a:r>
            <a:r>
              <a:rPr sz="1008" i="1" spc="2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i="1" dirty="0">
                <a:solidFill>
                  <a:srgbClr val="3232CC"/>
                </a:solidFill>
                <a:latin typeface="Arial"/>
                <a:cs typeface="Arial"/>
              </a:rPr>
              <a:t>P(</a:t>
            </a:r>
            <a:r>
              <a:rPr sz="1008" i="1" spc="-91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1008" i="1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1008" i="1" spc="1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i="1" dirty="0">
                <a:solidFill>
                  <a:srgbClr val="3232CC"/>
                </a:solidFill>
                <a:latin typeface="Arial"/>
                <a:cs typeface="Arial"/>
              </a:rPr>
              <a:t>X,</a:t>
            </a:r>
            <a:r>
              <a:rPr sz="1008" i="1" spc="2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i="1" spc="-3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1008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r>
              <a:rPr sz="1008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731" b="1" i="1" spc="-15" dirty="0">
                <a:solidFill>
                  <a:srgbClr val="3232CC"/>
                </a:solidFill>
                <a:latin typeface="Symbol"/>
                <a:cs typeface="Symbol"/>
              </a:rPr>
              <a:t></a:t>
            </a:r>
            <a:r>
              <a:rPr sz="731" b="1" i="1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731" b="1" i="1" spc="2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008" i="1" dirty="0">
                <a:solidFill>
                  <a:srgbClr val="3232CC"/>
                </a:solidFill>
                <a:latin typeface="Arial"/>
                <a:cs typeface="Arial"/>
              </a:rPr>
              <a:t>P(W)</a:t>
            </a:r>
            <a:endParaRPr sz="1008">
              <a:latin typeface="Arial"/>
              <a:cs typeface="Arial"/>
            </a:endParaRPr>
          </a:p>
          <a:p>
            <a:pPr marL="6403">
              <a:spcBef>
                <a:spcPts val="847"/>
              </a:spcBef>
              <a:tabLst>
                <a:tab pos="178973" algn="l"/>
                <a:tab pos="1131150" algn="l"/>
              </a:tabLst>
            </a:pPr>
            <a:r>
              <a:rPr sz="908" i="1" dirty="0">
                <a:solidFill>
                  <a:srgbClr val="000098"/>
                </a:solidFill>
                <a:latin typeface="Symbol"/>
                <a:cs typeface="Symbol"/>
              </a:rPr>
              <a:t></a:t>
            </a:r>
            <a:r>
              <a:rPr sz="908" i="1" dirty="0">
                <a:solidFill>
                  <a:srgbClr val="000098"/>
                </a:solidFill>
                <a:latin typeface="Times New Roman"/>
                <a:cs typeface="Times New Roman"/>
              </a:rPr>
              <a:t>	</a:t>
            </a:r>
            <a:r>
              <a:rPr sz="908" b="1" spc="-3" dirty="0">
                <a:latin typeface="Arial"/>
                <a:cs typeface="Arial"/>
              </a:rPr>
              <a:t>1</a:t>
            </a:r>
            <a:r>
              <a:rPr sz="908" b="1" dirty="0">
                <a:latin typeface="Arial"/>
                <a:cs typeface="Arial"/>
              </a:rPr>
              <a:t>5</a:t>
            </a:r>
            <a:r>
              <a:rPr sz="908" b="1" spc="20" dirty="0">
                <a:latin typeface="Times New Roman"/>
                <a:cs typeface="Times New Roman"/>
              </a:rPr>
              <a:t> </a:t>
            </a:r>
            <a:r>
              <a:rPr sz="908" b="1" spc="-3" dirty="0">
                <a:latin typeface="Arial"/>
                <a:cs typeface="Arial"/>
              </a:rPr>
              <a:t>entrie</a:t>
            </a:r>
            <a:r>
              <a:rPr sz="908" b="1" dirty="0">
                <a:latin typeface="Arial"/>
                <a:cs typeface="Arial"/>
              </a:rPr>
              <a:t>s</a:t>
            </a:r>
            <a:r>
              <a:rPr sz="908" b="1" spc="28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(</a:t>
            </a:r>
            <a:r>
              <a:rPr sz="908" b="1" spc="-3" dirty="0">
                <a:latin typeface="Arial"/>
                <a:cs typeface="Arial"/>
              </a:rPr>
              <a:t>2</a:t>
            </a:r>
            <a:r>
              <a:rPr sz="908" b="1" baseline="25462" dirty="0">
                <a:latin typeface="Arial"/>
                <a:cs typeface="Arial"/>
              </a:rPr>
              <a:t>4</a:t>
            </a:r>
            <a:r>
              <a:rPr sz="908" b="1" dirty="0">
                <a:latin typeface="Arial"/>
                <a:cs typeface="Arial"/>
              </a:rPr>
              <a:t>-</a:t>
            </a:r>
            <a:r>
              <a:rPr sz="908" b="1" spc="-3" dirty="0">
                <a:latin typeface="Arial"/>
                <a:cs typeface="Arial"/>
              </a:rPr>
              <a:t>1</a:t>
            </a:r>
            <a:r>
              <a:rPr sz="908" b="1" dirty="0">
                <a:latin typeface="Arial"/>
                <a:cs typeface="Arial"/>
              </a:rPr>
              <a:t>)</a:t>
            </a:r>
            <a:r>
              <a:rPr sz="908" b="1" dirty="0">
                <a:latin typeface="Times New Roman"/>
                <a:cs typeface="Times New Roman"/>
              </a:rPr>
              <a:t>	</a:t>
            </a:r>
            <a:r>
              <a:rPr sz="908" b="1" spc="-3" dirty="0">
                <a:latin typeface="Arial"/>
                <a:cs typeface="Arial"/>
              </a:rPr>
              <a:t>r</a:t>
            </a:r>
            <a:r>
              <a:rPr sz="908" b="1" spc="-5" dirty="0">
                <a:latin typeface="Arial"/>
                <a:cs typeface="Arial"/>
              </a:rPr>
              <a:t>edu</a:t>
            </a:r>
            <a:r>
              <a:rPr sz="908" b="1" spc="-3" dirty="0">
                <a:latin typeface="Arial"/>
                <a:cs typeface="Arial"/>
              </a:rPr>
              <a:t>ce</a:t>
            </a:r>
            <a:r>
              <a:rPr sz="908" b="1" dirty="0">
                <a:latin typeface="Arial"/>
                <a:cs typeface="Arial"/>
              </a:rPr>
              <a:t>d</a:t>
            </a:r>
            <a:r>
              <a:rPr sz="908" b="1" spc="25" dirty="0">
                <a:latin typeface="Times New Roman"/>
                <a:cs typeface="Times New Roman"/>
              </a:rPr>
              <a:t> </a:t>
            </a:r>
            <a:r>
              <a:rPr sz="908" b="1" spc="-5" dirty="0">
                <a:latin typeface="Arial"/>
                <a:cs typeface="Arial"/>
              </a:rPr>
              <a:t>to</a:t>
            </a:r>
            <a:r>
              <a:rPr sz="908" b="1" spc="23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8</a:t>
            </a:r>
            <a:r>
              <a:rPr sz="908" b="1" spc="25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(</a:t>
            </a:r>
            <a:r>
              <a:rPr sz="908" b="1" spc="-8" dirty="0">
                <a:latin typeface="Arial"/>
                <a:cs typeface="Arial"/>
              </a:rPr>
              <a:t>2</a:t>
            </a:r>
            <a:r>
              <a:rPr sz="908" b="1" baseline="25462" dirty="0">
                <a:latin typeface="Arial"/>
                <a:cs typeface="Arial"/>
              </a:rPr>
              <a:t>3</a:t>
            </a:r>
            <a:r>
              <a:rPr sz="908" b="1" dirty="0">
                <a:latin typeface="Arial"/>
                <a:cs typeface="Arial"/>
              </a:rPr>
              <a:t>-1</a:t>
            </a:r>
            <a:r>
              <a:rPr sz="908" b="1" spc="18" dirty="0">
                <a:latin typeface="Times New Roman"/>
                <a:cs typeface="Times New Roman"/>
              </a:rPr>
              <a:t> </a:t>
            </a:r>
            <a:r>
              <a:rPr sz="908" b="1" spc="-8" dirty="0">
                <a:latin typeface="Arial"/>
                <a:cs typeface="Arial"/>
              </a:rPr>
              <a:t>+</a:t>
            </a:r>
            <a:r>
              <a:rPr sz="908" b="1" spc="28" dirty="0">
                <a:latin typeface="Times New Roman"/>
                <a:cs typeface="Times New Roman"/>
              </a:rPr>
              <a:t> </a:t>
            </a:r>
            <a:r>
              <a:rPr sz="908" b="1" spc="-3" dirty="0">
                <a:latin typeface="Arial"/>
                <a:cs typeface="Arial"/>
              </a:rPr>
              <a:t>2</a:t>
            </a:r>
            <a:r>
              <a:rPr sz="908" b="1" dirty="0">
                <a:latin typeface="Arial"/>
                <a:cs typeface="Arial"/>
              </a:rPr>
              <a:t>-</a:t>
            </a:r>
            <a:r>
              <a:rPr sz="908" b="1" spc="-3" dirty="0">
                <a:latin typeface="Arial"/>
                <a:cs typeface="Arial"/>
              </a:rPr>
              <a:t>1)</a:t>
            </a:r>
            <a:endParaRPr sz="908">
              <a:latin typeface="Arial"/>
              <a:cs typeface="Arial"/>
            </a:endParaRPr>
          </a:p>
          <a:p>
            <a:pPr marL="179294"/>
            <a:r>
              <a:rPr sz="908" b="1" spc="-8" dirty="0">
                <a:latin typeface="Arial"/>
                <a:cs typeface="Arial"/>
              </a:rPr>
              <a:t>F</a:t>
            </a:r>
            <a:r>
              <a:rPr sz="908" b="1" spc="-5" dirty="0">
                <a:latin typeface="Arial"/>
                <a:cs typeface="Arial"/>
              </a:rPr>
              <a:t>o</a:t>
            </a:r>
            <a:r>
              <a:rPr sz="908" b="1" dirty="0">
                <a:latin typeface="Arial"/>
                <a:cs typeface="Arial"/>
              </a:rPr>
              <a:t>r</a:t>
            </a:r>
            <a:r>
              <a:rPr sz="908" b="1" spc="18" dirty="0">
                <a:latin typeface="Times New Roman"/>
                <a:cs typeface="Times New Roman"/>
              </a:rPr>
              <a:t> </a:t>
            </a:r>
            <a:r>
              <a:rPr sz="908" b="1" i="1" spc="-8" dirty="0">
                <a:latin typeface="Arial"/>
                <a:cs typeface="Arial"/>
              </a:rPr>
              <a:t>n</a:t>
            </a:r>
            <a:r>
              <a:rPr sz="908" b="1" i="1" spc="28" dirty="0">
                <a:latin typeface="Times New Roman"/>
                <a:cs typeface="Times New Roman"/>
              </a:rPr>
              <a:t> </a:t>
            </a:r>
            <a:r>
              <a:rPr sz="908" b="1" i="1" spc="-3" dirty="0">
                <a:latin typeface="Arial"/>
                <a:cs typeface="Arial"/>
              </a:rPr>
              <a:t>i</a:t>
            </a:r>
            <a:r>
              <a:rPr sz="908" b="1" i="1" spc="-5" dirty="0">
                <a:latin typeface="Arial"/>
                <a:cs typeface="Arial"/>
              </a:rPr>
              <a:t>n</a:t>
            </a:r>
            <a:r>
              <a:rPr sz="908" b="1" i="1" spc="-8" dirty="0">
                <a:latin typeface="Arial"/>
                <a:cs typeface="Arial"/>
              </a:rPr>
              <a:t>depend</a:t>
            </a:r>
            <a:r>
              <a:rPr sz="908" b="1" i="1" spc="-3" dirty="0">
                <a:latin typeface="Arial"/>
                <a:cs typeface="Arial"/>
              </a:rPr>
              <a:t>en</a:t>
            </a:r>
            <a:r>
              <a:rPr sz="908" b="1" i="1" dirty="0">
                <a:latin typeface="Arial"/>
                <a:cs typeface="Arial"/>
              </a:rPr>
              <a:t>t</a:t>
            </a:r>
            <a:r>
              <a:rPr sz="908" b="1" i="1" spc="18" dirty="0">
                <a:latin typeface="Times New Roman"/>
                <a:cs typeface="Times New Roman"/>
              </a:rPr>
              <a:t> </a:t>
            </a:r>
            <a:r>
              <a:rPr sz="908" b="1" spc="-8" dirty="0">
                <a:latin typeface="Arial"/>
                <a:cs typeface="Arial"/>
              </a:rPr>
              <a:t>b</a:t>
            </a:r>
            <a:r>
              <a:rPr sz="908" b="1" dirty="0">
                <a:latin typeface="Arial"/>
                <a:cs typeface="Arial"/>
              </a:rPr>
              <a:t>i</a:t>
            </a:r>
            <a:r>
              <a:rPr sz="908" b="1" spc="-3" dirty="0">
                <a:latin typeface="Arial"/>
                <a:cs typeface="Arial"/>
              </a:rPr>
              <a:t>a</a:t>
            </a:r>
            <a:r>
              <a:rPr sz="908" b="1" spc="-5" dirty="0">
                <a:latin typeface="Arial"/>
                <a:cs typeface="Arial"/>
              </a:rPr>
              <a:t>s</a:t>
            </a:r>
            <a:r>
              <a:rPr sz="908" b="1" spc="-8" dirty="0">
                <a:latin typeface="Arial"/>
                <a:cs typeface="Arial"/>
              </a:rPr>
              <a:t>ed</a:t>
            </a:r>
            <a:r>
              <a:rPr sz="908" b="1" spc="25" dirty="0">
                <a:latin typeface="Times New Roman"/>
                <a:cs typeface="Times New Roman"/>
              </a:rPr>
              <a:t> </a:t>
            </a:r>
            <a:r>
              <a:rPr sz="908" b="1" spc="-10" dirty="0">
                <a:latin typeface="Arial"/>
                <a:cs typeface="Arial"/>
              </a:rPr>
              <a:t>co</a:t>
            </a:r>
            <a:r>
              <a:rPr sz="908" b="1" spc="-5" dirty="0">
                <a:latin typeface="Arial"/>
                <a:cs typeface="Arial"/>
              </a:rPr>
              <a:t>ins,</a:t>
            </a:r>
            <a:r>
              <a:rPr sz="908" b="1" spc="25" dirty="0">
                <a:latin typeface="Times New Roman"/>
                <a:cs typeface="Times New Roman"/>
              </a:rPr>
              <a:t> </a:t>
            </a:r>
            <a:r>
              <a:rPr sz="908" b="1" i="1" spc="-5" dirty="0">
                <a:latin typeface="Arial"/>
                <a:cs typeface="Arial"/>
              </a:rPr>
              <a:t>O(</a:t>
            </a:r>
            <a:r>
              <a:rPr sz="908" b="1" i="1" spc="-8" dirty="0">
                <a:latin typeface="Arial"/>
                <a:cs typeface="Arial"/>
              </a:rPr>
              <a:t>2</a:t>
            </a:r>
            <a:r>
              <a:rPr sz="908" b="1" i="1" spc="-11" baseline="25462" dirty="0">
                <a:latin typeface="Arial"/>
                <a:cs typeface="Arial"/>
              </a:rPr>
              <a:t>n</a:t>
            </a:r>
            <a:r>
              <a:rPr sz="908" b="1" i="1" dirty="0">
                <a:latin typeface="Arial"/>
                <a:cs typeface="Arial"/>
              </a:rPr>
              <a:t>)</a:t>
            </a:r>
            <a:r>
              <a:rPr sz="908" b="1" i="1" spc="25" dirty="0">
                <a:latin typeface="Times New Roman"/>
                <a:cs typeface="Times New Roman"/>
              </a:rPr>
              <a:t> </a:t>
            </a:r>
            <a:r>
              <a:rPr sz="908" b="1" i="1" spc="-3" dirty="0">
                <a:latin typeface="Arial"/>
                <a:cs typeface="Arial"/>
              </a:rPr>
              <a:t>entrie</a:t>
            </a:r>
            <a:r>
              <a:rPr sz="908" b="1" i="1" dirty="0">
                <a:latin typeface="Arial"/>
                <a:cs typeface="Arial"/>
              </a:rPr>
              <a:t>s</a:t>
            </a:r>
            <a:r>
              <a:rPr sz="908" b="1" i="1" spc="23" dirty="0">
                <a:latin typeface="Times New Roman"/>
                <a:cs typeface="Times New Roman"/>
              </a:rPr>
              <a:t> </a:t>
            </a:r>
            <a:r>
              <a:rPr sz="908" b="1" dirty="0">
                <a:latin typeface="Arial"/>
                <a:cs typeface="Arial"/>
              </a:rPr>
              <a:t>→</a:t>
            </a:r>
            <a:r>
              <a:rPr sz="908" b="1" i="1" spc="-5" dirty="0">
                <a:latin typeface="Arial"/>
                <a:cs typeface="Arial"/>
              </a:rPr>
              <a:t>O(n</a:t>
            </a:r>
            <a:r>
              <a:rPr sz="908" b="1" i="1" dirty="0">
                <a:latin typeface="Arial"/>
                <a:cs typeface="Arial"/>
              </a:rPr>
              <a:t>)</a:t>
            </a:r>
            <a:endParaRPr sz="908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0699" y="2049354"/>
            <a:ext cx="808048" cy="372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5086" algn="ctr"/>
            <a:r>
              <a:rPr sz="807" b="1" spc="-10" dirty="0">
                <a:latin typeface="Arial"/>
                <a:cs typeface="Arial"/>
              </a:rPr>
              <a:t>Ca</a:t>
            </a:r>
            <a:r>
              <a:rPr sz="807" b="1" spc="-28" dirty="0">
                <a:latin typeface="Arial"/>
                <a:cs typeface="Arial"/>
              </a:rPr>
              <a:t>v</a:t>
            </a:r>
            <a:r>
              <a:rPr sz="807" b="1" spc="-3" dirty="0">
                <a:latin typeface="Arial"/>
                <a:cs typeface="Arial"/>
              </a:rPr>
              <a:t>it</a:t>
            </a:r>
            <a:r>
              <a:rPr sz="807" b="1" spc="-5" dirty="0">
                <a:latin typeface="Arial"/>
                <a:cs typeface="Arial"/>
              </a:rPr>
              <a:t>y</a:t>
            </a:r>
            <a:endParaRPr sz="807">
              <a:latin typeface="Arial"/>
              <a:cs typeface="Arial"/>
            </a:endParaRPr>
          </a:p>
          <a:p>
            <a:pPr marL="6403"/>
            <a:r>
              <a:rPr sz="807" b="1" spc="-68" dirty="0">
                <a:latin typeface="Arial"/>
                <a:cs typeface="Arial"/>
              </a:rPr>
              <a:t>T</a:t>
            </a:r>
            <a:r>
              <a:rPr sz="807" b="1" spc="-5" dirty="0">
                <a:latin typeface="Arial"/>
                <a:cs typeface="Arial"/>
              </a:rPr>
              <a:t>o</a:t>
            </a:r>
            <a:r>
              <a:rPr sz="807" b="1" spc="-10" dirty="0">
                <a:latin typeface="Arial"/>
                <a:cs typeface="Arial"/>
              </a:rPr>
              <a:t>o</a:t>
            </a:r>
            <a:r>
              <a:rPr sz="807" b="1" spc="-5" dirty="0">
                <a:latin typeface="Arial"/>
                <a:cs typeface="Arial"/>
              </a:rPr>
              <a:t>t</a:t>
            </a:r>
            <a:r>
              <a:rPr sz="807" b="1" spc="-10" dirty="0">
                <a:latin typeface="Arial"/>
                <a:cs typeface="Arial"/>
              </a:rPr>
              <a:t>h</a:t>
            </a:r>
            <a:r>
              <a:rPr sz="807" b="1" spc="-8" dirty="0">
                <a:latin typeface="Arial"/>
                <a:cs typeface="Arial"/>
              </a:rPr>
              <a:t>ache</a:t>
            </a:r>
            <a:endParaRPr sz="807">
              <a:latin typeface="Arial"/>
              <a:cs typeface="Arial"/>
            </a:endParaRPr>
          </a:p>
          <a:p>
            <a:pPr marL="393165" algn="ctr"/>
            <a:r>
              <a:rPr sz="807" b="1" spc="-20" dirty="0">
                <a:latin typeface="Arial"/>
                <a:cs typeface="Arial"/>
              </a:rPr>
              <a:t>W</a:t>
            </a:r>
            <a:r>
              <a:rPr sz="807" b="1" spc="-8" dirty="0">
                <a:latin typeface="Arial"/>
                <a:cs typeface="Arial"/>
              </a:rPr>
              <a:t>eather</a:t>
            </a:r>
            <a:endParaRPr sz="80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70309" y="2172543"/>
            <a:ext cx="234667" cy="124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3"/>
            <a:r>
              <a:rPr sz="807" b="1" spc="-5" dirty="0">
                <a:latin typeface="Arial"/>
                <a:cs typeface="Arial"/>
              </a:rPr>
              <a:t>Xr</a:t>
            </a:r>
            <a:r>
              <a:rPr sz="807" b="1" spc="-8" dirty="0">
                <a:latin typeface="Arial"/>
                <a:cs typeface="Arial"/>
              </a:rPr>
              <a:t>ay</a:t>
            </a:r>
            <a:endParaRPr sz="80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5791" y="2380699"/>
            <a:ext cx="619802" cy="1086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3"/>
            <a:r>
              <a:rPr sz="706" b="1" i="1" dirty="0">
                <a:latin typeface="Times New Roman"/>
                <a:cs typeface="Times New Roman"/>
              </a:rPr>
              <a:t>dec</a:t>
            </a:r>
            <a:r>
              <a:rPr sz="706" b="1" i="1" spc="-3" dirty="0">
                <a:latin typeface="Times New Roman"/>
                <a:cs typeface="Times New Roman"/>
              </a:rPr>
              <a:t>o</a:t>
            </a:r>
            <a:r>
              <a:rPr sz="706" b="1" i="1" spc="10" dirty="0">
                <a:latin typeface="Times New Roman"/>
                <a:cs typeface="Times New Roman"/>
              </a:rPr>
              <a:t>m</a:t>
            </a:r>
            <a:r>
              <a:rPr sz="706" b="1" i="1" dirty="0">
                <a:latin typeface="Times New Roman"/>
                <a:cs typeface="Times New Roman"/>
              </a:rPr>
              <a:t>p</a:t>
            </a:r>
            <a:r>
              <a:rPr sz="706" b="1" i="1" spc="-5" dirty="0">
                <a:latin typeface="Times New Roman"/>
                <a:cs typeface="Times New Roman"/>
              </a:rPr>
              <a:t>o</a:t>
            </a:r>
            <a:r>
              <a:rPr sz="706" b="1" i="1" dirty="0">
                <a:latin typeface="Times New Roman"/>
                <a:cs typeface="Times New Roman"/>
              </a:rPr>
              <a:t>ses</a:t>
            </a:r>
            <a:r>
              <a:rPr sz="706" b="1" i="1" spc="-18" dirty="0">
                <a:latin typeface="Times New Roman"/>
                <a:cs typeface="Times New Roman"/>
              </a:rPr>
              <a:t> </a:t>
            </a:r>
            <a:r>
              <a:rPr sz="706" b="1" i="1" dirty="0">
                <a:latin typeface="Times New Roman"/>
                <a:cs typeface="Times New Roman"/>
              </a:rPr>
              <a:t>into</a:t>
            </a:r>
            <a:endParaRPr sz="70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34533" y="2004146"/>
            <a:ext cx="630687" cy="2484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886"/>
            <a:r>
              <a:rPr sz="807" b="1" spc="-10" dirty="0">
                <a:latin typeface="Arial"/>
                <a:cs typeface="Arial"/>
              </a:rPr>
              <a:t>Ca</a:t>
            </a:r>
            <a:r>
              <a:rPr sz="807" b="1" spc="-25" dirty="0">
                <a:latin typeface="Arial"/>
                <a:cs typeface="Arial"/>
              </a:rPr>
              <a:t>v</a:t>
            </a:r>
            <a:r>
              <a:rPr sz="807" b="1" spc="-3" dirty="0">
                <a:latin typeface="Arial"/>
                <a:cs typeface="Arial"/>
              </a:rPr>
              <a:t>it</a:t>
            </a:r>
            <a:r>
              <a:rPr sz="807" b="1" spc="-5" dirty="0">
                <a:latin typeface="Arial"/>
                <a:cs typeface="Arial"/>
              </a:rPr>
              <a:t>y</a:t>
            </a:r>
            <a:endParaRPr sz="807">
              <a:latin typeface="Arial"/>
              <a:cs typeface="Arial"/>
            </a:endParaRPr>
          </a:p>
          <a:p>
            <a:pPr marL="6403"/>
            <a:r>
              <a:rPr sz="807" b="1" spc="-68" dirty="0">
                <a:latin typeface="Arial"/>
                <a:cs typeface="Arial"/>
              </a:rPr>
              <a:t>T</a:t>
            </a:r>
            <a:r>
              <a:rPr sz="807" b="1" spc="-5" dirty="0">
                <a:latin typeface="Arial"/>
                <a:cs typeface="Arial"/>
              </a:rPr>
              <a:t>o</a:t>
            </a:r>
            <a:r>
              <a:rPr sz="807" b="1" spc="-10" dirty="0">
                <a:latin typeface="Arial"/>
                <a:cs typeface="Arial"/>
              </a:rPr>
              <a:t>o</a:t>
            </a:r>
            <a:r>
              <a:rPr sz="807" b="1" spc="-5" dirty="0">
                <a:latin typeface="Arial"/>
                <a:cs typeface="Arial"/>
              </a:rPr>
              <a:t>t</a:t>
            </a:r>
            <a:r>
              <a:rPr sz="807" b="1" spc="-10" dirty="0">
                <a:latin typeface="Arial"/>
                <a:cs typeface="Arial"/>
              </a:rPr>
              <a:t>h</a:t>
            </a:r>
            <a:r>
              <a:rPr sz="807" b="1" spc="-8" dirty="0">
                <a:latin typeface="Arial"/>
                <a:cs typeface="Arial"/>
              </a:rPr>
              <a:t>ac</a:t>
            </a:r>
            <a:r>
              <a:rPr sz="807" b="1" spc="-10" dirty="0">
                <a:latin typeface="Arial"/>
                <a:cs typeface="Arial"/>
              </a:rPr>
              <a:t>h</a:t>
            </a:r>
            <a:r>
              <a:rPr sz="807" b="1" spc="-5" dirty="0">
                <a:latin typeface="Arial"/>
                <a:cs typeface="Arial"/>
              </a:rPr>
              <a:t>e</a:t>
            </a:r>
            <a:endParaRPr sz="80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44697" y="2126957"/>
            <a:ext cx="234987" cy="124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3"/>
            <a:r>
              <a:rPr sz="807" b="1" spc="-5" dirty="0">
                <a:latin typeface="Arial"/>
                <a:cs typeface="Arial"/>
              </a:rPr>
              <a:t>Xray</a:t>
            </a:r>
            <a:endParaRPr sz="807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99088" y="2372762"/>
            <a:ext cx="414589" cy="124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03"/>
            <a:r>
              <a:rPr sz="807" b="1" spc="-20" dirty="0">
                <a:latin typeface="Arial"/>
                <a:cs typeface="Arial"/>
              </a:rPr>
              <a:t>W</a:t>
            </a:r>
            <a:r>
              <a:rPr sz="807" b="1" spc="-8" dirty="0">
                <a:latin typeface="Arial"/>
                <a:cs typeface="Arial"/>
              </a:rPr>
              <a:t>eather</a:t>
            </a:r>
            <a:endParaRPr sz="807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01873" y="2078402"/>
            <a:ext cx="586665" cy="526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8"/>
          </a:p>
        </p:txBody>
      </p:sp>
    </p:spTree>
    <p:extLst>
      <p:ext uri="{BB962C8B-B14F-4D97-AF65-F5344CB8AC3E}">
        <p14:creationId xmlns:p14="http://schemas.microsoft.com/office/powerpoint/2010/main" val="2227956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050" y="206375"/>
            <a:ext cx="1608268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3605"/>
            <a:r>
              <a:rPr spc="-3" dirty="0"/>
              <a:t>Conditiona</a:t>
            </a:r>
            <a:r>
              <a:rPr dirty="0"/>
              <a:t>l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/>
              <a:t>Ind</a:t>
            </a:r>
            <a:r>
              <a:rPr spc="-8" dirty="0"/>
              <a:t>e</a:t>
            </a:r>
            <a:r>
              <a:rPr dirty="0"/>
              <a:t>pen</a:t>
            </a:r>
            <a:r>
              <a:rPr spc="-5" dirty="0"/>
              <a:t>d</a:t>
            </a:r>
            <a:r>
              <a:rPr spc="-3" dirty="0"/>
              <a:t>e</a:t>
            </a:r>
            <a:r>
              <a:rPr spc="-10" dirty="0"/>
              <a:t>n</a:t>
            </a:r>
            <a:r>
              <a:rPr spc="-3" dirty="0"/>
              <a:t>ce</a:t>
            </a:r>
          </a:p>
        </p:txBody>
      </p:sp>
      <p:sp>
        <p:nvSpPr>
          <p:cNvPr id="3" name="object 3"/>
          <p:cNvSpPr/>
          <p:nvPr/>
        </p:nvSpPr>
        <p:spPr>
          <a:xfrm>
            <a:off x="687673" y="2846787"/>
            <a:ext cx="3571291" cy="3426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8"/>
          </a:p>
        </p:txBody>
      </p:sp>
      <p:sp>
        <p:nvSpPr>
          <p:cNvPr id="4" name="object 4"/>
          <p:cNvSpPr txBox="1"/>
          <p:nvPr/>
        </p:nvSpPr>
        <p:spPr>
          <a:xfrm>
            <a:off x="174465" y="748448"/>
            <a:ext cx="3982614" cy="2366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294" indent="-172890"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1008" b="1" spc="3" dirty="0">
                <a:latin typeface="Arial"/>
                <a:cs typeface="Arial"/>
              </a:rPr>
              <a:t>BU</a:t>
            </a:r>
            <a:r>
              <a:rPr sz="1008" b="1" dirty="0">
                <a:latin typeface="Arial"/>
                <a:cs typeface="Arial"/>
              </a:rPr>
              <a:t>T</a:t>
            </a:r>
            <a:r>
              <a:rPr sz="1008" b="1" spc="25" dirty="0">
                <a:latin typeface="Times New Roman"/>
                <a:cs typeface="Times New Roman"/>
              </a:rPr>
              <a:t> </a:t>
            </a:r>
            <a:r>
              <a:rPr sz="1008" b="1" i="1" spc="-3" dirty="0">
                <a:solidFill>
                  <a:srgbClr val="C00000"/>
                </a:solidFill>
                <a:latin typeface="Arial"/>
                <a:cs typeface="Arial"/>
              </a:rPr>
              <a:t>absolut</a:t>
            </a:r>
            <a:r>
              <a:rPr sz="1008" b="1" i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008" b="1" i="1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independence</a:t>
            </a:r>
            <a:r>
              <a:rPr sz="1008" b="1" spc="15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is</a:t>
            </a:r>
            <a:r>
              <a:rPr sz="1008" b="1" spc="18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rare</a:t>
            </a:r>
            <a:endParaRPr sz="1008" dirty="0">
              <a:latin typeface="Arial"/>
              <a:cs typeface="Arial"/>
            </a:endParaRPr>
          </a:p>
          <a:p>
            <a:pPr marL="179294" marR="663386" indent="-172890">
              <a:spcBef>
                <a:spcPts val="199"/>
              </a:spcBef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1008" b="1" spc="3" dirty="0">
                <a:latin typeface="Arial"/>
                <a:cs typeface="Arial"/>
              </a:rPr>
              <a:t>D</a:t>
            </a:r>
            <a:r>
              <a:rPr sz="1008" b="1" spc="-3" dirty="0">
                <a:latin typeface="Arial"/>
                <a:cs typeface="Arial"/>
              </a:rPr>
              <a:t>e</a:t>
            </a:r>
            <a:r>
              <a:rPr sz="1008" b="1" dirty="0">
                <a:latin typeface="Arial"/>
                <a:cs typeface="Arial"/>
              </a:rPr>
              <a:t>ntis</a:t>
            </a:r>
            <a:r>
              <a:rPr sz="1008" b="1" spc="3" dirty="0">
                <a:latin typeface="Arial"/>
                <a:cs typeface="Arial"/>
              </a:rPr>
              <a:t>t</a:t>
            </a:r>
            <a:r>
              <a:rPr sz="1008" b="1" spc="-3" dirty="0">
                <a:latin typeface="Arial"/>
                <a:cs typeface="Arial"/>
              </a:rPr>
              <a:t>r</a:t>
            </a:r>
            <a:r>
              <a:rPr sz="1008" b="1" dirty="0">
                <a:latin typeface="Arial"/>
                <a:cs typeface="Arial"/>
              </a:rPr>
              <a:t>y</a:t>
            </a:r>
            <a:r>
              <a:rPr sz="1008" b="1" spc="10" dirty="0">
                <a:latin typeface="Times New Roman"/>
                <a:cs typeface="Times New Roman"/>
              </a:rPr>
              <a:t> </a:t>
            </a:r>
            <a:r>
              <a:rPr sz="1008" b="1" spc="-5" dirty="0">
                <a:latin typeface="Arial"/>
                <a:cs typeface="Arial"/>
              </a:rPr>
              <a:t>i</a:t>
            </a:r>
            <a:r>
              <a:rPr sz="1008" b="1" dirty="0">
                <a:latin typeface="Arial"/>
                <a:cs typeface="Arial"/>
              </a:rPr>
              <a:t>s</a:t>
            </a:r>
            <a:r>
              <a:rPr sz="1008" b="1" spc="20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a</a:t>
            </a:r>
            <a:r>
              <a:rPr sz="1008" b="1" spc="28" dirty="0">
                <a:latin typeface="Times New Roman"/>
                <a:cs typeface="Times New Roman"/>
              </a:rPr>
              <a:t> </a:t>
            </a:r>
            <a:r>
              <a:rPr sz="1008" b="1" spc="-5" dirty="0">
                <a:latin typeface="Arial"/>
                <a:cs typeface="Arial"/>
              </a:rPr>
              <a:t>l</a:t>
            </a:r>
            <a:r>
              <a:rPr sz="1008" b="1" spc="-3" dirty="0">
                <a:latin typeface="Arial"/>
                <a:cs typeface="Arial"/>
              </a:rPr>
              <a:t>ar</a:t>
            </a:r>
            <a:r>
              <a:rPr sz="1008" b="1" dirty="0">
                <a:latin typeface="Arial"/>
                <a:cs typeface="Arial"/>
              </a:rPr>
              <a:t>ge</a:t>
            </a:r>
            <a:r>
              <a:rPr sz="1008" b="1" spc="15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field</a:t>
            </a:r>
            <a:r>
              <a:rPr sz="1008" b="1" spc="13" dirty="0">
                <a:latin typeface="Times New Roman"/>
                <a:cs typeface="Times New Roman"/>
              </a:rPr>
              <a:t> </a:t>
            </a:r>
            <a:r>
              <a:rPr sz="1008" b="1" spc="18" dirty="0">
                <a:latin typeface="Arial"/>
                <a:cs typeface="Arial"/>
              </a:rPr>
              <a:t>w</a:t>
            </a:r>
            <a:r>
              <a:rPr sz="1008" b="1" dirty="0">
                <a:latin typeface="Arial"/>
                <a:cs typeface="Arial"/>
              </a:rPr>
              <a:t>i</a:t>
            </a:r>
            <a:r>
              <a:rPr sz="1008" b="1" spc="-8" dirty="0">
                <a:latin typeface="Arial"/>
                <a:cs typeface="Arial"/>
              </a:rPr>
              <a:t>t</a:t>
            </a:r>
            <a:r>
              <a:rPr sz="1008" b="1" dirty="0">
                <a:latin typeface="Arial"/>
                <a:cs typeface="Arial"/>
              </a:rPr>
              <a:t>h</a:t>
            </a:r>
            <a:r>
              <a:rPr sz="1008" b="1" spc="8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hun</a:t>
            </a:r>
            <a:r>
              <a:rPr sz="1008" b="1" spc="3" dirty="0">
                <a:latin typeface="Arial"/>
                <a:cs typeface="Arial"/>
              </a:rPr>
              <a:t>d</a:t>
            </a:r>
            <a:r>
              <a:rPr sz="1008" b="1" spc="-3" dirty="0">
                <a:latin typeface="Arial"/>
                <a:cs typeface="Arial"/>
              </a:rPr>
              <a:t>re</a:t>
            </a:r>
            <a:r>
              <a:rPr sz="1008" b="1" dirty="0">
                <a:latin typeface="Arial"/>
                <a:cs typeface="Arial"/>
              </a:rPr>
              <a:t>ds</a:t>
            </a:r>
            <a:r>
              <a:rPr sz="1008" b="1" spc="20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of</a:t>
            </a:r>
            <a:r>
              <a:rPr sz="1008" b="1" spc="20" dirty="0">
                <a:latin typeface="Times New Roman"/>
                <a:cs typeface="Times New Roman"/>
              </a:rPr>
              <a:t> </a:t>
            </a:r>
            <a:r>
              <a:rPr sz="1008" b="1" spc="-13" dirty="0">
                <a:latin typeface="Arial"/>
                <a:cs typeface="Arial"/>
              </a:rPr>
              <a:t>v</a:t>
            </a:r>
            <a:r>
              <a:rPr sz="1008" b="1" spc="-3" dirty="0">
                <a:latin typeface="Arial"/>
                <a:cs typeface="Arial"/>
              </a:rPr>
              <a:t>ariable</a:t>
            </a:r>
            <a:r>
              <a:rPr sz="1008" b="1" spc="3" dirty="0">
                <a:latin typeface="Arial"/>
                <a:cs typeface="Arial"/>
              </a:rPr>
              <a:t>s</a:t>
            </a:r>
            <a:r>
              <a:rPr sz="1008" b="1" dirty="0">
                <a:latin typeface="Arial"/>
                <a:cs typeface="Arial"/>
              </a:rPr>
              <a:t>,</a:t>
            </a:r>
            <a:r>
              <a:rPr sz="1008" b="1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none</a:t>
            </a:r>
            <a:r>
              <a:rPr sz="1008" b="1" spc="30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of</a:t>
            </a:r>
            <a:r>
              <a:rPr sz="1008" b="1" spc="13" dirty="0">
                <a:latin typeface="Times New Roman"/>
                <a:cs typeface="Times New Roman"/>
              </a:rPr>
              <a:t> </a:t>
            </a:r>
            <a:r>
              <a:rPr sz="1008" b="1" spc="18" dirty="0">
                <a:latin typeface="Arial"/>
                <a:cs typeface="Arial"/>
              </a:rPr>
              <a:t>w</a:t>
            </a:r>
            <a:r>
              <a:rPr sz="1008" b="1" dirty="0">
                <a:latin typeface="Arial"/>
                <a:cs typeface="Arial"/>
              </a:rPr>
              <a:t>hich</a:t>
            </a:r>
            <a:r>
              <a:rPr sz="1008" b="1" spc="8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ar</a:t>
            </a:r>
            <a:r>
              <a:rPr sz="1008" b="1" dirty="0">
                <a:latin typeface="Arial"/>
                <a:cs typeface="Arial"/>
              </a:rPr>
              <a:t>e</a:t>
            </a:r>
            <a:r>
              <a:rPr sz="1008" b="1" spc="15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indep</a:t>
            </a:r>
            <a:r>
              <a:rPr sz="1008" b="1" spc="3" dirty="0">
                <a:latin typeface="Arial"/>
                <a:cs typeface="Arial"/>
              </a:rPr>
              <a:t>e</a:t>
            </a:r>
            <a:r>
              <a:rPr sz="1008" b="1" dirty="0">
                <a:latin typeface="Arial"/>
                <a:cs typeface="Arial"/>
              </a:rPr>
              <a:t>nd</a:t>
            </a:r>
            <a:r>
              <a:rPr sz="1008" b="1" spc="3" dirty="0">
                <a:latin typeface="Arial"/>
                <a:cs typeface="Arial"/>
              </a:rPr>
              <a:t>e</a:t>
            </a:r>
            <a:r>
              <a:rPr sz="1008" b="1" dirty="0">
                <a:latin typeface="Arial"/>
                <a:cs typeface="Arial"/>
              </a:rPr>
              <a:t>nt.</a:t>
            </a:r>
            <a:r>
              <a:rPr sz="1008" b="1" spc="18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What</a:t>
            </a:r>
            <a:r>
              <a:rPr sz="1008" b="1" spc="15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to</a:t>
            </a:r>
            <a:r>
              <a:rPr sz="1008" b="1" spc="20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do?</a:t>
            </a:r>
            <a:endParaRPr sz="1008"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1261" dirty="0">
              <a:latin typeface="Times New Roman"/>
              <a:cs typeface="Times New Roman"/>
            </a:endParaRPr>
          </a:p>
          <a:p>
            <a:pPr marL="179294" indent="-172890"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1210" b="1" dirty="0">
                <a:latin typeface="Arial"/>
                <a:cs typeface="Arial"/>
              </a:rPr>
              <a:t>A</a:t>
            </a:r>
            <a:r>
              <a:rPr sz="1210" b="1" spc="33" dirty="0">
                <a:latin typeface="Times New Roman"/>
                <a:cs typeface="Times New Roman"/>
              </a:rPr>
              <a:t> </a:t>
            </a:r>
            <a:r>
              <a:rPr sz="1210" b="1" spc="-3" dirty="0">
                <a:latin typeface="Arial"/>
                <a:cs typeface="Arial"/>
              </a:rPr>
              <a:t>an</a:t>
            </a:r>
            <a:r>
              <a:rPr sz="1210" b="1" dirty="0">
                <a:latin typeface="Arial"/>
                <a:cs typeface="Arial"/>
              </a:rPr>
              <a:t>d</a:t>
            </a:r>
            <a:r>
              <a:rPr sz="1210" b="1" spc="28" dirty="0">
                <a:latin typeface="Times New Roman"/>
                <a:cs typeface="Times New Roman"/>
              </a:rPr>
              <a:t> </a:t>
            </a:r>
            <a:r>
              <a:rPr sz="1210" b="1" dirty="0">
                <a:latin typeface="Arial"/>
                <a:cs typeface="Arial"/>
              </a:rPr>
              <a:t>B</a:t>
            </a:r>
            <a:r>
              <a:rPr sz="1210" b="1" spc="33" dirty="0">
                <a:latin typeface="Times New Roman"/>
                <a:cs typeface="Times New Roman"/>
              </a:rPr>
              <a:t> </a:t>
            </a:r>
            <a:r>
              <a:rPr sz="1210" b="1" spc="-3" dirty="0">
                <a:latin typeface="Arial"/>
                <a:cs typeface="Arial"/>
              </a:rPr>
              <a:t>ar</a:t>
            </a:r>
            <a:r>
              <a:rPr sz="1210" b="1" dirty="0">
                <a:latin typeface="Arial"/>
                <a:cs typeface="Arial"/>
              </a:rPr>
              <a:t>e</a:t>
            </a:r>
            <a:r>
              <a:rPr sz="1210" b="1" spc="33" dirty="0">
                <a:latin typeface="Times New Roman"/>
                <a:cs typeface="Times New Roman"/>
              </a:rPr>
              <a:t> </a:t>
            </a:r>
            <a:r>
              <a:rPr sz="1210" b="1" i="1" u="heavy" spc="-3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1210" b="1" i="1" u="heavy" spc="-5" dirty="0">
                <a:solidFill>
                  <a:srgbClr val="3232CC"/>
                </a:solidFill>
                <a:latin typeface="Arial"/>
                <a:cs typeface="Arial"/>
              </a:rPr>
              <a:t>o</a:t>
            </a:r>
            <a:r>
              <a:rPr sz="1210" b="1" i="1" u="heavy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1210" b="1" i="1" u="heavy" spc="-5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r>
              <a:rPr sz="1210" b="1" i="1" u="heavy" dirty="0">
                <a:solidFill>
                  <a:srgbClr val="3232CC"/>
                </a:solidFill>
                <a:latin typeface="Arial"/>
                <a:cs typeface="Arial"/>
              </a:rPr>
              <a:t>ition</a:t>
            </a:r>
            <a:r>
              <a:rPr sz="1210" b="1" i="1" u="heavy" spc="-5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1210" b="1" i="1" u="heavy" dirty="0">
                <a:solidFill>
                  <a:srgbClr val="3232CC"/>
                </a:solidFill>
                <a:latin typeface="Arial"/>
                <a:cs typeface="Arial"/>
              </a:rPr>
              <a:t>lly</a:t>
            </a:r>
            <a:r>
              <a:rPr sz="1210" b="1" i="1" u="heavy" spc="-20" dirty="0">
                <a:solidFill>
                  <a:srgbClr val="3232CC"/>
                </a:solidFill>
                <a:latin typeface="Arial"/>
                <a:cs typeface="Arial"/>
              </a:rPr>
              <a:t> </a:t>
            </a:r>
            <a:r>
              <a:rPr sz="1210" b="1" i="1" u="heavy" dirty="0">
                <a:solidFill>
                  <a:srgbClr val="3232CC"/>
                </a:solidFill>
                <a:latin typeface="Arial"/>
                <a:cs typeface="Arial"/>
              </a:rPr>
              <a:t>ind</a:t>
            </a:r>
            <a:r>
              <a:rPr sz="1210" b="1" i="1" u="heavy" spc="-5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1210" b="1" i="1" u="heavy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1210" b="1" i="1" u="heavy" spc="-5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1210" b="1" i="1" u="heavy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1210" b="1" i="1" u="heavy" spc="-5" dirty="0">
                <a:solidFill>
                  <a:srgbClr val="3232CC"/>
                </a:solidFill>
                <a:latin typeface="Arial"/>
                <a:cs typeface="Arial"/>
              </a:rPr>
              <a:t>d</a:t>
            </a:r>
            <a:r>
              <a:rPr sz="1210" b="1" i="1" u="heavy" spc="-3" dirty="0">
                <a:solidFill>
                  <a:srgbClr val="3232CC"/>
                </a:solidFill>
                <a:latin typeface="Arial"/>
                <a:cs typeface="Arial"/>
              </a:rPr>
              <a:t>e</a:t>
            </a:r>
            <a:r>
              <a:rPr sz="1210" b="1" i="1" u="heavy" spc="-5" dirty="0">
                <a:solidFill>
                  <a:srgbClr val="3232CC"/>
                </a:solidFill>
                <a:latin typeface="Arial"/>
                <a:cs typeface="Arial"/>
              </a:rPr>
              <a:t>n</a:t>
            </a:r>
            <a:r>
              <a:rPr sz="1210" b="1" i="1" u="heavy" dirty="0">
                <a:solidFill>
                  <a:srgbClr val="3232CC"/>
                </a:solidFill>
                <a:latin typeface="Arial"/>
                <a:cs typeface="Arial"/>
              </a:rPr>
              <a:t>t</a:t>
            </a:r>
            <a:r>
              <a:rPr sz="1210" b="1" i="1" spc="3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given</a:t>
            </a:r>
            <a:r>
              <a:rPr sz="1210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1210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dirty="0">
                <a:latin typeface="Arial"/>
                <a:cs typeface="Arial"/>
              </a:rPr>
              <a:t>iff</a:t>
            </a:r>
            <a:endParaRPr sz="1210" dirty="0">
              <a:latin typeface="Arial"/>
              <a:cs typeface="Arial"/>
            </a:endParaRPr>
          </a:p>
          <a:p>
            <a:pPr marL="236924">
              <a:spcBef>
                <a:spcPts val="146"/>
              </a:spcBef>
              <a:tabLst>
                <a:tab pos="381319" algn="l"/>
              </a:tabLst>
            </a:pPr>
            <a:r>
              <a:rPr sz="1210" dirty="0">
                <a:solidFill>
                  <a:srgbClr val="000098"/>
                </a:solidFill>
                <a:latin typeface="Arial"/>
                <a:cs typeface="Arial"/>
              </a:rPr>
              <a:t>•	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P(A</a:t>
            </a:r>
            <a:r>
              <a:rPr sz="1210" b="1" i="1" spc="3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5" dirty="0">
                <a:solidFill>
                  <a:srgbClr val="3232CC"/>
                </a:solidFill>
                <a:latin typeface="Arial"/>
                <a:cs typeface="Arial"/>
              </a:rPr>
              <a:t>|</a:t>
            </a:r>
            <a:r>
              <a:rPr sz="1210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3" dirty="0">
                <a:solidFill>
                  <a:srgbClr val="3232CC"/>
                </a:solidFill>
                <a:latin typeface="Arial"/>
                <a:cs typeface="Arial"/>
              </a:rPr>
              <a:t>B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1210" b="1" i="1" spc="3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3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r>
              <a:rPr sz="1210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8" dirty="0">
                <a:solidFill>
                  <a:srgbClr val="3232CC"/>
                </a:solidFill>
                <a:latin typeface="Arial"/>
                <a:cs typeface="Arial"/>
              </a:rPr>
              <a:t>=</a:t>
            </a:r>
            <a:r>
              <a:rPr sz="1210" b="1" i="1" spc="3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1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(A</a:t>
            </a:r>
            <a:r>
              <a:rPr sz="1210" b="1" i="1" spc="3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5" dirty="0">
                <a:solidFill>
                  <a:srgbClr val="3232CC"/>
                </a:solidFill>
                <a:latin typeface="Arial"/>
                <a:cs typeface="Arial"/>
              </a:rPr>
              <a:t>|</a:t>
            </a:r>
            <a:r>
              <a:rPr sz="1210" b="1" i="1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3" dirty="0">
                <a:solidFill>
                  <a:srgbClr val="3232CC"/>
                </a:solidFill>
                <a:latin typeface="Arial"/>
                <a:cs typeface="Arial"/>
              </a:rPr>
              <a:t>C)</a:t>
            </a:r>
            <a:endParaRPr sz="1210" dirty="0">
              <a:latin typeface="Arial"/>
              <a:cs typeface="Arial"/>
            </a:endParaRPr>
          </a:p>
          <a:p>
            <a:pPr marL="236924">
              <a:spcBef>
                <a:spcPts val="144"/>
              </a:spcBef>
              <a:tabLst>
                <a:tab pos="381319" algn="l"/>
              </a:tabLst>
            </a:pPr>
            <a:r>
              <a:rPr sz="1210" dirty="0">
                <a:solidFill>
                  <a:srgbClr val="000098"/>
                </a:solidFill>
                <a:latin typeface="Arial"/>
                <a:cs typeface="Arial"/>
              </a:rPr>
              <a:t>•	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P(B</a:t>
            </a:r>
            <a:r>
              <a:rPr sz="1210" b="1" i="1" spc="3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5" dirty="0">
                <a:solidFill>
                  <a:srgbClr val="3232CC"/>
                </a:solidFill>
                <a:latin typeface="Arial"/>
                <a:cs typeface="Arial"/>
              </a:rPr>
              <a:t>|</a:t>
            </a:r>
            <a:r>
              <a:rPr sz="1210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3" dirty="0">
                <a:solidFill>
                  <a:srgbClr val="3232CC"/>
                </a:solidFill>
                <a:latin typeface="Arial"/>
                <a:cs typeface="Arial"/>
              </a:rPr>
              <a:t>A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,</a:t>
            </a:r>
            <a:r>
              <a:rPr sz="1210" b="1" i="1" spc="3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3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r>
              <a:rPr sz="1210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8" dirty="0">
                <a:solidFill>
                  <a:srgbClr val="3232CC"/>
                </a:solidFill>
                <a:latin typeface="Arial"/>
                <a:cs typeface="Arial"/>
              </a:rPr>
              <a:t>=</a:t>
            </a:r>
            <a:r>
              <a:rPr sz="1210" b="1" i="1" spc="3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1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(B</a:t>
            </a:r>
            <a:r>
              <a:rPr sz="1210" b="1" i="1" spc="3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5" dirty="0">
                <a:solidFill>
                  <a:srgbClr val="3232CC"/>
                </a:solidFill>
                <a:latin typeface="Arial"/>
                <a:cs typeface="Arial"/>
              </a:rPr>
              <a:t>|</a:t>
            </a:r>
            <a:r>
              <a:rPr sz="1210" b="1" i="1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3" dirty="0">
                <a:solidFill>
                  <a:srgbClr val="3232CC"/>
                </a:solidFill>
                <a:latin typeface="Arial"/>
                <a:cs typeface="Arial"/>
              </a:rPr>
              <a:t>C)</a:t>
            </a:r>
            <a:endParaRPr sz="1210" dirty="0">
              <a:latin typeface="Arial"/>
              <a:cs typeface="Arial"/>
            </a:endParaRPr>
          </a:p>
          <a:p>
            <a:pPr marL="236924">
              <a:spcBef>
                <a:spcPts val="93"/>
              </a:spcBef>
              <a:tabLst>
                <a:tab pos="381319" algn="l"/>
              </a:tabLst>
            </a:pPr>
            <a:r>
              <a:rPr sz="1210" dirty="0">
                <a:solidFill>
                  <a:srgbClr val="000098"/>
                </a:solidFill>
                <a:latin typeface="Arial"/>
                <a:cs typeface="Arial"/>
              </a:rPr>
              <a:t>•	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P(A</a:t>
            </a:r>
            <a:r>
              <a:rPr sz="1210" b="1" i="1" spc="3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61" b="1" i="1" spc="-40" dirty="0">
                <a:solidFill>
                  <a:srgbClr val="3232CC"/>
                </a:solidFill>
                <a:latin typeface="Symbol"/>
                <a:cs typeface="Symbol"/>
              </a:rPr>
              <a:t></a:t>
            </a:r>
            <a:r>
              <a:rPr sz="1261" b="1" i="1" spc="1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B</a:t>
            </a:r>
            <a:r>
              <a:rPr sz="1210" b="1" i="1" spc="3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5" dirty="0">
                <a:solidFill>
                  <a:srgbClr val="3232CC"/>
                </a:solidFill>
                <a:latin typeface="Arial"/>
                <a:cs typeface="Arial"/>
              </a:rPr>
              <a:t>|</a:t>
            </a:r>
            <a:r>
              <a:rPr sz="1210" b="1" i="1" spc="2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3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r>
              <a:rPr sz="1210" b="1" i="1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8" dirty="0">
                <a:solidFill>
                  <a:srgbClr val="3232CC"/>
                </a:solidFill>
                <a:latin typeface="Arial"/>
                <a:cs typeface="Arial"/>
              </a:rPr>
              <a:t>=</a:t>
            </a:r>
            <a:r>
              <a:rPr sz="1210" b="1" i="1" spc="3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15" dirty="0">
                <a:solidFill>
                  <a:srgbClr val="3232CC"/>
                </a:solidFill>
                <a:latin typeface="Arial"/>
                <a:cs typeface="Arial"/>
              </a:rPr>
              <a:t>P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(A</a:t>
            </a:r>
            <a:r>
              <a:rPr sz="1210" b="1" i="1" spc="3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5" dirty="0">
                <a:solidFill>
                  <a:srgbClr val="3232CC"/>
                </a:solidFill>
                <a:latin typeface="Arial"/>
                <a:cs typeface="Arial"/>
              </a:rPr>
              <a:t>|</a:t>
            </a:r>
            <a:r>
              <a:rPr sz="1210" b="1" i="1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3" dirty="0">
                <a:solidFill>
                  <a:srgbClr val="3232CC"/>
                </a:solidFill>
                <a:latin typeface="Arial"/>
                <a:cs typeface="Arial"/>
              </a:rPr>
              <a:t>C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)</a:t>
            </a:r>
            <a:r>
              <a:rPr sz="1210" b="1" i="1" spc="3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61" b="1" i="1" spc="-25" dirty="0">
                <a:solidFill>
                  <a:srgbClr val="3232CC"/>
                </a:solidFill>
                <a:latin typeface="Symbol"/>
                <a:cs typeface="Symbol"/>
              </a:rPr>
              <a:t></a:t>
            </a:r>
            <a:r>
              <a:rPr sz="1261" b="1" i="1" spc="18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dirty="0">
                <a:solidFill>
                  <a:srgbClr val="3232CC"/>
                </a:solidFill>
                <a:latin typeface="Arial"/>
                <a:cs typeface="Arial"/>
              </a:rPr>
              <a:t>P(B</a:t>
            </a:r>
            <a:r>
              <a:rPr sz="1210" b="1" i="1" spc="33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5" dirty="0">
                <a:solidFill>
                  <a:srgbClr val="3232CC"/>
                </a:solidFill>
                <a:latin typeface="Arial"/>
                <a:cs typeface="Arial"/>
              </a:rPr>
              <a:t>|</a:t>
            </a:r>
            <a:r>
              <a:rPr sz="1210" b="1" i="1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210" b="1" i="1" spc="-3" dirty="0">
                <a:solidFill>
                  <a:srgbClr val="3232CC"/>
                </a:solidFill>
                <a:latin typeface="Arial"/>
                <a:cs typeface="Arial"/>
              </a:rPr>
              <a:t>C)</a:t>
            </a:r>
            <a:endParaRPr sz="121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61" dirty="0">
              <a:latin typeface="Times New Roman"/>
              <a:cs typeface="Times New Roman"/>
            </a:endParaRPr>
          </a:p>
          <a:p>
            <a:pPr>
              <a:spcBef>
                <a:spcPts val="22"/>
              </a:spcBef>
            </a:pPr>
            <a:endParaRPr sz="1134" dirty="0">
              <a:latin typeface="Times New Roman"/>
              <a:cs typeface="Times New Roman"/>
            </a:endParaRPr>
          </a:p>
          <a:p>
            <a:pPr marL="179294" indent="-172890">
              <a:buClr>
                <a:srgbClr val="000098"/>
              </a:buClr>
              <a:buFont typeface="Symbol"/>
              <a:buChar char=""/>
              <a:tabLst>
                <a:tab pos="179294" algn="l"/>
              </a:tabLst>
            </a:pPr>
            <a:r>
              <a:rPr sz="1008" b="1" dirty="0">
                <a:latin typeface="Arial"/>
                <a:cs typeface="Arial"/>
              </a:rPr>
              <a:t>Too</a:t>
            </a:r>
            <a:r>
              <a:rPr sz="1008" b="1" spc="3" dirty="0">
                <a:latin typeface="Arial"/>
                <a:cs typeface="Arial"/>
              </a:rPr>
              <a:t>t</a:t>
            </a:r>
            <a:r>
              <a:rPr sz="1008" b="1" dirty="0">
                <a:latin typeface="Arial"/>
                <a:cs typeface="Arial"/>
              </a:rPr>
              <a:t>ha</a:t>
            </a:r>
            <a:r>
              <a:rPr sz="1008" b="1" spc="-3" dirty="0">
                <a:latin typeface="Arial"/>
                <a:cs typeface="Arial"/>
              </a:rPr>
              <a:t>c</a:t>
            </a:r>
            <a:r>
              <a:rPr sz="1008" b="1" dirty="0">
                <a:latin typeface="Arial"/>
                <a:cs typeface="Arial"/>
              </a:rPr>
              <a:t>he</a:t>
            </a:r>
            <a:r>
              <a:rPr sz="1008" b="1" spc="20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(T),</a:t>
            </a:r>
            <a:r>
              <a:rPr sz="1008" b="1" spc="13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Spot</a:t>
            </a:r>
            <a:r>
              <a:rPr sz="1008" b="1" spc="20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in</a:t>
            </a:r>
            <a:r>
              <a:rPr sz="1008" b="1" spc="18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Xray</a:t>
            </a:r>
            <a:r>
              <a:rPr sz="1008" b="1" spc="18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(X),</a:t>
            </a:r>
            <a:r>
              <a:rPr sz="1008" b="1" spc="18" dirty="0">
                <a:latin typeface="Times New Roman"/>
                <a:cs typeface="Times New Roman"/>
              </a:rPr>
              <a:t> </a:t>
            </a:r>
            <a:r>
              <a:rPr sz="1008" b="1" spc="-3" dirty="0">
                <a:latin typeface="Arial"/>
                <a:cs typeface="Arial"/>
              </a:rPr>
              <a:t>C</a:t>
            </a:r>
            <a:r>
              <a:rPr sz="1008" b="1" dirty="0">
                <a:latin typeface="Arial"/>
                <a:cs typeface="Arial"/>
              </a:rPr>
              <a:t>a</a:t>
            </a:r>
            <a:r>
              <a:rPr sz="1008" b="1" spc="-13" dirty="0">
                <a:latin typeface="Arial"/>
                <a:cs typeface="Arial"/>
              </a:rPr>
              <a:t>v</a:t>
            </a:r>
            <a:r>
              <a:rPr sz="1008" b="1" dirty="0">
                <a:latin typeface="Arial"/>
                <a:cs typeface="Arial"/>
              </a:rPr>
              <a:t>ity</a:t>
            </a:r>
            <a:r>
              <a:rPr sz="1008" b="1" spc="25" dirty="0">
                <a:latin typeface="Times New Roman"/>
                <a:cs typeface="Times New Roman"/>
              </a:rPr>
              <a:t> </a:t>
            </a:r>
            <a:r>
              <a:rPr sz="1008" b="1" dirty="0">
                <a:latin typeface="Arial"/>
                <a:cs typeface="Arial"/>
              </a:rPr>
              <a:t>(</a:t>
            </a:r>
            <a:r>
              <a:rPr sz="1008" b="1" spc="3" dirty="0">
                <a:latin typeface="Arial"/>
                <a:cs typeface="Arial"/>
              </a:rPr>
              <a:t>C</a:t>
            </a:r>
            <a:r>
              <a:rPr sz="1008" b="1" dirty="0">
                <a:latin typeface="Arial"/>
                <a:cs typeface="Arial"/>
              </a:rPr>
              <a:t>)</a:t>
            </a:r>
            <a:endParaRPr sz="1008" dirty="0">
              <a:latin typeface="Arial"/>
              <a:cs typeface="Arial"/>
            </a:endParaRPr>
          </a:p>
          <a:p>
            <a:pPr marL="381319" lvl="1" indent="-144395">
              <a:spcBef>
                <a:spcPts val="121"/>
              </a:spcBef>
              <a:buClr>
                <a:srgbClr val="000098"/>
              </a:buClr>
              <a:buFont typeface="Arial"/>
              <a:buChar char="•"/>
              <a:tabLst>
                <a:tab pos="381639" algn="l"/>
              </a:tabLst>
            </a:pPr>
            <a:r>
              <a:rPr sz="1008" spc="-3" dirty="0">
                <a:latin typeface="Arial"/>
                <a:cs typeface="Arial"/>
              </a:rPr>
              <a:t>N</a:t>
            </a:r>
            <a:r>
              <a:rPr sz="1008" dirty="0">
                <a:latin typeface="Arial"/>
                <a:cs typeface="Arial"/>
              </a:rPr>
              <a:t>o</a:t>
            </a:r>
            <a:r>
              <a:rPr sz="1008" spc="-3" dirty="0">
                <a:latin typeface="Arial"/>
                <a:cs typeface="Arial"/>
              </a:rPr>
              <a:t>n</a:t>
            </a:r>
            <a:r>
              <a:rPr sz="1008" dirty="0">
                <a:latin typeface="Arial"/>
                <a:cs typeface="Arial"/>
              </a:rPr>
              <a:t>e</a:t>
            </a:r>
            <a:r>
              <a:rPr sz="1008" spc="20" dirty="0">
                <a:latin typeface="Times New Roman"/>
                <a:cs typeface="Times New Roman"/>
              </a:rPr>
              <a:t> </a:t>
            </a:r>
            <a:r>
              <a:rPr sz="1008" spc="-3" dirty="0">
                <a:latin typeface="Arial"/>
                <a:cs typeface="Arial"/>
              </a:rPr>
              <a:t>o</a:t>
            </a:r>
            <a:r>
              <a:rPr sz="1008" dirty="0">
                <a:latin typeface="Arial"/>
                <a:cs typeface="Arial"/>
              </a:rPr>
              <a:t>f</a:t>
            </a:r>
            <a:r>
              <a:rPr sz="1008" spc="18" dirty="0">
                <a:latin typeface="Times New Roman"/>
                <a:cs typeface="Times New Roman"/>
              </a:rPr>
              <a:t> </a:t>
            </a:r>
            <a:r>
              <a:rPr sz="1008" dirty="0">
                <a:latin typeface="Arial"/>
                <a:cs typeface="Arial"/>
              </a:rPr>
              <a:t>these</a:t>
            </a:r>
            <a:r>
              <a:rPr sz="1008" spc="13" dirty="0">
                <a:latin typeface="Times New Roman"/>
                <a:cs typeface="Times New Roman"/>
              </a:rPr>
              <a:t> </a:t>
            </a:r>
            <a:r>
              <a:rPr sz="1008" spc="-3" dirty="0">
                <a:latin typeface="Arial"/>
                <a:cs typeface="Arial"/>
              </a:rPr>
              <a:t>a</a:t>
            </a:r>
            <a:r>
              <a:rPr sz="1008" dirty="0">
                <a:latin typeface="Arial"/>
                <a:cs typeface="Arial"/>
              </a:rPr>
              <a:t>re</a:t>
            </a:r>
            <a:r>
              <a:rPr sz="1008" spc="20" dirty="0">
                <a:latin typeface="Times New Roman"/>
                <a:cs typeface="Times New Roman"/>
              </a:rPr>
              <a:t> </a:t>
            </a:r>
            <a:r>
              <a:rPr sz="1008" spc="-3" dirty="0">
                <a:latin typeface="Arial"/>
                <a:cs typeface="Arial"/>
              </a:rPr>
              <a:t>inde</a:t>
            </a:r>
            <a:r>
              <a:rPr sz="1008" dirty="0">
                <a:latin typeface="Arial"/>
                <a:cs typeface="Arial"/>
              </a:rPr>
              <a:t>p</a:t>
            </a:r>
            <a:r>
              <a:rPr sz="1008" spc="-3" dirty="0">
                <a:latin typeface="Arial"/>
                <a:cs typeface="Arial"/>
              </a:rPr>
              <a:t>end</a:t>
            </a:r>
            <a:r>
              <a:rPr sz="1008" spc="3" dirty="0">
                <a:latin typeface="Arial"/>
                <a:cs typeface="Arial"/>
              </a:rPr>
              <a:t>e</a:t>
            </a:r>
            <a:r>
              <a:rPr sz="1008" spc="-3" dirty="0">
                <a:latin typeface="Arial"/>
                <a:cs typeface="Arial"/>
              </a:rPr>
              <a:t>n</a:t>
            </a:r>
            <a:r>
              <a:rPr sz="1008" dirty="0">
                <a:latin typeface="Arial"/>
                <a:cs typeface="Arial"/>
              </a:rPr>
              <a:t>t</a:t>
            </a:r>
            <a:r>
              <a:rPr sz="1008" spc="5" dirty="0">
                <a:latin typeface="Times New Roman"/>
                <a:cs typeface="Times New Roman"/>
              </a:rPr>
              <a:t> </a:t>
            </a:r>
            <a:r>
              <a:rPr sz="1008" spc="-3" dirty="0">
                <a:latin typeface="Arial"/>
                <a:cs typeface="Arial"/>
              </a:rPr>
              <a:t>o</a:t>
            </a:r>
            <a:r>
              <a:rPr sz="1008" dirty="0">
                <a:latin typeface="Arial"/>
                <a:cs typeface="Arial"/>
              </a:rPr>
              <a:t>f</a:t>
            </a:r>
            <a:r>
              <a:rPr sz="1008" spc="23" dirty="0">
                <a:latin typeface="Times New Roman"/>
                <a:cs typeface="Times New Roman"/>
              </a:rPr>
              <a:t> </a:t>
            </a:r>
            <a:r>
              <a:rPr sz="1008" dirty="0">
                <a:latin typeface="Arial"/>
                <a:cs typeface="Arial"/>
              </a:rPr>
              <a:t>the</a:t>
            </a:r>
            <a:r>
              <a:rPr sz="1008" spc="18" dirty="0">
                <a:latin typeface="Times New Roman"/>
                <a:cs typeface="Times New Roman"/>
              </a:rPr>
              <a:t> </a:t>
            </a:r>
            <a:r>
              <a:rPr sz="1008" spc="-3" dirty="0">
                <a:latin typeface="Arial"/>
                <a:cs typeface="Arial"/>
              </a:rPr>
              <a:t>othe</a:t>
            </a:r>
            <a:r>
              <a:rPr sz="1008" dirty="0">
                <a:latin typeface="Arial"/>
                <a:cs typeface="Arial"/>
              </a:rPr>
              <a:t>r</a:t>
            </a:r>
            <a:r>
              <a:rPr sz="1008" spc="18" dirty="0">
                <a:latin typeface="Times New Roman"/>
                <a:cs typeface="Times New Roman"/>
              </a:rPr>
              <a:t> </a:t>
            </a:r>
            <a:r>
              <a:rPr sz="1008" dirty="0">
                <a:latin typeface="Arial"/>
                <a:cs typeface="Arial"/>
              </a:rPr>
              <a:t>two</a:t>
            </a:r>
          </a:p>
          <a:p>
            <a:pPr marL="381319" lvl="1" indent="-144395">
              <a:spcBef>
                <a:spcPts val="143"/>
              </a:spcBef>
              <a:buClr>
                <a:srgbClr val="000098"/>
              </a:buClr>
              <a:buFont typeface="Arial"/>
              <a:buChar char="•"/>
              <a:tabLst>
                <a:tab pos="381639" algn="l"/>
              </a:tabLst>
            </a:pPr>
            <a:r>
              <a:rPr sz="1008" spc="-5" dirty="0">
                <a:latin typeface="Arial"/>
                <a:cs typeface="Arial"/>
              </a:rPr>
              <a:t>B</a:t>
            </a:r>
            <a:r>
              <a:rPr sz="1008" spc="-3" dirty="0">
                <a:latin typeface="Arial"/>
                <a:cs typeface="Arial"/>
              </a:rPr>
              <a:t>u</a:t>
            </a:r>
            <a:r>
              <a:rPr sz="1008" dirty="0">
                <a:latin typeface="Arial"/>
                <a:cs typeface="Arial"/>
              </a:rPr>
              <a:t>t</a:t>
            </a:r>
            <a:r>
              <a:rPr sz="1008" spc="23" dirty="0">
                <a:latin typeface="Times New Roman"/>
                <a:cs typeface="Times New Roman"/>
              </a:rPr>
              <a:t> </a:t>
            </a:r>
            <a:r>
              <a:rPr sz="1210" b="1" i="1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210" b="1" i="1" spc="28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210" b="1" i="1" spc="-3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1210" b="1" i="1" spc="-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210" b="1" i="1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210" b="1" i="1" spc="28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210" b="1" i="1" dirty="0">
                <a:solidFill>
                  <a:srgbClr val="C00000"/>
                </a:solidFill>
                <a:latin typeface="Arial"/>
                <a:cs typeface="Arial"/>
              </a:rPr>
              <a:t>X</a:t>
            </a:r>
            <a:r>
              <a:rPr sz="1210" b="1" i="1" spc="33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210" b="1" i="1" spc="-3" dirty="0">
                <a:solidFill>
                  <a:srgbClr val="C00000"/>
                </a:solidFill>
                <a:latin typeface="Arial"/>
                <a:cs typeface="Arial"/>
              </a:rPr>
              <a:t>ar</a:t>
            </a:r>
            <a:r>
              <a:rPr sz="1210" b="1" i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210" b="1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210" b="1" i="1" spc="-3" dirty="0">
                <a:solidFill>
                  <a:srgbClr val="C00000"/>
                </a:solidFill>
                <a:latin typeface="Arial"/>
                <a:cs typeface="Arial"/>
              </a:rPr>
              <a:t>co</a:t>
            </a:r>
            <a:r>
              <a:rPr sz="1210" b="1" i="1" spc="-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210" b="1" i="1" dirty="0">
                <a:solidFill>
                  <a:srgbClr val="C00000"/>
                </a:solidFill>
                <a:latin typeface="Arial"/>
                <a:cs typeface="Arial"/>
              </a:rPr>
              <a:t>ditio</a:t>
            </a:r>
            <a:r>
              <a:rPr sz="1210" b="1" i="1" spc="-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210" b="1" i="1" spc="-3" dirty="0">
                <a:solidFill>
                  <a:srgbClr val="C00000"/>
                </a:solidFill>
                <a:latin typeface="Arial"/>
                <a:cs typeface="Arial"/>
              </a:rPr>
              <a:t>all</a:t>
            </a:r>
            <a:r>
              <a:rPr sz="1210" b="1" i="1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1210" b="1" i="1" spc="18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210" b="1" i="1" dirty="0">
                <a:solidFill>
                  <a:srgbClr val="C00000"/>
                </a:solidFill>
                <a:latin typeface="Arial"/>
                <a:cs typeface="Arial"/>
              </a:rPr>
              <a:t>ind</a:t>
            </a:r>
            <a:r>
              <a:rPr sz="1210" b="1" i="1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210" b="1" i="1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1210" b="1" i="1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210" b="1" i="1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210" b="1" i="1" spc="-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1210" b="1" i="1" spc="-3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210" b="1" i="1" spc="-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210" b="1" i="1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1210" b="1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210" b="1" i="1" dirty="0">
                <a:solidFill>
                  <a:srgbClr val="C00000"/>
                </a:solidFill>
                <a:latin typeface="Arial"/>
                <a:cs typeface="Arial"/>
              </a:rPr>
              <a:t>given</a:t>
            </a:r>
            <a:r>
              <a:rPr sz="1210" b="1" i="1" spc="23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210" b="1" i="1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endParaRPr sz="121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7686" y="2258195"/>
            <a:ext cx="586665" cy="526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908"/>
          </a:p>
        </p:txBody>
      </p:sp>
    </p:spTree>
    <p:extLst>
      <p:ext uri="{BB962C8B-B14F-4D97-AF65-F5344CB8AC3E}">
        <p14:creationId xmlns:p14="http://schemas.microsoft.com/office/powerpoint/2010/main" val="229991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825">
              <a:lnSpc>
                <a:spcPts val="1365"/>
              </a:lnSpc>
            </a:pPr>
            <a:r>
              <a:rPr lang="en-US" spc="-5" dirty="0" smtClean="0"/>
              <a:t>Uncertainty</a:t>
            </a:r>
            <a:endParaRPr spc="-5" dirty="0"/>
          </a:p>
          <a:p>
            <a:pPr marL="504825">
              <a:lnSpc>
                <a:spcPts val="1125"/>
              </a:lnSpc>
            </a:pPr>
            <a:r>
              <a:rPr sz="1000" spc="-10" dirty="0"/>
              <a:t>The</a:t>
            </a:r>
            <a:r>
              <a:rPr sz="1000" spc="-5" dirty="0"/>
              <a:t> cost of choosing</a:t>
            </a:r>
            <a:endParaRPr sz="1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7295" y="1115029"/>
            <a:ext cx="3915509" cy="1941967"/>
          </a:xfrm>
          <a:prstGeom prst="rect">
            <a:avLst/>
          </a:prstGeom>
        </p:spPr>
        <p:txBody>
          <a:bodyPr vert="horz" wrap="square" lIns="0" tIns="300126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I </a:t>
            </a:r>
            <a:r>
              <a:rPr spc="-10" dirty="0"/>
              <a:t>need</a:t>
            </a:r>
            <a:r>
              <a:rPr spc="-5" dirty="0"/>
              <a:t> to </a:t>
            </a:r>
            <a:r>
              <a:rPr spc="-10" dirty="0"/>
              <a:t>be</a:t>
            </a:r>
            <a:r>
              <a:rPr spc="-5" dirty="0"/>
              <a:t> at the ai</a:t>
            </a:r>
            <a:r>
              <a:rPr spc="25" dirty="0"/>
              <a:t>r</a:t>
            </a:r>
            <a:r>
              <a:rPr spc="-10" dirty="0"/>
              <a:t>po</a:t>
            </a:r>
            <a:r>
              <a:rPr spc="30" dirty="0"/>
              <a:t>r</a:t>
            </a:r>
            <a:r>
              <a:rPr spc="-5" dirty="0"/>
              <a:t>t at </a:t>
            </a:r>
            <a:r>
              <a:rPr spc="-10" dirty="0"/>
              <a:t>9:00</a:t>
            </a:r>
            <a:r>
              <a:rPr spc="-5" dirty="0"/>
              <a:t> </a:t>
            </a:r>
            <a:r>
              <a:rPr spc="-10" dirty="0"/>
              <a:t>pm</a:t>
            </a: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/>
              <a:t>Agent</a:t>
            </a:r>
            <a:r>
              <a:rPr sz="1100" spc="-5" dirty="0"/>
              <a:t> 1:</a:t>
            </a:r>
            <a:r>
              <a:rPr sz="1100" spc="65" dirty="0"/>
              <a:t> </a:t>
            </a:r>
            <a:r>
              <a:rPr sz="1100" spc="-10" dirty="0"/>
              <a:t>95%</a:t>
            </a:r>
            <a:r>
              <a:rPr sz="1100" spc="-5" dirty="0"/>
              <a:t> </a:t>
            </a:r>
            <a:r>
              <a:rPr sz="1100" spc="-10" dirty="0"/>
              <a:t>chance</a:t>
            </a:r>
            <a:r>
              <a:rPr sz="1100" spc="-5" dirty="0"/>
              <a:t> of </a:t>
            </a:r>
            <a:r>
              <a:rPr sz="1100" spc="-10" dirty="0"/>
              <a:t>making</a:t>
            </a:r>
            <a:r>
              <a:rPr sz="1100" spc="-5" dirty="0"/>
              <a:t> it </a:t>
            </a:r>
            <a:r>
              <a:rPr sz="1100" spc="-10" dirty="0"/>
              <a:t>depa</a:t>
            </a:r>
            <a:r>
              <a:rPr sz="1100" spc="30" dirty="0"/>
              <a:t>r</a:t>
            </a:r>
            <a:r>
              <a:rPr sz="1100" spc="-5" dirty="0"/>
              <a:t>ting at </a:t>
            </a:r>
            <a:r>
              <a:rPr lang="en-US" sz="1100" spc="-10" dirty="0" smtClean="0"/>
              <a:t>7</a:t>
            </a:r>
            <a:r>
              <a:rPr sz="1100" spc="-10" dirty="0" smtClean="0"/>
              <a:t>:00pm</a:t>
            </a:r>
            <a:endParaRPr sz="1100" dirty="0"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/>
              <a:t>Agent</a:t>
            </a:r>
            <a:r>
              <a:rPr sz="1100" spc="-5" dirty="0"/>
              <a:t> 2:</a:t>
            </a:r>
            <a:r>
              <a:rPr sz="1100" spc="65" dirty="0"/>
              <a:t> </a:t>
            </a:r>
            <a:r>
              <a:rPr sz="1100" spc="-10" dirty="0"/>
              <a:t>98%</a:t>
            </a:r>
            <a:r>
              <a:rPr sz="1100" spc="-5" dirty="0"/>
              <a:t> </a:t>
            </a:r>
            <a:r>
              <a:rPr sz="1100" spc="-10" dirty="0"/>
              <a:t>chance</a:t>
            </a:r>
            <a:r>
              <a:rPr sz="1100" spc="-5" dirty="0"/>
              <a:t> of </a:t>
            </a:r>
            <a:r>
              <a:rPr sz="1100" spc="-10" dirty="0"/>
              <a:t>making</a:t>
            </a:r>
            <a:r>
              <a:rPr sz="1100" spc="-5" dirty="0"/>
              <a:t> it </a:t>
            </a:r>
            <a:r>
              <a:rPr sz="1100" spc="-10" dirty="0"/>
              <a:t>depa</a:t>
            </a:r>
            <a:r>
              <a:rPr sz="1100" spc="30" dirty="0"/>
              <a:t>r</a:t>
            </a:r>
            <a:r>
              <a:rPr sz="1100" spc="-5" dirty="0"/>
              <a:t>ting at </a:t>
            </a:r>
            <a:r>
              <a:rPr lang="en-US" sz="1100" spc="-10" dirty="0" smtClean="0"/>
              <a:t>8</a:t>
            </a:r>
            <a:r>
              <a:rPr sz="1100" spc="-10" dirty="0" smtClean="0"/>
              <a:t>:00pm</a:t>
            </a:r>
            <a:endParaRPr sz="1100" dirty="0">
              <a:latin typeface="Lucida Sans Unicode"/>
              <a:cs typeface="Lucida Sans Unicode"/>
            </a:endParaRPr>
          </a:p>
          <a:p>
            <a:pPr marL="12700" marR="5080" indent="128905">
              <a:lnSpc>
                <a:spcPct val="125299"/>
              </a:lnSpc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/>
              <a:t>Agent</a:t>
            </a:r>
            <a:r>
              <a:rPr sz="1100" spc="-5" dirty="0"/>
              <a:t> 3:</a:t>
            </a:r>
            <a:r>
              <a:rPr sz="1100" spc="65" dirty="0"/>
              <a:t> </a:t>
            </a:r>
            <a:r>
              <a:rPr sz="1100" spc="-10" dirty="0"/>
              <a:t>100%</a:t>
            </a:r>
            <a:r>
              <a:rPr sz="1100" spc="-5" dirty="0"/>
              <a:t> </a:t>
            </a:r>
            <a:r>
              <a:rPr sz="1100" spc="-10" dirty="0"/>
              <a:t>chance</a:t>
            </a:r>
            <a:r>
              <a:rPr sz="1100" spc="-5" dirty="0"/>
              <a:t> of </a:t>
            </a:r>
            <a:r>
              <a:rPr sz="1100" spc="-10" dirty="0"/>
              <a:t>making</a:t>
            </a:r>
            <a:r>
              <a:rPr sz="1100" spc="-5" dirty="0"/>
              <a:t> it </a:t>
            </a:r>
            <a:r>
              <a:rPr sz="1100" spc="-10" dirty="0"/>
              <a:t>depa</a:t>
            </a:r>
            <a:r>
              <a:rPr sz="1100" spc="30" dirty="0"/>
              <a:t>r</a:t>
            </a:r>
            <a:r>
              <a:rPr sz="1100" spc="-5" dirty="0"/>
              <a:t>ting at </a:t>
            </a:r>
            <a:r>
              <a:rPr sz="1100" spc="-10" dirty="0" smtClean="0"/>
              <a:t>10:00</a:t>
            </a:r>
            <a:r>
              <a:rPr lang="en-US" sz="1100" spc="-10" dirty="0" smtClean="0"/>
              <a:t>p</a:t>
            </a:r>
            <a:r>
              <a:rPr sz="1100" spc="-10" dirty="0" smtClean="0"/>
              <a:t>m </a:t>
            </a:r>
            <a:r>
              <a:rPr sz="1100" spc="-10" dirty="0"/>
              <a:t>Which</a:t>
            </a:r>
            <a:r>
              <a:rPr sz="1100" spc="-5" dirty="0"/>
              <a:t> </a:t>
            </a:r>
            <a:r>
              <a:rPr sz="1100" spc="-10" dirty="0"/>
              <a:t>one</a:t>
            </a:r>
            <a:r>
              <a:rPr sz="1100" spc="-5" dirty="0"/>
              <a:t> </a:t>
            </a:r>
            <a:r>
              <a:rPr sz="1100" spc="-10" dirty="0"/>
              <a:t>do</a:t>
            </a:r>
            <a:r>
              <a:rPr sz="1100" spc="-5" dirty="0"/>
              <a:t> </a:t>
            </a:r>
            <a:r>
              <a:rPr sz="1100" spc="-35" dirty="0"/>
              <a:t>y</a:t>
            </a:r>
            <a:r>
              <a:rPr sz="1100" spc="-10" dirty="0"/>
              <a:t>ou</a:t>
            </a:r>
            <a:r>
              <a:rPr sz="1100" spc="-5" dirty="0"/>
              <a:t> </a:t>
            </a:r>
            <a:r>
              <a:rPr sz="1100" spc="-10" dirty="0"/>
              <a:t>choose?</a:t>
            </a:r>
            <a:r>
              <a:rPr sz="1100" spc="65" dirty="0"/>
              <a:t> </a:t>
            </a:r>
            <a:r>
              <a:rPr sz="1100" spc="-15" dirty="0"/>
              <a:t>W</a:t>
            </a:r>
            <a:r>
              <a:rPr sz="1100" spc="-45" dirty="0"/>
              <a:t>h</a:t>
            </a:r>
            <a:r>
              <a:rPr sz="1100" spc="-10" dirty="0"/>
              <a:t>y</a:t>
            </a:r>
            <a:r>
              <a:rPr sz="1100" spc="-10" dirty="0" smtClean="0"/>
              <a:t>?</a:t>
            </a:r>
            <a:endParaRPr lang="en-US" sz="1100" spc="-10" dirty="0" smtClean="0"/>
          </a:p>
          <a:p>
            <a:pPr marL="12700" marR="5080" indent="128905">
              <a:lnSpc>
                <a:spcPct val="125299"/>
              </a:lnSpc>
            </a:pPr>
            <a:endParaRPr lang="en-US" spc="-10" dirty="0">
              <a:latin typeface="Lucida Sans Unicode"/>
              <a:cs typeface="Lucida Sans Unicode"/>
            </a:endParaRPr>
          </a:p>
          <a:p>
            <a:pPr marL="12700" marR="5080" indent="128905">
              <a:lnSpc>
                <a:spcPct val="125299"/>
              </a:lnSpc>
            </a:pPr>
            <a:r>
              <a:rPr lang="en-US" spc="-10" dirty="0">
                <a:solidFill>
                  <a:srgbClr val="FF0000"/>
                </a:solidFill>
              </a:rPr>
              <a:t>Agent</a:t>
            </a:r>
            <a:r>
              <a:rPr lang="en-US" spc="-5" dirty="0">
                <a:solidFill>
                  <a:srgbClr val="FF0000"/>
                </a:solidFill>
              </a:rPr>
              <a:t> 2:</a:t>
            </a:r>
            <a:r>
              <a:rPr lang="en-US" spc="65" dirty="0">
                <a:solidFill>
                  <a:srgbClr val="FF0000"/>
                </a:solidFill>
              </a:rPr>
              <a:t> </a:t>
            </a:r>
            <a:r>
              <a:rPr lang="en-US" spc="-10" dirty="0">
                <a:solidFill>
                  <a:srgbClr val="FF0000"/>
                </a:solidFill>
              </a:rPr>
              <a:t>98%</a:t>
            </a:r>
            <a:r>
              <a:rPr lang="en-US" spc="-5" dirty="0">
                <a:solidFill>
                  <a:srgbClr val="FF0000"/>
                </a:solidFill>
              </a:rPr>
              <a:t> </a:t>
            </a:r>
            <a:r>
              <a:rPr lang="en-US" spc="-10" dirty="0">
                <a:solidFill>
                  <a:srgbClr val="FF0000"/>
                </a:solidFill>
              </a:rPr>
              <a:t>chance</a:t>
            </a:r>
            <a:r>
              <a:rPr lang="en-US" spc="-5" dirty="0">
                <a:solidFill>
                  <a:srgbClr val="FF0000"/>
                </a:solidFill>
              </a:rPr>
              <a:t> of </a:t>
            </a:r>
            <a:r>
              <a:rPr lang="en-US" spc="-10" dirty="0">
                <a:solidFill>
                  <a:srgbClr val="FF0000"/>
                </a:solidFill>
              </a:rPr>
              <a:t>making</a:t>
            </a:r>
            <a:r>
              <a:rPr lang="en-US" spc="-5" dirty="0">
                <a:solidFill>
                  <a:srgbClr val="FF0000"/>
                </a:solidFill>
              </a:rPr>
              <a:t> it </a:t>
            </a:r>
            <a:r>
              <a:rPr lang="en-US" spc="-10" dirty="0">
                <a:solidFill>
                  <a:srgbClr val="FF0000"/>
                </a:solidFill>
              </a:rPr>
              <a:t>depa</a:t>
            </a:r>
            <a:r>
              <a:rPr lang="en-US" spc="30" dirty="0">
                <a:solidFill>
                  <a:srgbClr val="FF0000"/>
                </a:solidFill>
              </a:rPr>
              <a:t>r</a:t>
            </a:r>
            <a:r>
              <a:rPr lang="en-US" spc="-5" dirty="0">
                <a:solidFill>
                  <a:srgbClr val="FF0000"/>
                </a:solidFill>
              </a:rPr>
              <a:t>ting at </a:t>
            </a:r>
            <a:r>
              <a:rPr lang="en-US" spc="-10" dirty="0">
                <a:solidFill>
                  <a:srgbClr val="FF0000"/>
                </a:solidFill>
              </a:rPr>
              <a:t>8:00pm</a:t>
            </a:r>
            <a:endParaRPr lang="en-US" dirty="0">
              <a:solidFill>
                <a:srgbClr val="FF0000"/>
              </a:solidFill>
              <a:latin typeface="Lucida Sans Unicode"/>
              <a:cs typeface="Lucida Sans Unicode"/>
            </a:endParaRPr>
          </a:p>
          <a:p>
            <a:pPr marL="12700" marR="5080" indent="128905">
              <a:lnSpc>
                <a:spcPct val="125299"/>
              </a:lnSpc>
            </a:pPr>
            <a:endParaRPr sz="11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825">
              <a:lnSpc>
                <a:spcPts val="1360"/>
              </a:lnSpc>
            </a:pPr>
            <a:r>
              <a:rPr spc="-10" dirty="0"/>
              <a:t>Unce</a:t>
            </a:r>
            <a:r>
              <a:rPr spc="35" dirty="0"/>
              <a:t>r</a:t>
            </a:r>
            <a:r>
              <a:rPr spc="-5" dirty="0"/>
              <a:t>tainty</a:t>
            </a:r>
          </a:p>
          <a:p>
            <a:pPr marL="504825">
              <a:lnSpc>
                <a:spcPts val="1120"/>
              </a:lnSpc>
            </a:pPr>
            <a:r>
              <a:rPr sz="1000" spc="-10" dirty="0"/>
              <a:t>Example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47297" y="1263327"/>
            <a:ext cx="3635375" cy="138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What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w</a:t>
            </a:r>
            <a:r>
              <a:rPr sz="1100" spc="-10" dirty="0">
                <a:latin typeface="Arial"/>
                <a:cs typeface="Arial"/>
              </a:rPr>
              <a:t>ould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need</a:t>
            </a:r>
            <a:r>
              <a:rPr sz="1100" spc="-5" dirty="0">
                <a:latin typeface="Arial"/>
                <a:cs typeface="Arial"/>
              </a:rPr>
              <a:t> to </a:t>
            </a:r>
            <a:r>
              <a:rPr sz="1100" spc="-10" dirty="0">
                <a:latin typeface="Arial"/>
                <a:cs typeface="Arial"/>
              </a:rPr>
              <a:t>happen</a:t>
            </a:r>
            <a:r>
              <a:rPr sz="1100" spc="-5" dirty="0">
                <a:latin typeface="Arial"/>
                <a:cs typeface="Arial"/>
              </a:rPr>
              <a:t> in the </a:t>
            </a:r>
            <a:r>
              <a:rPr sz="1100" spc="-10" dirty="0">
                <a:latin typeface="Arial"/>
                <a:cs typeface="Arial"/>
              </a:rPr>
              <a:t>KB</a:t>
            </a:r>
            <a:r>
              <a:rPr sz="1100" spc="-5" dirty="0">
                <a:latin typeface="Arial"/>
                <a:cs typeface="Arial"/>
              </a:rPr>
              <a:t> to </a:t>
            </a:r>
            <a:r>
              <a:rPr sz="1100" spc="-10" dirty="0">
                <a:latin typeface="Arial"/>
                <a:cs typeface="Arial"/>
              </a:rPr>
              <a:t>diagnose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</a:t>
            </a:r>
            <a:r>
              <a:rPr sz="1100" spc="-35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vit</a:t>
            </a:r>
            <a:r>
              <a:rPr sz="1100" spc="-120" dirty="0">
                <a:latin typeface="Arial"/>
                <a:cs typeface="Arial"/>
              </a:rPr>
              <a:t>y</a:t>
            </a:r>
            <a:r>
              <a:rPr sz="1100" spc="-5" dirty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141605">
              <a:lnSpc>
                <a:spcPct val="100000"/>
              </a:lnSpc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i="1" spc="-145" dirty="0">
                <a:latin typeface="Arial"/>
                <a:cs typeface="Arial"/>
              </a:rPr>
              <a:t>T</a:t>
            </a:r>
            <a:r>
              <a:rPr sz="1100" i="1" spc="-10" dirty="0">
                <a:latin typeface="Arial"/>
                <a:cs typeface="Arial"/>
              </a:rPr>
              <a:t>oothache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100" i="1" spc="-35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vity</a:t>
            </a:r>
            <a:endParaRPr sz="11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i="1" spc="-145" dirty="0">
                <a:latin typeface="Arial"/>
                <a:cs typeface="Arial"/>
              </a:rPr>
              <a:t>T</a:t>
            </a:r>
            <a:r>
              <a:rPr sz="1100" i="1" spc="-10" dirty="0">
                <a:latin typeface="Arial"/>
                <a:cs typeface="Arial"/>
              </a:rPr>
              <a:t>oothache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100" i="1" spc="-35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vity</a:t>
            </a:r>
            <a:r>
              <a:rPr sz="1100" i="1" spc="45" dirty="0">
                <a:latin typeface="Arial"/>
                <a:cs typeface="Arial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∨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GumPro</a:t>
            </a:r>
            <a:r>
              <a:rPr sz="1100" i="1" spc="-35" dirty="0">
                <a:latin typeface="Arial"/>
                <a:cs typeface="Arial"/>
              </a:rPr>
              <a:t>b</a:t>
            </a:r>
            <a:r>
              <a:rPr sz="1100" i="1" spc="-10" dirty="0">
                <a:latin typeface="Arial"/>
                <a:cs typeface="Arial"/>
              </a:rPr>
              <a:t>lem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-150" dirty="0">
                <a:latin typeface="Lucida Sans Unicode"/>
                <a:cs typeface="Lucida Sans Unicode"/>
              </a:rPr>
              <a:t>∨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Abscess</a:t>
            </a:r>
            <a:r>
              <a:rPr sz="1100" i="1" spc="-95" dirty="0">
                <a:latin typeface="Arial"/>
                <a:cs typeface="Arial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C</a:t>
            </a:r>
            <a:r>
              <a:rPr sz="1100" i="1" spc="-35" dirty="0">
                <a:latin typeface="Arial"/>
                <a:cs typeface="Arial"/>
              </a:rPr>
              <a:t>a</a:t>
            </a:r>
            <a:r>
              <a:rPr sz="1100" i="1" spc="-5" dirty="0">
                <a:latin typeface="Arial"/>
                <a:cs typeface="Arial"/>
              </a:rPr>
              <a:t>vity</a:t>
            </a:r>
            <a:r>
              <a:rPr sz="1100" i="1" spc="105" dirty="0">
                <a:latin typeface="Arial"/>
                <a:cs typeface="Arial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-145" dirty="0">
                <a:latin typeface="Arial"/>
                <a:cs typeface="Arial"/>
              </a:rPr>
              <a:t>T</a:t>
            </a:r>
            <a:r>
              <a:rPr sz="1100" i="1" spc="-10" dirty="0">
                <a:latin typeface="Arial"/>
                <a:cs typeface="Arial"/>
              </a:rPr>
              <a:t>oothache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But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these</a:t>
            </a:r>
            <a:r>
              <a:rPr sz="1100" spc="-5" dirty="0">
                <a:latin typeface="Arial"/>
                <a:cs typeface="Arial"/>
              </a:rPr>
              <a:t> can’t </a:t>
            </a:r>
            <a:r>
              <a:rPr sz="1100" spc="-10" dirty="0">
                <a:latin typeface="Arial"/>
                <a:cs typeface="Arial"/>
              </a:rPr>
              <a:t>be</a:t>
            </a:r>
            <a:r>
              <a:rPr sz="1100" spc="-5" dirty="0">
                <a:latin typeface="Arial"/>
                <a:cs typeface="Arial"/>
              </a:rPr>
              <a:t> t</a:t>
            </a:r>
            <a:r>
              <a:rPr sz="1100" spc="5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ue</a:t>
            </a:r>
            <a:r>
              <a:rPr sz="1100" spc="-5" dirty="0">
                <a:latin typeface="Arial"/>
                <a:cs typeface="Arial"/>
              </a:rPr>
              <a:t> or </a:t>
            </a:r>
            <a:r>
              <a:rPr sz="1100" spc="-10" dirty="0">
                <a:latin typeface="Arial"/>
                <a:cs typeface="Arial"/>
              </a:rPr>
              <a:t>complet</a:t>
            </a:r>
            <a:r>
              <a:rPr sz="1100" spc="-3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...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834" rIns="0" bIns="0" rtlCol="0">
            <a:spAutoFit/>
          </a:bodyPr>
          <a:lstStyle/>
          <a:p>
            <a:pPr marL="504825">
              <a:lnSpc>
                <a:spcPct val="100000"/>
              </a:lnSpc>
            </a:pPr>
            <a:r>
              <a:rPr spc="-10" dirty="0"/>
              <a:t>De</a:t>
            </a:r>
            <a:r>
              <a:rPr spc="-25" dirty="0"/>
              <a:t>g</a:t>
            </a:r>
            <a:r>
              <a:rPr spc="-10" dirty="0"/>
              <a:t>ree</a:t>
            </a:r>
            <a:r>
              <a:rPr spc="-5" dirty="0"/>
              <a:t> of Belief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7" y="1536962"/>
            <a:ext cx="3004820" cy="62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Probabilities </a:t>
            </a:r>
            <a:r>
              <a:rPr sz="1100" spc="-10" dirty="0">
                <a:latin typeface="Arial"/>
                <a:cs typeface="Arial"/>
              </a:rPr>
              <a:t>are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w</a:t>
            </a:r>
            <a:r>
              <a:rPr sz="1100" spc="-45" dirty="0">
                <a:latin typeface="Arial"/>
                <a:cs typeface="Arial"/>
              </a:rPr>
              <a:t>a</a:t>
            </a:r>
            <a:r>
              <a:rPr sz="1100" spc="-10" dirty="0">
                <a:latin typeface="Arial"/>
                <a:cs typeface="Arial"/>
              </a:rPr>
              <a:t>y</a:t>
            </a:r>
            <a:r>
              <a:rPr sz="1100" spc="-5" dirty="0">
                <a:latin typeface="Arial"/>
                <a:cs typeface="Arial"/>
              </a:rPr>
              <a:t> to </a:t>
            </a:r>
            <a:r>
              <a:rPr sz="1100" spc="-10" dirty="0">
                <a:latin typeface="Arial"/>
                <a:cs typeface="Arial"/>
              </a:rPr>
              <a:t>summa</a:t>
            </a:r>
            <a:r>
              <a:rPr sz="1100" spc="5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i</a:t>
            </a:r>
            <a:r>
              <a:rPr sz="1100" spc="-30" dirty="0">
                <a:latin typeface="Arial"/>
                <a:cs typeface="Arial"/>
              </a:rPr>
              <a:t>z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unce</a:t>
            </a:r>
            <a:r>
              <a:rPr sz="1100" spc="3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tainty</a:t>
            </a:r>
            <a:endParaRPr sz="11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630"/>
              </a:spcBef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"/>
                <a:cs typeface="Arial"/>
              </a:rPr>
              <a:t>With</a:t>
            </a:r>
            <a:r>
              <a:rPr sz="1100" spc="-5" dirty="0">
                <a:latin typeface="Arial"/>
                <a:cs typeface="Arial"/>
              </a:rPr>
              <a:t> the </a:t>
            </a:r>
            <a:r>
              <a:rPr sz="1100" spc="-40" dirty="0">
                <a:latin typeface="Arial"/>
                <a:cs typeface="Arial"/>
              </a:rPr>
              <a:t>f</a:t>
            </a:r>
            <a:r>
              <a:rPr sz="1100" spc="-5" dirty="0">
                <a:latin typeface="Arial"/>
                <a:cs typeface="Arial"/>
              </a:rPr>
              <a:t>acts I </a:t>
            </a:r>
            <a:r>
              <a:rPr sz="1100" spc="-10" dirty="0">
                <a:latin typeface="Arial"/>
                <a:cs typeface="Arial"/>
              </a:rPr>
              <a:t>can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obse</a:t>
            </a:r>
            <a:r>
              <a:rPr sz="1100" spc="25" dirty="0">
                <a:latin typeface="Arial"/>
                <a:cs typeface="Arial"/>
              </a:rPr>
              <a:t>r</a:t>
            </a:r>
            <a:r>
              <a:rPr sz="1100" spc="-40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 ...</a:t>
            </a:r>
            <a:endParaRPr sz="11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"/>
                <a:cs typeface="Arial"/>
              </a:rPr>
              <a:t>There</a:t>
            </a:r>
            <a:r>
              <a:rPr sz="1100" spc="-60" dirty="0">
                <a:latin typeface="Arial"/>
                <a:cs typeface="Arial"/>
              </a:rPr>
              <a:t>’</a:t>
            </a:r>
            <a:r>
              <a:rPr sz="1100" spc="-10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80%</a:t>
            </a:r>
            <a:r>
              <a:rPr sz="1100" spc="-5" dirty="0">
                <a:latin typeface="Arial"/>
                <a:cs typeface="Arial"/>
              </a:rPr>
              <a:t> of </a:t>
            </a:r>
            <a:r>
              <a:rPr sz="1100" spc="-10" dirty="0">
                <a:latin typeface="Arial"/>
                <a:cs typeface="Arial"/>
              </a:rPr>
              <a:t>chance</a:t>
            </a:r>
            <a:r>
              <a:rPr sz="1100" spc="-5" dirty="0">
                <a:latin typeface="Arial"/>
                <a:cs typeface="Arial"/>
              </a:rPr>
              <a:t> of </a:t>
            </a:r>
            <a:r>
              <a:rPr sz="1100" spc="-10" dirty="0">
                <a:latin typeface="Arial"/>
                <a:cs typeface="Arial"/>
              </a:rPr>
              <a:t>h</a:t>
            </a:r>
            <a:r>
              <a:rPr sz="1100" spc="-35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ving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</a:t>
            </a:r>
            <a:r>
              <a:rPr sz="1100" spc="-35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vity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825">
              <a:lnSpc>
                <a:spcPts val="1360"/>
              </a:lnSpc>
            </a:pPr>
            <a:r>
              <a:rPr spc="-10" dirty="0"/>
              <a:t>Decision</a:t>
            </a:r>
            <a:r>
              <a:rPr spc="-5" dirty="0"/>
              <a:t> </a:t>
            </a:r>
            <a:r>
              <a:rPr spc="-10" dirty="0"/>
              <a:t>Theo</a:t>
            </a:r>
            <a:r>
              <a:rPr spc="25" dirty="0"/>
              <a:t>r</a:t>
            </a:r>
            <a:r>
              <a:rPr spc="-10" dirty="0"/>
              <a:t>y</a:t>
            </a:r>
          </a:p>
          <a:p>
            <a:pPr marL="504825">
              <a:lnSpc>
                <a:spcPts val="1120"/>
              </a:lnSpc>
            </a:pPr>
            <a:r>
              <a:rPr sz="1000" spc="-5" dirty="0"/>
              <a:t>Li</a:t>
            </a:r>
            <a:r>
              <a:rPr sz="1000" spc="-25" dirty="0"/>
              <a:t>k</a:t>
            </a:r>
            <a:r>
              <a:rPr sz="1000" spc="-5" dirty="0"/>
              <a:t>elihood </a:t>
            </a:r>
            <a:r>
              <a:rPr sz="1000" spc="-10" dirty="0"/>
              <a:t>and</a:t>
            </a:r>
            <a:r>
              <a:rPr sz="1000" spc="-5" dirty="0"/>
              <a:t> </a:t>
            </a:r>
            <a:r>
              <a:rPr sz="1000" spc="-10" dirty="0"/>
              <a:t>Impo</a:t>
            </a:r>
            <a:r>
              <a:rPr sz="1000" spc="25" dirty="0"/>
              <a:t>r</a:t>
            </a:r>
            <a:r>
              <a:rPr sz="1000" spc="-5" dirty="0"/>
              <a:t>tance</a:t>
            </a: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47297" y="1171214"/>
            <a:ext cx="3891279" cy="161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5" dirty="0">
                <a:latin typeface="Arial"/>
                <a:cs typeface="Arial"/>
              </a:rPr>
              <a:t>Rational decisions i</a:t>
            </a:r>
            <a:r>
              <a:rPr sz="1100" spc="-35" dirty="0">
                <a:latin typeface="Arial"/>
                <a:cs typeface="Arial"/>
              </a:rPr>
              <a:t>n</a:t>
            </a:r>
            <a:r>
              <a:rPr sz="1100" spc="-40" dirty="0">
                <a:latin typeface="Arial"/>
                <a:cs typeface="Arial"/>
              </a:rPr>
              <a:t>v</a:t>
            </a:r>
            <a:r>
              <a:rPr sz="1100" spc="-5" dirty="0">
                <a:latin typeface="Arial"/>
                <a:cs typeface="Arial"/>
              </a:rPr>
              <a:t>ol</a:t>
            </a:r>
            <a:r>
              <a:rPr sz="1100" spc="-40" dirty="0">
                <a:latin typeface="Arial"/>
                <a:cs typeface="Arial"/>
              </a:rPr>
              <a:t>v</a:t>
            </a:r>
            <a:r>
              <a:rPr sz="1100" spc="-5" dirty="0">
                <a:latin typeface="Arial"/>
                <a:cs typeface="Arial"/>
              </a:rPr>
              <a:t>e:</a:t>
            </a:r>
            <a:endParaRPr sz="11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Arial"/>
                <a:cs typeface="Arial"/>
              </a:rPr>
              <a:t>Li</a:t>
            </a:r>
            <a:r>
              <a:rPr sz="1100" spc="-35" dirty="0">
                <a:latin typeface="Arial"/>
                <a:cs typeface="Arial"/>
              </a:rPr>
              <a:t>k</a:t>
            </a:r>
            <a:r>
              <a:rPr sz="1100" spc="-5" dirty="0">
                <a:latin typeface="Arial"/>
                <a:cs typeface="Arial"/>
              </a:rPr>
              <a:t>elihood of achi</a:t>
            </a:r>
            <a:r>
              <a:rPr sz="1100" spc="-45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ving </a:t>
            </a:r>
            <a:r>
              <a:rPr sz="1100" spc="-1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state/goal (probability)</a:t>
            </a:r>
            <a:endParaRPr sz="1100">
              <a:latin typeface="Arial"/>
              <a:cs typeface="Arial"/>
            </a:endParaRPr>
          </a:p>
          <a:p>
            <a:pPr marL="12700" indent="128905">
              <a:lnSpc>
                <a:spcPct val="100000"/>
              </a:lnSpc>
              <a:spcBef>
                <a:spcPts val="330"/>
              </a:spcBef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spc="-5" dirty="0">
                <a:latin typeface="Arial"/>
                <a:cs typeface="Arial"/>
              </a:rPr>
              <a:t>Relati</a:t>
            </a:r>
            <a:r>
              <a:rPr sz="1100" spc="-40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impo</a:t>
            </a:r>
            <a:r>
              <a:rPr sz="1100" spc="3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tance</a:t>
            </a:r>
            <a:r>
              <a:rPr sz="1100" spc="-5" dirty="0">
                <a:latin typeface="Arial"/>
                <a:cs typeface="Arial"/>
              </a:rPr>
              <a:t> of the states/goals (Utility)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Decision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Theo</a:t>
            </a:r>
            <a:r>
              <a:rPr sz="1100" spc="25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probability </a:t>
            </a:r>
            <a:r>
              <a:rPr sz="1100" spc="-10" dirty="0">
                <a:latin typeface="Arial"/>
                <a:cs typeface="Arial"/>
              </a:rPr>
              <a:t>theo</a:t>
            </a:r>
            <a:r>
              <a:rPr sz="1100" spc="25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y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+</a:t>
            </a:r>
            <a:r>
              <a:rPr sz="1100" spc="-5" dirty="0">
                <a:latin typeface="Arial"/>
                <a:cs typeface="Arial"/>
              </a:rPr>
              <a:t> utility </a:t>
            </a:r>
            <a:r>
              <a:rPr sz="1100" spc="-10" dirty="0">
                <a:latin typeface="Arial"/>
                <a:cs typeface="Arial"/>
              </a:rPr>
              <a:t>theo</a:t>
            </a:r>
            <a:r>
              <a:rPr sz="1100" spc="25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102600"/>
              </a:lnSpc>
            </a:pPr>
            <a:r>
              <a:rPr sz="1100" b="1" spc="-10" dirty="0">
                <a:latin typeface="Arial"/>
                <a:cs typeface="Arial"/>
              </a:rPr>
              <a:t>Maxi</a:t>
            </a:r>
            <a:r>
              <a:rPr sz="1100" b="1" spc="-35" dirty="0">
                <a:latin typeface="Arial"/>
                <a:cs typeface="Arial"/>
              </a:rPr>
              <a:t>m</a:t>
            </a:r>
            <a:r>
              <a:rPr sz="1100" b="1" spc="-10" dirty="0">
                <a:latin typeface="Arial"/>
                <a:cs typeface="Arial"/>
              </a:rPr>
              <a:t>um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Expected</a:t>
            </a:r>
            <a:r>
              <a:rPr sz="1100" b="1" spc="-5" dirty="0">
                <a:latin typeface="Arial"/>
                <a:cs typeface="Arial"/>
              </a:rPr>
              <a:t> Utility: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agent</a:t>
            </a:r>
            <a:r>
              <a:rPr sz="1100" spc="-5" dirty="0">
                <a:latin typeface="Arial"/>
                <a:cs typeface="Arial"/>
              </a:rPr>
              <a:t> is </a:t>
            </a:r>
            <a:r>
              <a:rPr sz="1100" spc="-20" dirty="0">
                <a:latin typeface="Arial"/>
                <a:cs typeface="Arial"/>
              </a:rPr>
              <a:t>r</a:t>
            </a:r>
            <a:r>
              <a:rPr sz="1100" spc="-5" dirty="0">
                <a:latin typeface="Arial"/>
                <a:cs typeface="Arial"/>
              </a:rPr>
              <a:t>ational iff it </a:t>
            </a:r>
            <a:r>
              <a:rPr sz="1100" spc="-10" dirty="0">
                <a:latin typeface="Arial"/>
                <a:cs typeface="Arial"/>
              </a:rPr>
              <a:t>chooses</a:t>
            </a:r>
            <a:r>
              <a:rPr sz="1100" spc="-5" dirty="0">
                <a:latin typeface="Arial"/>
                <a:cs typeface="Arial"/>
              </a:rPr>
              <a:t> the action that yields the highest </a:t>
            </a:r>
            <a:r>
              <a:rPr sz="1100" spc="-45" dirty="0">
                <a:latin typeface="Arial"/>
                <a:cs typeface="Arial"/>
              </a:rPr>
              <a:t>e</a:t>
            </a:r>
            <a:r>
              <a:rPr sz="1100" spc="-10" dirty="0">
                <a:latin typeface="Arial"/>
                <a:cs typeface="Arial"/>
              </a:rPr>
              <a:t>xpected</a:t>
            </a:r>
            <a:r>
              <a:rPr sz="1100" spc="-5" dirty="0">
                <a:latin typeface="Arial"/>
                <a:cs typeface="Arial"/>
              </a:rPr>
              <a:t> utilit</a:t>
            </a:r>
            <a:r>
              <a:rPr sz="1100" spc="-120" dirty="0">
                <a:latin typeface="Arial"/>
                <a:cs typeface="Arial"/>
              </a:rPr>
              <a:t>y</a:t>
            </a:r>
            <a:r>
              <a:rPr sz="1100" spc="-5" dirty="0">
                <a:latin typeface="Arial"/>
                <a:cs typeface="Arial"/>
              </a:rPr>
              <a:t>, </a:t>
            </a:r>
            <a:r>
              <a:rPr sz="1100" spc="-35" dirty="0">
                <a:latin typeface="Arial"/>
                <a:cs typeface="Arial"/>
              </a:rPr>
              <a:t>a</a:t>
            </a:r>
            <a:r>
              <a:rPr sz="1100" spc="-40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e</a:t>
            </a:r>
            <a:r>
              <a:rPr sz="1100" spc="-20" dirty="0">
                <a:latin typeface="Arial"/>
                <a:cs typeface="Arial"/>
              </a:rPr>
              <a:t>r</a:t>
            </a:r>
            <a:r>
              <a:rPr sz="1100" spc="-10" dirty="0">
                <a:latin typeface="Arial"/>
                <a:cs typeface="Arial"/>
              </a:rPr>
              <a:t>aged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o</a:t>
            </a:r>
            <a:r>
              <a:rPr sz="1100" spc="-40" dirty="0">
                <a:latin typeface="Arial"/>
                <a:cs typeface="Arial"/>
              </a:rPr>
              <a:t>v</a:t>
            </a:r>
            <a:r>
              <a:rPr sz="1100" spc="-5" dirty="0">
                <a:latin typeface="Arial"/>
                <a:cs typeface="Arial"/>
              </a:rPr>
              <a:t>er all the </a:t>
            </a:r>
            <a:r>
              <a:rPr sz="1100" spc="-10" dirty="0">
                <a:latin typeface="Arial"/>
                <a:cs typeface="Arial"/>
              </a:rPr>
              <a:t>possi</a:t>
            </a:r>
            <a:r>
              <a:rPr sz="1100" spc="-35" dirty="0">
                <a:latin typeface="Arial"/>
                <a:cs typeface="Arial"/>
              </a:rPr>
              <a:t>b</a:t>
            </a:r>
            <a:r>
              <a:rPr sz="1100" spc="-5" dirty="0">
                <a:latin typeface="Arial"/>
                <a:cs typeface="Arial"/>
              </a:rPr>
              <a:t>le </a:t>
            </a:r>
            <a:r>
              <a:rPr sz="1100" spc="-10" dirty="0">
                <a:latin typeface="Arial"/>
                <a:cs typeface="Arial"/>
              </a:rPr>
              <a:t>outcomes</a:t>
            </a:r>
            <a:r>
              <a:rPr sz="1100" spc="-5" dirty="0">
                <a:latin typeface="Arial"/>
                <a:cs typeface="Arial"/>
              </a:rPr>
              <a:t> of the action.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825">
              <a:lnSpc>
                <a:spcPts val="1335"/>
              </a:lnSpc>
            </a:pPr>
            <a:r>
              <a:rPr spc="-5" dirty="0"/>
              <a:t>Probabilities in </a:t>
            </a:r>
            <a:r>
              <a:rPr spc="-10" dirty="0"/>
              <a:t>AI</a:t>
            </a:r>
          </a:p>
          <a:p>
            <a:pPr marL="504825">
              <a:lnSpc>
                <a:spcPts val="1095"/>
              </a:lnSpc>
            </a:pPr>
            <a:r>
              <a:rPr sz="1000" spc="-10" dirty="0"/>
              <a:t>Arguments</a:t>
            </a:r>
            <a:r>
              <a:rPr sz="1000" spc="-5" dirty="0"/>
              <a:t> Against</a:t>
            </a:r>
            <a:r>
              <a:rPr sz="1050" spc="-7" baseline="27777" dirty="0">
                <a:solidFill>
                  <a:srgbClr val="3232B2"/>
                </a:solidFill>
              </a:rPr>
              <a:t>2</a:t>
            </a:r>
            <a:endParaRPr sz="1050" baseline="27777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1333" rIns="0" bIns="0" rtlCol="0">
            <a:spAutoFit/>
          </a:bodyPr>
          <a:lstStyle/>
          <a:p>
            <a:pPr marL="141605">
              <a:lnSpc>
                <a:spcPct val="100000"/>
              </a:lnSpc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/>
              <a:t>Pro</a:t>
            </a:r>
            <a:r>
              <a:rPr sz="1100" spc="-55" dirty="0"/>
              <a:t>b</a:t>
            </a:r>
            <a:r>
              <a:rPr sz="1100" spc="-5" dirty="0"/>
              <a:t>.</a:t>
            </a:r>
            <a:r>
              <a:rPr sz="1100" spc="65" dirty="0"/>
              <a:t> </a:t>
            </a:r>
            <a:r>
              <a:rPr sz="1100" spc="-5" dirty="0"/>
              <a:t>require </a:t>
            </a:r>
            <a:r>
              <a:rPr sz="1100" spc="-10" dirty="0"/>
              <a:t>massi</a:t>
            </a:r>
            <a:r>
              <a:rPr sz="1100" spc="-40" dirty="0"/>
              <a:t>v</a:t>
            </a:r>
            <a:r>
              <a:rPr sz="1100" spc="-10" dirty="0"/>
              <a:t>e</a:t>
            </a:r>
            <a:r>
              <a:rPr sz="1100" spc="-5" dirty="0"/>
              <a:t> </a:t>
            </a:r>
            <a:r>
              <a:rPr sz="1100" spc="-10" dirty="0"/>
              <a:t>amount</a:t>
            </a:r>
            <a:r>
              <a:rPr sz="1100" spc="-5" dirty="0"/>
              <a:t> of </a:t>
            </a:r>
            <a:r>
              <a:rPr sz="1100" spc="-10" dirty="0"/>
              <a:t>data</a:t>
            </a:r>
            <a:endParaRPr sz="1100"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/>
              <a:t>Use</a:t>
            </a:r>
            <a:r>
              <a:rPr sz="1100" spc="-5" dirty="0"/>
              <a:t> of </a:t>
            </a:r>
            <a:r>
              <a:rPr sz="1100" spc="-10" dirty="0"/>
              <a:t>pro</a:t>
            </a:r>
            <a:r>
              <a:rPr sz="1100" spc="-55" dirty="0"/>
              <a:t>b</a:t>
            </a:r>
            <a:r>
              <a:rPr sz="1100" spc="-5" dirty="0"/>
              <a:t>.</a:t>
            </a:r>
            <a:r>
              <a:rPr sz="1100" spc="65" dirty="0"/>
              <a:t> </a:t>
            </a:r>
            <a:r>
              <a:rPr sz="1100" spc="-5" dirty="0"/>
              <a:t>require </a:t>
            </a:r>
            <a:r>
              <a:rPr sz="1100" spc="-10" dirty="0"/>
              <a:t>e</a:t>
            </a:r>
            <a:r>
              <a:rPr sz="1100" spc="-25" dirty="0"/>
              <a:t>n</a:t>
            </a:r>
            <a:r>
              <a:rPr sz="1100" spc="-10" dirty="0"/>
              <a:t>ume</a:t>
            </a:r>
            <a:r>
              <a:rPr sz="1100" spc="-20" dirty="0"/>
              <a:t>r</a:t>
            </a:r>
            <a:r>
              <a:rPr sz="1100" spc="-5" dirty="0"/>
              <a:t>ation of all possibilities</a:t>
            </a:r>
            <a:endParaRPr sz="1100"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/>
              <a:t>Hides</a:t>
            </a:r>
            <a:r>
              <a:rPr sz="1100" spc="-5" dirty="0"/>
              <a:t> details of </a:t>
            </a:r>
            <a:r>
              <a:rPr sz="1100" spc="-10" dirty="0"/>
              <a:t>cha</a:t>
            </a:r>
            <a:r>
              <a:rPr sz="1100" spc="-20" dirty="0"/>
              <a:t>r</a:t>
            </a:r>
            <a:r>
              <a:rPr sz="1100" spc="-5" dirty="0"/>
              <a:t>acter of </a:t>
            </a:r>
            <a:r>
              <a:rPr sz="1100" spc="-10" dirty="0"/>
              <a:t>unce</a:t>
            </a:r>
            <a:r>
              <a:rPr sz="1100" spc="30" dirty="0"/>
              <a:t>r</a:t>
            </a:r>
            <a:r>
              <a:rPr sz="1100" spc="-5" dirty="0"/>
              <a:t>tainty</a:t>
            </a:r>
            <a:endParaRPr sz="1100"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spc="-65" dirty="0"/>
              <a:t>P</a:t>
            </a:r>
            <a:r>
              <a:rPr sz="1100" spc="-10" dirty="0"/>
              <a:t>eople</a:t>
            </a:r>
            <a:r>
              <a:rPr sz="1100" spc="-5" dirty="0"/>
              <a:t> </a:t>
            </a:r>
            <a:r>
              <a:rPr sz="1100" spc="-10" dirty="0"/>
              <a:t>are</a:t>
            </a:r>
            <a:r>
              <a:rPr sz="1100" spc="-5" dirty="0"/>
              <a:t> </a:t>
            </a:r>
            <a:r>
              <a:rPr sz="1100" spc="-10" dirty="0"/>
              <a:t>bad</a:t>
            </a:r>
            <a:r>
              <a:rPr sz="1100" spc="-5" dirty="0"/>
              <a:t> </a:t>
            </a:r>
            <a:r>
              <a:rPr sz="1100" spc="-10" dirty="0"/>
              <a:t>pro</a:t>
            </a:r>
            <a:r>
              <a:rPr sz="1100" spc="-55" dirty="0"/>
              <a:t>b</a:t>
            </a:r>
            <a:r>
              <a:rPr sz="1100" spc="-5" dirty="0"/>
              <a:t>.</a:t>
            </a:r>
            <a:r>
              <a:rPr sz="1100" spc="65" dirty="0"/>
              <a:t> </a:t>
            </a:r>
            <a:r>
              <a:rPr sz="1100" spc="-5" dirty="0"/>
              <a:t>estimators</a:t>
            </a:r>
            <a:endParaRPr sz="1100"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/>
              <a:t>W</a:t>
            </a:r>
            <a:r>
              <a:rPr sz="1100" spc="-10" dirty="0"/>
              <a:t>e</a:t>
            </a:r>
            <a:r>
              <a:rPr sz="1100" spc="-5" dirty="0"/>
              <a:t> </a:t>
            </a:r>
            <a:r>
              <a:rPr sz="1100" spc="-10" dirty="0"/>
              <a:t>do</a:t>
            </a:r>
            <a:r>
              <a:rPr sz="1100" spc="-5" dirty="0"/>
              <a:t> not </a:t>
            </a:r>
            <a:r>
              <a:rPr sz="1100" spc="-10" dirty="0"/>
              <a:t>h</a:t>
            </a:r>
            <a:r>
              <a:rPr sz="1100" spc="-35" dirty="0"/>
              <a:t>a</a:t>
            </a:r>
            <a:r>
              <a:rPr sz="1100" spc="-40" dirty="0"/>
              <a:t>v</a:t>
            </a:r>
            <a:r>
              <a:rPr sz="1100" spc="-10" dirty="0"/>
              <a:t>e</a:t>
            </a:r>
            <a:r>
              <a:rPr sz="1100" spc="-5" dirty="0"/>
              <a:t> </a:t>
            </a:r>
            <a:r>
              <a:rPr sz="1100" spc="-10" dirty="0"/>
              <a:t>those</a:t>
            </a:r>
            <a:r>
              <a:rPr sz="1100" spc="-5" dirty="0"/>
              <a:t> </a:t>
            </a:r>
            <a:r>
              <a:rPr sz="1100" spc="-25" dirty="0"/>
              <a:t>n</a:t>
            </a:r>
            <a:r>
              <a:rPr sz="1100" spc="-10" dirty="0"/>
              <a:t>umbers</a:t>
            </a:r>
            <a:endParaRPr sz="1100"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  <a:spcBef>
                <a:spcPts val="330"/>
              </a:spcBef>
            </a:pPr>
            <a:r>
              <a:rPr sz="1200" spc="-3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◮ </a:t>
            </a:r>
            <a:r>
              <a:rPr sz="1200" spc="60" baseline="6944" dirty="0">
                <a:solidFill>
                  <a:srgbClr val="3232B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/>
              <a:t>W</a:t>
            </a:r>
            <a:r>
              <a:rPr sz="1100" spc="-10" dirty="0"/>
              <a:t>e</a:t>
            </a:r>
            <a:r>
              <a:rPr sz="1100" spc="-5" dirty="0"/>
              <a:t> find their </a:t>
            </a:r>
            <a:r>
              <a:rPr sz="1100" spc="-10" dirty="0"/>
              <a:t>use</a:t>
            </a:r>
            <a:r>
              <a:rPr sz="1100" spc="-5" dirty="0"/>
              <a:t> inco</a:t>
            </a:r>
            <a:r>
              <a:rPr sz="1100" spc="-35" dirty="0"/>
              <a:t>n</a:t>
            </a:r>
            <a:r>
              <a:rPr sz="1100" spc="-40" dirty="0"/>
              <a:t>v</a:t>
            </a:r>
            <a:r>
              <a:rPr sz="1100" spc="-5" dirty="0"/>
              <a:t>enient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6" y="3267539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3734" y="3285704"/>
            <a:ext cx="191135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2" baseline="37037" dirty="0">
                <a:latin typeface="Arial"/>
                <a:cs typeface="Arial"/>
              </a:rPr>
              <a:t>2</a:t>
            </a:r>
            <a:r>
              <a:rPr sz="900" spc="-120" dirty="0">
                <a:latin typeface="Arial"/>
                <a:cs typeface="Arial"/>
              </a:rPr>
              <a:t>T</a:t>
            </a:r>
            <a:r>
              <a:rPr sz="900" spc="-5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k</a:t>
            </a:r>
            <a:r>
              <a:rPr sz="900" spc="-5" dirty="0">
                <a:latin typeface="Arial"/>
                <a:cs typeface="Arial"/>
              </a:rPr>
              <a:t>en from </a:t>
            </a:r>
            <a:r>
              <a:rPr sz="900" spc="-125" dirty="0">
                <a:latin typeface="Arial"/>
                <a:cs typeface="Arial"/>
              </a:rPr>
              <a:t>V</a:t>
            </a:r>
            <a:r>
              <a:rPr sz="900" spc="-5" dirty="0">
                <a:latin typeface="Arial"/>
                <a:cs typeface="Arial"/>
              </a:rPr>
              <a:t>. Lesser</a:t>
            </a:r>
            <a:r>
              <a:rPr sz="900" spc="-50" dirty="0">
                <a:latin typeface="Arial"/>
                <a:cs typeface="Arial"/>
              </a:rPr>
              <a:t>’</a:t>
            </a:r>
            <a:r>
              <a:rPr sz="900" spc="-5" dirty="0">
                <a:latin typeface="Arial"/>
                <a:cs typeface="Arial"/>
              </a:rPr>
              <a:t>s </a:t>
            </a:r>
            <a:r>
              <a:rPr sz="900" spc="-10" dirty="0">
                <a:latin typeface="Arial"/>
                <a:cs typeface="Arial"/>
              </a:rPr>
              <a:t>CS683</a:t>
            </a:r>
            <a:r>
              <a:rPr sz="900" spc="-5" dirty="0">
                <a:latin typeface="Arial"/>
                <a:cs typeface="Arial"/>
              </a:rPr>
              <a:t> slides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072" y="277193"/>
            <a:ext cx="3189954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4825">
              <a:lnSpc>
                <a:spcPts val="1365"/>
              </a:lnSpc>
            </a:pPr>
            <a:r>
              <a:rPr spc="-10" dirty="0"/>
              <a:t>Introducing</a:t>
            </a:r>
            <a:r>
              <a:rPr spc="-5" dirty="0"/>
              <a:t> Probabilities in </a:t>
            </a:r>
            <a:r>
              <a:rPr spc="-10" dirty="0" smtClean="0"/>
              <a:t>AI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47294" y="815975"/>
            <a:ext cx="3915509" cy="2511790"/>
          </a:xfrm>
          <a:prstGeom prst="rect">
            <a:avLst/>
          </a:prstGeom>
        </p:spPr>
        <p:txBody>
          <a:bodyPr vert="horz" wrap="square" lIns="0" tIns="140538" rIns="0" bIns="0" rtlCol="0">
            <a:spAutoFit/>
          </a:bodyPr>
          <a:lstStyle/>
          <a:p>
            <a:pPr marL="141605">
              <a:lnSpc>
                <a:spcPct val="100000"/>
              </a:lnSpc>
            </a:pPr>
            <a:r>
              <a:rPr lang="en-US" sz="1100" dirty="0" smtClean="0">
                <a:latin typeface="Lucida Sans Unicode"/>
                <a:cs typeface="Lucida Sans Unicode"/>
              </a:rPr>
              <a:t>Probability= It is a measure of how likely the event is to happen</a:t>
            </a:r>
          </a:p>
          <a:p>
            <a:pPr marL="141605">
              <a:lnSpc>
                <a:spcPct val="100000"/>
              </a:lnSpc>
            </a:pPr>
            <a:endParaRPr lang="en-US" dirty="0"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</a:pPr>
            <a:r>
              <a:rPr lang="en-US" sz="1100" dirty="0" smtClean="0">
                <a:latin typeface="Lucida Sans Unicode"/>
                <a:cs typeface="Lucida Sans Unicode"/>
              </a:rPr>
              <a:t>It lies between 0-1</a:t>
            </a:r>
          </a:p>
          <a:p>
            <a:pPr marL="141605">
              <a:lnSpc>
                <a:spcPct val="100000"/>
              </a:lnSpc>
            </a:pPr>
            <a:endParaRPr lang="en-US" sz="1100" dirty="0" smtClean="0"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</a:pPr>
            <a:endParaRPr lang="en-US" dirty="0"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</a:pPr>
            <a:endParaRPr lang="en-US" sz="1100" dirty="0" smtClean="0"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</a:pPr>
            <a:endParaRPr lang="en-US" dirty="0"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</a:pPr>
            <a:endParaRPr lang="en-US" sz="1100" dirty="0" smtClean="0"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</a:pPr>
            <a:endParaRPr lang="en-US" dirty="0"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</a:pPr>
            <a:endParaRPr lang="en-US" sz="1100" dirty="0" smtClean="0"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</a:pPr>
            <a:endParaRPr lang="en-US" dirty="0"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</a:pPr>
            <a:endParaRPr lang="en-US" sz="1100" dirty="0" smtClean="0">
              <a:latin typeface="Lucida Sans Unicode"/>
              <a:cs typeface="Lucida Sans Unicode"/>
            </a:endParaRPr>
          </a:p>
          <a:p>
            <a:pPr marL="141605">
              <a:lnSpc>
                <a:spcPct val="100000"/>
              </a:lnSpc>
            </a:pPr>
            <a:endParaRPr sz="11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050" y="277193"/>
            <a:ext cx="2737976" cy="184666"/>
          </a:xfrm>
        </p:spPr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8"/>
          <a:stretch/>
        </p:blipFill>
        <p:spPr>
          <a:xfrm>
            <a:off x="173646" y="663575"/>
            <a:ext cx="4262805" cy="2667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250" y="2416175"/>
            <a:ext cx="23622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1355</Words>
  <Application>Microsoft Office PowerPoint</Application>
  <PresentationFormat>Custom</PresentationFormat>
  <Paragraphs>321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Lucida Sans Unicode</vt:lpstr>
      <vt:lpstr>Symbol</vt:lpstr>
      <vt:lpstr>Tahoma</vt:lpstr>
      <vt:lpstr>Times New Roman</vt:lpstr>
      <vt:lpstr>Verdana</vt:lpstr>
      <vt:lpstr>Wingdings</vt:lpstr>
      <vt:lpstr>Office Theme</vt:lpstr>
      <vt:lpstr>CH#13Uncertainty          There’s always a chance that</vt:lpstr>
      <vt:lpstr>Contents</vt:lpstr>
      <vt:lpstr>Uncertainty The cost of choosing</vt:lpstr>
      <vt:lpstr>Uncertainty Example</vt:lpstr>
      <vt:lpstr>Degree of Belief</vt:lpstr>
      <vt:lpstr>Decision Theory Likelihood and Importance</vt:lpstr>
      <vt:lpstr>Probabilities in AI Arguments Against2</vt:lpstr>
      <vt:lpstr>Introducing Probabilities in AI</vt:lpstr>
      <vt:lpstr>Probability</vt:lpstr>
      <vt:lpstr>Probabilities language of propositions</vt:lpstr>
      <vt:lpstr>Probabilities</vt:lpstr>
      <vt:lpstr>Probability Distribution Language</vt:lpstr>
      <vt:lpstr>Probabilities Concepts</vt:lpstr>
      <vt:lpstr>Probability Axioms</vt:lpstr>
      <vt:lpstr>PowerPoint Presentation</vt:lpstr>
      <vt:lpstr>Probabilities More concepts and one example</vt:lpstr>
      <vt:lpstr>Joint probability distribution</vt:lpstr>
      <vt:lpstr>Conditional Probability</vt:lpstr>
      <vt:lpstr>Conditional Probability (continued)</vt:lpstr>
      <vt:lpstr>Probabilistic Inference</vt:lpstr>
      <vt:lpstr>Probabilistic Inference II</vt:lpstr>
      <vt:lpstr>Probabilistic Inference III</vt:lpstr>
      <vt:lpstr>Bayes’ Rule &amp; Diagnosis</vt:lpstr>
      <vt:lpstr>Bayes’ Rule For Diagnosis II</vt:lpstr>
      <vt:lpstr>Conditioning</vt:lpstr>
      <vt:lpstr>The Solution: Independence</vt:lpstr>
      <vt:lpstr>Conditional Independence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 There’s always a chance that</dc:title>
  <dc:creator>Online2PDF.com</dc:creator>
  <cp:lastModifiedBy>Saeeda Kanwal</cp:lastModifiedBy>
  <cp:revision>30</cp:revision>
  <dcterms:created xsi:type="dcterms:W3CDTF">2019-04-10T06:13:48Z</dcterms:created>
  <dcterms:modified xsi:type="dcterms:W3CDTF">2019-04-11T04:59:22Z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2019-04-10T00:00:00Z</vt:filetime>
  </property>
  <property fmtid="{D5CDD505-2E9C-101B-9397-08002B2CF9AE}" pid="3" name="LastSaved">
    <vt:filetime>2019-04-10T00:00:00Z</vt:filetime>
  </property>
</Properties>
</file>