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40"/>
  </p:notesMasterIdLst>
  <p:handoutMasterIdLst>
    <p:handoutMasterId r:id="rId41"/>
  </p:handoutMasterIdLst>
  <p:sldIdLst>
    <p:sldId id="256" r:id="rId2"/>
    <p:sldId id="299" r:id="rId3"/>
    <p:sldId id="328" r:id="rId4"/>
    <p:sldId id="259" r:id="rId5"/>
    <p:sldId id="258" r:id="rId6"/>
    <p:sldId id="260" r:id="rId7"/>
    <p:sldId id="329" r:id="rId8"/>
    <p:sldId id="288" r:id="rId9"/>
    <p:sldId id="262" r:id="rId10"/>
    <p:sldId id="263" r:id="rId11"/>
    <p:sldId id="292" r:id="rId12"/>
    <p:sldId id="265" r:id="rId13"/>
    <p:sldId id="295" r:id="rId14"/>
    <p:sldId id="266" r:id="rId15"/>
    <p:sldId id="267" r:id="rId16"/>
    <p:sldId id="289" r:id="rId17"/>
    <p:sldId id="268" r:id="rId18"/>
    <p:sldId id="269" r:id="rId19"/>
    <p:sldId id="327" r:id="rId20"/>
    <p:sldId id="300" r:id="rId21"/>
    <p:sldId id="301" r:id="rId22"/>
    <p:sldId id="302" r:id="rId23"/>
    <p:sldId id="303" r:id="rId24"/>
    <p:sldId id="304" r:id="rId25"/>
    <p:sldId id="270" r:id="rId26"/>
    <p:sldId id="271" r:id="rId27"/>
    <p:sldId id="305" r:id="rId28"/>
    <p:sldId id="272" r:id="rId29"/>
    <p:sldId id="273" r:id="rId30"/>
    <p:sldId id="313" r:id="rId31"/>
    <p:sldId id="314" r:id="rId32"/>
    <p:sldId id="306" r:id="rId33"/>
    <p:sldId id="274" r:id="rId34"/>
    <p:sldId id="315" r:id="rId35"/>
    <p:sldId id="316" r:id="rId36"/>
    <p:sldId id="276" r:id="rId37"/>
    <p:sldId id="275" r:id="rId38"/>
    <p:sldId id="326"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sorterViewPr>
    <p:cViewPr>
      <p:scale>
        <a:sx n="114" d="100"/>
        <a:sy n="114"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4/8/2022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4/8/2022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r>
              <a:rPr lang="en-GB"/>
              <a:t>01/04/2022</a:t>
            </a:r>
            <a:endParaRPr lang="en-US" dirty="0"/>
          </a:p>
        </p:txBody>
      </p:sp>
      <p:sp>
        <p:nvSpPr>
          <p:cNvPr id="5" name="Footer Placeholder 4"/>
          <p:cNvSpPr>
            <a:spLocks noGrp="1"/>
          </p:cNvSpPr>
          <p:nvPr>
            <p:ph type="ftr" sz="quarter" idx="11"/>
          </p:nvPr>
        </p:nvSpPr>
        <p:spPr>
          <a:xfrm>
            <a:off x="3623733" y="6117336"/>
            <a:ext cx="3609438" cy="365125"/>
          </a:xfrm>
        </p:spPr>
        <p:txBody>
          <a:bodyPr/>
          <a:lstStyle/>
          <a:p>
            <a:r>
              <a:rPr lang="en-US"/>
              <a:t>Chapter 6 Architectural Design</a:t>
            </a:r>
          </a:p>
        </p:txBody>
      </p:sp>
      <p:sp>
        <p:nvSpPr>
          <p:cNvPr id="6" name="Slide Number Placeholder 5"/>
          <p:cNvSpPr>
            <a:spLocks noGrp="1"/>
          </p:cNvSpPr>
          <p:nvPr>
            <p:ph type="sldNum" sz="quarter" idx="12"/>
          </p:nvPr>
        </p:nvSpPr>
        <p:spPr>
          <a:xfrm>
            <a:off x="8275320" y="6117336"/>
            <a:ext cx="411480" cy="365125"/>
          </a:xfrm>
        </p:spPr>
        <p:txBody>
          <a:bodyPr/>
          <a:lstStyle/>
          <a:p>
            <a:fld id="{EC33B370-F672-B743-B3AF-248A63C17270}"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489103355"/>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72679-3BA1-B047-8536-308C6E7E7BEE}" type="datetime1">
              <a:rPr lang="en-GB" smtClean="0"/>
              <a:t>08/04/2022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7" name="Slide Number Placeholder 6"/>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387076729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72679-3BA1-B047-8536-308C6E7E7BEE}"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424364566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72679-3BA1-B047-8536-308C6E7E7BEE}"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75945401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72679-3BA1-B047-8536-308C6E7E7BEE}"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3248647096"/>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72679-3BA1-B047-8536-308C6E7E7BEE}"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306628464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72679-3BA1-B047-8536-308C6E7E7BEE}"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114930457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8691E-7EFE-4148-870D-0B8BE9F956BB}"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2683125037"/>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7A262-4F3C-B64A-B35F-47CFE930BB05}"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2315506579"/>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EC4D177-3FD8-1541-B11E-1C53E75416D7}" type="datetime1">
              <a:rPr lang="en-GB" smtClean="0"/>
              <a:t>08/04/2022</a:t>
            </a:fld>
            <a:endParaRPr lang="en-US"/>
          </a:p>
        </p:txBody>
      </p:sp>
      <p:sp>
        <p:nvSpPr>
          <p:cNvPr id="5" name="Footer Placeholder 4"/>
          <p:cNvSpPr>
            <a:spLocks noGrp="1"/>
          </p:cNvSpPr>
          <p:nvPr>
            <p:ph type="ftr" sz="quarter" idx="11"/>
          </p:nvPr>
        </p:nvSpPr>
        <p:spPr>
          <a:xfrm>
            <a:off x="1972647" y="6108173"/>
            <a:ext cx="5314517" cy="365125"/>
          </a:xfrm>
        </p:spPr>
        <p:txBody>
          <a:bodyPr/>
          <a:lstStyle/>
          <a:p>
            <a:r>
              <a:rPr lang="en-US"/>
              <a:t>Chapter 6 Architectural Design</a:t>
            </a:r>
          </a:p>
        </p:txBody>
      </p:sp>
      <p:sp>
        <p:nvSpPr>
          <p:cNvPr id="6" name="Slide Number Placeholder 5"/>
          <p:cNvSpPr>
            <a:spLocks noGrp="1"/>
          </p:cNvSpPr>
          <p:nvPr>
            <p:ph type="sldNum" sz="quarter" idx="12"/>
          </p:nvPr>
        </p:nvSpPr>
        <p:spPr>
          <a:xfrm>
            <a:off x="8258967" y="6108173"/>
            <a:ext cx="427833" cy="365125"/>
          </a:xfrm>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2054447021"/>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752AC-8988-5D49-BA13-2655F7EFA58A}"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6" name="Slide Number Placeholder 5"/>
          <p:cNvSpPr>
            <a:spLocks noGrp="1"/>
          </p:cNvSpPr>
          <p:nvPr>
            <p:ph type="sldNum" sz="quarter" idx="12"/>
          </p:nvPr>
        </p:nvSpPr>
        <p:spPr>
          <a:xfrm>
            <a:off x="8273317" y="6116070"/>
            <a:ext cx="413483" cy="365125"/>
          </a:xfrm>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2665319276"/>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D1CCAB-69C6-0143-A029-A2CB647FDE54}" type="datetime1">
              <a:rPr lang="en-GB" smtClean="0"/>
              <a:t>08/04/2022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7" name="Slide Number Placeholder 6"/>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3874081672"/>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6D5F3E-3AC9-8840-9259-96E2BB9925B9}" type="datetime1">
              <a:rPr lang="en-GB" smtClean="0"/>
              <a:t>08/04/2022</a:t>
            </a:fld>
            <a:endParaRPr lang="en-US"/>
          </a:p>
        </p:txBody>
      </p:sp>
      <p:sp>
        <p:nvSpPr>
          <p:cNvPr id="8" name="Footer Placeholder 7"/>
          <p:cNvSpPr>
            <a:spLocks noGrp="1"/>
          </p:cNvSpPr>
          <p:nvPr>
            <p:ph type="ftr" sz="quarter" idx="11"/>
          </p:nvPr>
        </p:nvSpPr>
        <p:spPr/>
        <p:txBody>
          <a:bodyPr/>
          <a:lstStyle/>
          <a:p>
            <a:r>
              <a:rPr lang="en-US"/>
              <a:t>Chapter 6 Architectural Design</a:t>
            </a:r>
          </a:p>
        </p:txBody>
      </p:sp>
      <p:sp>
        <p:nvSpPr>
          <p:cNvPr id="9" name="Slide Number Placeholder 8"/>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3194938515"/>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AC09D2-2289-654C-867B-0F64265113A4}" type="datetime1">
              <a:rPr lang="en-GB" smtClean="0"/>
              <a:t>08/04/2022</a:t>
            </a:fld>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308554102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58948-1FA8-8D45-94BB-181B90A29353}" type="datetime1">
              <a:rPr lang="en-GB" smtClean="0"/>
              <a:t>08/04/2022</a:t>
            </a:fld>
            <a:endParaRPr lang="en-US"/>
          </a:p>
        </p:txBody>
      </p:sp>
      <p:sp>
        <p:nvSpPr>
          <p:cNvPr id="3" name="Footer Placeholder 2"/>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86351617"/>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B7AC79-C540-0C4D-BCB6-9ED127487D92}" type="datetime1">
              <a:rPr lang="en-GB" smtClean="0"/>
              <a:t>08/04/2022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7" name="Slide Number Placeholder 6"/>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671472787"/>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81AF8B-42B8-F645-B2DB-B2A80189257D}" type="datetime1">
              <a:rPr lang="en-GB" smtClean="0"/>
              <a:t>08/04/2022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7" name="Slide Number Placeholder 6"/>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101728817"/>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272679-3BA1-B047-8536-308C6E7E7BEE}" type="datetime1">
              <a:rPr lang="en-GB" smtClean="0"/>
              <a:t>08/04/2022</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Chapter 6 Architectural Design</a:t>
            </a:r>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28329523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ransition spd="med">
    <p:wipe dir="r"/>
  </p:transition>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6 – Architectural Design</a:t>
            </a:r>
          </a:p>
        </p:txBody>
      </p:sp>
      <p:sp>
        <p:nvSpPr>
          <p:cNvPr id="3" name="Subtitle 2"/>
          <p:cNvSpPr>
            <a:spLocks noGrp="1"/>
          </p:cNvSpPr>
          <p:nvPr>
            <p:ph type="subTitle" idx="1"/>
          </p:nvPr>
        </p:nvSpPr>
        <p:spPr/>
        <p:txBody>
          <a:bodyPr/>
          <a:lstStyle/>
          <a:p>
            <a:endParaRPr lang="en-US" dirty="0"/>
          </a:p>
        </p:txBody>
      </p:sp>
      <p:sp>
        <p:nvSpPr>
          <p:cNvPr id="6" name="Date Placeholder 5"/>
          <p:cNvSpPr>
            <a:spLocks noGrp="1"/>
          </p:cNvSpPr>
          <p:nvPr>
            <p:ph type="dt" sz="half" idx="10"/>
          </p:nvPr>
        </p:nvSpPr>
        <p:spPr/>
        <p:txBody>
          <a:bodyPr/>
          <a:lstStyle/>
          <a:p>
            <a:fld id="{CAF6504B-3581-E041-9FA4-34A2DB63B5D7}"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iLearn system</a:t>
            </a:r>
            <a:r>
              <a:rPr lang="en-GB" dirty="0"/>
              <a:t> </a:t>
            </a:r>
            <a:endParaRPr lang="en-US" dirty="0"/>
          </a:p>
        </p:txBody>
      </p:sp>
      <p:sp>
        <p:nvSpPr>
          <p:cNvPr id="3" name="Date Placeholder 2"/>
          <p:cNvSpPr>
            <a:spLocks noGrp="1"/>
          </p:cNvSpPr>
          <p:nvPr>
            <p:ph type="dt" sz="half" idx="10"/>
          </p:nvPr>
        </p:nvSpPr>
        <p:spPr/>
        <p:txBody>
          <a:bodyPr/>
          <a:lstStyle/>
          <a:p>
            <a:fld id="{B18BBAB0-88FA-894B-BC18-3819C4D50B1C}" type="datetime1">
              <a:rPr lang="en-GB" smtClean="0"/>
              <a:t>08/04/2022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10</a:t>
            </a:fld>
            <a:endParaRPr lang="en-US"/>
          </a:p>
        </p:txBody>
      </p:sp>
      <p:pic>
        <p:nvPicPr>
          <p:cNvPr id="7" name="Picture 6" descr="6.9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036" y="1585960"/>
            <a:ext cx="5781175" cy="4810291"/>
          </a:xfrm>
          <a:prstGeom prst="rect">
            <a:avLst/>
          </a:prstGeom>
        </p:spPr>
      </p:pic>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a:t>3- Repository architecture</a:t>
            </a:r>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used as this is an efficient data sharing mechanism.</a:t>
            </a:r>
          </a:p>
        </p:txBody>
      </p:sp>
      <p:sp>
        <p:nvSpPr>
          <p:cNvPr id="2" name="Date Placeholder 1"/>
          <p:cNvSpPr>
            <a:spLocks noGrp="1"/>
          </p:cNvSpPr>
          <p:nvPr>
            <p:ph type="dt" sz="half" idx="10"/>
          </p:nvPr>
        </p:nvSpPr>
        <p:spPr/>
        <p:txBody>
          <a:bodyPr/>
          <a:lstStyle/>
          <a:p>
            <a:fld id="{FB4E5D8B-9CA5-9743-B64B-E7016EE305D0}"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an IDE</a:t>
            </a:r>
            <a:r>
              <a:rPr lang="en-GB" dirty="0"/>
              <a:t> </a:t>
            </a:r>
            <a:endParaRPr lang="en-US" dirty="0"/>
          </a:p>
        </p:txBody>
      </p:sp>
      <p:pic>
        <p:nvPicPr>
          <p:cNvPr id="4" name="Content Placeholder 3" descr="6.9 RepositoryIDE.eps"/>
          <p:cNvPicPr>
            <a:picLocks noGrp="1" noChangeAspect="1"/>
          </p:cNvPicPr>
          <p:nvPr>
            <p:ph idx="1"/>
          </p:nvPr>
        </p:nvPicPr>
        <p:blipFill>
          <a:blip r:embed="rId2"/>
          <a:srcRect t="-12287" b="-12287"/>
          <a:stretch>
            <a:fillRect/>
          </a:stretch>
        </p:blipFill>
        <p:spPr>
          <a:xfrm>
            <a:off x="754456" y="1600200"/>
            <a:ext cx="7244433" cy="3984159"/>
          </a:xfrm>
        </p:spPr>
      </p:pic>
      <p:sp>
        <p:nvSpPr>
          <p:cNvPr id="3" name="Date Placeholder 2"/>
          <p:cNvSpPr>
            <a:spLocks noGrp="1"/>
          </p:cNvSpPr>
          <p:nvPr>
            <p:ph type="dt" sz="half" idx="10"/>
          </p:nvPr>
        </p:nvSpPr>
        <p:spPr/>
        <p:txBody>
          <a:bodyPr/>
          <a:lstStyle/>
          <a:p>
            <a:fld id="{BA16D6FC-FDE3-7142-8191-38F6A5A2805F}" type="datetime1">
              <a:rPr lang="en-GB" smtClean="0"/>
              <a:t>08/04/2022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4- Client-server architecture</a:t>
            </a:r>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p>
          <a:p>
            <a:pPr lvl="1">
              <a:lnSpc>
                <a:spcPct val="90000"/>
              </a:lnSpc>
            </a:pPr>
            <a:r>
              <a:rPr lang="en-GB" dirty="0"/>
              <a:t>Can also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2" name="Date Placeholder 1"/>
          <p:cNvSpPr>
            <a:spLocks noGrp="1"/>
          </p:cNvSpPr>
          <p:nvPr>
            <p:ph type="dt" sz="half" idx="10"/>
          </p:nvPr>
        </p:nvSpPr>
        <p:spPr/>
        <p:txBody>
          <a:bodyPr/>
          <a:lstStyle/>
          <a:p>
            <a:fld id="{A6DACA6E-3D7C-8343-BB5B-4B9793CA0A9B}"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414" y="0"/>
            <a:ext cx="7704667" cy="1981200"/>
          </a:xfrm>
        </p:spPr>
        <p:txBody>
          <a:bodyPr/>
          <a:lstStyle/>
          <a:p>
            <a:r>
              <a:rPr lang="en-US" dirty="0"/>
              <a:t>The Client–server pattern</a:t>
            </a:r>
            <a:r>
              <a:rPr lang="en-GB" dirty="0"/>
              <a:t> </a:t>
            </a:r>
            <a:endParaRPr lang="en-US" dirty="0"/>
          </a:p>
        </p:txBody>
      </p:sp>
      <p:sp>
        <p:nvSpPr>
          <p:cNvPr id="3" name="Date Placeholder 2"/>
          <p:cNvSpPr>
            <a:spLocks noGrp="1"/>
          </p:cNvSpPr>
          <p:nvPr>
            <p:ph type="dt" sz="half" idx="10"/>
          </p:nvPr>
        </p:nvSpPr>
        <p:spPr/>
        <p:txBody>
          <a:bodyPr/>
          <a:lstStyle/>
          <a:p>
            <a:fld id="{6CEB8A52-A1A0-CD45-9058-76CEABC2AB9A}" type="datetime1">
              <a:rPr lang="en-GB" smtClean="0"/>
              <a:t>08/04/2022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14</a:t>
            </a:fld>
            <a:endParaRPr lang="en-US"/>
          </a:p>
        </p:txBody>
      </p:sp>
      <p:sp>
        <p:nvSpPr>
          <p:cNvPr id="8" name="TextBox 7">
            <a:extLst>
              <a:ext uri="{FF2B5EF4-FFF2-40B4-BE49-F238E27FC236}">
                <a16:creationId xmlns:a16="http://schemas.microsoft.com/office/drawing/2014/main" id="{6EDB66EB-077C-4D2A-B874-1AE42610AFC6}"/>
              </a:ext>
            </a:extLst>
          </p:cNvPr>
          <p:cNvSpPr txBox="1"/>
          <p:nvPr/>
        </p:nvSpPr>
        <p:spPr>
          <a:xfrm>
            <a:off x="1159955" y="2136338"/>
            <a:ext cx="7215583" cy="2585323"/>
          </a:xfrm>
          <a:prstGeom prst="rect">
            <a:avLst/>
          </a:prstGeom>
          <a:noFill/>
        </p:spPr>
        <p:txBody>
          <a:bodyPr wrap="square">
            <a:spAutoFit/>
          </a:bodyPr>
          <a:lstStyle/>
          <a:p>
            <a:pPr marL="285750" indent="-285750" algn="just">
              <a:spcAft>
                <a:spcPts val="0"/>
              </a:spcAft>
              <a:buFont typeface="Arial" panose="020B0604020202020204" pitchFamily="34" charset="0"/>
              <a:buChar char="•"/>
              <a:tabLst>
                <a:tab pos="342900" algn="l"/>
                <a:tab pos="685800" algn="l"/>
                <a:tab pos="1028700" algn="l"/>
              </a:tabLst>
            </a:pPr>
            <a:r>
              <a:rPr lang="en-GB" sz="1800" dirty="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p>
            <a:pPr marL="285750" indent="-285750" algn="just">
              <a:spcAft>
                <a:spcPts val="0"/>
              </a:spcAft>
              <a:buFont typeface="Arial" panose="020B0604020202020204" pitchFamily="34" charset="0"/>
              <a:buChar char="•"/>
              <a:tabLst>
                <a:tab pos="342900" algn="l"/>
                <a:tab pos="685800" algn="l"/>
                <a:tab pos="1028700" algn="l"/>
              </a:tabLst>
            </a:pPr>
            <a:endParaRPr lang="en-GB" dirty="0">
              <a:solidFill>
                <a:srgbClr val="000000"/>
              </a:solidFill>
              <a:latin typeface="Helvetica"/>
              <a:ea typeface="Times New Roman"/>
              <a:cs typeface="Helvetica"/>
            </a:endParaRPr>
          </a:p>
          <a:p>
            <a:pPr marL="285750" indent="-285750" algn="just">
              <a:buFont typeface="Arial" panose="020B0604020202020204" pitchFamily="34" charset="0"/>
              <a:buChar char="•"/>
              <a:tabLst>
                <a:tab pos="342900" algn="l"/>
                <a:tab pos="685800" algn="l"/>
                <a:tab pos="1028700" algn="l"/>
              </a:tabLst>
            </a:pPr>
            <a:r>
              <a:rPr lang="en-GB" sz="18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p>
            <a:pPr algn="just">
              <a:spcAft>
                <a:spcPts val="0"/>
              </a:spcAft>
              <a:tabLst>
                <a:tab pos="342900" algn="l"/>
                <a:tab pos="685800" algn="l"/>
                <a:tab pos="1028700" algn="l"/>
              </a:tabLst>
            </a:pPr>
            <a:endParaRPr lang="en-GB" sz="1800" dirty="0">
              <a:solidFill>
                <a:srgbClr val="000000"/>
              </a:solidFill>
              <a:latin typeface="Helvetica"/>
              <a:ea typeface="Times New Roman"/>
              <a:cs typeface="Helvetica"/>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client–server architecture for a film library</a:t>
            </a:r>
            <a:r>
              <a:rPr lang="en-GB" dirty="0"/>
              <a:t>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970050" y="2146307"/>
            <a:ext cx="7430999" cy="3961866"/>
          </a:xfrm>
        </p:spPr>
      </p:pic>
      <p:sp>
        <p:nvSpPr>
          <p:cNvPr id="3" name="Date Placeholder 2"/>
          <p:cNvSpPr>
            <a:spLocks noGrp="1"/>
          </p:cNvSpPr>
          <p:nvPr>
            <p:ph type="dt" sz="half" idx="10"/>
          </p:nvPr>
        </p:nvSpPr>
        <p:spPr/>
        <p:txBody>
          <a:bodyPr/>
          <a:lstStyle/>
          <a:p>
            <a:fld id="{140C2F96-6324-C64B-BAFD-9AF7A9B7480C}" type="datetime1">
              <a:rPr lang="en-GB" smtClean="0"/>
              <a:t>08/04/2022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a:t>5- Pipe and filter architecture</a:t>
            </a:r>
          </a:p>
        </p:txBody>
      </p:sp>
      <p:sp>
        <p:nvSpPr>
          <p:cNvPr id="33795" name="Rectangle 3"/>
          <p:cNvSpPr>
            <a:spLocks noGrp="1" noChangeArrowheads="1"/>
          </p:cNvSpPr>
          <p:nvPr>
            <p:ph idx="1"/>
          </p:nvPr>
        </p:nvSpPr>
        <p:spPr>
          <a:noFill/>
          <a:ln/>
        </p:spPr>
        <p:txBody>
          <a:bodyPr lIns="90487" tIns="44450" rIns="90487" bIns="44450">
            <a:normAutofit lnSpcReduction="10000"/>
          </a:bodyPr>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2" name="Date Placeholder 1"/>
          <p:cNvSpPr>
            <a:spLocks noGrp="1"/>
          </p:cNvSpPr>
          <p:nvPr>
            <p:ph type="dt" sz="half" idx="10"/>
          </p:nvPr>
        </p:nvSpPr>
        <p:spPr/>
        <p:txBody>
          <a:bodyPr/>
          <a:lstStyle/>
          <a:p>
            <a:fld id="{B2F32F55-7F03-7B43-8C53-2202169C82AB}"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pipe and filter pattern</a:t>
            </a:r>
            <a:r>
              <a:rPr lang="en-GB" dirty="0"/>
              <a:t> </a:t>
            </a:r>
            <a:endParaRPr lang="en-US" dirty="0"/>
          </a:p>
        </p:txBody>
      </p:sp>
      <p:sp>
        <p:nvSpPr>
          <p:cNvPr id="3" name="Date Placeholder 2"/>
          <p:cNvSpPr>
            <a:spLocks noGrp="1"/>
          </p:cNvSpPr>
          <p:nvPr>
            <p:ph type="dt" sz="half" idx="10"/>
          </p:nvPr>
        </p:nvSpPr>
        <p:spPr/>
        <p:txBody>
          <a:bodyPr/>
          <a:lstStyle/>
          <a:p>
            <a:fld id="{8B561061-8569-EB40-A3F5-E57A7C2E5BFA}" type="datetime1">
              <a:rPr lang="en-GB" smtClean="0"/>
              <a:t>08/04/2022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17</a:t>
            </a:fld>
            <a:endParaRPr lang="en-US"/>
          </a:p>
        </p:txBody>
      </p:sp>
      <p:sp>
        <p:nvSpPr>
          <p:cNvPr id="8" name="TextBox 7">
            <a:extLst>
              <a:ext uri="{FF2B5EF4-FFF2-40B4-BE49-F238E27FC236}">
                <a16:creationId xmlns:a16="http://schemas.microsoft.com/office/drawing/2014/main" id="{556D4DE5-EFFC-4A09-BC89-71ADEBA695AB}"/>
              </a:ext>
            </a:extLst>
          </p:cNvPr>
          <p:cNvSpPr txBox="1"/>
          <p:nvPr/>
        </p:nvSpPr>
        <p:spPr>
          <a:xfrm>
            <a:off x="1136338" y="2136338"/>
            <a:ext cx="7321861" cy="2585323"/>
          </a:xfrm>
          <a:prstGeom prst="rect">
            <a:avLst/>
          </a:prstGeom>
          <a:noFill/>
        </p:spPr>
        <p:txBody>
          <a:bodyPr wrap="square">
            <a:spAutoFit/>
          </a:bodyPr>
          <a:lstStyle/>
          <a:p>
            <a:pPr marL="285750" indent="-285750" algn="just">
              <a:spcAft>
                <a:spcPts val="0"/>
              </a:spcAft>
              <a:buFont typeface="Arial" panose="020B0604020202020204" pitchFamily="34" charset="0"/>
              <a:buChar char="•"/>
              <a:tabLst>
                <a:tab pos="342900" algn="l"/>
                <a:tab pos="685800" algn="l"/>
                <a:tab pos="1028700" algn="l"/>
              </a:tabLst>
            </a:pPr>
            <a:r>
              <a:rPr lang="en-GB" sz="1800" dirty="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p>
            <a:pPr marL="285750" indent="-285750" algn="just">
              <a:spcAft>
                <a:spcPts val="0"/>
              </a:spcAft>
              <a:buFont typeface="Arial" panose="020B0604020202020204" pitchFamily="34" charset="0"/>
              <a:buChar char="•"/>
              <a:tabLst>
                <a:tab pos="342900" algn="l"/>
                <a:tab pos="685800" algn="l"/>
                <a:tab pos="1028700" algn="l"/>
              </a:tabLst>
            </a:pPr>
            <a:endParaRPr lang="en-GB" dirty="0">
              <a:solidFill>
                <a:srgbClr val="000000"/>
              </a:solidFill>
              <a:latin typeface="Helvetica"/>
              <a:ea typeface="Times New Roman"/>
              <a:cs typeface="Helvetica"/>
            </a:endParaRPr>
          </a:p>
          <a:p>
            <a:pPr marL="285750" indent="-285750" algn="just">
              <a:buFont typeface="Arial" panose="020B0604020202020204" pitchFamily="34" charset="0"/>
              <a:buChar char="•"/>
              <a:tabLst>
                <a:tab pos="342900" algn="l"/>
                <a:tab pos="685800" algn="l"/>
                <a:tab pos="1028700" algn="l"/>
              </a:tabLst>
            </a:pPr>
            <a:r>
              <a:rPr lang="en-GB" sz="1800" dirty="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p>
            <a:pPr algn="just">
              <a:spcAft>
                <a:spcPts val="0"/>
              </a:spcAft>
              <a:tabLst>
                <a:tab pos="342900" algn="l"/>
                <a:tab pos="685800" algn="l"/>
                <a:tab pos="1028700" algn="l"/>
              </a:tabLst>
            </a:pPr>
            <a:endParaRPr lang="en-GB" sz="1800" dirty="0">
              <a:solidFill>
                <a:srgbClr val="000000"/>
              </a:solidFill>
              <a:latin typeface="Helvetica"/>
              <a:ea typeface="Times New Roman"/>
              <a:cs typeface="Helvetica"/>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pipe and filter architecture used in a payments system</a:t>
            </a:r>
            <a:r>
              <a:rPr lang="en-GB" dirty="0"/>
              <a:t> </a:t>
            </a:r>
            <a:endParaRPr lang="en-US" dirty="0"/>
          </a:p>
        </p:txBody>
      </p:sp>
      <p:pic>
        <p:nvPicPr>
          <p:cNvPr id="4" name="Content Placeholder 3" descr="6.13 InvoiceProc.eps"/>
          <p:cNvPicPr>
            <a:picLocks noGrp="1" noChangeAspect="1"/>
          </p:cNvPicPr>
          <p:nvPr>
            <p:ph idx="1"/>
          </p:nvPr>
        </p:nvPicPr>
        <p:blipFill>
          <a:blip r:embed="rId2"/>
          <a:stretch>
            <a:fillRect/>
          </a:stretch>
        </p:blipFill>
        <p:spPr>
          <a:xfrm>
            <a:off x="2214975" y="3583273"/>
            <a:ext cx="5239512" cy="1499616"/>
          </a:xfrm>
        </p:spPr>
      </p:pic>
      <p:sp>
        <p:nvSpPr>
          <p:cNvPr id="3" name="Date Placeholder 2"/>
          <p:cNvSpPr>
            <a:spLocks noGrp="1"/>
          </p:cNvSpPr>
          <p:nvPr>
            <p:ph type="dt" sz="half" idx="10"/>
          </p:nvPr>
        </p:nvSpPr>
        <p:spPr/>
        <p:txBody>
          <a:bodyPr/>
          <a:lstStyle/>
          <a:p>
            <a:fld id="{7F1D9BB6-03AB-0043-BF6C-06967B402B40}" type="datetime1">
              <a:rPr lang="en-GB" smtClean="0"/>
              <a:t>08/04/2022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6744"/>
            <a:ext cx="8229600" cy="1143000"/>
          </a:xfrm>
        </p:spPr>
        <p:txBody>
          <a:bodyPr/>
          <a:lstStyle/>
          <a:p>
            <a:pPr algn="ctr"/>
            <a:r>
              <a:rPr lang="en-US" dirty="0"/>
              <a:t>Application architectures</a:t>
            </a:r>
          </a:p>
        </p:txBody>
      </p:sp>
      <p:sp>
        <p:nvSpPr>
          <p:cNvPr id="3" name="Content Placeholder 2"/>
          <p:cNvSpPr>
            <a:spLocks noGrp="1"/>
          </p:cNvSpPr>
          <p:nvPr>
            <p:ph idx="1"/>
          </p:nvPr>
        </p:nvSpPr>
        <p:spPr/>
        <p:txBody>
          <a:bodyPr/>
          <a:lstStyle/>
          <a:p>
            <a:endParaRPr lang="en-US"/>
          </a:p>
        </p:txBody>
      </p:sp>
      <p:sp>
        <p:nvSpPr>
          <p:cNvPr id="6" name="Date Placeholder 5"/>
          <p:cNvSpPr>
            <a:spLocks noGrp="1"/>
          </p:cNvSpPr>
          <p:nvPr>
            <p:ph type="dt" sz="half" idx="10"/>
          </p:nvPr>
        </p:nvSpPr>
        <p:spPr/>
        <p:txBody>
          <a:bodyPr/>
          <a:lstStyle/>
          <a:p>
            <a:fld id="{A47BEF99-C949-C342-9C09-4F6A44CADEA5}" type="datetime1">
              <a:rPr lang="en-GB" smtClean="0"/>
              <a:t>08/04/2022</a:t>
            </a:fld>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19</a:t>
            </a:fld>
            <a:endParaRPr lang="en-US"/>
          </a:p>
        </p:txBody>
      </p:sp>
    </p:spTree>
    <p:extLst>
      <p:ext uri="{BB962C8B-B14F-4D97-AF65-F5344CB8AC3E}">
        <p14:creationId xmlns:p14="http://schemas.microsoft.com/office/powerpoint/2010/main" val="1230688648"/>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normAutofit/>
          </a:bodyPr>
          <a:lstStyle/>
          <a:p>
            <a:r>
              <a:rPr lang="en-US" dirty="0"/>
              <a:t>An architectural pattern is a stylized description of good design practice, which has been tried and tested in different environments.</a:t>
            </a:r>
          </a:p>
          <a:p>
            <a:r>
              <a:rPr lang="en-US" dirty="0"/>
              <a:t>Patterns are a means of representing, sharing and reusing knowledge.</a:t>
            </a:r>
          </a:p>
          <a:p>
            <a:pPr>
              <a:buNone/>
            </a:pPr>
            <a:endParaRPr lang="en-US" dirty="0"/>
          </a:p>
        </p:txBody>
      </p:sp>
      <p:sp>
        <p:nvSpPr>
          <p:cNvPr id="6" name="Date Placeholder 5"/>
          <p:cNvSpPr>
            <a:spLocks noGrp="1"/>
          </p:cNvSpPr>
          <p:nvPr>
            <p:ph type="dt" sz="half" idx="10"/>
          </p:nvPr>
        </p:nvSpPr>
        <p:spPr/>
        <p:txBody>
          <a:bodyPr/>
          <a:lstStyle/>
          <a:p>
            <a:fld id="{FEF517C4-8B81-BB44-A73D-FC0C8589C762}"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t>Application architectures</a:t>
            </a:r>
          </a:p>
        </p:txBody>
      </p:sp>
      <p:sp>
        <p:nvSpPr>
          <p:cNvPr id="137219" name="Rectangle 3"/>
          <p:cNvSpPr>
            <a:spLocks noGrp="1" noChangeArrowheads="1"/>
          </p:cNvSpPr>
          <p:nvPr>
            <p:ph idx="1"/>
          </p:nvPr>
        </p:nvSpPr>
        <p:spPr/>
        <p:txBody>
          <a:bodyPr lIns="91797" tIns="45898" rIns="91797" bIns="45898">
            <a:normAutofit fontScale="92500"/>
          </a:bodyPr>
          <a:lstStyle/>
          <a:p>
            <a:r>
              <a:rPr lang="en-US" dirty="0"/>
              <a:t>Application systems are designed to meet an organizational need.</a:t>
            </a:r>
          </a:p>
          <a:p>
            <a:r>
              <a:rPr lang="en-US" dirty="0"/>
              <a:t>As businesses have much in common, their application systems also tend to have a common architecture that reflects the application requirements.</a:t>
            </a:r>
          </a:p>
          <a:p>
            <a:r>
              <a:rPr lang="en-US" dirty="0"/>
              <a:t>A generic application architecture is an architecture for a type of software system that may be configured and adapted to create a system that meets specific requirements.</a:t>
            </a:r>
          </a:p>
        </p:txBody>
      </p:sp>
      <p:sp>
        <p:nvSpPr>
          <p:cNvPr id="2" name="Date Placeholder 1"/>
          <p:cNvSpPr>
            <a:spLocks noGrp="1"/>
          </p:cNvSpPr>
          <p:nvPr>
            <p:ph type="dt" sz="half" idx="10"/>
          </p:nvPr>
        </p:nvSpPr>
        <p:spPr/>
        <p:txBody>
          <a:bodyPr/>
          <a:lstStyle/>
          <a:p>
            <a:fld id="{2E8D8C0F-774B-1444-B7D2-BCC57C718D4C}"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2" name="Date Placeholder 1"/>
          <p:cNvSpPr>
            <a:spLocks noGrp="1"/>
          </p:cNvSpPr>
          <p:nvPr>
            <p:ph type="dt" sz="half" idx="10"/>
          </p:nvPr>
        </p:nvSpPr>
        <p:spPr/>
        <p:txBody>
          <a:bodyPr/>
          <a:lstStyle/>
          <a:p>
            <a:fld id="{C3D984BB-04E1-CF40-8920-D410C409BE69}"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Examples of application types</a:t>
            </a:r>
            <a:endParaRPr lang="en-US" dirty="0"/>
          </a:p>
        </p:txBody>
      </p:sp>
      <p:sp>
        <p:nvSpPr>
          <p:cNvPr id="139267" name="Rectangle 3"/>
          <p:cNvSpPr>
            <a:spLocks noGrp="1" noChangeArrowheads="1"/>
          </p:cNvSpPr>
          <p:nvPr>
            <p:ph idx="1"/>
          </p:nvPr>
        </p:nvSpPr>
        <p:spPr/>
        <p:txBody>
          <a:bodyPr>
            <a:normAutofit fontScale="70000" lnSpcReduction="20000"/>
          </a:bodyPr>
          <a:lstStyle/>
          <a:p>
            <a:r>
              <a:rPr lang="en-US"/>
              <a:t>Data processing applications</a:t>
            </a:r>
          </a:p>
          <a:p>
            <a:pPr lvl="1"/>
            <a:r>
              <a:rPr lang="en-US"/>
              <a:t>Data driven applications that process data in batches without explicit user intervention during the processing.</a:t>
            </a:r>
          </a:p>
          <a:p>
            <a:r>
              <a:rPr lang="en-US"/>
              <a:t>Transaction processing applications</a:t>
            </a:r>
          </a:p>
          <a:p>
            <a:pPr lvl="1"/>
            <a:r>
              <a:rPr lang="en-US"/>
              <a:t>Data-centred applications that process user requests and update information in a system database.</a:t>
            </a:r>
          </a:p>
          <a:p>
            <a:r>
              <a:rPr lang="en-US"/>
              <a:t>Event processing systems</a:t>
            </a:r>
          </a:p>
          <a:p>
            <a:pPr lvl="1"/>
            <a:r>
              <a:rPr lang="en-US"/>
              <a:t>Applications where system actions depend on interpreting events from the system’s environment.</a:t>
            </a:r>
          </a:p>
          <a:p>
            <a:r>
              <a:rPr lang="en-US"/>
              <a:t>Language processing systems</a:t>
            </a:r>
          </a:p>
          <a:p>
            <a:pPr lvl="1"/>
            <a:r>
              <a:rPr lang="en-US"/>
              <a:t>Applications where the users’ intentions are specified in a formal language that is processed and interpreted by the system.</a:t>
            </a:r>
            <a:endParaRPr lang="en-US" dirty="0"/>
          </a:p>
        </p:txBody>
      </p:sp>
      <p:sp>
        <p:nvSpPr>
          <p:cNvPr id="2" name="Date Placeholder 1"/>
          <p:cNvSpPr>
            <a:spLocks noGrp="1"/>
          </p:cNvSpPr>
          <p:nvPr>
            <p:ph type="dt" sz="half" idx="10"/>
          </p:nvPr>
        </p:nvSpPr>
        <p:spPr/>
        <p:txBody>
          <a:bodyPr/>
          <a:lstStyle/>
          <a:p>
            <a:fld id="{7272BDDC-6FB6-3847-9247-BEB58381BF80}"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idx="1"/>
          </p:nvPr>
        </p:nvSpPr>
        <p:spPr/>
        <p:txBody>
          <a:bodyPr lIns="91797" tIns="45898" rIns="91797" bIns="45898">
            <a:normAutofit fontScale="92500" lnSpcReduction="10000"/>
          </a:bodyPr>
          <a:lstStyle/>
          <a:p>
            <a:pPr>
              <a:lnSpc>
                <a:spcPct val="90000"/>
              </a:lnSpc>
            </a:pPr>
            <a:r>
              <a:rPr lang="en-US" sz="2300" dirty="0"/>
              <a:t>Two very widely used generic application architectures are transaction processing systems and language processing systems.</a:t>
            </a:r>
          </a:p>
          <a:p>
            <a:pPr>
              <a:lnSpc>
                <a:spcPct val="90000"/>
              </a:lnSpc>
            </a:pPr>
            <a:r>
              <a:rPr lang="en-US" sz="2300" dirty="0"/>
              <a:t>Transaction processing systems</a:t>
            </a:r>
          </a:p>
          <a:p>
            <a:pPr lvl="1">
              <a:lnSpc>
                <a:spcPct val="90000"/>
              </a:lnSpc>
            </a:pPr>
            <a:r>
              <a:rPr lang="en-US" sz="2100" dirty="0"/>
              <a:t>E-commerce systems;</a:t>
            </a:r>
          </a:p>
          <a:p>
            <a:pPr lvl="1">
              <a:lnSpc>
                <a:spcPct val="90000"/>
              </a:lnSpc>
            </a:pPr>
            <a:r>
              <a:rPr lang="en-US" sz="2100" dirty="0"/>
              <a:t>Reservation systems.</a:t>
            </a:r>
          </a:p>
          <a:p>
            <a:pPr>
              <a:lnSpc>
                <a:spcPct val="90000"/>
              </a:lnSpc>
            </a:pPr>
            <a:r>
              <a:rPr lang="en-US" sz="2300" dirty="0"/>
              <a:t>Language 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2" name="Date Placeholder 1"/>
          <p:cNvSpPr>
            <a:spLocks noGrp="1"/>
          </p:cNvSpPr>
          <p:nvPr>
            <p:ph type="dt" sz="half" idx="10"/>
          </p:nvPr>
        </p:nvSpPr>
        <p:spPr/>
        <p:txBody>
          <a:bodyPr/>
          <a:lstStyle/>
          <a:p>
            <a:fld id="{6383DD1A-3BDF-1742-976E-81E9C4772192}"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2" name="Date Placeholder 1"/>
          <p:cNvSpPr>
            <a:spLocks noGrp="1"/>
          </p:cNvSpPr>
          <p:nvPr>
            <p:ph type="dt" sz="half" idx="10"/>
          </p:nvPr>
        </p:nvSpPr>
        <p:spPr/>
        <p:txBody>
          <a:bodyPr/>
          <a:lstStyle/>
          <a:p>
            <a:fld id="{E9E16C1C-493D-2B4C-A5BF-2B4524F873BF}"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transaction processing applications</a:t>
            </a:r>
            <a:r>
              <a:rPr lang="en-GB" dirty="0"/>
              <a:t> </a:t>
            </a:r>
            <a:endParaRPr lang="en-US" dirty="0"/>
          </a:p>
        </p:txBody>
      </p:sp>
      <p:pic>
        <p:nvPicPr>
          <p:cNvPr id="4" name="Content Placeholder 3" descr="6.14 TransactionProcSys.eps"/>
          <p:cNvPicPr>
            <a:picLocks noGrp="1" noChangeAspect="1"/>
          </p:cNvPicPr>
          <p:nvPr>
            <p:ph idx="1"/>
          </p:nvPr>
        </p:nvPicPr>
        <p:blipFill>
          <a:blip r:embed="rId2"/>
          <a:srcRect t="-253395" b="-253395"/>
          <a:stretch>
            <a:fillRect/>
          </a:stretch>
        </p:blipFill>
        <p:spPr>
          <a:xfrm>
            <a:off x="659875" y="1600200"/>
            <a:ext cx="7649782" cy="4207085"/>
          </a:xfrm>
        </p:spPr>
      </p:pic>
      <p:sp>
        <p:nvSpPr>
          <p:cNvPr id="3" name="Date Placeholder 2"/>
          <p:cNvSpPr>
            <a:spLocks noGrp="1"/>
          </p:cNvSpPr>
          <p:nvPr>
            <p:ph type="dt" sz="half" idx="10"/>
          </p:nvPr>
        </p:nvSpPr>
        <p:spPr/>
        <p:txBody>
          <a:bodyPr/>
          <a:lstStyle/>
          <a:p>
            <a:fld id="{8753C317-EC48-5045-AA39-7A2474D1A045}" type="datetime1">
              <a:rPr lang="en-GB" smtClean="0"/>
              <a:t>08/04/2022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architecture of an ATM system</a:t>
            </a:r>
            <a:r>
              <a:rPr lang="en-GB" dirty="0"/>
              <a:t> </a:t>
            </a:r>
            <a:endParaRPr lang="en-US" dirty="0"/>
          </a:p>
        </p:txBody>
      </p:sp>
      <p:pic>
        <p:nvPicPr>
          <p:cNvPr id="4" name="Content Placeholder 3" descr="6.15 ATMSystemArch.eps"/>
          <p:cNvPicPr>
            <a:picLocks noGrp="1" noChangeAspect="1"/>
          </p:cNvPicPr>
          <p:nvPr>
            <p:ph idx="1"/>
          </p:nvPr>
        </p:nvPicPr>
        <p:blipFill>
          <a:blip r:embed="rId2"/>
          <a:srcRect t="-13074" b="-13074"/>
          <a:stretch>
            <a:fillRect/>
          </a:stretch>
        </p:blipFill>
        <p:spPr>
          <a:xfrm>
            <a:off x="1011177" y="1600201"/>
            <a:ext cx="7082293" cy="3894988"/>
          </a:xfrm>
        </p:spPr>
      </p:pic>
      <p:sp>
        <p:nvSpPr>
          <p:cNvPr id="3" name="Date Placeholder 2"/>
          <p:cNvSpPr>
            <a:spLocks noGrp="1"/>
          </p:cNvSpPr>
          <p:nvPr>
            <p:ph type="dt" sz="half" idx="10"/>
          </p:nvPr>
        </p:nvSpPr>
        <p:spPr/>
        <p:txBody>
          <a:bodyPr/>
          <a:lstStyle/>
          <a:p>
            <a:fld id="{A6BA6C54-C195-AA42-8CE4-C690B1694ACA}" type="datetime1">
              <a:rPr lang="en-GB" smtClean="0"/>
              <a:t>08/04/2022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idx="1"/>
          </p:nvPr>
        </p:nvSpPr>
        <p:spPr/>
        <p:txBody>
          <a:bodyPr lIns="91797" tIns="45898" rIns="91797" bIns="45898">
            <a:normAutofit fontScale="92500" lnSpcReduction="20000"/>
          </a:bodyPr>
          <a:lstStyle/>
          <a:p>
            <a:r>
              <a:rPr lang="en-US" dirty="0"/>
              <a:t>Information systems have a generic architecture that can be organized as a layered architecture.</a:t>
            </a:r>
          </a:p>
          <a:p>
            <a:r>
              <a:rPr lang="en-US" dirty="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2" name="Date Placeholder 1"/>
          <p:cNvSpPr>
            <a:spLocks noGrp="1"/>
          </p:cNvSpPr>
          <p:nvPr>
            <p:ph type="dt" sz="half" idx="10"/>
          </p:nvPr>
        </p:nvSpPr>
        <p:spPr/>
        <p:txBody>
          <a:bodyPr/>
          <a:lstStyle/>
          <a:p>
            <a:fld id="{75FA63A1-B737-064B-8822-889C1CDECC19}"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information system architecture</a:t>
            </a:r>
            <a:r>
              <a:rPr lang="en-GB" dirty="0"/>
              <a:t> </a:t>
            </a:r>
            <a:endParaRPr lang="en-US" dirty="0"/>
          </a:p>
        </p:txBody>
      </p:sp>
      <p:pic>
        <p:nvPicPr>
          <p:cNvPr id="4" name="Content Placeholder 3" descr="6.16 InfoSysArch.eps"/>
          <p:cNvPicPr>
            <a:picLocks noGrp="1" noChangeAspect="1"/>
          </p:cNvPicPr>
          <p:nvPr>
            <p:ph idx="1"/>
          </p:nvPr>
        </p:nvPicPr>
        <p:blipFill>
          <a:blip r:embed="rId2"/>
          <a:srcRect l="-15661" r="-15661"/>
          <a:stretch>
            <a:fillRect/>
          </a:stretch>
        </p:blipFill>
        <p:spPr>
          <a:xfrm>
            <a:off x="727433" y="1600201"/>
            <a:ext cx="7325503" cy="4028744"/>
          </a:xfrm>
        </p:spPr>
      </p:pic>
      <p:sp>
        <p:nvSpPr>
          <p:cNvPr id="3" name="Date Placeholder 2"/>
          <p:cNvSpPr>
            <a:spLocks noGrp="1"/>
          </p:cNvSpPr>
          <p:nvPr>
            <p:ph type="dt" sz="half" idx="10"/>
          </p:nvPr>
        </p:nvSpPr>
        <p:spPr/>
        <p:txBody>
          <a:bodyPr/>
          <a:lstStyle/>
          <a:p>
            <a:fld id="{005C9092-CB43-5243-940F-276A1D55BD21}" type="datetime1">
              <a:rPr lang="en-GB" smtClean="0"/>
              <a:t>08/04/2022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a:t>
            </a:r>
            <a:r>
              <a:rPr lang="en-GB" dirty="0" err="1"/>
              <a:t>Mentcare</a:t>
            </a:r>
            <a:r>
              <a:rPr lang="en-GB" dirty="0"/>
              <a:t> system</a:t>
            </a:r>
            <a:endParaRPr lang="en-US" dirty="0"/>
          </a:p>
        </p:txBody>
      </p:sp>
      <p:pic>
        <p:nvPicPr>
          <p:cNvPr id="5" name="Content Placeholder 4" descr="6.17 MHC-PMSArch.eps"/>
          <p:cNvPicPr>
            <a:picLocks noGrp="1" noChangeAspect="1"/>
          </p:cNvPicPr>
          <p:nvPr>
            <p:ph idx="1"/>
          </p:nvPr>
        </p:nvPicPr>
        <p:blipFill>
          <a:blip r:embed="rId2"/>
          <a:srcRect l="-14940" r="-14940"/>
          <a:stretch>
            <a:fillRect/>
          </a:stretch>
        </p:blipFill>
        <p:spPr>
          <a:xfrm>
            <a:off x="794991" y="1600200"/>
            <a:ext cx="7137553" cy="3925379"/>
          </a:xfrm>
        </p:spPr>
      </p:pic>
      <p:sp>
        <p:nvSpPr>
          <p:cNvPr id="3" name="Date Placeholder 2"/>
          <p:cNvSpPr>
            <a:spLocks noGrp="1"/>
          </p:cNvSpPr>
          <p:nvPr>
            <p:ph type="dt" sz="half" idx="10"/>
          </p:nvPr>
        </p:nvSpPr>
        <p:spPr/>
        <p:txBody>
          <a:bodyPr/>
          <a:lstStyle/>
          <a:p>
            <a:fld id="{356AB56D-2A3F-9442-B517-58A55055058C}" type="datetime1">
              <a:rPr lang="en-GB" smtClean="0"/>
              <a:t>08/04/2022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7A31-25E4-4554-8BF7-82BD4200B4F0}"/>
              </a:ext>
            </a:extLst>
          </p:cNvPr>
          <p:cNvSpPr>
            <a:spLocks noGrp="1"/>
          </p:cNvSpPr>
          <p:nvPr>
            <p:ph type="title"/>
          </p:nvPr>
        </p:nvSpPr>
        <p:spPr/>
        <p:txBody>
          <a:bodyPr/>
          <a:lstStyle/>
          <a:p>
            <a:r>
              <a:rPr lang="en-US" dirty="0"/>
              <a:t>1- The Model-View-Controller (MVC) pattern</a:t>
            </a:r>
            <a:r>
              <a:rPr lang="en-GB" dirty="0"/>
              <a:t> </a:t>
            </a:r>
            <a:endParaRPr lang="en-US" dirty="0"/>
          </a:p>
        </p:txBody>
      </p:sp>
      <p:sp>
        <p:nvSpPr>
          <p:cNvPr id="3" name="Content Placeholder 2">
            <a:extLst>
              <a:ext uri="{FF2B5EF4-FFF2-40B4-BE49-F238E27FC236}">
                <a16:creationId xmlns:a16="http://schemas.microsoft.com/office/drawing/2014/main" id="{1FBFAFA9-C298-4721-B1DD-17669EC41823}"/>
              </a:ext>
            </a:extLst>
          </p:cNvPr>
          <p:cNvSpPr>
            <a:spLocks noGrp="1"/>
          </p:cNvSpPr>
          <p:nvPr>
            <p:ph idx="1"/>
          </p:nvPr>
        </p:nvSpPr>
        <p:spPr/>
        <p:txBody>
          <a:bodyPr>
            <a:normAutofit fontScale="92500" lnSpcReduction="20000"/>
          </a:bodyPr>
          <a:lstStyle/>
          <a:p>
            <a:r>
              <a:rPr lang="en-GB" sz="2400" dirty="0">
                <a:solidFill>
                  <a:srgbClr val="000000"/>
                </a:solidFill>
                <a:latin typeface="Helvetica"/>
                <a:ea typeface="Times New Roman"/>
                <a:cs typeface="Helvetica"/>
              </a:rPr>
              <a:t>Separates presentation and interaction from the system data. The system is structured into three logical components that interact with each other. </a:t>
            </a:r>
          </a:p>
          <a:p>
            <a:pPr marL="457200" indent="-457200">
              <a:buFont typeface="+mj-lt"/>
              <a:buAutoNum type="arabicPeriod"/>
            </a:pPr>
            <a:r>
              <a:rPr lang="en-GB" sz="2400" dirty="0">
                <a:solidFill>
                  <a:srgbClr val="000000"/>
                </a:solidFill>
                <a:latin typeface="Helvetica"/>
                <a:ea typeface="Times New Roman"/>
                <a:cs typeface="Helvetica"/>
              </a:rPr>
              <a:t>The </a:t>
            </a:r>
            <a:r>
              <a:rPr lang="en-GB" sz="2400" b="1" dirty="0">
                <a:solidFill>
                  <a:srgbClr val="000000"/>
                </a:solidFill>
                <a:latin typeface="Helvetica"/>
                <a:ea typeface="Times New Roman"/>
                <a:cs typeface="Helvetica"/>
              </a:rPr>
              <a:t>Model</a:t>
            </a:r>
            <a:r>
              <a:rPr lang="en-GB" sz="2400" dirty="0">
                <a:solidFill>
                  <a:srgbClr val="000000"/>
                </a:solidFill>
                <a:latin typeface="Helvetica"/>
                <a:ea typeface="Times New Roman"/>
                <a:cs typeface="Helvetica"/>
              </a:rPr>
              <a:t> component manages the system data and associated operations on that data. </a:t>
            </a:r>
          </a:p>
          <a:p>
            <a:pPr marL="457200" indent="-457200">
              <a:buFont typeface="+mj-lt"/>
              <a:buAutoNum type="arabicPeriod"/>
            </a:pPr>
            <a:r>
              <a:rPr lang="en-GB" sz="2400" dirty="0">
                <a:solidFill>
                  <a:srgbClr val="000000"/>
                </a:solidFill>
                <a:latin typeface="Helvetica"/>
                <a:ea typeface="Times New Roman"/>
                <a:cs typeface="Helvetica"/>
              </a:rPr>
              <a:t>The </a:t>
            </a:r>
            <a:r>
              <a:rPr lang="en-GB" sz="2400" b="1" dirty="0">
                <a:solidFill>
                  <a:srgbClr val="000000"/>
                </a:solidFill>
                <a:latin typeface="Helvetica"/>
                <a:ea typeface="Times New Roman"/>
                <a:cs typeface="Helvetica"/>
              </a:rPr>
              <a:t>View</a:t>
            </a:r>
            <a:r>
              <a:rPr lang="en-GB" sz="2400" dirty="0">
                <a:solidFill>
                  <a:srgbClr val="000000"/>
                </a:solidFill>
                <a:latin typeface="Helvetica"/>
                <a:ea typeface="Times New Roman"/>
                <a:cs typeface="Helvetica"/>
              </a:rPr>
              <a:t> component defines and manages how the data is presented to the user. </a:t>
            </a:r>
          </a:p>
          <a:p>
            <a:pPr marL="457200" indent="-457200">
              <a:buFont typeface="+mj-lt"/>
              <a:buAutoNum type="arabicPeriod"/>
            </a:pPr>
            <a:r>
              <a:rPr lang="en-GB" sz="2400" dirty="0">
                <a:solidFill>
                  <a:srgbClr val="000000"/>
                </a:solidFill>
                <a:latin typeface="Helvetica"/>
                <a:ea typeface="Times New Roman"/>
                <a:cs typeface="Helvetica"/>
              </a:rPr>
              <a:t>The </a:t>
            </a:r>
            <a:r>
              <a:rPr lang="en-GB" sz="2400" b="1" dirty="0">
                <a:solidFill>
                  <a:srgbClr val="000000"/>
                </a:solidFill>
                <a:latin typeface="Helvetica"/>
                <a:ea typeface="Times New Roman"/>
                <a:cs typeface="Helvetica"/>
              </a:rPr>
              <a:t>Controller</a:t>
            </a:r>
            <a:r>
              <a:rPr lang="en-GB" sz="2400" dirty="0">
                <a:solidFill>
                  <a:srgbClr val="000000"/>
                </a:solidFill>
                <a:latin typeface="Helvetica"/>
                <a:ea typeface="Times New Roman"/>
                <a:cs typeface="Helvetica"/>
              </a:rPr>
              <a:t> component manages user interaction (e.g., key presses, mouse clicks, etc.) and passes these interactions to the View and the Model. </a:t>
            </a:r>
            <a:endParaRPr lang="en-US" dirty="0"/>
          </a:p>
        </p:txBody>
      </p:sp>
      <p:sp>
        <p:nvSpPr>
          <p:cNvPr id="4" name="Date Placeholder 3">
            <a:extLst>
              <a:ext uri="{FF2B5EF4-FFF2-40B4-BE49-F238E27FC236}">
                <a16:creationId xmlns:a16="http://schemas.microsoft.com/office/drawing/2014/main" id="{4115ECD1-B1BF-430D-8686-978ECDE2BD10}"/>
              </a:ext>
            </a:extLst>
          </p:cNvPr>
          <p:cNvSpPr>
            <a:spLocks noGrp="1"/>
          </p:cNvSpPr>
          <p:nvPr>
            <p:ph type="dt" sz="half" idx="10"/>
          </p:nvPr>
        </p:nvSpPr>
        <p:spPr/>
        <p:txBody>
          <a:bodyPr/>
          <a:lstStyle/>
          <a:p>
            <a:fld id="{1EC4D177-3FD8-1541-B11E-1C53E75416D7}" type="datetime1">
              <a:rPr lang="en-GB" smtClean="0"/>
              <a:t>08/04/2022</a:t>
            </a:fld>
            <a:endParaRPr lang="en-US"/>
          </a:p>
        </p:txBody>
      </p:sp>
      <p:sp>
        <p:nvSpPr>
          <p:cNvPr id="5" name="Footer Placeholder 4">
            <a:extLst>
              <a:ext uri="{FF2B5EF4-FFF2-40B4-BE49-F238E27FC236}">
                <a16:creationId xmlns:a16="http://schemas.microsoft.com/office/drawing/2014/main" id="{D1392716-CF07-4EF2-9A35-C85DF593560A}"/>
              </a:ext>
            </a:extLst>
          </p:cNvPr>
          <p:cNvSpPr>
            <a:spLocks noGrp="1"/>
          </p:cNvSpPr>
          <p:nvPr>
            <p:ph type="ftr" sz="quarter" idx="11"/>
          </p:nvPr>
        </p:nvSpPr>
        <p:spPr/>
        <p:txBody>
          <a:bodyPr/>
          <a:lstStyle/>
          <a:p>
            <a:r>
              <a:rPr lang="en-US"/>
              <a:t>Chapter 6 Architectural Design</a:t>
            </a:r>
          </a:p>
        </p:txBody>
      </p:sp>
      <p:sp>
        <p:nvSpPr>
          <p:cNvPr id="6" name="Slide Number Placeholder 5">
            <a:extLst>
              <a:ext uri="{FF2B5EF4-FFF2-40B4-BE49-F238E27FC236}">
                <a16:creationId xmlns:a16="http://schemas.microsoft.com/office/drawing/2014/main" id="{7530944C-B1F6-4600-94EC-D8337014A046}"/>
              </a:ext>
            </a:extLst>
          </p:cNvPr>
          <p:cNvSpPr>
            <a:spLocks noGrp="1"/>
          </p:cNvSpPr>
          <p:nvPr>
            <p:ph type="sldNum" sz="quarter" idx="12"/>
          </p:nvPr>
        </p:nvSpPr>
        <p:spPr/>
        <p:txBody>
          <a:bodyPr/>
          <a:lstStyle/>
          <a:p>
            <a:fld id="{EC33B370-F672-B743-B3AF-248A63C17270}" type="slidenum">
              <a:rPr lang="en-US" smtClean="0"/>
              <a:pPr/>
              <a:t>3</a:t>
            </a:fld>
            <a:endParaRPr lang="en-US"/>
          </a:p>
        </p:txBody>
      </p:sp>
    </p:spTree>
    <p:extLst>
      <p:ext uri="{BB962C8B-B14F-4D97-AF65-F5344CB8AC3E}">
        <p14:creationId xmlns:p14="http://schemas.microsoft.com/office/powerpoint/2010/main" val="2803147803"/>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information systems</a:t>
            </a:r>
          </a:p>
        </p:txBody>
      </p:sp>
      <p:sp>
        <p:nvSpPr>
          <p:cNvPr id="3" name="Content Placeholder 2"/>
          <p:cNvSpPr>
            <a:spLocks noGrp="1"/>
          </p:cNvSpPr>
          <p:nvPr>
            <p:ph idx="1"/>
          </p:nvPr>
        </p:nvSpPr>
        <p:spPr/>
        <p:txBody>
          <a:bodyPr>
            <a:normAutofit fontScale="85000" lnSpcReduction="20000"/>
          </a:bodyPr>
          <a:lstStyle/>
          <a:p>
            <a:r>
              <a:rPr lang="en-US" dirty="0"/>
              <a:t>Information and resource management systems are now usually web-based systems where the user interfaces are implemented using a web browser. </a:t>
            </a:r>
          </a:p>
          <a:p>
            <a:r>
              <a:rPr lang="en-US" dirty="0"/>
              <a:t>For example, </a:t>
            </a:r>
            <a:r>
              <a:rPr lang="en-US" dirty="0" err="1"/>
              <a:t>e</a:t>
            </a:r>
            <a:r>
              <a:rPr lang="en-US" dirty="0"/>
              <a:t>-commerce systems are Internet-based resource management systems that accept electronic orders for goods or services and then arrange delivery of these goods or services to the customer</a:t>
            </a:r>
            <a:r>
              <a:rPr lang="en-US" i="1" dirty="0"/>
              <a:t>. </a:t>
            </a:r>
          </a:p>
          <a:p>
            <a:r>
              <a:rPr lang="en-US" dirty="0"/>
              <a:t>In an </a:t>
            </a:r>
            <a:r>
              <a:rPr lang="en-US" dirty="0" err="1"/>
              <a:t>e</a:t>
            </a:r>
            <a:r>
              <a:rPr lang="en-US" dirty="0"/>
              <a:t>-commerce system, the application-specific layer includes additional functionality supporting a ‘shopping cart’ in which users can place a number of items in separate transactions, then pay for them all together in a single transaction.</a:t>
            </a:r>
            <a:endParaRPr lang="en-GB" dirty="0"/>
          </a:p>
          <a:p>
            <a:pPr>
              <a:buNone/>
            </a:pPr>
            <a:endParaRPr lang="en-US" dirty="0"/>
          </a:p>
        </p:txBody>
      </p:sp>
      <p:sp>
        <p:nvSpPr>
          <p:cNvPr id="6" name="Date Placeholder 5"/>
          <p:cNvSpPr>
            <a:spLocks noGrp="1"/>
          </p:cNvSpPr>
          <p:nvPr>
            <p:ph type="dt" sz="half" idx="10"/>
          </p:nvPr>
        </p:nvSpPr>
        <p:spPr/>
        <p:txBody>
          <a:bodyPr/>
          <a:lstStyle/>
          <a:p>
            <a:fld id="{EF592545-AFD5-A848-BC73-813CA8EAC98E}" type="datetime1">
              <a:rPr lang="en-GB" smtClean="0"/>
              <a:t>08/04/2022</a:t>
            </a:fld>
            <a:endParaRPr lang="en-US"/>
          </a:p>
        </p:txBody>
      </p:sp>
      <p:sp>
        <p:nvSpPr>
          <p:cNvPr id="4" name="Footer Placeholder 3"/>
          <p:cNvSpPr>
            <a:spLocks noGrp="1"/>
          </p:cNvSpPr>
          <p:nvPr>
            <p:ph type="ftr" sz="quarter" idx="11"/>
          </p:nvPr>
        </p:nvSpPr>
        <p:spPr/>
        <p:txBody>
          <a:bodyPr/>
          <a:lstStyle/>
          <a:p>
            <a:r>
              <a:rPr lang="en-US"/>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30</a:t>
            </a:fld>
            <a:endParaRPr lang="en-US" dirty="0"/>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implementation</a:t>
            </a:r>
          </a:p>
        </p:txBody>
      </p:sp>
      <p:sp>
        <p:nvSpPr>
          <p:cNvPr id="3" name="Content Placeholder 2"/>
          <p:cNvSpPr>
            <a:spLocks noGrp="1"/>
          </p:cNvSpPr>
          <p:nvPr>
            <p:ph idx="1"/>
          </p:nvPr>
        </p:nvSpPr>
        <p:spPr/>
        <p:txBody>
          <a:bodyPr>
            <a:normAutofit lnSpcReduction="10000"/>
          </a:bodyPr>
          <a:lstStyle/>
          <a:p>
            <a:r>
              <a:rPr lang="en-US" dirty="0"/>
              <a:t>These systems are often implemented as multi-tier client server/architectures.</a:t>
            </a:r>
            <a:endParaRPr lang="en-GB" dirty="0"/>
          </a:p>
          <a:p>
            <a:pPr lvl="1"/>
            <a:r>
              <a:rPr lang="en-US" dirty="0"/>
              <a:t>The web server is responsible for all user communications, with the user interface implemented using a web browser;</a:t>
            </a:r>
            <a:endParaRPr lang="en-GB" dirty="0"/>
          </a:p>
          <a:p>
            <a:pPr lvl="1"/>
            <a:r>
              <a:rPr lang="en-US" dirty="0"/>
              <a:t>The application server is responsible for implementing application-specific logic as well as information storage and retrieval requests; </a:t>
            </a:r>
            <a:endParaRPr lang="en-GB" dirty="0"/>
          </a:p>
          <a:p>
            <a:pPr lvl="1"/>
            <a:r>
              <a:rPr lang="en-US" dirty="0"/>
              <a:t>The database server moves information to and from the database and handles transaction management. </a:t>
            </a:r>
            <a:endParaRPr lang="en-GB" dirty="0"/>
          </a:p>
          <a:p>
            <a:endParaRPr lang="en-US" dirty="0"/>
          </a:p>
        </p:txBody>
      </p:sp>
      <p:sp>
        <p:nvSpPr>
          <p:cNvPr id="6" name="Date Placeholder 5"/>
          <p:cNvSpPr>
            <a:spLocks noGrp="1"/>
          </p:cNvSpPr>
          <p:nvPr>
            <p:ph type="dt" sz="half" idx="10"/>
          </p:nvPr>
        </p:nvSpPr>
        <p:spPr/>
        <p:txBody>
          <a:bodyPr/>
          <a:lstStyle/>
          <a:p>
            <a:fld id="{14D12CC0-1AAC-DC48-9194-A01838A86BB5}" type="datetime1">
              <a:rPr lang="en-GB" smtClean="0"/>
              <a:t>08/04/2022</a:t>
            </a:fld>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2" name="Date Placeholder 1"/>
          <p:cNvSpPr>
            <a:spLocks noGrp="1"/>
          </p:cNvSpPr>
          <p:nvPr>
            <p:ph type="dt" sz="half" idx="10"/>
          </p:nvPr>
        </p:nvSpPr>
        <p:spPr/>
        <p:txBody>
          <a:bodyPr/>
          <a:lstStyle/>
          <a:p>
            <a:fld id="{94C82494-8EB8-1246-B80F-E4B604FA4A08}"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573" y="-128015"/>
            <a:ext cx="7704667" cy="1981200"/>
          </a:xfrm>
        </p:spPr>
        <p:txBody>
          <a:bodyPr/>
          <a:lstStyle/>
          <a:p>
            <a:r>
              <a:rPr lang="en-US" dirty="0"/>
              <a:t>The architecture of a language processing system </a:t>
            </a:r>
          </a:p>
        </p:txBody>
      </p:sp>
      <p:pic>
        <p:nvPicPr>
          <p:cNvPr id="4" name="Content Placeholder 3" descr="6.18 LangProcSys.eps"/>
          <p:cNvPicPr>
            <a:picLocks noGrp="1" noChangeAspect="1"/>
          </p:cNvPicPr>
          <p:nvPr>
            <p:ph idx="1"/>
          </p:nvPr>
        </p:nvPicPr>
        <p:blipFill>
          <a:blip r:embed="rId2"/>
          <a:srcRect l="-10387" r="-10387"/>
          <a:stretch>
            <a:fillRect/>
          </a:stretch>
        </p:blipFill>
        <p:spPr>
          <a:xfrm>
            <a:off x="1244232" y="1938529"/>
            <a:ext cx="7014735" cy="3857834"/>
          </a:xfrm>
        </p:spPr>
      </p:pic>
      <p:sp>
        <p:nvSpPr>
          <p:cNvPr id="3" name="Date Placeholder 2"/>
          <p:cNvSpPr>
            <a:spLocks noGrp="1"/>
          </p:cNvSpPr>
          <p:nvPr>
            <p:ph type="dt" sz="half" idx="10"/>
          </p:nvPr>
        </p:nvSpPr>
        <p:spPr/>
        <p:txBody>
          <a:bodyPr/>
          <a:lstStyle/>
          <a:p>
            <a:fld id="{4EE0883F-AA7C-A147-B74B-7518C74B89CB}" type="datetime1">
              <a:rPr lang="en-GB" smtClean="0"/>
              <a:t>08/04/2022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155449"/>
            <a:ext cx="7704667" cy="1981200"/>
          </a:xfrm>
        </p:spPr>
        <p:txBody>
          <a:bodyPr/>
          <a:lstStyle/>
          <a:p>
            <a:r>
              <a:rPr lang="en-US" dirty="0"/>
              <a:t>Compiler components</a:t>
            </a:r>
          </a:p>
        </p:txBody>
      </p:sp>
      <p:sp>
        <p:nvSpPr>
          <p:cNvPr id="3" name="Content Placeholder 2"/>
          <p:cNvSpPr>
            <a:spLocks noGrp="1"/>
          </p:cNvSpPr>
          <p:nvPr>
            <p:ph idx="1"/>
          </p:nvPr>
        </p:nvSpPr>
        <p:spPr>
          <a:xfrm>
            <a:off x="405360" y="1600200"/>
            <a:ext cx="8229600" cy="4525963"/>
          </a:xfrm>
        </p:spPr>
        <p:txBody>
          <a:bodyPr/>
          <a:lstStyle/>
          <a:p>
            <a:r>
              <a:rPr lang="en-US" dirty="0"/>
              <a:t>A lexical analyzer, which takes input language tokens and converts them to an internal form.</a:t>
            </a:r>
            <a:endParaRPr lang="en-GB" dirty="0"/>
          </a:p>
          <a:p>
            <a:r>
              <a:rPr lang="en-US" dirty="0"/>
              <a:t>A symbol table, which holds information about the names of entities (variables, class names, object names, etc.) used in the text that is being translated.</a:t>
            </a:r>
            <a:endParaRPr lang="en-GB" dirty="0"/>
          </a:p>
          <a:p>
            <a:r>
              <a:rPr lang="en-US" dirty="0"/>
              <a:t>A syntax analyzer, which checks the syntax of the language being translated. </a:t>
            </a:r>
            <a:endParaRPr lang="en-GB" dirty="0"/>
          </a:p>
          <a:p>
            <a:r>
              <a:rPr lang="en-US" dirty="0"/>
              <a:t>A syntax tree, which is an internal structure representing the program being compiled.</a:t>
            </a:r>
            <a:endParaRPr lang="en-GB" dirty="0"/>
          </a:p>
          <a:p>
            <a:endParaRPr lang="en-US" dirty="0"/>
          </a:p>
        </p:txBody>
      </p:sp>
      <p:sp>
        <p:nvSpPr>
          <p:cNvPr id="6" name="Date Placeholder 5"/>
          <p:cNvSpPr>
            <a:spLocks noGrp="1"/>
          </p:cNvSpPr>
          <p:nvPr>
            <p:ph type="dt" sz="half" idx="10"/>
          </p:nvPr>
        </p:nvSpPr>
        <p:spPr/>
        <p:txBody>
          <a:bodyPr/>
          <a:lstStyle/>
          <a:p>
            <a:fld id="{1FBB8DE7-EE7E-B347-915A-C788E083A91C}" type="datetime1">
              <a:rPr lang="en-GB" smtClean="0"/>
              <a:t>08/04/2022</a:t>
            </a:fld>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p:txBody>
          <a:bodyPr/>
          <a:lstStyle/>
          <a:p>
            <a:r>
              <a:rPr lang="en-US" dirty="0"/>
              <a:t>A semantic analyzer that uses information from the syntax tree and the symbol table to check the semantic correctness of the input language text.</a:t>
            </a:r>
            <a:r>
              <a:rPr lang="en-GB" dirty="0"/>
              <a:t> </a:t>
            </a:r>
            <a:endParaRPr lang="en-US" dirty="0"/>
          </a:p>
          <a:p>
            <a:r>
              <a:rPr lang="en-US" dirty="0"/>
              <a:t>A code generator that ‘walks’ the syntax tree and generates abstract machine code.</a:t>
            </a:r>
            <a:endParaRPr lang="en-GB" dirty="0"/>
          </a:p>
          <a:p>
            <a:endParaRPr lang="en-US" dirty="0"/>
          </a:p>
        </p:txBody>
      </p:sp>
      <p:sp>
        <p:nvSpPr>
          <p:cNvPr id="6" name="Date Placeholder 5"/>
          <p:cNvSpPr>
            <a:spLocks noGrp="1"/>
          </p:cNvSpPr>
          <p:nvPr>
            <p:ph type="dt" sz="half" idx="10"/>
          </p:nvPr>
        </p:nvSpPr>
        <p:spPr/>
        <p:txBody>
          <a:bodyPr/>
          <a:lstStyle/>
          <a:p>
            <a:fld id="{0BE94841-C762-4A43-B692-6EE3C7D45F7C}" type="datetime1">
              <a:rPr lang="en-GB" smtClean="0"/>
              <a:t>08/04/2022</a:t>
            </a:fld>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 language processing system</a:t>
            </a:r>
          </a:p>
        </p:txBody>
      </p:sp>
      <p:pic>
        <p:nvPicPr>
          <p:cNvPr id="4" name="Content Placeholder 3" descr="6.20 RepositoryLPS.eps"/>
          <p:cNvPicPr>
            <a:picLocks noGrp="1" noChangeAspect="1"/>
          </p:cNvPicPr>
          <p:nvPr>
            <p:ph idx="1"/>
          </p:nvPr>
        </p:nvPicPr>
        <p:blipFill>
          <a:blip r:embed="rId2"/>
          <a:srcRect t="-1471" b="-1471"/>
          <a:stretch>
            <a:fillRect/>
          </a:stretch>
        </p:blipFill>
        <p:spPr>
          <a:xfrm>
            <a:off x="1484923" y="2212271"/>
            <a:ext cx="6676944" cy="3672062"/>
          </a:xfrm>
        </p:spPr>
      </p:pic>
      <p:sp>
        <p:nvSpPr>
          <p:cNvPr id="3" name="Date Placeholder 2"/>
          <p:cNvSpPr>
            <a:spLocks noGrp="1"/>
          </p:cNvSpPr>
          <p:nvPr>
            <p:ph type="dt" sz="half" idx="10"/>
          </p:nvPr>
        </p:nvSpPr>
        <p:spPr/>
        <p:txBody>
          <a:bodyPr/>
          <a:lstStyle/>
          <a:p>
            <a:fld id="{A9E9A5B2-6190-5D4C-9FBF-06CD78F0D899}" type="datetime1">
              <a:rPr lang="en-GB" smtClean="0"/>
              <a:t>08/04/2022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pipe and filter compiler architecture</a:t>
            </a:r>
            <a:r>
              <a:rPr lang="en-GB" dirty="0"/>
              <a:t> </a:t>
            </a:r>
            <a:endParaRPr lang="en-US" dirty="0"/>
          </a:p>
        </p:txBody>
      </p:sp>
      <p:pic>
        <p:nvPicPr>
          <p:cNvPr id="4" name="Content Placeholder 3" descr="6.19 PipeFilterCompModel.eps"/>
          <p:cNvPicPr>
            <a:picLocks noGrp="1" noChangeAspect="1"/>
          </p:cNvPicPr>
          <p:nvPr>
            <p:ph idx="1"/>
          </p:nvPr>
        </p:nvPicPr>
        <p:blipFill>
          <a:blip r:embed="rId2"/>
          <a:srcRect t="-42181" b="-42181"/>
          <a:stretch>
            <a:fillRect/>
          </a:stretch>
        </p:blipFill>
        <p:spPr>
          <a:xfrm>
            <a:off x="814063" y="1600200"/>
            <a:ext cx="7591362" cy="4174957"/>
          </a:xfrm>
        </p:spPr>
      </p:pic>
      <p:sp>
        <p:nvSpPr>
          <p:cNvPr id="3" name="Date Placeholder 2"/>
          <p:cNvSpPr>
            <a:spLocks noGrp="1"/>
          </p:cNvSpPr>
          <p:nvPr>
            <p:ph type="dt" sz="half" idx="10"/>
          </p:nvPr>
        </p:nvSpPr>
        <p:spPr/>
        <p:txBody>
          <a:bodyPr/>
          <a:lstStyle/>
          <a:p>
            <a:fld id="{C2A49290-FD4C-184B-9949-31D5EE3A0F3E}" type="datetime1">
              <a:rPr lang="en-GB" smtClean="0"/>
              <a:t>08/04/2022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717" y="64009"/>
            <a:ext cx="7704667" cy="1981200"/>
          </a:xfrm>
        </p:spPr>
        <p:txBody>
          <a:bodyPr/>
          <a:lstStyle/>
          <a:p>
            <a:r>
              <a:rPr lang="en-US" dirty="0"/>
              <a:t>Key points</a:t>
            </a:r>
          </a:p>
        </p:txBody>
      </p:sp>
      <p:sp>
        <p:nvSpPr>
          <p:cNvPr id="3" name="Content Placeholder 2"/>
          <p:cNvSpPr>
            <a:spLocks noGrp="1"/>
          </p:cNvSpPr>
          <p:nvPr>
            <p:ph idx="1"/>
          </p:nvPr>
        </p:nvSpPr>
        <p:spPr>
          <a:xfrm>
            <a:off x="457200" y="1546160"/>
            <a:ext cx="8229600" cy="4525963"/>
          </a:xfrm>
        </p:spPr>
        <p:txBody>
          <a:bodyPr>
            <a:normAutofit lnSpcReduction="10000"/>
          </a:bodyPr>
          <a:lstStyle/>
          <a:p>
            <a:r>
              <a:rPr lang="en-US" dirty="0"/>
              <a:t>A software architecture is a description of how a software system is organized. </a:t>
            </a:r>
            <a:endParaRPr lang="en-GB" dirty="0"/>
          </a:p>
          <a:p>
            <a:r>
              <a:rPr lang="en-US" dirty="0"/>
              <a:t>Architectural design decisions include decisions on the type of application, the distribution of the system, the architectural styles to be used.</a:t>
            </a:r>
            <a:endParaRPr lang="en-GB" dirty="0"/>
          </a:p>
          <a:p>
            <a:r>
              <a:rPr lang="en-US" dirty="0"/>
              <a:t>Architectures may be documented from several different perspectives or views such as a conceptual view, a logical view, a process view, and a development view.</a:t>
            </a:r>
            <a:endParaRPr lang="en-GB" dirty="0"/>
          </a:p>
          <a:p>
            <a:r>
              <a:rPr lang="en-US" dirty="0"/>
              <a:t>Architectural patterns are a means of reusing knowledge about generic system architectures. They describe the architecture, explain when it may be used and describe its advantages and disadvantages.</a:t>
            </a:r>
            <a:endParaRPr lang="en-GB" dirty="0"/>
          </a:p>
        </p:txBody>
      </p:sp>
      <p:sp>
        <p:nvSpPr>
          <p:cNvPr id="6" name="Date Placeholder 5"/>
          <p:cNvSpPr>
            <a:spLocks noGrp="1"/>
          </p:cNvSpPr>
          <p:nvPr>
            <p:ph type="dt" sz="half" idx="10"/>
          </p:nvPr>
        </p:nvSpPr>
        <p:spPr/>
        <p:txBody>
          <a:bodyPr/>
          <a:lstStyle/>
          <a:p>
            <a:fld id="{74A92B8B-2D7F-FC49-B8DF-38971076F605}" type="datetime1">
              <a:rPr lang="en-GB" smtClean="0"/>
              <a:t>08/04/2022</a:t>
            </a:fld>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38</a:t>
            </a:fld>
            <a:endParaRPr lang="en-US"/>
          </a:p>
        </p:txBody>
      </p:sp>
    </p:spTree>
    <p:extLst>
      <p:ext uri="{BB962C8B-B14F-4D97-AF65-F5344CB8AC3E}">
        <p14:creationId xmlns:p14="http://schemas.microsoft.com/office/powerpoint/2010/main" val="3426720306"/>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organization of the Model-View-Controller</a:t>
            </a:r>
            <a:r>
              <a:rPr lang="en-GB" dirty="0"/>
              <a:t> </a:t>
            </a:r>
            <a:endParaRPr lang="en-US" dirty="0"/>
          </a:p>
        </p:txBody>
      </p:sp>
      <p:sp>
        <p:nvSpPr>
          <p:cNvPr id="3" name="Date Placeholder 2"/>
          <p:cNvSpPr>
            <a:spLocks noGrp="1"/>
          </p:cNvSpPr>
          <p:nvPr>
            <p:ph type="dt" sz="half" idx="10"/>
          </p:nvPr>
        </p:nvSpPr>
        <p:spPr/>
        <p:txBody>
          <a:bodyPr/>
          <a:lstStyle/>
          <a:p>
            <a:fld id="{7788558B-A437-FB4B-AFA0-D703D735E63F}"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a:t>
            </a:fld>
            <a:endParaRPr lang="en-US"/>
          </a:p>
        </p:txBody>
      </p:sp>
      <p:sp>
        <p:nvSpPr>
          <p:cNvPr id="7" name="AutoShape 4" descr="MVC Design Pattern - The DotNet Guide">
            <a:extLst>
              <a:ext uri="{FF2B5EF4-FFF2-40B4-BE49-F238E27FC236}">
                <a16:creationId xmlns:a16="http://schemas.microsoft.com/office/drawing/2014/main" id="{C3215C2F-1B67-4D08-8F55-B485DD7F2B9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702702BF-F870-49E0-AF59-8F1C1F69F2BC}"/>
              </a:ext>
            </a:extLst>
          </p:cNvPr>
          <p:cNvPicPr>
            <a:picLocks noChangeAspect="1"/>
          </p:cNvPicPr>
          <p:nvPr/>
        </p:nvPicPr>
        <p:blipFill>
          <a:blip r:embed="rId2"/>
          <a:stretch>
            <a:fillRect/>
          </a:stretch>
        </p:blipFill>
        <p:spPr>
          <a:xfrm>
            <a:off x="1466056" y="2124075"/>
            <a:ext cx="6211888" cy="3867150"/>
          </a:xfrm>
          <a:prstGeom prst="rect">
            <a:avLst/>
          </a:prstGeom>
        </p:spPr>
      </p:pic>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Model-View-Controller (MVC) pattern</a:t>
            </a:r>
            <a:r>
              <a:rPr lang="en-GB" dirty="0"/>
              <a:t> </a:t>
            </a:r>
            <a:endParaRPr lang="en-US" dirty="0"/>
          </a:p>
        </p:txBody>
      </p:sp>
      <p:sp>
        <p:nvSpPr>
          <p:cNvPr id="3" name="Date Placeholder 2"/>
          <p:cNvSpPr>
            <a:spLocks noGrp="1"/>
          </p:cNvSpPr>
          <p:nvPr>
            <p:ph type="dt" sz="half" idx="10"/>
          </p:nvPr>
        </p:nvSpPr>
        <p:spPr/>
        <p:txBody>
          <a:bodyPr/>
          <a:lstStyle/>
          <a:p>
            <a:fld id="{F009EBA2-2987-4348-A2A5-702EBF4B79CF}" type="datetime1">
              <a:rPr lang="en-GB" smtClean="0"/>
              <a:t>08/04/2022</a:t>
            </a:fld>
            <a:endParaRPr lang="en-US"/>
          </a:p>
        </p:txBody>
      </p:sp>
      <p:sp>
        <p:nvSpPr>
          <p:cNvPr id="6" name="Footer Placeholder 5"/>
          <p:cNvSpPr>
            <a:spLocks noGrp="1"/>
          </p:cNvSpPr>
          <p:nvPr>
            <p:ph type="ftr" sz="quarter" idx="11"/>
          </p:nvPr>
        </p:nvSpPr>
        <p:spPr/>
        <p:txBody>
          <a:bodyPr/>
          <a:lstStyle/>
          <a:p>
            <a:r>
              <a:rPr lang="en-US" dirty="0"/>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a:t>
            </a:fld>
            <a:endParaRPr lang="en-US"/>
          </a:p>
        </p:txBody>
      </p:sp>
      <p:sp>
        <p:nvSpPr>
          <p:cNvPr id="8" name="TextBox 7">
            <a:extLst>
              <a:ext uri="{FF2B5EF4-FFF2-40B4-BE49-F238E27FC236}">
                <a16:creationId xmlns:a16="http://schemas.microsoft.com/office/drawing/2014/main" id="{9783E323-0C37-4FF4-B2CF-8F2E1672DD8E}"/>
              </a:ext>
            </a:extLst>
          </p:cNvPr>
          <p:cNvSpPr txBox="1"/>
          <p:nvPr/>
        </p:nvSpPr>
        <p:spPr>
          <a:xfrm>
            <a:off x="1181100" y="2374058"/>
            <a:ext cx="7505700" cy="4524315"/>
          </a:xfrm>
          <a:prstGeom prst="rect">
            <a:avLst/>
          </a:prstGeom>
          <a:noFill/>
        </p:spPr>
        <p:txBody>
          <a:bodyPr wrap="square">
            <a:spAutoFit/>
          </a:bodyPr>
          <a:lstStyle/>
          <a:p>
            <a:pPr algn="just">
              <a:tabLst>
                <a:tab pos="342900" algn="l"/>
                <a:tab pos="685800" algn="l"/>
                <a:tab pos="1028700" algn="l"/>
              </a:tabLst>
            </a:pPr>
            <a:r>
              <a:rPr lang="en-GB" sz="1800" b="1" dirty="0">
                <a:solidFill>
                  <a:srgbClr val="000000"/>
                </a:solidFill>
                <a:latin typeface="Helvetica"/>
                <a:ea typeface="Times New Roman"/>
                <a:cs typeface="Helvetica"/>
              </a:rPr>
              <a:t>When used? </a:t>
            </a:r>
            <a:r>
              <a:rPr lang="en-GB" sz="18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p>
            <a:pPr algn="just">
              <a:tabLst>
                <a:tab pos="342900" algn="l"/>
                <a:tab pos="685800" algn="l"/>
                <a:tab pos="1028700" algn="l"/>
              </a:tabLst>
            </a:pPr>
            <a:endParaRPr lang="en-GB" sz="1800" b="1" dirty="0">
              <a:solidFill>
                <a:srgbClr val="000000"/>
              </a:solidFill>
              <a:latin typeface="Helvetica"/>
              <a:ea typeface="Times New Roman"/>
              <a:cs typeface="Helvetica"/>
            </a:endParaRPr>
          </a:p>
          <a:p>
            <a:pPr algn="just">
              <a:tabLst>
                <a:tab pos="342900" algn="l"/>
                <a:tab pos="685800" algn="l"/>
                <a:tab pos="1028700" algn="l"/>
              </a:tabLst>
            </a:pPr>
            <a:r>
              <a:rPr lang="en-GB" sz="1800" b="1" dirty="0">
                <a:solidFill>
                  <a:srgbClr val="000000"/>
                </a:solidFill>
                <a:latin typeface="Helvetica"/>
                <a:ea typeface="Times New Roman"/>
                <a:cs typeface="Helvetica"/>
              </a:rPr>
              <a:t>Advantages: </a:t>
            </a:r>
            <a:r>
              <a:rPr lang="en-GB" sz="18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p>
            <a:pPr algn="just">
              <a:tabLst>
                <a:tab pos="342900" algn="l"/>
                <a:tab pos="685800" algn="l"/>
                <a:tab pos="1028700" algn="l"/>
              </a:tabLst>
            </a:pPr>
            <a:endParaRPr lang="en-GB" sz="1800" b="1" dirty="0">
              <a:solidFill>
                <a:srgbClr val="000000"/>
              </a:solidFill>
              <a:latin typeface="Helvetica"/>
              <a:ea typeface="Times New Roman"/>
              <a:cs typeface="Helvetica"/>
            </a:endParaRPr>
          </a:p>
          <a:p>
            <a:pPr algn="just">
              <a:tabLst>
                <a:tab pos="342900" algn="l"/>
                <a:tab pos="685800" algn="l"/>
                <a:tab pos="1028700" algn="l"/>
              </a:tabLst>
            </a:pPr>
            <a:r>
              <a:rPr lang="en-GB" sz="1800" b="1" dirty="0">
                <a:solidFill>
                  <a:srgbClr val="000000"/>
                </a:solidFill>
                <a:latin typeface="Helvetica"/>
                <a:ea typeface="Times New Roman"/>
                <a:cs typeface="Helvetica"/>
              </a:rPr>
              <a:t>Disadvantages: </a:t>
            </a:r>
            <a:r>
              <a:rPr lang="en-GB" sz="1800" dirty="0">
                <a:solidFill>
                  <a:srgbClr val="000000"/>
                </a:solidFill>
                <a:latin typeface="Helvetica"/>
                <a:ea typeface="Times New Roman"/>
                <a:cs typeface="Helvetica"/>
              </a:rPr>
              <a:t>Can involve additional code and code complexity when the data model and interactions are simple.</a:t>
            </a:r>
          </a:p>
          <a:p>
            <a:pPr algn="just">
              <a:tabLst>
                <a:tab pos="342900" algn="l"/>
                <a:tab pos="685800" algn="l"/>
                <a:tab pos="1028700" algn="l"/>
              </a:tabLst>
            </a:pPr>
            <a:endParaRPr lang="en-GB" sz="1800" b="1" dirty="0">
              <a:solidFill>
                <a:srgbClr val="000000"/>
              </a:solidFill>
              <a:latin typeface="Helvetica"/>
              <a:ea typeface="Times New Roman"/>
              <a:cs typeface="Helvetica"/>
            </a:endParaRPr>
          </a:p>
          <a:p>
            <a:pPr algn="just">
              <a:tabLst>
                <a:tab pos="342900" algn="l"/>
                <a:tab pos="685800" algn="l"/>
                <a:tab pos="1028700" algn="l"/>
              </a:tabLst>
            </a:pPr>
            <a:endParaRPr lang="en-GB" sz="1800" dirty="0">
              <a:solidFill>
                <a:srgbClr val="000000"/>
              </a:solidFill>
              <a:latin typeface="Helvetica"/>
              <a:ea typeface="Times New Roman"/>
              <a:cs typeface="Helvetica"/>
            </a:endParaRPr>
          </a:p>
          <a:p>
            <a:pPr algn="just">
              <a:tabLst>
                <a:tab pos="342900" algn="l"/>
                <a:tab pos="685800" algn="l"/>
                <a:tab pos="1028700" algn="l"/>
              </a:tabLst>
            </a:pPr>
            <a:endParaRPr lang="en-GB" sz="1800" b="1" dirty="0">
              <a:solidFill>
                <a:srgbClr val="000000"/>
              </a:solidFill>
              <a:latin typeface="Helvetica"/>
              <a:ea typeface="Times New Roman"/>
              <a:cs typeface="Helvetica"/>
            </a:endParaRPr>
          </a:p>
          <a:p>
            <a:pPr algn="just">
              <a:tabLst>
                <a:tab pos="342900" algn="l"/>
                <a:tab pos="685800" algn="l"/>
                <a:tab pos="1028700" algn="l"/>
              </a:tabLst>
            </a:pPr>
            <a:endParaRPr lang="en-GB" sz="1800" dirty="0">
              <a:solidFill>
                <a:srgbClr val="000000"/>
              </a:solidFill>
              <a:latin typeface="Helvetica"/>
              <a:ea typeface="Times New Roman"/>
              <a:cs typeface="Helvetica"/>
            </a:endParaRPr>
          </a:p>
          <a:p>
            <a:pPr algn="just">
              <a:spcAft>
                <a:spcPts val="0"/>
              </a:spcAft>
              <a:tabLst>
                <a:tab pos="342900" algn="l"/>
                <a:tab pos="685800" algn="l"/>
                <a:tab pos="1028700" algn="l"/>
              </a:tabLst>
            </a:pPr>
            <a:endParaRPr lang="en-GB" sz="1800" b="1" dirty="0">
              <a:solidFill>
                <a:srgbClr val="000000"/>
              </a:solidFill>
              <a:latin typeface="Helvetica"/>
              <a:ea typeface="Times New Roman"/>
              <a:cs typeface="Helvetica"/>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871" y="-152399"/>
            <a:ext cx="7704667" cy="1981200"/>
          </a:xfrm>
        </p:spPr>
        <p:txBody>
          <a:bodyPr/>
          <a:lstStyle/>
          <a:p>
            <a:r>
              <a:rPr lang="en-US" dirty="0"/>
              <a:t>Web application architecture using the MVC pattern</a:t>
            </a:r>
            <a:r>
              <a:rPr lang="en-GB" dirty="0"/>
              <a:t> </a:t>
            </a:r>
            <a:endParaRPr lang="en-US" dirty="0"/>
          </a:p>
        </p:txBody>
      </p:sp>
      <p:sp>
        <p:nvSpPr>
          <p:cNvPr id="3" name="Date Placeholder 2"/>
          <p:cNvSpPr>
            <a:spLocks noGrp="1"/>
          </p:cNvSpPr>
          <p:nvPr>
            <p:ph type="dt" sz="half" idx="10"/>
          </p:nvPr>
        </p:nvSpPr>
        <p:spPr/>
        <p:txBody>
          <a:bodyPr/>
          <a:lstStyle/>
          <a:p>
            <a:fld id="{FD4BEF1A-CCF5-AD44-A0A1-B250465DC830}"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7" name="TextBox 6">
            <a:extLst>
              <a:ext uri="{FF2B5EF4-FFF2-40B4-BE49-F238E27FC236}">
                <a16:creationId xmlns:a16="http://schemas.microsoft.com/office/drawing/2014/main" id="{EE48CA32-784E-4B44-8579-DB229FF620B1}"/>
              </a:ext>
            </a:extLst>
          </p:cNvPr>
          <p:cNvSpPr txBox="1"/>
          <p:nvPr/>
        </p:nvSpPr>
        <p:spPr>
          <a:xfrm>
            <a:off x="1372385" y="5461842"/>
            <a:ext cx="7209640" cy="646331"/>
          </a:xfrm>
          <a:prstGeom prst="rect">
            <a:avLst/>
          </a:prstGeom>
          <a:noFill/>
        </p:spPr>
        <p:txBody>
          <a:bodyPr wrap="square">
            <a:spAutoFit/>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Figure shows the architecture of a web-based application system organized using the MVC pattern.</a:t>
            </a:r>
          </a:p>
        </p:txBody>
      </p:sp>
      <p:pic>
        <p:nvPicPr>
          <p:cNvPr id="1026" name="Picture 2" descr="How the Model View Controller Architecture Works – MVC Explained">
            <a:extLst>
              <a:ext uri="{FF2B5EF4-FFF2-40B4-BE49-F238E27FC236}">
                <a16:creationId xmlns:a16="http://schemas.microsoft.com/office/drawing/2014/main" id="{4D1A9091-5FE3-4EC3-895B-4799AAAD8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581150"/>
            <a:ext cx="6129867" cy="344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5BD9-375C-43FA-8022-8CCD1B4A25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D17899-BF90-4681-93D9-BD2427DB1ACD}"/>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302CC49A-EA6D-4BCE-A3FE-7365CBCCBBAE}"/>
              </a:ext>
            </a:extLst>
          </p:cNvPr>
          <p:cNvSpPr>
            <a:spLocks noGrp="1"/>
          </p:cNvSpPr>
          <p:nvPr>
            <p:ph type="dt" sz="half" idx="10"/>
          </p:nvPr>
        </p:nvSpPr>
        <p:spPr/>
        <p:txBody>
          <a:bodyPr/>
          <a:lstStyle/>
          <a:p>
            <a:fld id="{1EC4D177-3FD8-1541-B11E-1C53E75416D7}" type="datetime1">
              <a:rPr lang="en-GB" smtClean="0"/>
              <a:t>08/04/2022</a:t>
            </a:fld>
            <a:endParaRPr lang="en-US"/>
          </a:p>
        </p:txBody>
      </p:sp>
      <p:sp>
        <p:nvSpPr>
          <p:cNvPr id="5" name="Footer Placeholder 4">
            <a:extLst>
              <a:ext uri="{FF2B5EF4-FFF2-40B4-BE49-F238E27FC236}">
                <a16:creationId xmlns:a16="http://schemas.microsoft.com/office/drawing/2014/main" id="{106AF9C0-5ECE-4A48-9D99-5602FB4EEFBD}"/>
              </a:ext>
            </a:extLst>
          </p:cNvPr>
          <p:cNvSpPr>
            <a:spLocks noGrp="1"/>
          </p:cNvSpPr>
          <p:nvPr>
            <p:ph type="ftr" sz="quarter" idx="11"/>
          </p:nvPr>
        </p:nvSpPr>
        <p:spPr/>
        <p:txBody>
          <a:bodyPr/>
          <a:lstStyle/>
          <a:p>
            <a:r>
              <a:rPr lang="en-US"/>
              <a:t>Chapter 6 Architectural Design</a:t>
            </a:r>
          </a:p>
        </p:txBody>
      </p:sp>
      <p:sp>
        <p:nvSpPr>
          <p:cNvPr id="6" name="Slide Number Placeholder 5">
            <a:extLst>
              <a:ext uri="{FF2B5EF4-FFF2-40B4-BE49-F238E27FC236}">
                <a16:creationId xmlns:a16="http://schemas.microsoft.com/office/drawing/2014/main" id="{041A00B0-A6DE-46C1-BDFC-29FC7D31C569}"/>
              </a:ext>
            </a:extLst>
          </p:cNvPr>
          <p:cNvSpPr>
            <a:spLocks noGrp="1"/>
          </p:cNvSpPr>
          <p:nvPr>
            <p:ph type="sldNum" sz="quarter" idx="12"/>
          </p:nvPr>
        </p:nvSpPr>
        <p:spPr/>
        <p:txBody>
          <a:bodyPr/>
          <a:lstStyle/>
          <a:p>
            <a:fld id="{EC33B370-F672-B743-B3AF-248A63C17270}" type="slidenum">
              <a:rPr lang="en-US" smtClean="0"/>
              <a:pPr/>
              <a:t>7</a:t>
            </a:fld>
            <a:endParaRPr lang="en-US"/>
          </a:p>
        </p:txBody>
      </p:sp>
      <p:pic>
        <p:nvPicPr>
          <p:cNvPr id="2050" name="Picture 2" descr="What is Model-View-Controller?. Over the last year and a half (and… | by  Jesse Tyner-Bryan | CloudBoost">
            <a:extLst>
              <a:ext uri="{FF2B5EF4-FFF2-40B4-BE49-F238E27FC236}">
                <a16:creationId xmlns:a16="http://schemas.microsoft.com/office/drawing/2014/main" id="{0E7D4A73-64D5-405C-B412-7A778D82A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6" y="1018585"/>
            <a:ext cx="7855018" cy="482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510746"/>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a:t>2- Layered architecture</a:t>
            </a:r>
          </a:p>
        </p:txBody>
      </p:sp>
      <p:sp>
        <p:nvSpPr>
          <p:cNvPr id="19459" name="Rectangle 3"/>
          <p:cNvSpPr>
            <a:spLocks noGrp="1" noChangeArrowheads="1"/>
          </p:cNvSpPr>
          <p:nvPr>
            <p:ph idx="1"/>
          </p:nvPr>
        </p:nvSpPr>
        <p:spPr>
          <a:noFill/>
          <a:ln/>
        </p:spPr>
        <p:txBody>
          <a:bodyPr lIns="90487" tIns="44450" rIns="90487" bIns="44450">
            <a:normAutofit/>
          </a:bodyPr>
          <a:lstStyle/>
          <a:p>
            <a:r>
              <a:rPr lang="en-GB" sz="2400" dirty="0"/>
              <a:t>Organises the system into a set of layers (or abstract machines) each of which provide a set of services.</a:t>
            </a:r>
          </a:p>
          <a:p>
            <a:r>
              <a:rPr lang="en-US" sz="2400" dirty="0"/>
              <a:t>A layer provides services to the layer above it so the lowest-level layers represent core services that are likely to be used throughout the system.</a:t>
            </a:r>
            <a:endParaRPr lang="en-GB" sz="2400" dirty="0"/>
          </a:p>
          <a:p>
            <a:r>
              <a:rPr lang="en-GB" sz="2400" dirty="0"/>
              <a:t>Supports the incremental development of sub-systems in different layers. When a layer interface changes, only the adjacent layer is affected.</a:t>
            </a:r>
          </a:p>
        </p:txBody>
      </p:sp>
      <p:sp>
        <p:nvSpPr>
          <p:cNvPr id="2" name="Date Placeholder 1"/>
          <p:cNvSpPr>
            <a:spLocks noGrp="1"/>
          </p:cNvSpPr>
          <p:nvPr>
            <p:ph type="dt" sz="half" idx="10"/>
          </p:nvPr>
        </p:nvSpPr>
        <p:spPr/>
        <p:txBody>
          <a:bodyPr/>
          <a:lstStyle/>
          <a:p>
            <a:fld id="{671AD420-8029-344A-9A64-C4ADDEF11B35}" type="datetime1">
              <a:rPr lang="en-GB" smtClean="0"/>
              <a:t>08/04/2022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layered architecture</a:t>
            </a:r>
            <a:r>
              <a:rPr lang="en-GB" dirty="0"/>
              <a:t> </a:t>
            </a:r>
            <a:endParaRPr lang="en-US" dirty="0"/>
          </a:p>
        </p:txBody>
      </p:sp>
      <p:pic>
        <p:nvPicPr>
          <p:cNvPr id="4" name="Content Placeholder 3" descr="6.6 LayeredArch.eps"/>
          <p:cNvPicPr>
            <a:picLocks noGrp="1" noChangeAspect="1"/>
          </p:cNvPicPr>
          <p:nvPr>
            <p:ph idx="1"/>
          </p:nvPr>
        </p:nvPicPr>
        <p:blipFill>
          <a:blip r:embed="rId2"/>
          <a:srcRect l="-16082" r="-16082"/>
          <a:stretch>
            <a:fillRect/>
          </a:stretch>
        </p:blipFill>
        <p:spPr>
          <a:xfrm>
            <a:off x="1198738" y="2000250"/>
            <a:ext cx="7271456" cy="3999021"/>
          </a:xfrm>
        </p:spPr>
      </p:pic>
      <p:sp>
        <p:nvSpPr>
          <p:cNvPr id="3" name="Date Placeholder 2"/>
          <p:cNvSpPr>
            <a:spLocks noGrp="1"/>
          </p:cNvSpPr>
          <p:nvPr>
            <p:ph type="dt" sz="half" idx="10"/>
          </p:nvPr>
        </p:nvSpPr>
        <p:spPr/>
        <p:txBody>
          <a:bodyPr/>
          <a:lstStyle/>
          <a:p>
            <a:fld id="{F199DED5-5D11-144B-BCA9-DD1AE6B9EA54}" type="datetime1">
              <a:rPr lang="en-GB" smtClean="0"/>
              <a:t>08/04/2022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9</a:t>
            </a:fld>
            <a:endParaRPr lang="en-US"/>
          </a:p>
        </p:txBody>
      </p:sp>
    </p:spTree>
  </p:cSld>
  <p:clrMapOvr>
    <a:masterClrMapping/>
  </p:clrMapOvr>
  <p:transition spd="med">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5990</TotalTime>
  <Words>1787</Words>
  <Application>Microsoft Office PowerPoint</Application>
  <PresentationFormat>On-screen Show (4:3)</PresentationFormat>
  <Paragraphs>244</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Corbel</vt:lpstr>
      <vt:lpstr>Helvetica</vt:lpstr>
      <vt:lpstr>Zapf Dingbats</vt:lpstr>
      <vt:lpstr>Parallax</vt:lpstr>
      <vt:lpstr>Chapter 6 – Architectural Design</vt:lpstr>
      <vt:lpstr>Architectural patterns</vt:lpstr>
      <vt:lpstr>1- The Model-View-Controller (MVC) pattern </vt:lpstr>
      <vt:lpstr>The organization of the Model-View-Controller </vt:lpstr>
      <vt:lpstr>The Model-View-Controller (MVC) pattern </vt:lpstr>
      <vt:lpstr>Web application architecture using the MVC pattern </vt:lpstr>
      <vt:lpstr>PowerPoint Presentation</vt:lpstr>
      <vt:lpstr>2- Layered architecture</vt:lpstr>
      <vt:lpstr>A generic layered architecture </vt:lpstr>
      <vt:lpstr>The architecture of the iLearn system </vt:lpstr>
      <vt:lpstr>3- Repository architecture</vt:lpstr>
      <vt:lpstr>A repository architecture for an IDE </vt:lpstr>
      <vt:lpstr>4- Client-server architecture</vt:lpstr>
      <vt:lpstr>The Client–server pattern </vt:lpstr>
      <vt:lpstr>A client–server architecture for a film library </vt:lpstr>
      <vt:lpstr>5- Pipe and filter architecture</vt:lpstr>
      <vt:lpstr>The pipe and filter pattern </vt:lpstr>
      <vt:lpstr>An example of the pipe and filter architecture used in a payments system </vt:lpstr>
      <vt:lpstr>Application architectures</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Mentcare system</vt:lpstr>
      <vt:lpstr>Web-based information systems</vt:lpstr>
      <vt:lpstr>Server implementation</vt:lpstr>
      <vt:lpstr>Language processing systems</vt:lpstr>
      <vt:lpstr>The architecture of a language processing system </vt:lpstr>
      <vt:lpstr>Compiler components</vt:lpstr>
      <vt:lpstr>Compiler components</vt:lpstr>
      <vt:lpstr>A repository architecture for a language processing system</vt:lpstr>
      <vt:lpstr>A pipe and filter compiler architecture </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FastPc</cp:lastModifiedBy>
  <cp:revision>23</cp:revision>
  <dcterms:created xsi:type="dcterms:W3CDTF">2010-01-18T20:35:25Z</dcterms:created>
  <dcterms:modified xsi:type="dcterms:W3CDTF">2022-04-08T02:43:17Z</dcterms:modified>
</cp:coreProperties>
</file>