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4"/>
  </p:notesMasterIdLst>
  <p:handoutMasterIdLst>
    <p:handoutMasterId r:id="rId25"/>
  </p:handoutMasterIdLst>
  <p:sldIdLst>
    <p:sldId id="256" r:id="rId2"/>
    <p:sldId id="327" r:id="rId3"/>
    <p:sldId id="300" r:id="rId4"/>
    <p:sldId id="301" r:id="rId5"/>
    <p:sldId id="302" r:id="rId6"/>
    <p:sldId id="303" r:id="rId7"/>
    <p:sldId id="304" r:id="rId8"/>
    <p:sldId id="270" r:id="rId9"/>
    <p:sldId id="271" r:id="rId10"/>
    <p:sldId id="305" r:id="rId11"/>
    <p:sldId id="272" r:id="rId12"/>
    <p:sldId id="273" r:id="rId13"/>
    <p:sldId id="313" r:id="rId14"/>
    <p:sldId id="314" r:id="rId15"/>
    <p:sldId id="306" r:id="rId16"/>
    <p:sldId id="274" r:id="rId17"/>
    <p:sldId id="315" r:id="rId18"/>
    <p:sldId id="316" r:id="rId19"/>
    <p:sldId id="276" r:id="rId20"/>
    <p:sldId id="275" r:id="rId21"/>
    <p:sldId id="326" r:id="rId22"/>
    <p:sldId id="30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4" d="100"/>
        <a:sy n="11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1AE22-D430-DF41-AE07-97EBDE150D96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C6E44-75D0-C24F-A2A6-8C06F77DC6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702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1D37-7FE1-344E-983F-A3588F4C587F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8DA69-A571-1F49-91C0-61EBFAAB21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76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r>
              <a:rPr lang="en-GB"/>
              <a:t>01/04/2022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489103355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2679-3BA1-B047-8536-308C6E7E7BEE}" type="datetime1">
              <a:rPr lang="en-GB" smtClean="0"/>
              <a:t>05/04/2022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6729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2679-3BA1-B047-8536-308C6E7E7BEE}" type="datetime1">
              <a:rPr lang="en-GB" smtClean="0"/>
              <a:t>05/04/2022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4566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2679-3BA1-B047-8536-308C6E7E7BEE}" type="datetime1">
              <a:rPr lang="en-GB" smtClean="0"/>
              <a:t>05/04/2022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5401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2679-3BA1-B047-8536-308C6E7E7BEE}" type="datetime1">
              <a:rPr lang="en-GB" smtClean="0"/>
              <a:t>05/04/2022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47096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2679-3BA1-B047-8536-308C6E7E7BEE}" type="datetime1">
              <a:rPr lang="en-GB" smtClean="0"/>
              <a:t>05/04/2022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84640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2679-3BA1-B047-8536-308C6E7E7BEE}" type="datetime1">
              <a:rPr lang="en-GB" smtClean="0"/>
              <a:t>05/04/2022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04573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691E-7EFE-4148-870D-0B8BE9F956BB}" type="datetime1">
              <a:rPr lang="en-GB" smtClean="0"/>
              <a:t>05/04/2022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25037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A262-4F3C-B64A-B35F-47CFE930BB05}" type="datetime1">
              <a:rPr lang="en-GB" smtClean="0"/>
              <a:t>05/04/2022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06579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1EC4D177-3FD8-1541-B11E-1C53E75416D7}" type="datetime1">
              <a:rPr lang="en-GB" smtClean="0"/>
              <a:t>05/04/2022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47021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52AC-8988-5D49-BA13-2655F7EFA58A}" type="datetime1">
              <a:rPr lang="en-GB" smtClean="0"/>
              <a:t>05/04/2022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19276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CCAB-69C6-0143-A029-A2CB647FDE54}" type="datetime1">
              <a:rPr lang="en-GB" smtClean="0"/>
              <a:t>05/04/2022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81672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5F3E-3AC9-8840-9259-96E2BB9925B9}" type="datetime1">
              <a:rPr lang="en-GB" smtClean="0"/>
              <a:t>05/04/2022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38515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09D2-2289-654C-867B-0F64265113A4}" type="datetime1">
              <a:rPr lang="en-GB" smtClean="0"/>
              <a:t>05/04/2022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41024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8948-1FA8-8D45-94BB-181B90A29353}" type="datetime1">
              <a:rPr lang="en-GB" smtClean="0"/>
              <a:t>05/04/2022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1617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AC79-C540-0C4D-BCB6-9ED127487D92}" type="datetime1">
              <a:rPr lang="en-GB" smtClean="0"/>
              <a:t>05/04/2022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72787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AF8B-42B8-F645-B2DB-B2A80189257D}" type="datetime1">
              <a:rPr lang="en-GB" smtClean="0"/>
              <a:t>05/04/2022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8817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272679-3BA1-B047-8536-308C6E7E7BEE}" type="datetime1">
              <a:rPr lang="en-GB" smtClean="0"/>
              <a:t>05/04/2022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Chapter 6 Architectural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5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ransition spd="med">
    <p:wipe dir="r"/>
  </p:transition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6 – Architectural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504B-3581-E041-9FA4-34A2DB63B5D7}" type="datetime1">
              <a:rPr lang="en-GB" smtClean="0"/>
              <a:t>05/04/2022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 systems architecture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 lIns="91797" tIns="45898" rIns="91797" bIns="45898">
            <a:normAutofit fontScale="92500" lnSpcReduction="20000"/>
          </a:bodyPr>
          <a:lstStyle/>
          <a:p>
            <a:r>
              <a:rPr lang="en-US" dirty="0"/>
              <a:t>Information systems have a generic architecture that can be organized as a layered architecture.</a:t>
            </a:r>
          </a:p>
          <a:p>
            <a:r>
              <a:rPr lang="en-US" dirty="0"/>
              <a:t>These are transaction-based systems as interaction with these systems generally involves database transactions.</a:t>
            </a:r>
          </a:p>
          <a:p>
            <a:r>
              <a:rPr lang="en-US" dirty="0"/>
              <a:t>Layers include:</a:t>
            </a:r>
          </a:p>
          <a:p>
            <a:pPr lvl="1"/>
            <a:r>
              <a:rPr lang="en-US" dirty="0"/>
              <a:t>The user interface</a:t>
            </a:r>
          </a:p>
          <a:p>
            <a:pPr lvl="1"/>
            <a:r>
              <a:rPr lang="en-US" dirty="0"/>
              <a:t>User communications</a:t>
            </a:r>
          </a:p>
          <a:p>
            <a:pPr lvl="1"/>
            <a:r>
              <a:rPr lang="en-US" dirty="0"/>
              <a:t>Information retrieval</a:t>
            </a:r>
          </a:p>
          <a:p>
            <a:pPr lvl="1"/>
            <a:r>
              <a:rPr lang="en-US" dirty="0"/>
              <a:t>System database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63A1-B737-064B-8822-889C1CDECC19}" type="datetime1">
              <a:rPr lang="en-GB" smtClean="0"/>
              <a:t>05/04/2022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information system architecture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Content Placeholder 3" descr="6.16 InfoSysArch.eps"/>
          <p:cNvPicPr>
            <a:picLocks noGrp="1" noChangeAspect="1"/>
          </p:cNvPicPr>
          <p:nvPr>
            <p:ph idx="1"/>
          </p:nvPr>
        </p:nvPicPr>
        <p:blipFill>
          <a:blip r:embed="rId2"/>
          <a:srcRect l="-15661" r="-15661"/>
          <a:stretch>
            <a:fillRect/>
          </a:stretch>
        </p:blipFill>
        <p:spPr>
          <a:xfrm>
            <a:off x="727433" y="1600201"/>
            <a:ext cx="7325503" cy="4028744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9092-CB43-5243-940F-276A1D55BD21}" type="datetime1">
              <a:rPr lang="en-GB" smtClean="0"/>
              <a:t>05/04/2022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architecture of the </a:t>
            </a:r>
            <a:r>
              <a:rPr lang="en-GB" dirty="0" err="1"/>
              <a:t>Mentcare</a:t>
            </a:r>
            <a:r>
              <a:rPr lang="en-GB" dirty="0"/>
              <a:t> system</a:t>
            </a:r>
            <a:endParaRPr lang="en-US" dirty="0"/>
          </a:p>
        </p:txBody>
      </p:sp>
      <p:pic>
        <p:nvPicPr>
          <p:cNvPr id="5" name="Content Placeholder 4" descr="6.17 MHC-PMSArch.eps"/>
          <p:cNvPicPr>
            <a:picLocks noGrp="1" noChangeAspect="1"/>
          </p:cNvPicPr>
          <p:nvPr>
            <p:ph idx="1"/>
          </p:nvPr>
        </p:nvPicPr>
        <p:blipFill>
          <a:blip r:embed="rId2"/>
          <a:srcRect l="-14940" r="-14940"/>
          <a:stretch>
            <a:fillRect/>
          </a:stretch>
        </p:blipFill>
        <p:spPr>
          <a:xfrm>
            <a:off x="794991" y="1600200"/>
            <a:ext cx="7137553" cy="3925379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B56D-2A3F-9442-B517-58A55055058C}" type="datetime1">
              <a:rPr lang="en-GB" smtClean="0"/>
              <a:t>05/04/2022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Web-based information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Information and resource management systems are now usually web-based systems where the user interfaces are implemented using a web browser. </a:t>
            </a:r>
          </a:p>
          <a:p>
            <a:r>
              <a:rPr lang="en-US" dirty="0"/>
              <a:t>For example, </a:t>
            </a:r>
            <a:r>
              <a:rPr lang="en-US" dirty="0" err="1"/>
              <a:t>e</a:t>
            </a:r>
            <a:r>
              <a:rPr lang="en-US" dirty="0"/>
              <a:t>-commerce systems are Internet-based resource management systems that accept electronic orders for goods or services and then arrange delivery of these goods or services to the customer</a:t>
            </a:r>
            <a:r>
              <a:rPr lang="en-US" i="1" dirty="0"/>
              <a:t>. </a:t>
            </a:r>
          </a:p>
          <a:p>
            <a:r>
              <a:rPr lang="en-US" dirty="0"/>
              <a:t>In an </a:t>
            </a:r>
            <a:r>
              <a:rPr lang="en-US" dirty="0" err="1"/>
              <a:t>e</a:t>
            </a:r>
            <a:r>
              <a:rPr lang="en-US" dirty="0"/>
              <a:t>-commerce system, the application-specific layer includes additional functionality supporting a ‘shopping cart’ in which users can place a number of items in separate transactions, then pay for them all together in a single transaction.</a:t>
            </a:r>
            <a:endParaRPr lang="en-GB" dirty="0"/>
          </a:p>
          <a:p>
            <a:pPr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2545-AFD5-A848-BC73-813CA8EAC98E}" type="datetime1">
              <a:rPr lang="en-GB" smtClean="0"/>
              <a:t>05/04/2022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These systems are often implemented as multi-tier client server/architectures.</a:t>
            </a:r>
            <a:endParaRPr lang="en-GB" dirty="0"/>
          </a:p>
          <a:p>
            <a:pPr lvl="1"/>
            <a:r>
              <a:rPr lang="en-US" dirty="0"/>
              <a:t>The web server is responsible for all user communications, with the user interface implemented using a web browser;</a:t>
            </a:r>
            <a:endParaRPr lang="en-GB" dirty="0"/>
          </a:p>
          <a:p>
            <a:pPr lvl="1"/>
            <a:r>
              <a:rPr lang="en-US" dirty="0"/>
              <a:t>The application server is responsible for implementing application-specific logic as well as information storage and retrieval requests; </a:t>
            </a:r>
            <a:endParaRPr lang="en-GB" dirty="0"/>
          </a:p>
          <a:p>
            <a:pPr lvl="1"/>
            <a:r>
              <a:rPr lang="en-US" dirty="0"/>
              <a:t>The database server moves information to and from the database and handles transaction management. </a:t>
            </a:r>
            <a:endParaRPr lang="en-GB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CC0-1AAC-DC48-9194-A01838A86BB5}" type="datetime1">
              <a:rPr lang="en-GB" smtClean="0"/>
              <a:t>05/04/2022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Language processing systems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/>
        <p:txBody>
          <a:bodyPr lIns="91797" tIns="45898" rIns="91797" bIns="45898"/>
          <a:lstStyle/>
          <a:p>
            <a:r>
              <a:rPr lang="en-US" sz="2300" dirty="0"/>
              <a:t>Accept a natural or artificial language as input and generate some other representation of that language. </a:t>
            </a:r>
          </a:p>
          <a:p>
            <a:r>
              <a:rPr lang="en-US" sz="2300" dirty="0"/>
              <a:t>May include an interpreter to act on the instructions in the language that is being processed.</a:t>
            </a:r>
          </a:p>
          <a:p>
            <a:r>
              <a:rPr lang="en-US" sz="2300" dirty="0"/>
              <a:t>Used in situations where the easiest way to solve a problem is to describe an algorithm or describe the system data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2494-8EB8-1246-B80F-E4B604FA4A08}" type="datetime1">
              <a:rPr lang="en-GB" smtClean="0"/>
              <a:t>05/04/2022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573" y="-128015"/>
            <a:ext cx="7704667" cy="1981200"/>
          </a:xfrm>
        </p:spPr>
        <p:txBody>
          <a:bodyPr/>
          <a:lstStyle/>
          <a:p>
            <a:r>
              <a:rPr lang="en-US" dirty="0"/>
              <a:t>The architecture of a language processing system </a:t>
            </a:r>
          </a:p>
        </p:txBody>
      </p:sp>
      <p:pic>
        <p:nvPicPr>
          <p:cNvPr id="4" name="Content Placeholder 3" descr="6.18 LangProcSys.eps"/>
          <p:cNvPicPr>
            <a:picLocks noGrp="1" noChangeAspect="1"/>
          </p:cNvPicPr>
          <p:nvPr>
            <p:ph idx="1"/>
          </p:nvPr>
        </p:nvPicPr>
        <p:blipFill>
          <a:blip r:embed="rId2"/>
          <a:srcRect l="-10387" r="-10387"/>
          <a:stretch>
            <a:fillRect/>
          </a:stretch>
        </p:blipFill>
        <p:spPr>
          <a:xfrm>
            <a:off x="1244232" y="1938529"/>
            <a:ext cx="7014735" cy="3857834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883F-AA7C-A147-B74B-7518C74B89CB}" type="datetime1">
              <a:rPr lang="en-GB" smtClean="0"/>
              <a:t>05/04/2022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155449"/>
            <a:ext cx="7704667" cy="1981200"/>
          </a:xfrm>
        </p:spPr>
        <p:txBody>
          <a:bodyPr/>
          <a:lstStyle/>
          <a:p>
            <a:r>
              <a:rPr lang="en-US" dirty="0"/>
              <a:t>Compiler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360" y="1600200"/>
            <a:ext cx="8229600" cy="4525963"/>
          </a:xfrm>
        </p:spPr>
        <p:txBody>
          <a:bodyPr/>
          <a:lstStyle/>
          <a:p>
            <a:r>
              <a:rPr lang="en-US" dirty="0"/>
              <a:t>A lexical analyzer, which takes input language tokens and converts them to an internal form.</a:t>
            </a:r>
            <a:endParaRPr lang="en-GB" dirty="0"/>
          </a:p>
          <a:p>
            <a:r>
              <a:rPr lang="en-US" dirty="0"/>
              <a:t>A symbol table, which holds information about the names of entities (variables, class names, object names, etc.) used in the text that is being translated.</a:t>
            </a:r>
            <a:endParaRPr lang="en-GB" dirty="0"/>
          </a:p>
          <a:p>
            <a:r>
              <a:rPr lang="en-US" dirty="0"/>
              <a:t>A syntax analyzer, which checks the syntax of the language being translated. </a:t>
            </a:r>
            <a:endParaRPr lang="en-GB" dirty="0"/>
          </a:p>
          <a:p>
            <a:r>
              <a:rPr lang="en-US" dirty="0"/>
              <a:t>A syntax tree, which is an internal structure representing the program being compiled.</a:t>
            </a:r>
            <a:endParaRPr lang="en-GB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B8DE7-EE7E-B347-915A-C788E083A91C}" type="datetime1">
              <a:rPr lang="en-GB" smtClean="0"/>
              <a:t>05/04/2022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semantic analyzer that uses information from the syntax tree and the symbol table to check the semantic correctness of the input language text.</a:t>
            </a:r>
            <a:r>
              <a:rPr lang="en-GB" dirty="0"/>
              <a:t> </a:t>
            </a:r>
            <a:endParaRPr lang="en-US" dirty="0"/>
          </a:p>
          <a:p>
            <a:r>
              <a:rPr lang="en-US" dirty="0"/>
              <a:t>A code generator that ‘walks’ the syntax tree and generates abstract machine code.</a:t>
            </a:r>
            <a:endParaRPr lang="en-GB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94841-C762-4A43-B692-6EE3C7D45F7C}" type="datetime1">
              <a:rPr lang="en-GB" smtClean="0"/>
              <a:t>05/04/2022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repository architecture for a language processing system</a:t>
            </a:r>
          </a:p>
        </p:txBody>
      </p:sp>
      <p:pic>
        <p:nvPicPr>
          <p:cNvPr id="4" name="Content Placeholder 3" descr="6.20 RepositoryLPS.eps"/>
          <p:cNvPicPr>
            <a:picLocks noGrp="1" noChangeAspect="1"/>
          </p:cNvPicPr>
          <p:nvPr>
            <p:ph idx="1"/>
          </p:nvPr>
        </p:nvPicPr>
        <p:blipFill>
          <a:blip r:embed="rId2"/>
          <a:srcRect t="-1471" b="-1471"/>
          <a:stretch>
            <a:fillRect/>
          </a:stretch>
        </p:blipFill>
        <p:spPr>
          <a:xfrm>
            <a:off x="1484923" y="2212271"/>
            <a:ext cx="6676944" cy="3672062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A5B2-6190-5D4C-9FBF-06CD78F0D899}" type="datetime1">
              <a:rPr lang="en-GB" smtClean="0"/>
              <a:t>05/04/2022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6744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Application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EF99-C949-C342-9C09-4F6A44CADEA5}" type="datetime1">
              <a:rPr lang="en-GB" smtClean="0"/>
              <a:t>05/04/2022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88648"/>
      </p:ext>
    </p:extLst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pipe and filter compiler architecture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Content Placeholder 3" descr="6.19 PipeFilterCompModel.eps"/>
          <p:cNvPicPr>
            <a:picLocks noGrp="1" noChangeAspect="1"/>
          </p:cNvPicPr>
          <p:nvPr>
            <p:ph idx="1"/>
          </p:nvPr>
        </p:nvPicPr>
        <p:blipFill>
          <a:blip r:embed="rId2"/>
          <a:srcRect t="-42181" b="-42181"/>
          <a:stretch>
            <a:fillRect/>
          </a:stretch>
        </p:blipFill>
        <p:spPr>
          <a:xfrm>
            <a:off x="814063" y="1600200"/>
            <a:ext cx="7591362" cy="4174957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49290-FD4C-184B-9949-31D5EE3A0F3E}" type="datetime1">
              <a:rPr lang="en-GB" smtClean="0"/>
              <a:t>05/04/2022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717" y="64009"/>
            <a:ext cx="7704667" cy="1981200"/>
          </a:xfrm>
        </p:spPr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616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software architecture is a description of how a software system is organized. </a:t>
            </a:r>
            <a:endParaRPr lang="en-GB" dirty="0"/>
          </a:p>
          <a:p>
            <a:r>
              <a:rPr lang="en-US" dirty="0"/>
              <a:t>Architectural design decisions include decisions on the type of application, the distribution of the system, the architectural styles to be used.</a:t>
            </a:r>
            <a:endParaRPr lang="en-GB" dirty="0"/>
          </a:p>
          <a:p>
            <a:r>
              <a:rPr lang="en-US" dirty="0"/>
              <a:t>Architectures may be documented from several different perspectives or views such as a conceptual view, a logical view, a process view, and a development view.</a:t>
            </a:r>
            <a:endParaRPr lang="en-GB" dirty="0"/>
          </a:p>
          <a:p>
            <a:r>
              <a:rPr lang="en-US" dirty="0"/>
              <a:t>Architectural patterns are a means of reusing knowledge about generic system architectures. They describe the architecture, explain when it may be used and describe its advantages and disadvantages.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2B8B-2D7F-FC49-B8DF-38971076F605}" type="datetime1">
              <a:rPr lang="en-GB" smtClean="0"/>
              <a:t>05/04/2022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20306"/>
      </p:ext>
    </p:extLst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Models of application systems architectures help us understand and compare applications, validate application system designs and assess large-scale components for reuse.</a:t>
            </a:r>
            <a:endParaRPr lang="en-GB" dirty="0"/>
          </a:p>
          <a:p>
            <a:r>
              <a:rPr lang="en-US" dirty="0"/>
              <a:t>Transaction processing systems are interactive systems that allow information in a database to be remotely accessed and modified by a number of users. </a:t>
            </a:r>
          </a:p>
          <a:p>
            <a:r>
              <a:rPr lang="en-US" dirty="0"/>
              <a:t>Language processing systems are used to translate texts from one language into another and to carry out the instructions specified in the input language. They include a translator and an abstract machine that executes the generated language.</a:t>
            </a:r>
            <a:endParaRPr lang="en-GB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F8FA-AC2E-5544-A7FC-F5D975AC1D94}" type="datetime1">
              <a:rPr lang="en-GB" smtClean="0"/>
              <a:t>05/04/2022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/>
        <p:txBody>
          <a:bodyPr lIns="91797" tIns="45898" rIns="91797" bIns="45898">
            <a:normAutofit fontScale="92500"/>
          </a:bodyPr>
          <a:lstStyle/>
          <a:p>
            <a:r>
              <a:rPr lang="en-US" dirty="0"/>
              <a:t>Application systems are designed to meet an organizational need.</a:t>
            </a:r>
          </a:p>
          <a:p>
            <a:r>
              <a:rPr lang="en-US" dirty="0"/>
              <a:t>As businesses have much in common, their application systems also tend to have a common architecture that reflects the application requirements.</a:t>
            </a:r>
          </a:p>
          <a:p>
            <a:r>
              <a:rPr lang="en-US" dirty="0"/>
              <a:t>A generic application architecture is an architecture for a type of software system that may be configured and adapted to create a system that meets specific requirements.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8C0F-774B-1444-B7D2-BCC57C718D4C}" type="datetime1">
              <a:rPr lang="en-GB" smtClean="0"/>
              <a:t>05/04/2022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application architectures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 lIns="91797" tIns="45898" rIns="91797" bIns="45898"/>
          <a:lstStyle/>
          <a:p>
            <a:pPr>
              <a:lnSpc>
                <a:spcPct val="90000"/>
              </a:lnSpc>
            </a:pPr>
            <a:r>
              <a:rPr lang="en-US"/>
              <a:t>As a starting point for architectural design.</a:t>
            </a:r>
          </a:p>
          <a:p>
            <a:pPr>
              <a:lnSpc>
                <a:spcPct val="90000"/>
              </a:lnSpc>
            </a:pPr>
            <a:r>
              <a:rPr lang="en-US"/>
              <a:t>As a design checklist.</a:t>
            </a:r>
          </a:p>
          <a:p>
            <a:pPr>
              <a:lnSpc>
                <a:spcPct val="90000"/>
              </a:lnSpc>
            </a:pPr>
            <a:r>
              <a:rPr lang="en-US"/>
              <a:t>As a way of organising the work of the development team.</a:t>
            </a:r>
          </a:p>
          <a:p>
            <a:pPr>
              <a:lnSpc>
                <a:spcPct val="90000"/>
              </a:lnSpc>
            </a:pPr>
            <a:r>
              <a:rPr lang="en-US"/>
              <a:t>As a means of assessing components for reuse.</a:t>
            </a:r>
          </a:p>
          <a:p>
            <a:pPr>
              <a:lnSpc>
                <a:spcPct val="90000"/>
              </a:lnSpc>
            </a:pPr>
            <a:r>
              <a:rPr lang="en-US"/>
              <a:t>As a vocabulary for talking about application types.</a:t>
            </a:r>
          </a:p>
          <a:p>
            <a:pPr>
              <a:lnSpc>
                <a:spcPct val="90000"/>
              </a:lnSpc>
              <a:buFont typeface="Zapf Dingbats" charset="2"/>
              <a:buNone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84BB-04E1-CF40-8920-D410C409BE69}" type="datetime1">
              <a:rPr lang="en-GB" smtClean="0"/>
              <a:t>05/04/2022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application types</a:t>
            </a:r>
            <a:endParaRPr lang="en-US" dirty="0"/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Data processing applications</a:t>
            </a:r>
          </a:p>
          <a:p>
            <a:pPr lvl="1"/>
            <a:r>
              <a:rPr lang="en-US"/>
              <a:t>Data driven applications that process data in batches without explicit user intervention during the processing.</a:t>
            </a:r>
          </a:p>
          <a:p>
            <a:r>
              <a:rPr lang="en-US"/>
              <a:t>Transaction processing applications</a:t>
            </a:r>
          </a:p>
          <a:p>
            <a:pPr lvl="1"/>
            <a:r>
              <a:rPr lang="en-US"/>
              <a:t>Data-centred applications that process user requests and update information in a system database.</a:t>
            </a:r>
          </a:p>
          <a:p>
            <a:r>
              <a:rPr lang="en-US"/>
              <a:t>Event processing systems</a:t>
            </a:r>
          </a:p>
          <a:p>
            <a:pPr lvl="1"/>
            <a:r>
              <a:rPr lang="en-US"/>
              <a:t>Applications where system actions depend on interpreting events from the system’s environment.</a:t>
            </a:r>
          </a:p>
          <a:p>
            <a:r>
              <a:rPr lang="en-US"/>
              <a:t>Language processing systems</a:t>
            </a:r>
          </a:p>
          <a:p>
            <a:pPr lvl="1"/>
            <a:r>
              <a:rPr lang="en-US"/>
              <a:t>Applications where the users’ intentions are specified in a formal language that is processed and interpreted by the system.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BDDC-6FB6-3847-9247-BEB58381BF80}" type="datetime1">
              <a:rPr lang="en-GB" smtClean="0"/>
              <a:t>05/04/2022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type examples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/>
        <p:txBody>
          <a:bodyPr lIns="91797" tIns="45898" rIns="91797" bIns="45898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300" dirty="0"/>
              <a:t>Two very widely used generic application architectures are transaction processing systems and language processing systems.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Transaction processing systems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E-commerce systems;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Reservation systems.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Language processing systems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Compilers;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Command interpreters.</a:t>
            </a:r>
          </a:p>
          <a:p>
            <a:pPr lvl="1">
              <a:lnSpc>
                <a:spcPct val="90000"/>
              </a:lnSpc>
            </a:pPr>
            <a:endParaRPr lang="en-US" sz="21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DD1A-3BDF-1742-976E-81E9C4772192}" type="datetime1">
              <a:rPr lang="en-GB" smtClean="0"/>
              <a:t>05/04/2022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 processing systems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 lIns="91797" tIns="45898" rIns="91797" bIns="45898"/>
          <a:lstStyle/>
          <a:p>
            <a:pPr>
              <a:lnSpc>
                <a:spcPct val="90000"/>
              </a:lnSpc>
            </a:pPr>
            <a:r>
              <a:rPr lang="en-US"/>
              <a:t>Process user requests for information from a database or requests to update the database.</a:t>
            </a:r>
          </a:p>
          <a:p>
            <a:pPr>
              <a:lnSpc>
                <a:spcPct val="90000"/>
              </a:lnSpc>
            </a:pPr>
            <a:r>
              <a:rPr lang="en-US"/>
              <a:t>From a user perspective a transaction is:</a:t>
            </a:r>
          </a:p>
          <a:p>
            <a:pPr lvl="1">
              <a:lnSpc>
                <a:spcPct val="90000"/>
              </a:lnSpc>
            </a:pPr>
            <a:r>
              <a:rPr lang="en-US"/>
              <a:t>Any coherent sequence of operations that satisfies a goal;</a:t>
            </a:r>
          </a:p>
          <a:p>
            <a:pPr lvl="1">
              <a:lnSpc>
                <a:spcPct val="90000"/>
              </a:lnSpc>
            </a:pPr>
            <a:r>
              <a:rPr lang="en-US"/>
              <a:t>For example - find the times of flights from London to Paris.</a:t>
            </a:r>
          </a:p>
          <a:p>
            <a:pPr>
              <a:lnSpc>
                <a:spcPct val="90000"/>
              </a:lnSpc>
            </a:pPr>
            <a:r>
              <a:rPr lang="en-US"/>
              <a:t>Users make asynchronous requests for service which are then processed by a transaction manager.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6C1C-493D-2B4C-A5BF-2B4524F873BF}" type="datetime1">
              <a:rPr lang="en-GB" smtClean="0"/>
              <a:t>05/04/2022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transaction processing applications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Content Placeholder 3" descr="6.14 TransactionProcSys.eps"/>
          <p:cNvPicPr>
            <a:picLocks noGrp="1" noChangeAspect="1"/>
          </p:cNvPicPr>
          <p:nvPr>
            <p:ph idx="1"/>
          </p:nvPr>
        </p:nvPicPr>
        <p:blipFill>
          <a:blip r:embed="rId2"/>
          <a:srcRect t="-253395" b="-253395"/>
          <a:stretch>
            <a:fillRect/>
          </a:stretch>
        </p:blipFill>
        <p:spPr>
          <a:xfrm>
            <a:off x="659875" y="1600200"/>
            <a:ext cx="7649782" cy="4207085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C317-EC48-5045-AA39-7A2474D1A045}" type="datetime1">
              <a:rPr lang="en-GB" smtClean="0"/>
              <a:t>05/04/2022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software architecture of an ATM system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Content Placeholder 3" descr="6.15 ATMSystemArch.eps"/>
          <p:cNvPicPr>
            <a:picLocks noGrp="1" noChangeAspect="1"/>
          </p:cNvPicPr>
          <p:nvPr>
            <p:ph idx="1"/>
          </p:nvPr>
        </p:nvPicPr>
        <p:blipFill>
          <a:blip r:embed="rId2"/>
          <a:srcRect t="-13074" b="-13074"/>
          <a:stretch>
            <a:fillRect/>
          </a:stretch>
        </p:blipFill>
        <p:spPr>
          <a:xfrm>
            <a:off x="1011177" y="1600201"/>
            <a:ext cx="7082293" cy="3894988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6C54-C195-AA42-8CE4-C690B1694ACA}" type="datetime1">
              <a:rPr lang="en-GB" smtClean="0"/>
              <a:t>05/04/2022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Architectural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6024</TotalTime>
  <Words>1049</Words>
  <Application>Microsoft Office PowerPoint</Application>
  <PresentationFormat>On-screen Show (4:3)</PresentationFormat>
  <Paragraphs>146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Corbel</vt:lpstr>
      <vt:lpstr>Zapf Dingbats</vt:lpstr>
      <vt:lpstr>Parallax</vt:lpstr>
      <vt:lpstr>Chapter 6 – Architectural Design</vt:lpstr>
      <vt:lpstr>Application architectures</vt:lpstr>
      <vt:lpstr>Application architectures</vt:lpstr>
      <vt:lpstr>Use of application architectures</vt:lpstr>
      <vt:lpstr>Examples of application types</vt:lpstr>
      <vt:lpstr>Application type examples</vt:lpstr>
      <vt:lpstr>Transaction processing systems</vt:lpstr>
      <vt:lpstr>The structure of transaction processing applications </vt:lpstr>
      <vt:lpstr>The software architecture of an ATM system </vt:lpstr>
      <vt:lpstr>Information systems architecture</vt:lpstr>
      <vt:lpstr>Layered information system architecture </vt:lpstr>
      <vt:lpstr>The architecture of the Mentcare system</vt:lpstr>
      <vt:lpstr>Web-based information systems</vt:lpstr>
      <vt:lpstr>Server implementation</vt:lpstr>
      <vt:lpstr>Language processing systems</vt:lpstr>
      <vt:lpstr>The architecture of a language processing system </vt:lpstr>
      <vt:lpstr>Compiler components</vt:lpstr>
      <vt:lpstr>Compiler components</vt:lpstr>
      <vt:lpstr>A repository architecture for a language processing system</vt:lpstr>
      <vt:lpstr>A pipe and filter compiler architecture </vt:lpstr>
      <vt:lpstr>Key points</vt:lpstr>
      <vt:lpstr>Key points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– Chapter 6</dc:title>
  <dc:creator>Ian Sommerville</dc:creator>
  <cp:lastModifiedBy>FastPc</cp:lastModifiedBy>
  <cp:revision>24</cp:revision>
  <dcterms:created xsi:type="dcterms:W3CDTF">2010-01-18T20:35:25Z</dcterms:created>
  <dcterms:modified xsi:type="dcterms:W3CDTF">2022-04-05T06:20:44Z</dcterms:modified>
</cp:coreProperties>
</file>