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321" r:id="rId3"/>
    <p:sldId id="322" r:id="rId4"/>
    <p:sldId id="289" r:id="rId5"/>
    <p:sldId id="323" r:id="rId6"/>
    <p:sldId id="290" r:id="rId7"/>
    <p:sldId id="291" r:id="rId8"/>
    <p:sldId id="324" r:id="rId9"/>
    <p:sldId id="286" r:id="rId10"/>
    <p:sldId id="292" r:id="rId11"/>
    <p:sldId id="317" r:id="rId12"/>
    <p:sldId id="319" r:id="rId13"/>
    <p:sldId id="295" r:id="rId14"/>
    <p:sldId id="312" r:id="rId15"/>
    <p:sldId id="313" r:id="rId16"/>
    <p:sldId id="296" r:id="rId17"/>
    <p:sldId id="320" r:id="rId18"/>
    <p:sldId id="302" r:id="rId19"/>
    <p:sldId id="314" r:id="rId20"/>
    <p:sldId id="325" r:id="rId21"/>
    <p:sldId id="303" r:id="rId22"/>
    <p:sldId id="326" r:id="rId23"/>
    <p:sldId id="327" r:id="rId24"/>
    <p:sldId id="328" r:id="rId25"/>
    <p:sldId id="304" r:id="rId26"/>
    <p:sldId id="329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6:15:5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24575,'22'3'0,"0"0"0,0 1 0,-1 1 0,0 1 0,0 1 0,0 1 0,-1 1 0,28 16 0,-5-4 0,35 18 0,-3 4 0,138 103 0,117 134 0,-250-216 0,-54-44 0,-1 0 0,0 2 0,26 29 0,8 16 0,114 99 0,84 43 0,-227-186 0,25 19 0,-27-23 0,-1 2 0,39 39 0,82 89-1365,-129-128-5461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6:15:5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24575,'1'15'0,"0"1"0,1 0 0,1-1 0,0 1 0,2-1 0,6 18 0,45 89 0,2 5 0,-34-69 0,2-2 0,56 87 0,-60-106 0,4 17-1365,-17-27-5461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6:15:5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24575,'14'0'0,"35"1"0,-1-2 0,88-15 0,78-39 0,-74 16 0,-105 32 0,54-4 0,20-4 0,-61 6-682,70-5-1,-82 12-6143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6:17:1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2 210 24575,'0'-210'0,"-2"348"0,5 171 0,7-232 0,2-1 0,4-1 0,38 107 0,-43-135-227,-1 1-1,-3 1 1,-1-1-1,-3 1 1,-4 64-1,0-75-6598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6:17:1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79 24575,'-6'1'0,"0"0"0,0 0 0,0 1 0,1-1 0,-1 1 0,0 1 0,1-1 0,-1 1 0,1 0 0,0 0 0,0 1 0,0-1 0,0 1 0,1 0 0,-1 0 0,1 1 0,-5 7 0,0-2 0,2 1 0,-1 0 0,2 0 0,-1 1 0,2-1 0,-1 1 0,-4 17 0,4 8 0,1 0 0,1 0 0,2 1 0,7 71 0,-4-90 0,2-65 0,2 1 0,13-48 0,-1 1 0,-11 70 0,1 0 0,1 1 0,1 0 0,1 1 0,1 0 0,0 0 0,23-28 0,-31 44 0,0 0 0,0 1 0,0-1 0,1 0 0,-1 1 0,1 0 0,0 0 0,0 0 0,0 0 0,0 1 0,0 0 0,0-1 0,1 2 0,-1-1 0,1 0 0,-1 1 0,1 0 0,7-1 0,-5 2 0,1 0 0,-1 0 0,1 1 0,-1 0 0,1 1 0,-1 0 0,0 0 0,0 0 0,0 1 0,12 6 0,7 7 0,-1 1 0,-1 0 0,-1 2 0,38 40 0,-39-38-108,-11-12-101,-1 2-1,0 0 1,0 0-1,-1 1 0,15 25 1,-13-13-6617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7B47524-630C-4180-AA29-5B1CCA6515A6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DDEDDA-0B0F-45F4-B903-A29484FF8AA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ABFA8E0F-B35E-4442-AD18-A1A32ECB7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4EFC378D-39FA-43F2-8A4B-A392BBF5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96A08F4B-42B5-4DE4-82A3-AA49AD3D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508B29D-523A-4742-ABAB-A97A98A48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D35ADE1-A054-4B01-AA8A-8187278EB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839413E3-AF65-4294-85F7-B55ADAAFD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8F07F632-4C01-45E1-9FC7-F257995B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79E84281-FF50-4CAA-9E94-3271F3C79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11B32F06-BD0A-48D8-9522-2A98B5FE3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A7F3154D-3BB3-4CBD-B1C4-F517DF32A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C564B47A-DA04-4C5E-A5D8-E49E62CC7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610FE1D0-37B9-4CEE-B473-4306BAE7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B316F79F-0EDB-475B-B774-1FDC808F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305268E6-7BEA-4B77-89EE-0BC563180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FC666C87-06AD-4EF0-9723-8EA97E552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4CB6605-5A01-48A9-B8F7-1DEC5619F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222A38C0-08E6-4848-83E5-25A965154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3AC1B9DF-E919-4159-BA63-2148E2D19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A33A05E-8D70-4FC9-98C1-E701762CC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0DBA391D-8AAE-4EAC-BF4B-6E98001E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0D61A35E-75B1-4074-8933-3F1A00F9E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E4F1708B-D865-4500-B96D-1F07191C5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377FE3EA-E583-437D-A4D1-FB52980B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790D03C0-C459-45E4-91CD-FECA3C00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8742EEDC-A276-49E8-B100-3736F108B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74B70F95-6338-456B-A7FD-CE69D2702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7ECBE0BA-3214-444F-AA0B-A21507A2B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F6E5F252-252F-414A-8F9C-D66E400F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E5B370E6-DB6D-4D12-BC44-04F428541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1BD51256-AFD3-45E7-A267-1B4576FB8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CA221A24-AAD6-4C40-8FAD-E9575DC5E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60BAC826-F1BB-4938-8589-916DA3C4F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A190BA3A-7690-4463-8F33-ADD7CB045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1ACBB26-D833-4147-9F58-E7A9BB5BF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B259CD84-0F98-4411-90AD-DCBBC6A12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648AE3C1-3CC0-40D7-B774-D8578ECEC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E675AB2E-3F03-4368-BF7E-795D8EECD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D1381EB3-E548-4A7F-A86C-37D96057C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53BCF2FD-FDA9-4011-B97D-C4D2A0646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7B8ACD02-7BEE-4D32-8F7F-488466174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5448FCD8-19A8-468E-B7B2-EECFBD63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B1288042-8218-4254-BC18-3ADE236C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5C0ED217-8AC4-4921-871E-09D2B761A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893C7297-E228-4D96-90FB-DA19CDD14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22301663-71EC-4A94-AB41-A0F6A5AB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DD8F531D-37F1-48A5-B9BE-7838EB072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D4C8476F-D2AE-459F-8D9D-B80E5728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5532D35A-227A-4874-B0B7-26BF12B4D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53223F0F-2A20-49FA-A310-46F9CC55C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0F7B2649-D305-4970-933A-CEF612315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D64D1F17-7596-4A75-B4B8-5C9C42BF7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4A8CA4DE-1A4F-4B58-907E-5BAA1E6E3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F031CCC9-4FE4-4859-9A54-6D06A5091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9A145707-B86C-4088-BB5F-630A0B363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D8545D9-4972-4D22-9746-AB78AACD1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AD2392AE-4162-4D1B-89A5-B066318A1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C56B7BD8-0692-41F6-83C3-7C9F6DF5C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2C6A33CD-F7FB-4EE1-8F06-D916E9223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7AE4EDD9-0374-492C-9815-E6699B8D3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8A7098BD-8A58-4047-B28D-D5B57271E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59D9795C-3547-43B9-98E8-E24E4D3B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3E75FC90-2157-4901-8584-D13FE353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DDC8E864-72B7-4AFB-B954-C5F98871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AU" altLang="en-US" sz="2400">
              <a:latin typeface="Helvetica" panose="020B0604020202020204" pitchFamily="34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65D638DE-FE1A-4362-BCC0-A723600684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5F58142D-6852-4B30-B422-5451CF732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93E9F2A0-A38C-4F10-8B8C-9E34B553B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797282-A5ED-47AE-AB81-5229C6368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729-7C93-495B-935A-95DB96A1BE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7001-C983-425D-ABE6-41C7A882C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249A-4DE9-4527-80C4-BA9484BD1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4AD4E-9E5F-427B-8879-736F1A389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7239E-1C6C-4CE9-A9D7-7B6EA3BD1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AF4B-BB6E-4D33-BC48-6FE5A3E27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86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80191-40CF-449D-A4C1-B6D8AAF1B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A1128-B25B-470D-8D8A-5F1159B24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029E2-5531-47C6-91F7-2ED8BE6B1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9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6DB87-98BA-47EE-A782-65322F206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58245-077D-4240-BFC9-C3C6952AB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C8DDF-403D-47C3-92C0-DA72FDDF5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5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1080-21CE-4252-B194-3DEA69E39B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CAA0-473A-4503-AF8F-FC0A41B73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94540-237E-4CA0-9F96-F4EB927E3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9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415D10-424B-4158-8275-92AFFFB232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660824-1C69-42E9-8530-0FC9BC718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F9399-F73C-43DE-AA30-08BA16055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74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C28CD-1725-4F07-B784-9770304C88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D56-E49D-4CCF-BD86-EC7285D1D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8BCAF-C377-4D65-B19F-9EC2AE3E7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1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92F8C-40DC-4951-9F53-5E3D0FAAFC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F7A2D-0846-46B9-9192-B90759802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A015-CCB6-4ECD-ABC2-D4ED69C69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52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7A0D-DEE4-43E6-92A3-55BA98217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25B8-1A3B-456F-882C-347EFC324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3625D-1919-4654-9439-CB9C4789A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2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F84B-F2D9-4352-A55F-AC3C1A3F9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9261-BD14-407E-A564-2CA758B91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F303-B303-4EA1-835B-324B422B7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7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6FF">
            <a:alpha val="9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759FD12-18FC-4373-AF7C-1871E316BBFD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7FC3FCAB-7670-46EB-86E0-88F824818D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328045B8-2DB9-49B4-8BD2-0B7422F736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314375C7-9E2E-4371-B1AF-080BA5AB64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EA707D0F-5DC7-494A-BFE0-20CB1A4D03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8C1D83BE-B7A8-4827-A98D-6131048555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25A7EF11-1E7E-4A18-A5E4-96E46AB92E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64168763-4285-4CFB-B970-8E55D2DAA2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B73B82E4-0FC2-4034-8950-F8527CB92F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76BEBA28-573A-417F-A620-6910DE4E15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655F0FF5-FAD0-4713-9157-364BFABB89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8B97CC1D-9B46-4C6E-A50B-4B1C597CEB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332DB64F-CE6E-494D-ABDD-BD3E31D6EF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A9FE9C5B-735F-4B8F-AEF2-0B12B86EE2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B888460D-9B2D-4428-95A4-43E38043C4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51EB9DA0-767C-408C-BDD6-3E4D73A352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ABF1D282-495B-4A96-AD1E-8B2DC0A291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642F6F2F-C120-4366-8069-F432BC3E96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26F8EE06-F95F-49F7-A0C9-62F0B0A6CF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FECBD7D1-C688-40D7-B636-60C3F15E8D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7B9E7432-EDD2-4ED2-A2A3-91F668A629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F7B8BA50-D3B0-4B1A-A23E-7A57846CF0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6642EBB0-E876-4A5E-BB09-7D74FEB74A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74E43533-C52A-45AB-ABDF-240A978A02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B57F44D3-38D1-4C93-974C-8F31744C3E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20062DBE-CAD9-488E-82D1-25BA5C7810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A6C6983D-C4BD-41F2-82D2-C24E1AE47D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332C4A01-B46E-4617-83FF-2DA6211C90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8B5CEC32-6F04-4E85-B8E6-73EBC65B87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EDE9198B-0DBE-4D3D-B3E2-61C3B81972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B9E56F44-0F41-410A-922E-0B814731A5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A2B00FB7-7866-4DB5-B521-730A960B75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767AF10A-4440-4614-ABD9-9BFA7A01BE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B5FF8883-E4FA-4219-B9EA-1E3FEDD92A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83F70AA8-D566-4C98-9F08-D5BCF0AE2C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F60AB07C-0CF2-4440-888E-4FF026AFF3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B45A8E16-5537-428B-A9F6-1022ACC666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10C43EC6-727E-47FE-ACF8-639F62E3A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82F8D521-86EF-4AF3-9830-49E9C4A513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678FD067-BBC1-4483-A855-546202FDE3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270403AF-0514-4077-907F-993B0415D4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A8447611-6F10-4182-A999-8C665B6DDC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03EEFA52-6CEE-4423-A5F2-F18B8BCC22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7E9CB741-5045-4650-8F61-E009CE7F70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E6F68DEA-6C38-4D25-88AA-1385B7EED6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7EFB847F-CBAD-4DA3-AF88-EC76E65F22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91F8CC0A-7CBC-43DB-A1B5-8CB56D8E4F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98736DE-4FE6-432A-957B-155C3C454E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1CEBEDB-D7C0-4027-A59D-AF85B280F8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0478C373-B4F4-4583-9984-7E412BD4FF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95555E54-CFE6-44AA-90E4-34DE517EE1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6A9891C7-5F17-4654-9553-9B805DC0A4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98230EF6-45FB-4BD8-85B7-6A332250A9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29C9D4D7-B7CD-404F-AAC3-80F98EBBDF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73B3727E-46E0-498E-9494-9310FD8BD7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28119C79-6A90-4ECB-A01C-04BE84C3B3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EFCB75CF-616A-4684-AE60-48C81B4EA1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DF959A76-4EDB-4BE6-893D-7FC5C2CC9C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402F80A4-B67E-438D-AA2A-CAD0453ADC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9A625129-7FBD-44BC-AF40-9EDEE50BB7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10B7A9C3-1421-4827-B6ED-949C952EF9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6889C132-D355-43C1-B791-6268AB834E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E6C7166E-EB81-4F4D-B7A2-42E9ED5F8ED2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B1EFE353-FA0D-4CBA-9981-4D7A889E6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E818117A-0523-42A9-9C69-DCFB0131D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26592D29-4B64-41A4-8E32-63792CD1E6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DF6B8972-EFFD-4D05-9653-7D61F86E89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77B115CA-A1AC-4448-88BD-49FC1E87E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1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952A0-3599-4E89-85D9-29F670453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400A8-A59D-45EB-8444-285C12F27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877B82-E97F-47D5-873B-1DE7980CBA9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5BE2A65-FF4C-4AA2-B84E-7C5C3A04F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3800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Fundamental Concepts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D51A173-D0C9-4FC3-A62B-E7D2D1059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1981200"/>
            <a:ext cx="68580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Abstraction</a:t>
            </a:r>
            <a:r>
              <a:rPr lang="en-US" altLang="en-US" sz="1600" dirty="0"/>
              <a:t>—data, procedure,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Architecture</a:t>
            </a:r>
            <a:r>
              <a:rPr lang="en-US" altLang="en-US" sz="1600" dirty="0"/>
              <a:t>—the overall structure of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Patterns</a:t>
            </a:r>
            <a:r>
              <a:rPr lang="en-US" altLang="en-US" sz="1600" dirty="0"/>
              <a:t>—”conveys the essence” of a proven design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Separation of c</a:t>
            </a: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sz="1600" dirty="0">
                <a:latin typeface="Arial" panose="020B0604020202020204" pitchFamily="34" charset="0"/>
              </a:rPr>
              <a:t>—any complex problem can be more easily handled if it is subdivided into pieces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Modularity</a:t>
            </a:r>
            <a:r>
              <a:rPr lang="en-US" altLang="en-US" sz="1600" dirty="0"/>
              <a:t>—compartmentalization of data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Information Hiding</a:t>
            </a:r>
            <a:r>
              <a:rPr lang="en-US" altLang="en-US" sz="1600" dirty="0"/>
              <a:t>—controlled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sz="1600" dirty="0"/>
              <a:t>—single-minded function and low coupling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Refinement</a:t>
            </a:r>
            <a:r>
              <a:rPr lang="en-US" altLang="en-US" sz="1600" dirty="0"/>
              <a:t>—elaboration of detail for all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Aspects</a:t>
            </a:r>
            <a:r>
              <a:rPr lang="en-US" altLang="en-US" sz="1600" dirty="0"/>
              <a:t>—a mechanism for understanding how global requirements affect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Refactoring</a:t>
            </a:r>
            <a:r>
              <a:rPr lang="en-US" altLang="en-US" sz="1600" dirty="0"/>
              <a:t>—a reorganization technique that simplifies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OO design concepts</a:t>
            </a:r>
            <a:r>
              <a:rPr lang="en-US" altLang="en-US" sz="1600" dirty="0"/>
              <a:t>—Appendix II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Design Classes</a:t>
            </a:r>
            <a:r>
              <a:rPr lang="en-US" altLang="en-US" sz="1600" dirty="0">
                <a:latin typeface="Arial" panose="020B0604020202020204" pitchFamily="34" charset="0"/>
              </a:rPr>
              <a:t>—provide design detail that will enable analysis classes to be implemented</a:t>
            </a:r>
            <a:endParaRPr lang="en-US" altLang="en-US" sz="2000" dirty="0">
              <a:latin typeface="Palatino" pitchFamily="-12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71DC1DB-AAD8-4381-8B27-A4D11E833A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BA816D1B-89F0-4552-B2F6-734F53602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19DB9-06CA-47AB-A5F0-4F23A31049F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A35CD50-43E8-4383-8FBE-0BDD25726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066800"/>
            <a:ext cx="49276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Stepwise Refinement</a:t>
            </a:r>
          </a:p>
        </p:txBody>
      </p:sp>
      <p:sp>
        <p:nvSpPr>
          <p:cNvPr id="35845" name="AutoShape 3">
            <a:extLst>
              <a:ext uri="{FF2B5EF4-FFF2-40B4-BE49-F238E27FC236}">
                <a16:creationId xmlns:a16="http://schemas.microsoft.com/office/drawing/2014/main" id="{5ABE562F-1B96-484E-8E01-7F0CE4847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542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6" name="AutoShape 4">
            <a:extLst>
              <a:ext uri="{FF2B5EF4-FFF2-40B4-BE49-F238E27FC236}">
                <a16:creationId xmlns:a16="http://schemas.microsoft.com/office/drawing/2014/main" id="{8D729B2C-1A96-4E47-A8C3-1001AE58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828800"/>
            <a:ext cx="2819400" cy="2819400"/>
          </a:xfrm>
          <a:prstGeom prst="roundRect">
            <a:avLst>
              <a:gd name="adj" fmla="val 7394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7" name="Line 5">
            <a:extLst>
              <a:ext uri="{FF2B5EF4-FFF2-40B4-BE49-F238E27FC236}">
                <a16:creationId xmlns:a16="http://schemas.microsoft.com/office/drawing/2014/main" id="{EAD4DF73-B9A7-4418-9656-7019A3FD6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2311400"/>
            <a:ext cx="2768600" cy="0"/>
          </a:xfrm>
          <a:prstGeom prst="line">
            <a:avLst/>
          </a:prstGeom>
          <a:noFill/>
          <a:ln w="50800">
            <a:solidFill>
              <a:srgbClr val="AD2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2CDE914F-088B-4F38-8173-19F4B955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4" y="1771650"/>
            <a:ext cx="8688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EAEAEA"/>
                </a:solidFill>
                <a:ea typeface="ＭＳ Ｐゴシック" panose="020B0600070205080204" pitchFamily="34" charset="-128"/>
              </a:rPr>
              <a:t>open</a:t>
            </a: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9" name="Rectangle 7">
            <a:extLst>
              <a:ext uri="{FF2B5EF4-FFF2-40B4-BE49-F238E27FC236}">
                <a16:creationId xmlns:a16="http://schemas.microsoft.com/office/drawing/2014/main" id="{89FADB35-BB0B-435A-870D-0D99F6B3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882900"/>
            <a:ext cx="3378200" cy="2159000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50" name="Rectangle 8">
            <a:extLst>
              <a:ext uri="{FF2B5EF4-FFF2-40B4-BE49-F238E27FC236}">
                <a16:creationId xmlns:a16="http://schemas.microsoft.com/office/drawing/2014/main" id="{386311C9-2C08-412E-9DAA-2700599F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2917825"/>
            <a:ext cx="14763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walk to door;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1" name="Rectangle 9">
            <a:extLst>
              <a:ext uri="{FF2B5EF4-FFF2-40B4-BE49-F238E27FC236}">
                <a16:creationId xmlns:a16="http://schemas.microsoft.com/office/drawing/2014/main" id="{8422A684-901D-44B0-ADCA-EBDBA0E4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146425"/>
            <a:ext cx="17065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reach for knob;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2" name="Rectangle 10">
            <a:extLst>
              <a:ext uri="{FF2B5EF4-FFF2-40B4-BE49-F238E27FC236}">
                <a16:creationId xmlns:a16="http://schemas.microsoft.com/office/drawing/2014/main" id="{6E24520F-7302-4434-98EE-9E0EB27E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3750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3" name="Rectangle 11">
            <a:extLst>
              <a:ext uri="{FF2B5EF4-FFF2-40B4-BE49-F238E27FC236}">
                <a16:creationId xmlns:a16="http://schemas.microsoft.com/office/drawing/2014/main" id="{22E8863E-0CCE-44E9-B97F-E3C25C02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603625"/>
            <a:ext cx="12747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open door;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4" name="Rectangle 12">
            <a:extLst>
              <a:ext uri="{FF2B5EF4-FFF2-40B4-BE49-F238E27FC236}">
                <a16:creationId xmlns:a16="http://schemas.microsoft.com/office/drawing/2014/main" id="{203C7B1B-82DC-499A-949B-9F6B47EB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8322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5" name="Rectangle 13">
            <a:extLst>
              <a:ext uri="{FF2B5EF4-FFF2-40B4-BE49-F238E27FC236}">
                <a16:creationId xmlns:a16="http://schemas.microsoft.com/office/drawing/2014/main" id="{E454730E-35BC-4E77-BF09-2171DCAC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4060825"/>
            <a:ext cx="15398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walk through;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6" name="Rectangle 14">
            <a:extLst>
              <a:ext uri="{FF2B5EF4-FFF2-40B4-BE49-F238E27FC236}">
                <a16:creationId xmlns:a16="http://schemas.microsoft.com/office/drawing/2014/main" id="{58BFCE31-4E51-4570-9A2D-1CDEFB0A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4289425"/>
            <a:ext cx="1298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close door.</a:t>
            </a:r>
          </a:p>
        </p:txBody>
      </p:sp>
      <p:sp>
        <p:nvSpPr>
          <p:cNvPr id="35857" name="Rectangle 15">
            <a:extLst>
              <a:ext uri="{FF2B5EF4-FFF2-40B4-BE49-F238E27FC236}">
                <a16:creationId xmlns:a16="http://schemas.microsoft.com/office/drawing/2014/main" id="{2CEE9EEB-6A4D-495B-937B-FE40C58F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32188"/>
            <a:ext cx="3175000" cy="267811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58" name="Rectangle 16">
            <a:extLst>
              <a:ext uri="{FF2B5EF4-FFF2-40B4-BE49-F238E27FC236}">
                <a16:creationId xmlns:a16="http://schemas.microsoft.com/office/drawing/2014/main" id="{BF59D6C6-2593-4414-B551-993B1BC9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627439"/>
            <a:ext cx="25193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repeat until door opens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9" name="Rectangle 17">
            <a:extLst>
              <a:ext uri="{FF2B5EF4-FFF2-40B4-BE49-F238E27FC236}">
                <a16:creationId xmlns:a16="http://schemas.microsoft.com/office/drawing/2014/main" id="{4BD22666-AFB3-4018-BD60-4F816D9D0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856039"/>
            <a:ext cx="2239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turn knob clockwise;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0" name="Rectangle 18">
            <a:extLst>
              <a:ext uri="{FF2B5EF4-FFF2-40B4-BE49-F238E27FC236}">
                <a16:creationId xmlns:a16="http://schemas.microsoft.com/office/drawing/2014/main" id="{957D48DF-3296-405C-92BF-B180F85B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084639"/>
            <a:ext cx="267811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if knob doesn't turn, then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1" name="Rectangle 19">
            <a:extLst>
              <a:ext uri="{FF2B5EF4-FFF2-40B4-BE49-F238E27FC236}">
                <a16:creationId xmlns:a16="http://schemas.microsoft.com/office/drawing/2014/main" id="{75BD2840-3DB7-4C99-A300-E07B2186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313239"/>
            <a:ext cx="1731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take key out;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2" name="Rectangle 20">
            <a:extLst>
              <a:ext uri="{FF2B5EF4-FFF2-40B4-BE49-F238E27FC236}">
                <a16:creationId xmlns:a16="http://schemas.microsoft.com/office/drawing/2014/main" id="{EC7463E9-B66C-4F4A-ADEB-89C665A4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541839"/>
            <a:ext cx="20478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find correct key;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3" name="Rectangle 21">
            <a:extLst>
              <a:ext uri="{FF2B5EF4-FFF2-40B4-BE49-F238E27FC236}">
                <a16:creationId xmlns:a16="http://schemas.microsoft.com/office/drawing/2014/main" id="{C1BDCFD8-A3FA-420B-B81E-5CD4991F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770439"/>
            <a:ext cx="17684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insert in lock;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4" name="Rectangle 22">
            <a:extLst>
              <a:ext uri="{FF2B5EF4-FFF2-40B4-BE49-F238E27FC236}">
                <a16:creationId xmlns:a16="http://schemas.microsoft.com/office/drawing/2014/main" id="{DFC90D41-93A7-4212-9C99-1201243A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999039"/>
            <a:ext cx="6762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endif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5" name="Rectangle 23">
            <a:extLst>
              <a:ext uri="{FF2B5EF4-FFF2-40B4-BE49-F238E27FC236}">
                <a16:creationId xmlns:a16="http://schemas.microsoft.com/office/drawing/2014/main" id="{9C0115E8-467D-4A3C-A1E2-E019D784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5275263"/>
            <a:ext cx="19097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pull/push door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move out of way;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6" name="Rectangle 24">
            <a:extLst>
              <a:ext uri="{FF2B5EF4-FFF2-40B4-BE49-F238E27FC236}">
                <a16:creationId xmlns:a16="http://schemas.microsoft.com/office/drawing/2014/main" id="{B94F3667-67F1-40B1-B602-5A902F87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684839"/>
            <a:ext cx="12747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end repeat</a:t>
            </a:r>
          </a:p>
        </p:txBody>
      </p:sp>
      <p:sp>
        <p:nvSpPr>
          <p:cNvPr id="35867" name="Line 25">
            <a:extLst>
              <a:ext uri="{FF2B5EF4-FFF2-40B4-BE49-F238E27FC236}">
                <a16:creationId xmlns:a16="http://schemas.microsoft.com/office/drawing/2014/main" id="{5551EB5E-9F69-4F3B-8D85-7F53E012B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35400"/>
            <a:ext cx="4064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68" name="Arc 26">
            <a:extLst>
              <a:ext uri="{FF2B5EF4-FFF2-40B4-BE49-F238E27FC236}">
                <a16:creationId xmlns:a16="http://schemas.microsoft.com/office/drawing/2014/main" id="{3E7996D7-AE99-4C66-868C-0079D2D381B2}"/>
              </a:ext>
            </a:extLst>
          </p:cNvPr>
          <p:cNvSpPr>
            <a:spLocks/>
          </p:cNvSpPr>
          <p:nvPr/>
        </p:nvSpPr>
        <p:spPr bwMode="auto">
          <a:xfrm>
            <a:off x="4014788" y="2767014"/>
            <a:ext cx="812800" cy="828675"/>
          </a:xfrm>
          <a:custGeom>
            <a:avLst/>
            <a:gdLst>
              <a:gd name="T0" fmla="*/ 30585363 w 21600"/>
              <a:gd name="T1" fmla="*/ 31791771 h 21600"/>
              <a:gd name="T2" fmla="*/ 0 w 21600"/>
              <a:gd name="T3" fmla="*/ 0 h 21600"/>
              <a:gd name="T4" fmla="*/ 3058536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50800" cap="rnd">
            <a:solidFill>
              <a:srgbClr val="AD278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278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91FA10-ABFF-48AB-971A-13C9426A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6400" y="6293521"/>
            <a:ext cx="73152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F67C63-79C4-48EF-BB35-4D55D0F17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F26A9-0E3E-423B-A648-7026F1389E3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6704B3-92C4-4E01-972A-19918DCD2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179388"/>
            <a:ext cx="3757613" cy="685800"/>
          </a:xfrm>
        </p:spPr>
        <p:txBody>
          <a:bodyPr/>
          <a:lstStyle/>
          <a:p>
            <a:pPr eaLnBrk="1" hangingPunct="1"/>
            <a:r>
              <a:rPr lang="en-US" altLang="en-US"/>
              <a:t>Architecture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F5CA11B5-7381-45EA-B49D-E5CAC6491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99" y="865188"/>
            <a:ext cx="10907059" cy="58108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Shows the overall structure of the software and the way in which the Structure provides conceptual integrity for a system.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Architecture design = structure of data + program components needed for system 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Just a blue print of overall system, not an operational component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Shows dataflow, control flow, dependencies.</a:t>
            </a:r>
          </a:p>
          <a:p>
            <a:pPr marL="285750" indent="-28575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Conceptual integrity is the property of a system to work on a consistent set of concepts, such as entities (user, groups, posts) or operations (transfer money to an account or convert it in different currencies). If a railway system has three different websites for selling tickets (I know of at least one case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), each with different functionalities, its overall system lacks conceptual integrity.</a:t>
            </a:r>
          </a:p>
          <a:p>
            <a:pPr marL="285750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Architectural design can be represented using following models: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Structural models -&gt;show arch as organized collection of components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Framework models -&gt;more abstract design , hiding the repeatable components 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Dynamic models -&gt; show how program structure may changed because of an external event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Process models -&gt;focus on functional requirements related to  business process design and implementation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Functional models -&gt; represent system functionality hierarchy </a:t>
            </a:r>
            <a:r>
              <a:rPr lang="en-US" dirty="0" err="1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wrt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. dependence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z="1600" dirty="0">
              <a:solidFill>
                <a:srgbClr val="222635"/>
              </a:solidFill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91FA10-ABFF-48AB-971A-13C9426A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6400" y="6293521"/>
            <a:ext cx="73152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Credits: https://www.archimatetool.com/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F67C63-79C4-48EF-BB35-4D55D0F17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F26A9-0E3E-423B-A648-7026F1389E3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6704B3-92C4-4E01-972A-19918DCD2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970" y="107279"/>
            <a:ext cx="11008630" cy="685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Architecture Design developed using ArchiMate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85BD5-3D67-4EA8-888B-98D27750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0" y="865188"/>
            <a:ext cx="10895077" cy="50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081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8CDE2-96FB-46CD-83B3-4BA4485A66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E0E6F-930A-43C7-BBBE-73DEEDF77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F84562-6D4F-4970-9CAD-F36331230F3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A8BDAAB-A651-4D7B-BEB9-60FC8D935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1"/>
            <a:ext cx="2863850" cy="633413"/>
          </a:xfrm>
        </p:spPr>
        <p:txBody>
          <a:bodyPr/>
          <a:lstStyle/>
          <a:p>
            <a:pPr eaLnBrk="1" hangingPunct="1"/>
            <a:r>
              <a:rPr lang="en-US" altLang="en-US"/>
              <a:t>Refactoring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122CD98-D16C-41A8-A42F-AE07B7322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42" y="1429108"/>
            <a:ext cx="7848600" cy="367772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 dirty="0"/>
              <a:t>Simplifies the design of a component without changing its behavior by eliminating redundant codes and designs that might lead to system failures.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800" dirty="0"/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 dirty="0"/>
              <a:t>So improves  the internal structure of the system without disturbing the external behavior of the code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6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 dirty="0"/>
              <a:t>When software is refactored, the existing design is examined for 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redundancy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unused design elements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inefficient or unnecessary algorithms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poorly constructed or inappropriate data structures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or any other design failure that can be corrected to yield a better design.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EA5FF-6DAF-44BD-9E72-B66AAA980F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A1E45-0059-4950-8D19-B112B844B0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852E9-42C9-4521-8A17-D7D46D9F76E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862D2E7-37DE-4045-9E45-3ECDA25C3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6641A6B-BC46-4FD2-AB7B-A6A2DDF33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839913"/>
            <a:ext cx="69342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Palatino" pitchFamily="-128" charset="0"/>
              </a:rPr>
              <a:t>Consider two requirements, </a:t>
            </a:r>
            <a:r>
              <a:rPr lang="en-US" altLang="en-US" i="1" dirty="0">
                <a:latin typeface="Palatino" pitchFamily="-128" charset="0"/>
              </a:rPr>
              <a:t>A</a:t>
            </a:r>
            <a:r>
              <a:rPr lang="en-US" altLang="en-US" dirty="0">
                <a:latin typeface="Palatino" pitchFamily="-128" charset="0"/>
              </a:rPr>
              <a:t> and </a:t>
            </a:r>
            <a:r>
              <a:rPr lang="en-US" altLang="en-US" i="1" dirty="0">
                <a:latin typeface="Palatino" pitchFamily="-128" charset="0"/>
              </a:rPr>
              <a:t>B.</a:t>
            </a:r>
            <a:r>
              <a:rPr lang="en-US" altLang="en-US" dirty="0">
                <a:latin typeface="Palatino" pitchFamily="-128" charset="0"/>
              </a:rPr>
              <a:t> 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Requirement</a:t>
            </a:r>
            <a:r>
              <a:rPr lang="en-US" altLang="en-US" i="1" dirty="0">
                <a:latin typeface="Palatino" pitchFamily="-128" charset="0"/>
              </a:rPr>
              <a:t> A crosscuts </a:t>
            </a:r>
            <a:r>
              <a:rPr lang="en-US" altLang="en-US" dirty="0">
                <a:latin typeface="Palatino" pitchFamily="-128" charset="0"/>
              </a:rPr>
              <a:t>requirement </a:t>
            </a:r>
            <a:r>
              <a:rPr lang="en-US" altLang="en-US" i="1" dirty="0">
                <a:latin typeface="Palatino" pitchFamily="-128" charset="0"/>
              </a:rPr>
              <a:t>B</a:t>
            </a:r>
            <a:r>
              <a:rPr lang="en-US" altLang="en-US" dirty="0">
                <a:latin typeface="Palatino" pitchFamily="-128" charset="0"/>
              </a:rPr>
              <a:t> “if a software decomposition [refinement] has been chosen in which </a:t>
            </a:r>
            <a:r>
              <a:rPr lang="en-US" altLang="en-US" i="1" dirty="0">
                <a:latin typeface="Palatino" pitchFamily="-128" charset="0"/>
              </a:rPr>
              <a:t>B</a:t>
            </a:r>
            <a:r>
              <a:rPr lang="en-US" altLang="en-US" dirty="0">
                <a:latin typeface="Palatino" pitchFamily="-128" charset="0"/>
              </a:rPr>
              <a:t> cannot be satisfied without taking </a:t>
            </a:r>
            <a:r>
              <a:rPr lang="en-US" altLang="en-US" i="1" dirty="0">
                <a:latin typeface="Palatino" pitchFamily="-128" charset="0"/>
              </a:rPr>
              <a:t>A</a:t>
            </a:r>
            <a:r>
              <a:rPr lang="en-US" altLang="en-US" dirty="0">
                <a:latin typeface="Palatino" pitchFamily="-128" charset="0"/>
              </a:rPr>
              <a:t> into account. [Ros04]</a:t>
            </a:r>
          </a:p>
          <a:p>
            <a:pPr algn="just" eaLnBrk="1" hangingPunct="1"/>
            <a:r>
              <a:rPr lang="en-US" altLang="en-US" dirty="0">
                <a:latin typeface="Palatino" pitchFamily="-128" charset="0"/>
              </a:rPr>
              <a:t>An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aspect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is a representation of a cross-cutting concern.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7997E-6FF4-4042-B3D4-546E4A67E7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F2DD9-AEE8-4EF8-9536-B14D00276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526D4-EE4A-40CF-B073-58295394D76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28D6EC9-037F-416E-B046-7B7FB8467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3224" y="443754"/>
            <a:ext cx="89408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Aspects—An Example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FD2D669-5D17-42EF-86C7-8ACB1A811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365" y="1839913"/>
            <a:ext cx="10049435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Consider two requirements for the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</a:t>
            </a:r>
            <a:r>
              <a:rPr lang="en-US" altLang="en-US" sz="1600" dirty="0">
                <a:latin typeface="Palatino" pitchFamily="-128" charset="0"/>
              </a:rPr>
              <a:t> WebApp.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Requirement </a:t>
            </a:r>
            <a:r>
              <a:rPr lang="en-US" altLang="en-US" sz="1600" i="1" dirty="0">
                <a:latin typeface="Palatino" pitchFamily="-128" charset="0"/>
              </a:rPr>
              <a:t>A</a:t>
            </a:r>
            <a:r>
              <a:rPr lang="en-US" altLang="en-US" sz="1600" dirty="0">
                <a:latin typeface="Palatino" pitchFamily="-128" charset="0"/>
              </a:rPr>
              <a:t> is described via the use-case 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Access camera surveillance via the Internet.</a:t>
            </a:r>
            <a:r>
              <a:rPr lang="en-US" altLang="en-US" sz="1600" i="1" dirty="0">
                <a:solidFill>
                  <a:srgbClr val="000000"/>
                </a:solidFill>
                <a:latin typeface="Palatino" pitchFamily="-128" charset="0"/>
              </a:rPr>
              <a:t> </a:t>
            </a:r>
            <a:r>
              <a:rPr lang="en-US" altLang="en-US" sz="1600" dirty="0">
                <a:latin typeface="Palatino" pitchFamily="-128" charset="0"/>
              </a:rPr>
              <a:t> A design refinement would focus on those modules that would </a:t>
            </a:r>
            <a:r>
              <a:rPr lang="en-US" altLang="en-US" sz="1600" b="1" dirty="0">
                <a:latin typeface="Palatino" pitchFamily="-128" charset="0"/>
              </a:rPr>
              <a:t>enable a registered user to access video from cameras placed throughout a space.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Requirement </a:t>
            </a:r>
            <a:r>
              <a:rPr lang="en-US" altLang="en-US" sz="1600" i="1" dirty="0">
                <a:latin typeface="Palatino" pitchFamily="-128" charset="0"/>
              </a:rPr>
              <a:t>B</a:t>
            </a:r>
            <a:r>
              <a:rPr lang="en-US" altLang="en-US" sz="1600" dirty="0">
                <a:latin typeface="Palatino" pitchFamily="-128" charset="0"/>
              </a:rPr>
              <a:t> is a generic security requirement that states that </a:t>
            </a:r>
            <a:r>
              <a:rPr lang="en-US" altLang="en-US" sz="1600" b="1" i="1" dirty="0">
                <a:latin typeface="Palatino" pitchFamily="-128" charset="0"/>
              </a:rPr>
              <a:t>a registered user must be validated prior to using</a:t>
            </a:r>
            <a:r>
              <a:rPr lang="en-US" altLang="en-US" sz="1600" b="1" dirty="0">
                <a:latin typeface="Palatino" pitchFamily="-128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SafeHomeAssured.com.</a:t>
            </a:r>
            <a:r>
              <a:rPr lang="en-US" altLang="en-US" sz="1600" dirty="0">
                <a:latin typeface="Palatino" pitchFamily="-128" charset="0"/>
              </a:rPr>
              <a:t> This requirement is applicable for all functions that are available to registered </a:t>
            </a:r>
            <a:r>
              <a:rPr lang="en-US" altLang="en-US" sz="1600" i="1" dirty="0" err="1">
                <a:latin typeface="Palatino" pitchFamily="-128" charset="0"/>
              </a:rPr>
              <a:t>SafeHome</a:t>
            </a:r>
            <a:r>
              <a:rPr lang="en-US" altLang="en-US" sz="1600" dirty="0">
                <a:latin typeface="Palatino" pitchFamily="-128" charset="0"/>
              </a:rPr>
              <a:t> users.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16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As design refinement occurs, </a:t>
            </a:r>
            <a:r>
              <a:rPr lang="en-US" altLang="en-US" sz="1600" b="1" i="1" dirty="0">
                <a:latin typeface="Palatino" pitchFamily="-128" charset="0"/>
              </a:rPr>
              <a:t>A*</a:t>
            </a:r>
            <a:r>
              <a:rPr lang="en-US" altLang="en-US" sz="1600" b="1" dirty="0">
                <a:latin typeface="Palatino" pitchFamily="-128" charset="0"/>
              </a:rPr>
              <a:t> is a design representation for requirement </a:t>
            </a:r>
            <a:r>
              <a:rPr lang="en-US" altLang="en-US" sz="1600" b="1" i="1" dirty="0">
                <a:latin typeface="Palatino" pitchFamily="-128" charset="0"/>
              </a:rPr>
              <a:t>A</a:t>
            </a:r>
            <a:r>
              <a:rPr lang="en-US" altLang="en-US" sz="1600" b="1" dirty="0">
                <a:latin typeface="Palatino" pitchFamily="-128" charset="0"/>
              </a:rPr>
              <a:t> </a:t>
            </a:r>
            <a:r>
              <a:rPr lang="en-US" altLang="en-US" sz="1600" dirty="0">
                <a:latin typeface="Palatino" pitchFamily="-128" charset="0"/>
              </a:rPr>
              <a:t>and</a:t>
            </a:r>
            <a:r>
              <a:rPr lang="en-US" altLang="en-US" sz="1600" i="1" dirty="0">
                <a:latin typeface="Palatino" pitchFamily="-128" charset="0"/>
              </a:rPr>
              <a:t> </a:t>
            </a:r>
            <a:r>
              <a:rPr lang="en-US" altLang="en-US" sz="1600" b="1" i="1" dirty="0">
                <a:latin typeface="Palatino" pitchFamily="-128" charset="0"/>
              </a:rPr>
              <a:t>B*</a:t>
            </a:r>
            <a:r>
              <a:rPr lang="en-US" altLang="en-US" sz="1600" b="1" dirty="0">
                <a:latin typeface="Palatino" pitchFamily="-128" charset="0"/>
              </a:rPr>
              <a:t> is a design representation for requirement </a:t>
            </a:r>
            <a:r>
              <a:rPr lang="en-US" altLang="en-US" sz="1600" b="1" i="1" dirty="0">
                <a:latin typeface="Palatino" pitchFamily="-128" charset="0"/>
              </a:rPr>
              <a:t>B</a:t>
            </a:r>
            <a:r>
              <a:rPr lang="en-US" altLang="en-US" sz="1600" b="1" dirty="0">
                <a:latin typeface="Palatino" pitchFamily="-128" charset="0"/>
              </a:rPr>
              <a:t>.</a:t>
            </a:r>
            <a:r>
              <a:rPr lang="en-US" altLang="en-US" sz="1600" dirty="0">
                <a:latin typeface="Palatino" pitchFamily="-128" charset="0"/>
              </a:rPr>
              <a:t> Therefore, </a:t>
            </a:r>
            <a:r>
              <a:rPr lang="en-US" altLang="en-US" sz="1600" i="1" dirty="0">
                <a:latin typeface="Palatino" pitchFamily="-128" charset="0"/>
              </a:rPr>
              <a:t>A*</a:t>
            </a:r>
            <a:r>
              <a:rPr lang="en-US" altLang="en-US" sz="1600" dirty="0">
                <a:latin typeface="Palatino" pitchFamily="-128" charset="0"/>
              </a:rPr>
              <a:t> and </a:t>
            </a:r>
            <a:r>
              <a:rPr lang="en-US" altLang="en-US" sz="1600" i="1" dirty="0">
                <a:latin typeface="Palatino" pitchFamily="-128" charset="0"/>
              </a:rPr>
              <a:t>B*</a:t>
            </a:r>
            <a:r>
              <a:rPr lang="en-US" altLang="en-US" sz="1600" dirty="0">
                <a:latin typeface="Palatino" pitchFamily="-128" charset="0"/>
              </a:rPr>
              <a:t> are representations of concerns, and B* </a:t>
            </a:r>
            <a:r>
              <a:rPr lang="en-US" altLang="en-US" sz="1600" i="1" dirty="0">
                <a:latin typeface="Palatino" pitchFamily="-128" charset="0"/>
              </a:rPr>
              <a:t>cross-cuts</a:t>
            </a:r>
            <a:r>
              <a:rPr lang="en-US" altLang="en-US" sz="1600" dirty="0">
                <a:latin typeface="Palatino" pitchFamily="-128" charset="0"/>
              </a:rPr>
              <a:t> A*. 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300"/>
              </a:spcBef>
              <a:buNone/>
            </a:pPr>
            <a:endParaRPr lang="en-US" altLang="en-US" sz="16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An </a:t>
            </a:r>
            <a:r>
              <a:rPr lang="en-US" altLang="en-US" sz="1600" i="1" dirty="0">
                <a:latin typeface="Palatino" pitchFamily="-128" charset="0"/>
              </a:rPr>
              <a:t>aspect </a:t>
            </a:r>
            <a:r>
              <a:rPr lang="en-US" altLang="en-US" sz="1600" dirty="0">
                <a:latin typeface="Palatino" pitchFamily="-128" charset="0"/>
              </a:rPr>
              <a:t>is a representation of a cross-cutting concern. Therefore, the design representation, </a:t>
            </a:r>
            <a:r>
              <a:rPr lang="en-US" altLang="en-US" sz="1600" i="1" dirty="0">
                <a:latin typeface="Palatino" pitchFamily="-128" charset="0"/>
              </a:rPr>
              <a:t>B*</a:t>
            </a:r>
            <a:r>
              <a:rPr lang="en-US" altLang="en-US" sz="1600" dirty="0">
                <a:latin typeface="Palatino" pitchFamily="-128" charset="0"/>
              </a:rPr>
              <a:t>, of the requirement, </a:t>
            </a:r>
            <a:r>
              <a:rPr lang="en-US" altLang="en-US" sz="1600" i="1" dirty="0">
                <a:latin typeface="Palatino" pitchFamily="-128" charset="0"/>
              </a:rPr>
              <a:t>a registered user must be validated prior to using</a:t>
            </a:r>
            <a:r>
              <a:rPr lang="en-US" altLang="en-US" sz="1600" dirty="0">
                <a:latin typeface="Palatino" pitchFamily="-128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SafeHomeAssured.com,</a:t>
            </a:r>
            <a:r>
              <a:rPr lang="en-US" altLang="en-US" sz="1600" dirty="0">
                <a:latin typeface="Palatino" pitchFamily="-128" charset="0"/>
              </a:rPr>
              <a:t> is an aspect of the </a:t>
            </a:r>
            <a:r>
              <a:rPr lang="en-US" altLang="en-US" sz="1600" i="1" dirty="0" err="1">
                <a:latin typeface="Palatino" pitchFamily="-128" charset="0"/>
              </a:rPr>
              <a:t>SafeHome</a:t>
            </a:r>
            <a:r>
              <a:rPr lang="en-US" altLang="en-US" sz="1600" dirty="0">
                <a:latin typeface="Palatino" pitchFamily="-128" charset="0"/>
              </a:rPr>
              <a:t> WebApp. </a:t>
            </a:r>
            <a:endParaRPr lang="en-US" altLang="en-US" sz="20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A073-754F-4CFF-80A0-AA40EA496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5048-B43A-4D81-9DAC-AA657081A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CBD61-8DFF-44B3-951E-FEEF796A760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394A2AF-1444-4ADE-B620-65E7EF83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16" y="186567"/>
            <a:ext cx="5121275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OO Design Concepts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B2B655A-EE2E-4FA7-B2A2-44FF9874A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5516" y="1340516"/>
            <a:ext cx="8997577" cy="3835334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Design classes</a:t>
            </a:r>
            <a:endParaRPr lang="en-US" altLang="en-US" dirty="0">
              <a:solidFill>
                <a:srgbClr val="F3FF07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Verdana" panose="020B0604030504040204" pitchFamily="34" charset="0"/>
              </a:rPr>
              <a:t>Design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 classes by providing the detail needed to implement the classes and implement a software infrastructure that support the business solution. </a:t>
            </a:r>
            <a:endParaRPr lang="en-US" altLang="en-US" dirty="0"/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Inheritance</a:t>
            </a:r>
            <a:r>
              <a:rPr lang="en-US" altLang="en-US" dirty="0"/>
              <a:t>—all responsibilities of a superclass is immediately inherited by all subclasses</a:t>
            </a:r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Polymorphism</a:t>
            </a:r>
            <a:r>
              <a:rPr lang="en-US" altLang="en-US" dirty="0"/>
              <a:t>—a characteristic that greatly reduces the effort required to extend the design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A073-754F-4CFF-80A0-AA40EA496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5048-B43A-4D81-9DAC-AA657081A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CBD61-8DFF-44B3-951E-FEEF796A760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394A2AF-1444-4ADE-B620-65E7EF83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16" y="186567"/>
            <a:ext cx="5121275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OO Design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60444-C382-4064-8465-9DC35B7C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85" y="866203"/>
            <a:ext cx="10789429" cy="49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0147-1B5B-49CC-88F9-3B9FF0B9B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870E-07E3-4CEF-8070-5DC40B25D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761E2-0050-46DA-A201-0E8F2F61AC7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87C1643-EC91-41A0-BEA0-863F06EA8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109" y="295835"/>
            <a:ext cx="67151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Design Model Elements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B9D1F59-B5A2-4FCD-95F9-35955755A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070" y="1371600"/>
            <a:ext cx="809064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Data elements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Data model --&gt;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Data model --&gt; database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Architectural elements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Application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Analysis classes, their relationships, collaborations and behaviors are transformed into design realizations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Patterns and “styles</a:t>
            </a:r>
            <a:r>
              <a:rPr lang="en-US" altLang="en-US" sz="1400"/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Interface </a:t>
            </a:r>
            <a:r>
              <a:rPr lang="en-US" altLang="en-US" sz="2000" dirty="0">
                <a:solidFill>
                  <a:schemeClr val="folHlink"/>
                </a:solidFill>
              </a:rPr>
              <a:t>elements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the user interface (UI)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 external interfaces to other systems, devices, networks or other producers or consumers of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 internal interfaces between various design components</a:t>
            </a:r>
            <a:r>
              <a:rPr lang="en-US" altLang="en-US" sz="1400" b="1" dirty="0"/>
              <a:t>. </a:t>
            </a: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Component elements</a:t>
            </a: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Deployment elements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2625-85FA-45E8-8C96-181F020FE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37F919-38E3-457F-A74C-709C2D77D145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820707A-155D-4395-A303-B130237EC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52401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/>
              <a:t>Data Design Elements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72F1D92D-674F-471B-AF58-D1FAC835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804864"/>
            <a:ext cx="8686800" cy="5595936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en-US" altLang="en-US" dirty="0">
                <a:latin typeface="Palatino" pitchFamily="-128" charset="0"/>
              </a:rPr>
              <a:t>Creates a model of data represented at a higher level of abstraction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dirty="0">
                <a:latin typeface="Palatino" pitchFamily="-128" charset="0"/>
              </a:rPr>
              <a:t>Users/customers’ view of data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dirty="0">
                <a:latin typeface="Palatino" pitchFamily="-128" charset="0"/>
              </a:rPr>
              <a:t>After that refined to more implementation-specific representation that can be processed by the system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dirty="0">
                <a:latin typeface="Palatino" pitchFamily="-128" charset="0"/>
              </a:rPr>
              <a:t>Data architecture has an impact on software architecture (as an effective design may lead to efficient processing)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dirty="0">
                <a:latin typeface="Palatino" pitchFamily="-128" charset="0"/>
              </a:rPr>
              <a:t>Data elements are important because the translation of data model to the database at the application level is an integral part of the design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dirty="0">
                <a:latin typeface="Palatino" pitchFamily="-128" charset="0"/>
              </a:rPr>
              <a:t>Moreover, efficient data storage may result in a data warehousing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dirty="0">
                <a:latin typeface="Palatino" pitchFamily="-128" charset="0"/>
              </a:rPr>
              <a:t>That may lead to data mining or knowledge discovery via insights’ extraction which has an impact on business success</a:t>
            </a:r>
          </a:p>
          <a:p>
            <a:pPr algn="just" eaLnBrk="1" hangingPunct="1">
              <a:spcBef>
                <a:spcPts val="600"/>
              </a:spcBef>
            </a:pPr>
            <a:endParaRPr lang="en-US" altLang="en-US" dirty="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3295-C91C-482C-B51A-80EB9BDC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5355-B242-4F01-9569-B0E63F49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Separation of Concerns</a:t>
            </a:r>
            <a:r>
              <a:rPr lang="en-US" dirty="0"/>
              <a:t> is a design concept that suggests that any complex problem can be more easily handled if it is subdivided into pieces that can each be solved and/or optimized independently.</a:t>
            </a:r>
          </a:p>
          <a:p>
            <a:r>
              <a:rPr lang="en-US" dirty="0"/>
              <a:t>A </a:t>
            </a:r>
            <a:r>
              <a:rPr lang="en-US" i="1" dirty="0"/>
              <a:t>concern</a:t>
            </a:r>
            <a:r>
              <a:rPr lang="en-US" dirty="0"/>
              <a:t> is a feature or behavior that is specified as part of the requirements model for the software. </a:t>
            </a:r>
          </a:p>
          <a:p>
            <a:r>
              <a:rPr lang="en-US" altLang="en-US" dirty="0">
                <a:latin typeface="Palatino" pitchFamily="-128" charset="0"/>
              </a:rPr>
              <a:t>By separating concerns into smaller, and therefore more manageable pieces, </a:t>
            </a:r>
            <a:r>
              <a:rPr lang="en-US" altLang="en-US" b="1" dirty="0">
                <a:latin typeface="Palatino" pitchFamily="-128" charset="0"/>
              </a:rPr>
              <a:t>a problem takes less effort and time to solve.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42F3D-04D2-43CE-882A-1AD38255B7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2D7AC-7C8E-41D9-A06D-F0B74DBD5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029E2-5531-47C6-91F7-2ED8BE6B1E9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23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1D140-4BF0-47AC-A744-2417467DA6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73A1E-DF9C-4D11-9EE6-FD8F78AC6F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30C032-4C64-4906-B210-DD519FBB4A3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B85A17D-B402-4CAA-89F9-6259808CD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61926"/>
            <a:ext cx="9372600" cy="633413"/>
          </a:xfrm>
        </p:spPr>
        <p:txBody>
          <a:bodyPr/>
          <a:lstStyle/>
          <a:p>
            <a:pPr eaLnBrk="1" hangingPunct="1"/>
            <a:r>
              <a:rPr lang="en-US" altLang="en-US"/>
              <a:t>Architectural Design Elements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8C5B45C-E85F-4A2E-A19F-6296D0575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947738"/>
            <a:ext cx="8648700" cy="514826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As a house floor plan contains all the details, likewise the architectural design shows the overall view of the software system.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Architectural model is derived from: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Information about the application domain for which the software is being built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Requirement elements like dataflow diagrams, relationship or collaboration diagrams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The availability of architectural styles (e.g., data-centered arch. , OO arch, layered architectures)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Usually depicted as a set of interconnected subsystems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Which are derived from work packages of the requirements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Each subsystem may have its own architecture design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5DD2041-F459-415C-AAB2-8B6C79EC9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C4D53D9-00BF-481F-ABCD-BC52AF524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BFC9E-B0A9-4968-B491-C95B08E99979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5DE5002-7F40-4015-87B0-E5A45ED84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386388" cy="685800"/>
          </a:xfrm>
        </p:spPr>
        <p:txBody>
          <a:bodyPr/>
          <a:lstStyle/>
          <a:p>
            <a:pPr eaLnBrk="1" hangingPunct="1"/>
            <a:r>
              <a:rPr lang="en-US" altLang="en-US"/>
              <a:t>Interface Elements</a:t>
            </a:r>
          </a:p>
        </p:txBody>
      </p:sp>
      <p:sp>
        <p:nvSpPr>
          <p:cNvPr id="18437" name="Picture 4">
            <a:extLst>
              <a:ext uri="{FF2B5EF4-FFF2-40B4-BE49-F238E27FC236}">
                <a16:creationId xmlns:a16="http://schemas.microsoft.com/office/drawing/2014/main" id="{9EC1878B-9DD2-4204-BE7A-59D0744D7C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8689" y="1828800"/>
            <a:ext cx="2713037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1D51EC-2EDF-437A-A90A-CE4BDD0B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47738"/>
            <a:ext cx="8648700" cy="51482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dirty="0">
                <a:latin typeface="Palatino" pitchFamily="-128" charset="0"/>
              </a:rPr>
              <a:t>As detailed drawings show the inner view of the plan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dirty="0">
                <a:latin typeface="Palatino" pitchFamily="-128" charset="0"/>
              </a:rPr>
              <a:t>likewise, the interface elements </a:t>
            </a:r>
            <a:r>
              <a:rPr lang="en-US" altLang="en-US" b="1" dirty="0">
                <a:latin typeface="Palatino" pitchFamily="-128" charset="0"/>
              </a:rPr>
              <a:t>show the information flows into and out of the system</a:t>
            </a:r>
            <a:r>
              <a:rPr lang="en-US" altLang="en-US" dirty="0">
                <a:latin typeface="Palatino" pitchFamily="-128" charset="0"/>
              </a:rPr>
              <a:t>. And </a:t>
            </a:r>
            <a:r>
              <a:rPr lang="en-US" altLang="en-US" b="1" dirty="0">
                <a:latin typeface="Palatino" pitchFamily="-128" charset="0"/>
              </a:rPr>
              <a:t>how that information is communicated among system modules.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3 important elements of interface design are: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UI design (for managers)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External interface to other devices/components/consumers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Internal interfaces between various components (different  screens in a module)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Tools like adobe </a:t>
            </a:r>
            <a:r>
              <a:rPr lang="en-US" altLang="en-US" b="1" dirty="0" err="1">
                <a:latin typeface="Palatino" pitchFamily="-128" charset="0"/>
              </a:rPr>
              <a:t>Xd</a:t>
            </a:r>
            <a:r>
              <a:rPr lang="en-US" altLang="en-US" b="1" dirty="0">
                <a:latin typeface="Palatino" pitchFamily="-128" charset="0"/>
              </a:rPr>
              <a:t>, Figma, etc. could be used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It encompasses: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 the aesthetic elements(layout , color scheme, visuals)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b="1" dirty="0">
                <a:latin typeface="Palatino" pitchFamily="-128" charset="0"/>
              </a:rPr>
              <a:t>Ergonomic elements (UI navigation, information placement)</a:t>
            </a:r>
          </a:p>
          <a:p>
            <a:pPr marL="457200" lvl="1" indent="0" algn="just" eaLnBrk="1" hangingPunct="1">
              <a:spcBef>
                <a:spcPts val="600"/>
              </a:spcBef>
              <a:buNone/>
              <a:defRPr/>
            </a:pPr>
            <a:endParaRPr lang="en-US" altLang="en-US" b="1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b="1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dirty="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34CC405-7585-46CA-B99F-A53980DECD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383D93A-3E14-41F1-B3E2-DBEFEF1D8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A94FB0-73B6-4FCD-9C36-93A8DE7D783D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D69284D-736B-4BA6-88B1-ED07CFF02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386388" cy="685800"/>
          </a:xfrm>
        </p:spPr>
        <p:txBody>
          <a:bodyPr/>
          <a:lstStyle/>
          <a:p>
            <a:pPr eaLnBrk="1" hangingPunct="1"/>
            <a:r>
              <a:rPr lang="en-US" altLang="en-US"/>
              <a:t>Interface Elements</a:t>
            </a:r>
          </a:p>
        </p:txBody>
      </p:sp>
      <p:sp>
        <p:nvSpPr>
          <p:cNvPr id="19461" name="Picture 4">
            <a:extLst>
              <a:ext uri="{FF2B5EF4-FFF2-40B4-BE49-F238E27FC236}">
                <a16:creationId xmlns:a16="http://schemas.microsoft.com/office/drawing/2014/main" id="{608E7206-92CB-44C8-9A8C-ECD7A4C6F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8689" y="1828800"/>
            <a:ext cx="2713037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8E7FA6-F1BA-4023-A7CB-761CDB7E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4" y="947738"/>
            <a:ext cx="8250237" cy="20240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dirty="0">
                <a:latin typeface="Palatino" pitchFamily="-128" charset="0"/>
              </a:rPr>
              <a:t>External interface design must incorporate input validation and security.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dirty="0">
                <a:latin typeface="Palatino" pitchFamily="-128" charset="0"/>
              </a:rPr>
              <a:t>Interfaces could be modeled as the external visualizers of public operations of class without showing the internal implementation details.</a:t>
            </a: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dirty="0">
              <a:latin typeface="Palatino" pitchFamily="-128" charset="0"/>
            </a:endParaRPr>
          </a:p>
          <a:p>
            <a:pPr marL="0" indent="0" algn="just" eaLnBrk="1" hangingPunct="1">
              <a:spcBef>
                <a:spcPts val="600"/>
              </a:spcBef>
              <a:buNone/>
              <a:defRPr/>
            </a:pPr>
            <a:endParaRPr lang="en-US" altLang="en-US" b="1" dirty="0">
              <a:latin typeface="Palatino" pitchFamily="-128" charset="0"/>
            </a:endParaRPr>
          </a:p>
          <a:p>
            <a:pPr marL="457200" lvl="1" indent="0" algn="just" eaLnBrk="1" hangingPunct="1">
              <a:spcBef>
                <a:spcPts val="600"/>
              </a:spcBef>
              <a:buNone/>
              <a:defRPr/>
            </a:pPr>
            <a:endParaRPr lang="en-US" altLang="en-US" b="1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b="1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dirty="0">
              <a:latin typeface="Palatino" pitchFamily="-128" charset="0"/>
            </a:endParaRPr>
          </a:p>
        </p:txBody>
      </p:sp>
      <p:pic>
        <p:nvPicPr>
          <p:cNvPr id="19463" name="Picture 1">
            <a:extLst>
              <a:ext uri="{FF2B5EF4-FFF2-40B4-BE49-F238E27FC236}">
                <a16:creationId xmlns:a16="http://schemas.microsoft.com/office/drawing/2014/main" id="{2FD1B575-7815-4F2C-9920-72F57DE2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/>
          <a:stretch>
            <a:fillRect/>
          </a:stretch>
        </p:blipFill>
        <p:spPr bwMode="auto">
          <a:xfrm>
            <a:off x="5486401" y="2603501"/>
            <a:ext cx="49815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41B65C-44F9-4E5A-9539-3AA171BAE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248400"/>
            <a:ext cx="5486400" cy="457200"/>
          </a:xfrm>
        </p:spPr>
        <p:txBody>
          <a:bodyPr/>
          <a:lstStyle/>
          <a:p>
            <a:pPr>
              <a:defRPr/>
            </a:pPr>
            <a:r>
              <a:rPr lang="en-US" altLang="en-US" sz="1200" b="1" dirty="0"/>
              <a:t>Credits: Figma.com (UI design tool</a:t>
            </a:r>
            <a:r>
              <a:rPr lang="en-US" altLang="en-US" dirty="0"/>
              <a:t>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99D5E2-34C2-4F32-82A6-395B7F778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E578A6-7C62-444F-ACC6-801A0B9FE00A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224B264-AD7D-417D-8261-FE781ED4F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386388" cy="685800"/>
          </a:xfrm>
        </p:spPr>
        <p:txBody>
          <a:bodyPr/>
          <a:lstStyle/>
          <a:p>
            <a:pPr eaLnBrk="1" hangingPunct="1"/>
            <a:r>
              <a:rPr lang="en-US" altLang="en-US"/>
              <a:t>Interface Elements</a:t>
            </a:r>
          </a:p>
        </p:txBody>
      </p:sp>
      <p:sp>
        <p:nvSpPr>
          <p:cNvPr id="20485" name="Picture 4">
            <a:extLst>
              <a:ext uri="{FF2B5EF4-FFF2-40B4-BE49-F238E27FC236}">
                <a16:creationId xmlns:a16="http://schemas.microsoft.com/office/drawing/2014/main" id="{879F5FC6-D119-45D9-BA95-F77440C83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8689" y="1828800"/>
            <a:ext cx="2713037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048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F08490F-57FD-4EE7-8680-01A17432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852488"/>
            <a:ext cx="8774112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C9BB42-6282-4CC9-A8F6-FDEC0F006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248400"/>
            <a:ext cx="5486400" cy="457200"/>
          </a:xfrm>
        </p:spPr>
        <p:txBody>
          <a:bodyPr/>
          <a:lstStyle/>
          <a:p>
            <a:pPr>
              <a:defRPr/>
            </a:pPr>
            <a:r>
              <a:rPr lang="en-US" altLang="en-US" sz="1200" b="1" dirty="0"/>
              <a:t>Credits: Figma.com (UI design tool</a:t>
            </a:r>
            <a:r>
              <a:rPr lang="en-US" altLang="en-US" dirty="0"/>
              <a:t>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F808ADE-9BB9-4484-9C4C-236559915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929A74-EAE1-424D-8418-766C412811D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807F44A-02BB-46F5-910C-3A013F23D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175"/>
            <a:ext cx="5386388" cy="685800"/>
          </a:xfrm>
        </p:spPr>
        <p:txBody>
          <a:bodyPr/>
          <a:lstStyle/>
          <a:p>
            <a:pPr eaLnBrk="1" hangingPunct="1"/>
            <a:r>
              <a:rPr lang="en-US" altLang="en-US"/>
              <a:t>Interface Elements</a:t>
            </a:r>
          </a:p>
        </p:txBody>
      </p:sp>
      <p:sp>
        <p:nvSpPr>
          <p:cNvPr id="21509" name="Picture 4">
            <a:extLst>
              <a:ext uri="{FF2B5EF4-FFF2-40B4-BE49-F238E27FC236}">
                <a16:creationId xmlns:a16="http://schemas.microsoft.com/office/drawing/2014/main" id="{9CA1662C-3838-4C20-9981-BA266EFD4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8689" y="1828800"/>
            <a:ext cx="2713037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1510" name="Picture 3" descr="Text&#10;&#10;Description automatically generated">
            <a:extLst>
              <a:ext uri="{FF2B5EF4-FFF2-40B4-BE49-F238E27FC236}">
                <a16:creationId xmlns:a16="http://schemas.microsoft.com/office/drawing/2014/main" id="{854D5862-AA16-408E-A219-C5060185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3090863"/>
            <a:ext cx="9091612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77830D78-18F1-4278-B613-87A21B0D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688976"/>
            <a:ext cx="4733925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072C8-8B47-4C8E-89C2-C521F9803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2799-F7EF-4FA7-843D-A18F7BBD4A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469C61-A755-4057-8255-8667CB8E35E8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C432D7E-CEE6-4978-9009-4266E536B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8588"/>
            <a:ext cx="5073650" cy="633412"/>
          </a:xfrm>
        </p:spPr>
        <p:txBody>
          <a:bodyPr/>
          <a:lstStyle/>
          <a:p>
            <a:pPr eaLnBrk="1" hangingPunct="1"/>
            <a:r>
              <a:rPr lang="en-US" altLang="en-US"/>
              <a:t>Component Elements</a:t>
            </a:r>
          </a:p>
        </p:txBody>
      </p:sp>
      <p:sp>
        <p:nvSpPr>
          <p:cNvPr id="22533" name="Picture 4">
            <a:extLst>
              <a:ext uri="{FF2B5EF4-FFF2-40B4-BE49-F238E27FC236}">
                <a16:creationId xmlns:a16="http://schemas.microsoft.com/office/drawing/2014/main" id="{19446F6C-1D73-4FE3-9970-2322D9BE1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2813" y="2595564"/>
            <a:ext cx="5283200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AB7980-0610-4F34-914F-76C2B9F14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762001"/>
            <a:ext cx="8648700" cy="5148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sz="2800" dirty="0">
                <a:latin typeface="Palatino" pitchFamily="-128" charset="0"/>
              </a:rPr>
              <a:t>In software design component, design is equivalent to a set of detailed drawings for a room.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sz="2800" dirty="0">
                <a:latin typeface="Palatino" pitchFamily="-128" charset="0"/>
              </a:rPr>
              <a:t>Describes internal details of a software component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en-US" sz="2800" dirty="0">
                <a:latin typeface="Palatino" pitchFamily="-128" charset="0"/>
              </a:rPr>
              <a:t>It defines :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sz="2800" dirty="0">
                <a:latin typeface="Palatino" pitchFamily="-128" charset="0"/>
              </a:rPr>
              <a:t>Data structures for all local data objects (depends on nature of the object)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sz="2800" dirty="0">
                <a:latin typeface="Palatino" pitchFamily="-128" charset="0"/>
              </a:rPr>
              <a:t>Algorithmic details of the process occurs in a component (shown using activity diag. / flowcharts/pseudocode)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en-US" sz="2800" dirty="0">
                <a:latin typeface="Palatino" pitchFamily="-128" charset="0"/>
              </a:rPr>
              <a:t>Interface which allows access to all component operations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endParaRPr lang="en-US" altLang="en-US" sz="2400" dirty="0">
              <a:latin typeface="Palatino" pitchFamily="-128" charset="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endParaRPr lang="en-US" altLang="en-US" sz="2400" dirty="0">
              <a:latin typeface="Palatino" pitchFamily="-128" charset="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endParaRPr lang="en-US" altLang="en-US" sz="2400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sz="2800" dirty="0">
              <a:latin typeface="Palatino" pitchFamily="-128" charset="0"/>
            </a:endParaRPr>
          </a:p>
          <a:p>
            <a:pPr marL="457200" lvl="1" indent="0" algn="just" eaLnBrk="1" hangingPunct="1">
              <a:spcBef>
                <a:spcPts val="600"/>
              </a:spcBef>
              <a:buNone/>
              <a:defRPr/>
            </a:pPr>
            <a:endParaRPr lang="en-US" altLang="en-US" sz="2400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sz="2800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sz="2800" dirty="0">
              <a:latin typeface="Palatino" pitchFamily="-128" charset="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n-US" altLang="en-US" sz="2800" dirty="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4B732-3339-4AF4-B0A8-A0609C2196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These slides are designed to accompany </a:t>
            </a:r>
            <a:r>
              <a:rPr lang="en-US" altLang="en-US" i="1" dirty="0"/>
              <a:t>Software Engineering: A Practitioner’s Approach, 7/e </a:t>
            </a:r>
            <a:r>
              <a:rPr lang="en-US" altLang="en-US" dirty="0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EFB49-F054-4455-B52F-8A19E69B3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305550"/>
            <a:ext cx="1295400" cy="457200"/>
          </a:xfrm>
        </p:spPr>
        <p:txBody>
          <a:bodyPr/>
          <a:lstStyle/>
          <a:p>
            <a:pPr>
              <a:defRPr/>
            </a:pPr>
            <a:fld id="{D9BC84C0-1CA4-4BE7-B8F6-35196A500C89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B0244A0-235E-4D2E-A1A3-F11984A22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8588"/>
            <a:ext cx="5073650" cy="633412"/>
          </a:xfrm>
        </p:spPr>
        <p:txBody>
          <a:bodyPr/>
          <a:lstStyle/>
          <a:p>
            <a:pPr eaLnBrk="1" hangingPunct="1"/>
            <a:r>
              <a:rPr lang="en-US" altLang="en-US"/>
              <a:t>Component Elements</a:t>
            </a:r>
          </a:p>
        </p:txBody>
      </p:sp>
      <p:sp>
        <p:nvSpPr>
          <p:cNvPr id="23557" name="Picture 4">
            <a:extLst>
              <a:ext uri="{FF2B5EF4-FFF2-40B4-BE49-F238E27FC236}">
                <a16:creationId xmlns:a16="http://schemas.microsoft.com/office/drawing/2014/main" id="{C0B9273F-F1C5-45A4-BC6A-F1C4ABBA0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2813" y="2595564"/>
            <a:ext cx="5283200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3558" name="Picture 1">
            <a:extLst>
              <a:ext uri="{FF2B5EF4-FFF2-40B4-BE49-F238E27FC236}">
                <a16:creationId xmlns:a16="http://schemas.microsoft.com/office/drawing/2014/main" id="{57B78A0D-C11C-4FB6-899D-A5B82746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7406" r="15001" b="14442"/>
          <a:stretch>
            <a:fillRect/>
          </a:stretch>
        </p:blipFill>
        <p:spPr bwMode="auto">
          <a:xfrm>
            <a:off x="1677988" y="1143000"/>
            <a:ext cx="8832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9" name="Group 9">
            <a:extLst>
              <a:ext uri="{FF2B5EF4-FFF2-40B4-BE49-F238E27FC236}">
                <a16:creationId xmlns:a16="http://schemas.microsoft.com/office/drawing/2014/main" id="{D6A73355-8D63-4855-8F63-CDD301B35721}"/>
              </a:ext>
            </a:extLst>
          </p:cNvPr>
          <p:cNvGrpSpPr>
            <a:grpSpLocks/>
          </p:cNvGrpSpPr>
          <p:nvPr/>
        </p:nvGrpSpPr>
        <p:grpSpPr bwMode="auto">
          <a:xfrm>
            <a:off x="5780089" y="4810126"/>
            <a:ext cx="820737" cy="665163"/>
            <a:chOff x="4256546" y="4810798"/>
            <a:chExt cx="82008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357DF8-FAA3-43AD-911E-E5EF051D56F2}"/>
                    </a:ext>
                  </a:extLst>
                </p14:cNvPr>
                <p14:cNvContentPartPr/>
                <p14:nvPr/>
              </p14:nvContentPartPr>
              <p14:xfrm>
                <a:off x="4346906" y="4916638"/>
                <a:ext cx="729720" cy="559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357DF8-FAA3-43AD-911E-E5EF051D56F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37906" y="4907638"/>
                  <a:ext cx="7473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D84912-7B0F-46F7-A492-8644EEB193E9}"/>
                    </a:ext>
                  </a:extLst>
                </p14:cNvPr>
                <p14:cNvContentPartPr/>
                <p14:nvPr/>
              </p14:nvContentPartPr>
              <p14:xfrm>
                <a:off x="4286786" y="4856518"/>
                <a:ext cx="118440" cy="270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D84912-7B0F-46F7-A492-8644EEB193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7813" y="4847518"/>
                  <a:ext cx="136027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99077A-044E-48DF-92DE-6ECFA3DE8B6A}"/>
                    </a:ext>
                  </a:extLst>
                </p14:cNvPr>
                <p14:cNvContentPartPr/>
                <p14:nvPr/>
              </p14:nvContentPartPr>
              <p14:xfrm>
                <a:off x="4256546" y="4810798"/>
                <a:ext cx="373320" cy="6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99077A-044E-48DF-92DE-6ECFA3DE8B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7546" y="4801798"/>
                  <a:ext cx="390960" cy="7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560" name="TextBox 10">
            <a:extLst>
              <a:ext uri="{FF2B5EF4-FFF2-40B4-BE49-F238E27FC236}">
                <a16:creationId xmlns:a16="http://schemas.microsoft.com/office/drawing/2014/main" id="{9E0C02A1-7C81-45B0-9A41-A0BC480FE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9" y="5440364"/>
            <a:ext cx="261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Assembly connectors</a:t>
            </a:r>
          </a:p>
        </p:txBody>
      </p:sp>
      <p:grpSp>
        <p:nvGrpSpPr>
          <p:cNvPr id="23561" name="Group 13">
            <a:extLst>
              <a:ext uri="{FF2B5EF4-FFF2-40B4-BE49-F238E27FC236}">
                <a16:creationId xmlns:a16="http://schemas.microsoft.com/office/drawing/2014/main" id="{5725F798-CD72-445A-AEAB-680668677BE6}"/>
              </a:ext>
            </a:extLst>
          </p:cNvPr>
          <p:cNvGrpSpPr>
            <a:grpSpLocks/>
          </p:cNvGrpSpPr>
          <p:nvPr/>
        </p:nvGrpSpPr>
        <p:grpSpPr bwMode="auto">
          <a:xfrm>
            <a:off x="9361488" y="3614739"/>
            <a:ext cx="209550" cy="492125"/>
            <a:chOff x="7837106" y="3614158"/>
            <a:chExt cx="2106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BAB462-1096-47B9-9B9A-35BD9A7A8E38}"/>
                    </a:ext>
                  </a:extLst>
                </p14:cNvPr>
                <p14:cNvContentPartPr/>
                <p14:nvPr/>
              </p14:nvContentPartPr>
              <p14:xfrm>
                <a:off x="7928546" y="3656638"/>
                <a:ext cx="47520" cy="45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BAB462-1096-47B9-9B9A-35BD9A7A8E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9614" y="3647638"/>
                  <a:ext cx="65027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77DECE-6002-4122-8E14-A1E28EEDF625}"/>
                    </a:ext>
                  </a:extLst>
                </p14:cNvPr>
                <p14:cNvContentPartPr/>
                <p14:nvPr/>
              </p14:nvContentPartPr>
              <p14:xfrm>
                <a:off x="7837106" y="3614158"/>
                <a:ext cx="210600" cy="18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77DECE-6002-4122-8E14-A1E28EEDF6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28121" y="3605158"/>
                  <a:ext cx="228210" cy="20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562" name="TextBox 14">
            <a:extLst>
              <a:ext uri="{FF2B5EF4-FFF2-40B4-BE49-F238E27FC236}">
                <a16:creationId xmlns:a16="http://schemas.microsoft.com/office/drawing/2014/main" id="{85B64560-5404-41AE-996C-434393DA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4106863"/>
            <a:ext cx="114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External interface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7F6BC3D-F62E-4282-AFA7-D19296B583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85D3D1B-E658-4DDD-9098-8D92DCD21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A0A739-56F7-43B2-AB29-FA106CB2BBE9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9B7C9C3-4FE7-4C64-8F36-6DD7EED45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69863"/>
            <a:ext cx="6305550" cy="685800"/>
          </a:xfrm>
        </p:spPr>
        <p:txBody>
          <a:bodyPr/>
          <a:lstStyle/>
          <a:p>
            <a:pPr eaLnBrk="1" hangingPunct="1"/>
            <a:r>
              <a:rPr lang="en-US" altLang="en-US"/>
              <a:t>Deployment Elements</a:t>
            </a:r>
          </a:p>
        </p:txBody>
      </p:sp>
      <p:sp>
        <p:nvSpPr>
          <p:cNvPr id="24581" name="Picture 4">
            <a:extLst>
              <a:ext uri="{FF2B5EF4-FFF2-40B4-BE49-F238E27FC236}">
                <a16:creationId xmlns:a16="http://schemas.microsoft.com/office/drawing/2014/main" id="{9899DCBD-89C0-43AB-A638-4BA002AC4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1689" y="1981201"/>
            <a:ext cx="296703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5DEC0D7C-F085-4384-A5FF-B890333EE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47738"/>
            <a:ext cx="8648700" cy="179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altLang="en-US">
                <a:latin typeface="Palatino" pitchFamily="-128" charset="0"/>
              </a:rPr>
              <a:t>Shows what are the physical computing environment in which the software functionality and the subsystems operate.</a:t>
            </a:r>
          </a:p>
          <a:p>
            <a:pPr lvl="1" algn="just">
              <a:spcBef>
                <a:spcPts val="600"/>
              </a:spcBef>
              <a:buNone/>
            </a:pPr>
            <a:endParaRPr lang="en-US" altLang="en-US" b="1">
              <a:latin typeface="Palatino" pitchFamily="-128" charset="0"/>
            </a:endParaRPr>
          </a:p>
          <a:p>
            <a:pPr algn="just">
              <a:spcBef>
                <a:spcPts val="600"/>
              </a:spcBef>
            </a:pPr>
            <a:endParaRPr lang="en-US" altLang="en-US" b="1">
              <a:latin typeface="Palatino" pitchFamily="-128" charset="0"/>
            </a:endParaRPr>
          </a:p>
          <a:p>
            <a:pPr algn="just">
              <a:spcBef>
                <a:spcPts val="600"/>
              </a:spcBef>
            </a:pPr>
            <a:endParaRPr lang="en-US" altLang="en-US">
              <a:latin typeface="Palatino" pitchFamily="-128" charset="0"/>
            </a:endParaRPr>
          </a:p>
          <a:p>
            <a:pPr algn="just">
              <a:spcBef>
                <a:spcPts val="600"/>
              </a:spcBef>
            </a:pPr>
            <a:endParaRPr lang="en-US" altLang="en-US">
              <a:latin typeface="Palatino" pitchFamily="-128" charset="0"/>
            </a:endParaRPr>
          </a:p>
        </p:txBody>
      </p:sp>
      <p:pic>
        <p:nvPicPr>
          <p:cNvPr id="24583" name="Picture 1">
            <a:extLst>
              <a:ext uri="{FF2B5EF4-FFF2-40B4-BE49-F238E27FC236}">
                <a16:creationId xmlns:a16="http://schemas.microsoft.com/office/drawing/2014/main" id="{2DE2305F-EAF9-4875-B6C9-FEC3EA68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828801"/>
            <a:ext cx="70294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473B-3C8E-445D-A563-35322CC0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70BB-F723-478D-AD42-C65CAFD7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divided into separately named and addressable components called </a:t>
            </a:r>
            <a:r>
              <a:rPr lang="en-US" i="1" dirty="0"/>
              <a:t>modules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modularize a design so that development can be more easily planned; software increments can be defined and delivered; changes can be more easily accommodated and debugging can be conducted more efficiently.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C7AD1-BE61-451A-8C88-6B51C6A3A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5B421-6005-45E9-AF6F-546EC4E3D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029E2-5531-47C6-91F7-2ED8BE6B1E9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60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>
            <a:extLst>
              <a:ext uri="{FF2B5EF4-FFF2-40B4-BE49-F238E27FC236}">
                <a16:creationId xmlns:a16="http://schemas.microsoft.com/office/drawing/2014/main" id="{16DF3E55-5D06-48D1-A145-F95BCF320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70" name="Slide Number Placeholder 4">
            <a:extLst>
              <a:ext uri="{FF2B5EF4-FFF2-40B4-BE49-F238E27FC236}">
                <a16:creationId xmlns:a16="http://schemas.microsoft.com/office/drawing/2014/main" id="{56D8B0B6-B01E-4231-A931-99DE79D86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5825C-A5DC-4533-812C-43074082576B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8E6D9DE-FDF2-4E4A-986D-C566EC16A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0673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Modularity: Trade-offs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EE8C40B-4251-431A-B471-276102A4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1828800"/>
            <a:ext cx="490855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What is the "right" number of modules 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304EEC1-8E29-4820-8836-D6FC14BAF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2146300"/>
            <a:ext cx="3906838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for a specific software design?</a:t>
            </a:r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633689B2-3B41-40D3-B750-E68159AE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867401"/>
            <a:ext cx="1723228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optimal number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1C89C9BB-4C80-4863-8160-43482BB0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6096001"/>
            <a:ext cx="1450717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of modules</a:t>
            </a:r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97E51768-DE42-430D-95CC-572A9D00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192464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5F290DFF-91BA-437F-B29D-4F376548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179764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4501E209-6086-4E10-A308-FFADEF825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592764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2" name="Rectangle 10">
            <a:extLst>
              <a:ext uri="{FF2B5EF4-FFF2-40B4-BE49-F238E27FC236}">
                <a16:creationId xmlns:a16="http://schemas.microsoft.com/office/drawing/2014/main" id="{9F1B4869-09E3-421C-8FAC-86A6FE403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5580064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3" name="Rectangle 11">
            <a:extLst>
              <a:ext uri="{FF2B5EF4-FFF2-40B4-BE49-F238E27FC236}">
                <a16:creationId xmlns:a16="http://schemas.microsoft.com/office/drawing/2014/main" id="{C3FE1E65-756A-4074-AA05-BEA9B382F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5503864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4" name="Rectangle 12">
            <a:extLst>
              <a:ext uri="{FF2B5EF4-FFF2-40B4-BE49-F238E27FC236}">
                <a16:creationId xmlns:a16="http://schemas.microsoft.com/office/drawing/2014/main" id="{5827444E-B45A-44AE-94A6-65254028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5491164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5" name="Rectangle 13">
            <a:extLst>
              <a:ext uri="{FF2B5EF4-FFF2-40B4-BE49-F238E27FC236}">
                <a16:creationId xmlns:a16="http://schemas.microsoft.com/office/drawing/2014/main" id="{3E17B169-06BC-4AD7-8BB7-FEDACCAF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3421064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6" name="Rectangle 14">
            <a:extLst>
              <a:ext uri="{FF2B5EF4-FFF2-40B4-BE49-F238E27FC236}">
                <a16:creationId xmlns:a16="http://schemas.microsoft.com/office/drawing/2014/main" id="{77A7CBD2-9D87-4A56-88FD-2D6CCB9A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408364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7" name="Rectangle 15">
            <a:extLst>
              <a:ext uri="{FF2B5EF4-FFF2-40B4-BE49-F238E27FC236}">
                <a16:creationId xmlns:a16="http://schemas.microsoft.com/office/drawing/2014/main" id="{B7AA5389-3689-455F-94DE-37D68DCF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5389564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8" name="Rectangle 16">
            <a:extLst>
              <a:ext uri="{FF2B5EF4-FFF2-40B4-BE49-F238E27FC236}">
                <a16:creationId xmlns:a16="http://schemas.microsoft.com/office/drawing/2014/main" id="{F4B85827-7A81-42B2-BFB2-D82687CD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376864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9" name="Rectangle 17">
            <a:extLst>
              <a:ext uri="{FF2B5EF4-FFF2-40B4-BE49-F238E27FC236}">
                <a16:creationId xmlns:a16="http://schemas.microsoft.com/office/drawing/2014/main" id="{2B3B3363-475F-493A-B8DD-8E77D682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613150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0" name="Rectangle 18">
            <a:extLst>
              <a:ext uri="{FF2B5EF4-FFF2-40B4-BE49-F238E27FC236}">
                <a16:creationId xmlns:a16="http://schemas.microsoft.com/office/drawing/2014/main" id="{7A15FB88-3460-4BF7-9EA9-C533337E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598864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1" name="Rectangle 19">
            <a:extLst>
              <a:ext uri="{FF2B5EF4-FFF2-40B4-BE49-F238E27FC236}">
                <a16:creationId xmlns:a16="http://schemas.microsoft.com/office/drawing/2014/main" id="{7822FAD5-AEEF-4DC3-83B7-56913334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5275264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2" name="Rectangle 20">
            <a:extLst>
              <a:ext uri="{FF2B5EF4-FFF2-40B4-BE49-F238E27FC236}">
                <a16:creationId xmlns:a16="http://schemas.microsoft.com/office/drawing/2014/main" id="{D1115966-7873-4F00-8C4F-E04BDA44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5262564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3" name="Rectangle 21">
            <a:extLst>
              <a:ext uri="{FF2B5EF4-FFF2-40B4-BE49-F238E27FC236}">
                <a16:creationId xmlns:a16="http://schemas.microsoft.com/office/drawing/2014/main" id="{74B65694-2D09-4BF9-B35D-C1B7F669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3789364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4" name="Rectangle 22">
            <a:extLst>
              <a:ext uri="{FF2B5EF4-FFF2-40B4-BE49-F238E27FC236}">
                <a16:creationId xmlns:a16="http://schemas.microsoft.com/office/drawing/2014/main" id="{FB1FF42C-B2C2-4149-84B2-3BE3CA91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3776664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5" name="Rectangle 23">
            <a:extLst>
              <a:ext uri="{FF2B5EF4-FFF2-40B4-BE49-F238E27FC236}">
                <a16:creationId xmlns:a16="http://schemas.microsoft.com/office/drawing/2014/main" id="{8E100554-BEE3-472E-A726-38C5C5F4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5160964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6" name="Rectangle 24">
            <a:extLst>
              <a:ext uri="{FF2B5EF4-FFF2-40B4-BE49-F238E27FC236}">
                <a16:creationId xmlns:a16="http://schemas.microsoft.com/office/drawing/2014/main" id="{A35517A5-C465-4049-B4E2-40511D47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5148264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7" name="Rectangle 25">
            <a:extLst>
              <a:ext uri="{FF2B5EF4-FFF2-40B4-BE49-F238E27FC236}">
                <a16:creationId xmlns:a16="http://schemas.microsoft.com/office/drawing/2014/main" id="{D20A8867-59AF-475A-9772-5AE81106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3929064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8" name="Rectangle 26">
            <a:extLst>
              <a:ext uri="{FF2B5EF4-FFF2-40B4-BE49-F238E27FC236}">
                <a16:creationId xmlns:a16="http://schemas.microsoft.com/office/drawing/2014/main" id="{9AD95785-D5FE-44FF-B5DC-7C9CB1CA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916364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9" name="Rectangle 27">
            <a:extLst>
              <a:ext uri="{FF2B5EF4-FFF2-40B4-BE49-F238E27FC236}">
                <a16:creationId xmlns:a16="http://schemas.microsoft.com/office/drawing/2014/main" id="{0001189C-F05C-4010-9A05-D8FAB48D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5021264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0" name="Rectangle 28">
            <a:extLst>
              <a:ext uri="{FF2B5EF4-FFF2-40B4-BE49-F238E27FC236}">
                <a16:creationId xmlns:a16="http://schemas.microsoft.com/office/drawing/2014/main" id="{147AA116-5306-464B-83B2-C4306977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500856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1" name="Rectangle 29">
            <a:extLst>
              <a:ext uri="{FF2B5EF4-FFF2-40B4-BE49-F238E27FC236}">
                <a16:creationId xmlns:a16="http://schemas.microsoft.com/office/drawing/2014/main" id="{C2FB24C8-AF7A-45ED-8454-D3F53BD4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410686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2" name="Rectangle 30">
            <a:extLst>
              <a:ext uri="{FF2B5EF4-FFF2-40B4-BE49-F238E27FC236}">
                <a16:creationId xmlns:a16="http://schemas.microsoft.com/office/drawing/2014/main" id="{CE6E051A-60F2-41B2-97FB-BB84ED5E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409416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3" name="Rectangle 31">
            <a:extLst>
              <a:ext uri="{FF2B5EF4-FFF2-40B4-BE49-F238E27FC236}">
                <a16:creationId xmlns:a16="http://schemas.microsoft.com/office/drawing/2014/main" id="{2CDD9875-7C81-47BD-8F69-9883E2AF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5021264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4" name="Rectangle 32">
            <a:extLst>
              <a:ext uri="{FF2B5EF4-FFF2-40B4-BE49-F238E27FC236}">
                <a16:creationId xmlns:a16="http://schemas.microsoft.com/office/drawing/2014/main" id="{59445EC8-69A0-4A89-9C07-4A3C8B9F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500856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5" name="Rectangle 33">
            <a:extLst>
              <a:ext uri="{FF2B5EF4-FFF2-40B4-BE49-F238E27FC236}">
                <a16:creationId xmlns:a16="http://schemas.microsoft.com/office/drawing/2014/main" id="{C76EC3A7-08B9-494D-9E85-5BC897F6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10686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6" name="Rectangle 34">
            <a:extLst>
              <a:ext uri="{FF2B5EF4-FFF2-40B4-BE49-F238E27FC236}">
                <a16:creationId xmlns:a16="http://schemas.microsoft.com/office/drawing/2014/main" id="{FA13FDCB-CF13-4C09-B57C-BF805C4E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09416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7" name="Rectangle 35">
            <a:extLst>
              <a:ext uri="{FF2B5EF4-FFF2-40B4-BE49-F238E27FC236}">
                <a16:creationId xmlns:a16="http://schemas.microsoft.com/office/drawing/2014/main" id="{3B37CB14-39C3-4E3D-BF8B-F3E023F3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4818064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8" name="Rectangle 36">
            <a:extLst>
              <a:ext uri="{FF2B5EF4-FFF2-40B4-BE49-F238E27FC236}">
                <a16:creationId xmlns:a16="http://schemas.microsoft.com/office/drawing/2014/main" id="{5146C1F1-AEA2-4E63-A3A8-3041184D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4805364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9" name="Rectangle 37">
            <a:extLst>
              <a:ext uri="{FF2B5EF4-FFF2-40B4-BE49-F238E27FC236}">
                <a16:creationId xmlns:a16="http://schemas.microsoft.com/office/drawing/2014/main" id="{0D9C4728-7DC4-41E2-9A5E-BE0D5BDB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3929064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0" name="Rectangle 38">
            <a:extLst>
              <a:ext uri="{FF2B5EF4-FFF2-40B4-BE49-F238E27FC236}">
                <a16:creationId xmlns:a16="http://schemas.microsoft.com/office/drawing/2014/main" id="{8100E389-3B79-4BAC-B234-E4C57C62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916364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1" name="Rectangle 39">
            <a:extLst>
              <a:ext uri="{FF2B5EF4-FFF2-40B4-BE49-F238E27FC236}">
                <a16:creationId xmlns:a16="http://schemas.microsoft.com/office/drawing/2014/main" id="{75467057-248B-41A6-B229-0CEF3F3A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4614864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2" name="Rectangle 40">
            <a:extLst>
              <a:ext uri="{FF2B5EF4-FFF2-40B4-BE49-F238E27FC236}">
                <a16:creationId xmlns:a16="http://schemas.microsoft.com/office/drawing/2014/main" id="{D9C2CD9E-BD2B-404C-B67D-AD494CAB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4602164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3" name="Rectangle 41">
            <a:extLst>
              <a:ext uri="{FF2B5EF4-FFF2-40B4-BE49-F238E27FC236}">
                <a16:creationId xmlns:a16="http://schemas.microsoft.com/office/drawing/2014/main" id="{1F949EE0-550F-4E81-A38E-93A1D196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3789364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4" name="Rectangle 42">
            <a:extLst>
              <a:ext uri="{FF2B5EF4-FFF2-40B4-BE49-F238E27FC236}">
                <a16:creationId xmlns:a16="http://schemas.microsoft.com/office/drawing/2014/main" id="{49C9EBAB-00AA-437B-AC8F-DBF2583D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3776663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5" name="Rectangle 43">
            <a:extLst>
              <a:ext uri="{FF2B5EF4-FFF2-40B4-BE49-F238E27FC236}">
                <a16:creationId xmlns:a16="http://schemas.microsoft.com/office/drawing/2014/main" id="{CD1B57BD-685B-440B-B6CA-77D67F99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475164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6" name="Rectangle 44">
            <a:extLst>
              <a:ext uri="{FF2B5EF4-FFF2-40B4-BE49-F238E27FC236}">
                <a16:creationId xmlns:a16="http://schemas.microsoft.com/office/drawing/2014/main" id="{CBF7B775-0B98-468E-9E49-EF33AF36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4462464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7" name="Rectangle 45">
            <a:extLst>
              <a:ext uri="{FF2B5EF4-FFF2-40B4-BE49-F238E27FC236}">
                <a16:creationId xmlns:a16="http://schemas.microsoft.com/office/drawing/2014/main" id="{B9157162-77D1-45D5-AFE9-C0BB4393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613150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8" name="Rectangle 46">
            <a:extLst>
              <a:ext uri="{FF2B5EF4-FFF2-40B4-BE49-F238E27FC236}">
                <a16:creationId xmlns:a16="http://schemas.microsoft.com/office/drawing/2014/main" id="{8FBCDA05-3EF5-4E2E-B53B-4DA5B9F18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3598864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9" name="Rectangle 47">
            <a:extLst>
              <a:ext uri="{FF2B5EF4-FFF2-40B4-BE49-F238E27FC236}">
                <a16:creationId xmlns:a16="http://schemas.microsoft.com/office/drawing/2014/main" id="{34668E1D-7621-4658-9137-61146923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8" y="4246564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0" name="Rectangle 48">
            <a:extLst>
              <a:ext uri="{FF2B5EF4-FFF2-40B4-BE49-F238E27FC236}">
                <a16:creationId xmlns:a16="http://schemas.microsoft.com/office/drawing/2014/main" id="{506C3700-2A76-45B8-9988-C7E111A7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4233864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1" name="Rectangle 49">
            <a:extLst>
              <a:ext uri="{FF2B5EF4-FFF2-40B4-BE49-F238E27FC236}">
                <a16:creationId xmlns:a16="http://schemas.microsoft.com/office/drawing/2014/main" id="{08916811-14AA-4AE1-92F8-E2087CB6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8" y="3421064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2" name="Rectangle 50">
            <a:extLst>
              <a:ext uri="{FF2B5EF4-FFF2-40B4-BE49-F238E27FC236}">
                <a16:creationId xmlns:a16="http://schemas.microsoft.com/office/drawing/2014/main" id="{65F572E5-E3D4-475A-974A-E32B4874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3408364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3" name="Rectangle 51">
            <a:extLst>
              <a:ext uri="{FF2B5EF4-FFF2-40B4-BE49-F238E27FC236}">
                <a16:creationId xmlns:a16="http://schemas.microsoft.com/office/drawing/2014/main" id="{1F0D1090-4336-4CD1-9603-4F8315A7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192464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4" name="Rectangle 52">
            <a:extLst>
              <a:ext uri="{FF2B5EF4-FFF2-40B4-BE49-F238E27FC236}">
                <a16:creationId xmlns:a16="http://schemas.microsoft.com/office/drawing/2014/main" id="{037807CF-1CAB-4580-A69F-743003C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3179763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5" name="Rectangle 53">
            <a:extLst>
              <a:ext uri="{FF2B5EF4-FFF2-40B4-BE49-F238E27FC236}">
                <a16:creationId xmlns:a16="http://schemas.microsoft.com/office/drawing/2014/main" id="{EA9BEE1F-7B8F-4AE0-A309-C4D623BC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841750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6" name="Rectangle 54">
            <a:extLst>
              <a:ext uri="{FF2B5EF4-FFF2-40B4-BE49-F238E27FC236}">
                <a16:creationId xmlns:a16="http://schemas.microsoft.com/office/drawing/2014/main" id="{4C9359E5-F757-4C6A-A3D3-249D9183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3827464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7" name="Rectangle 55">
            <a:extLst>
              <a:ext uri="{FF2B5EF4-FFF2-40B4-BE49-F238E27FC236}">
                <a16:creationId xmlns:a16="http://schemas.microsoft.com/office/drawing/2014/main" id="{3E277BF4-A6A5-4870-B909-DFD2D272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1" y="3087689"/>
            <a:ext cx="1202251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   cost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8" name="Rectangle 56">
            <a:extLst>
              <a:ext uri="{FF2B5EF4-FFF2-40B4-BE49-F238E27FC236}">
                <a16:creationId xmlns:a16="http://schemas.microsoft.com/office/drawing/2014/main" id="{BCD14864-EA4D-4DFB-BA24-BE6DC257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1" y="3316289"/>
            <a:ext cx="1258357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 software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9" name="Rectangle 57">
            <a:extLst>
              <a:ext uri="{FF2B5EF4-FFF2-40B4-BE49-F238E27FC236}">
                <a16:creationId xmlns:a16="http://schemas.microsoft.com/office/drawing/2014/main" id="{4395ECDE-431E-4692-ABCD-10830138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1" y="5816601"/>
            <a:ext cx="2066925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number of modules</a:t>
            </a:r>
          </a:p>
        </p:txBody>
      </p:sp>
      <p:grpSp>
        <p:nvGrpSpPr>
          <p:cNvPr id="30780" name="Group 58">
            <a:extLst>
              <a:ext uri="{FF2B5EF4-FFF2-40B4-BE49-F238E27FC236}">
                <a16:creationId xmlns:a16="http://schemas.microsoft.com/office/drawing/2014/main" id="{13C7D30F-C6DA-4BEF-A799-9A5955BA8B29}"/>
              </a:ext>
            </a:extLst>
          </p:cNvPr>
          <p:cNvGrpSpPr>
            <a:grpSpLocks/>
          </p:cNvGrpSpPr>
          <p:nvPr/>
        </p:nvGrpSpPr>
        <p:grpSpPr bwMode="auto">
          <a:xfrm>
            <a:off x="5018089" y="5667375"/>
            <a:ext cx="4675187" cy="128588"/>
            <a:chOff x="1744" y="2971"/>
            <a:chExt cx="2945" cy="72"/>
          </a:xfrm>
        </p:grpSpPr>
        <p:sp>
          <p:nvSpPr>
            <p:cNvPr id="30789" name="Freeform 59">
              <a:extLst>
                <a:ext uri="{FF2B5EF4-FFF2-40B4-BE49-F238E27FC236}">
                  <a16:creationId xmlns:a16="http://schemas.microsoft.com/office/drawing/2014/main" id="{F6D3C92D-B7B7-40B2-8323-63FFAD3B1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90" name="Line 60">
              <a:extLst>
                <a:ext uri="{FF2B5EF4-FFF2-40B4-BE49-F238E27FC236}">
                  <a16:creationId xmlns:a16="http://schemas.microsoft.com/office/drawing/2014/main" id="{09349305-85F6-4AC8-999C-19647511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0781" name="Group 61">
            <a:extLst>
              <a:ext uri="{FF2B5EF4-FFF2-40B4-BE49-F238E27FC236}">
                <a16:creationId xmlns:a16="http://schemas.microsoft.com/office/drawing/2014/main" id="{E1969FF9-E325-4B81-B2F4-EC5FEF1AB066}"/>
              </a:ext>
            </a:extLst>
          </p:cNvPr>
          <p:cNvGrpSpPr>
            <a:grpSpLocks/>
          </p:cNvGrpSpPr>
          <p:nvPr/>
        </p:nvGrpSpPr>
        <p:grpSpPr bwMode="auto">
          <a:xfrm>
            <a:off x="4941889" y="2593975"/>
            <a:ext cx="128587" cy="3136900"/>
            <a:chOff x="1696" y="1250"/>
            <a:chExt cx="81" cy="1756"/>
          </a:xfrm>
        </p:grpSpPr>
        <p:sp>
          <p:nvSpPr>
            <p:cNvPr id="30787" name="Freeform 62">
              <a:extLst>
                <a:ext uri="{FF2B5EF4-FFF2-40B4-BE49-F238E27FC236}">
                  <a16:creationId xmlns:a16="http://schemas.microsoft.com/office/drawing/2014/main" id="{48D87741-9F35-4649-9D7F-E94ACF1DE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8" name="Line 63">
              <a:extLst>
                <a:ext uri="{FF2B5EF4-FFF2-40B4-BE49-F238E27FC236}">
                  <a16:creationId xmlns:a16="http://schemas.microsoft.com/office/drawing/2014/main" id="{B71F3252-0DF4-4223-B2DA-530137952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82336" name="Rectangle 64">
            <a:extLst>
              <a:ext uri="{FF2B5EF4-FFF2-40B4-BE49-F238E27FC236}">
                <a16:creationId xmlns:a16="http://schemas.microsoft.com/office/drawing/2014/main" id="{FBFA63BC-437B-42B8-A2EE-18810A0C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381" y="3830639"/>
            <a:ext cx="1243929" cy="64427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integration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cost</a:t>
            </a:r>
          </a:p>
        </p:txBody>
      </p:sp>
      <p:sp>
        <p:nvSpPr>
          <p:cNvPr id="182337" name="Rectangle 65">
            <a:extLst>
              <a:ext uri="{FF2B5EF4-FFF2-40B4-BE49-F238E27FC236}">
                <a16:creationId xmlns:a16="http://schemas.microsoft.com/office/drawing/2014/main" id="{73D599E6-A0EE-4751-9F8A-D2EC76FB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2744788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 development cost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4" name="Line 66">
            <a:extLst>
              <a:ext uri="{FF2B5EF4-FFF2-40B4-BE49-F238E27FC236}">
                <a16:creationId xmlns:a16="http://schemas.microsoft.com/office/drawing/2014/main" id="{DC275EC5-3F4F-4EB1-9F77-E3D632212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8" y="3027364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5" name="Line 67">
            <a:extLst>
              <a:ext uri="{FF2B5EF4-FFF2-40B4-BE49-F238E27FC236}">
                <a16:creationId xmlns:a16="http://schemas.microsoft.com/office/drawing/2014/main" id="{D0CB32F3-1EB0-490E-96AA-6BA15D633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388" y="4360864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6" name="Arc 68">
            <a:extLst>
              <a:ext uri="{FF2B5EF4-FFF2-40B4-BE49-F238E27FC236}">
                <a16:creationId xmlns:a16="http://schemas.microsoft.com/office/drawing/2014/main" id="{43DD454D-A396-4886-887E-CC13DBF39444}"/>
              </a:ext>
            </a:extLst>
          </p:cNvPr>
          <p:cNvSpPr>
            <a:spLocks/>
          </p:cNvSpPr>
          <p:nvPr/>
        </p:nvSpPr>
        <p:spPr bwMode="auto">
          <a:xfrm>
            <a:off x="5640388" y="5872163"/>
            <a:ext cx="1193800" cy="366712"/>
          </a:xfrm>
          <a:custGeom>
            <a:avLst/>
            <a:gdLst>
              <a:gd name="T0" fmla="*/ 65976518 w 21600"/>
              <a:gd name="T1" fmla="*/ 0 h 21705"/>
              <a:gd name="T2" fmla="*/ 0 w 21600"/>
              <a:gd name="T3" fmla="*/ 6195701 h 21705"/>
              <a:gd name="T4" fmla="*/ 0 w 21600"/>
              <a:gd name="T5" fmla="*/ 29972 h 217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E707-646D-4FB6-A8AC-1B16A7FC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2E9C-1E56-4B09-BCB7-2202EA42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of </a:t>
            </a:r>
            <a:r>
              <a:rPr lang="en-US" i="1" dirty="0"/>
              <a:t>Information Hiding</a:t>
            </a:r>
            <a:r>
              <a:rPr lang="en-US" dirty="0"/>
              <a:t> is to hide the details of data structures and procedural processing behind a module interface. Knowledge of the details need not be known by users of the module.</a:t>
            </a:r>
          </a:p>
          <a:p>
            <a:endParaRPr lang="en-US" dirty="0"/>
          </a:p>
          <a:p>
            <a:r>
              <a:rPr lang="en-US" dirty="0"/>
              <a:t>Modules should be specified and designed so that information (algorithms and data) contained within a module is inaccessible to other modules that have no need for such information.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9802F-9BC1-417D-BD6E-15A8BC9EB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FBFD5-A97D-4F4E-BC42-A115682FA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029E2-5531-47C6-91F7-2ED8BE6B1E9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78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4AC94E9C-2AF2-4A6D-8D2E-0B023EE17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E445D9A4-F86D-4638-A525-4B2F9B6E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EA8A0-9980-4F05-8F50-9D80BBAF416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BFF7AAD-FCBB-4BB7-B5E0-49BE430F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1219200"/>
            <a:ext cx="5184775" cy="3952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Information Hiding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2DA43F1-775B-4E3F-937E-891AD35A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0464"/>
            <a:ext cx="2501900" cy="3227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08E72D5D-8411-4DBE-8192-A85E9CEF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2051"/>
            <a:ext cx="2501900" cy="32226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CF5EE27B-FFEA-4044-A3A9-36E74845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1" y="1930400"/>
            <a:ext cx="1275989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</a:t>
            </a:r>
          </a:p>
        </p:txBody>
      </p:sp>
      <p:sp>
        <p:nvSpPr>
          <p:cNvPr id="31752" name="Freeform 6">
            <a:extLst>
              <a:ext uri="{FF2B5EF4-FFF2-40B4-BE49-F238E27FC236}">
                <a16:creationId xmlns:a16="http://schemas.microsoft.com/office/drawing/2014/main" id="{A92CED65-BE7C-4F46-ADF0-84FB0FB7055B}"/>
              </a:ext>
            </a:extLst>
          </p:cNvPr>
          <p:cNvSpPr>
            <a:spLocks/>
          </p:cNvSpPr>
          <p:nvPr/>
        </p:nvSpPr>
        <p:spPr bwMode="auto">
          <a:xfrm>
            <a:off x="5780089" y="3611564"/>
            <a:ext cx="1843087" cy="1843087"/>
          </a:xfrm>
          <a:custGeom>
            <a:avLst/>
            <a:gdLst>
              <a:gd name="T0" fmla="*/ 882054448 w 1161"/>
              <a:gd name="T1" fmla="*/ 204132601 h 1032"/>
              <a:gd name="T2" fmla="*/ 640119514 w 1161"/>
              <a:gd name="T3" fmla="*/ 133961350 h 1032"/>
              <a:gd name="T4" fmla="*/ 481348919 w 1161"/>
              <a:gd name="T5" fmla="*/ 133961350 h 1032"/>
              <a:gd name="T6" fmla="*/ 420865186 w 1161"/>
              <a:gd name="T7" fmla="*/ 226460385 h 1032"/>
              <a:gd name="T8" fmla="*/ 380542697 w 1161"/>
              <a:gd name="T9" fmla="*/ 338093950 h 1032"/>
              <a:gd name="T10" fmla="*/ 400703941 w 1161"/>
              <a:gd name="T11" fmla="*/ 494383085 h 1032"/>
              <a:gd name="T12" fmla="*/ 360381452 w 1161"/>
              <a:gd name="T13" fmla="*/ 676189687 h 1032"/>
              <a:gd name="T14" fmla="*/ 219252741 w 1161"/>
              <a:gd name="T15" fmla="*/ 877132604 h 1032"/>
              <a:gd name="T16" fmla="*/ 100806223 w 1161"/>
              <a:gd name="T17" fmla="*/ 1058937421 h 1032"/>
              <a:gd name="T18" fmla="*/ 20161245 w 1161"/>
              <a:gd name="T19" fmla="*/ 1237554339 h 1032"/>
              <a:gd name="T20" fmla="*/ 20161245 w 1161"/>
              <a:gd name="T21" fmla="*/ 1419359156 h 1032"/>
              <a:gd name="T22" fmla="*/ 80644978 w 1161"/>
              <a:gd name="T23" fmla="*/ 1575648290 h 1032"/>
              <a:gd name="T24" fmla="*/ 60483734 w 1161"/>
              <a:gd name="T25" fmla="*/ 1958396023 h 1032"/>
              <a:gd name="T26" fmla="*/ 40322489 w 1161"/>
              <a:gd name="T27" fmla="*/ 2147483646 h 1032"/>
              <a:gd name="T28" fmla="*/ 120967467 w 1161"/>
              <a:gd name="T29" fmla="*/ 2147483646 h 1032"/>
              <a:gd name="T30" fmla="*/ 259575230 w 1161"/>
              <a:gd name="T31" fmla="*/ 2147483646 h 1032"/>
              <a:gd name="T32" fmla="*/ 441026430 w 1161"/>
              <a:gd name="T33" fmla="*/ 2147483646 h 1032"/>
              <a:gd name="T34" fmla="*/ 700603247 w 1161"/>
              <a:gd name="T35" fmla="*/ 2147483646 h 1032"/>
              <a:gd name="T36" fmla="*/ 960178477 w 1161"/>
              <a:gd name="T37" fmla="*/ 2147483646 h 1032"/>
              <a:gd name="T38" fmla="*/ 1222274656 w 1161"/>
              <a:gd name="T39" fmla="*/ 2147483646 h 1032"/>
              <a:gd name="T40" fmla="*/ 1602818940 w 1161"/>
              <a:gd name="T41" fmla="*/ 2147483646 h 1032"/>
              <a:gd name="T42" fmla="*/ 1902716659 w 1161"/>
              <a:gd name="T43" fmla="*/ 2147483646 h 1032"/>
              <a:gd name="T44" fmla="*/ 2147483646 w 1161"/>
              <a:gd name="T45" fmla="*/ 2147483646 h 1032"/>
              <a:gd name="T46" fmla="*/ 2147483646 w 1161"/>
              <a:gd name="T47" fmla="*/ 2147483646 h 1032"/>
              <a:gd name="T48" fmla="*/ 2147483646 w 1161"/>
              <a:gd name="T49" fmla="*/ 2147483646 h 1032"/>
              <a:gd name="T50" fmla="*/ 2147483646 w 1161"/>
              <a:gd name="T51" fmla="*/ 2147483646 h 1032"/>
              <a:gd name="T52" fmla="*/ 2147483646 w 1161"/>
              <a:gd name="T53" fmla="*/ 2147483646 h 1032"/>
              <a:gd name="T54" fmla="*/ 2147483646 w 1161"/>
              <a:gd name="T55" fmla="*/ 2147483646 h 1032"/>
              <a:gd name="T56" fmla="*/ 2147483646 w 1161"/>
              <a:gd name="T57" fmla="*/ 2147483646 h 1032"/>
              <a:gd name="T58" fmla="*/ 2147483646 w 1161"/>
              <a:gd name="T59" fmla="*/ 2147483646 h 1032"/>
              <a:gd name="T60" fmla="*/ 2147483646 w 1161"/>
              <a:gd name="T61" fmla="*/ 1980723808 h 1032"/>
              <a:gd name="T62" fmla="*/ 2147483646 w 1161"/>
              <a:gd name="T63" fmla="*/ 1779780891 h 1032"/>
              <a:gd name="T64" fmla="*/ 2147483646 w 1161"/>
              <a:gd name="T65" fmla="*/ 1620302073 h 1032"/>
              <a:gd name="T66" fmla="*/ 2147483646 w 1161"/>
              <a:gd name="T67" fmla="*/ 1352377588 h 1032"/>
              <a:gd name="T68" fmla="*/ 2147483646 w 1161"/>
              <a:gd name="T69" fmla="*/ 1285397806 h 1032"/>
              <a:gd name="T70" fmla="*/ 2147483646 w 1161"/>
              <a:gd name="T71" fmla="*/ 1103591204 h 1032"/>
              <a:gd name="T72" fmla="*/ 2147483646 w 1161"/>
              <a:gd name="T73" fmla="*/ 810151036 h 1032"/>
              <a:gd name="T74" fmla="*/ 2147483646 w 1161"/>
              <a:gd name="T75" fmla="*/ 586880335 h 1032"/>
              <a:gd name="T76" fmla="*/ 2147483646 w 1161"/>
              <a:gd name="T77" fmla="*/ 360421735 h 1032"/>
              <a:gd name="T78" fmla="*/ 2147483646 w 1161"/>
              <a:gd name="T79" fmla="*/ 271114169 h 1032"/>
              <a:gd name="T80" fmla="*/ 2147483646 w 1161"/>
              <a:gd name="T81" fmla="*/ 271114169 h 1032"/>
              <a:gd name="T82" fmla="*/ 2147483646 w 1161"/>
              <a:gd name="T83" fmla="*/ 226460385 h 1032"/>
              <a:gd name="T84" fmla="*/ 2081648498 w 1161"/>
              <a:gd name="T85" fmla="*/ 89307566 h 1032"/>
              <a:gd name="T86" fmla="*/ 2021164764 w 1161"/>
              <a:gd name="T87" fmla="*/ 22327785 h 1032"/>
              <a:gd name="T88" fmla="*/ 1922877903 w 1161"/>
              <a:gd name="T89" fmla="*/ 0 h 1032"/>
              <a:gd name="T90" fmla="*/ 1761587947 w 1161"/>
              <a:gd name="T91" fmla="*/ 0 h 1032"/>
              <a:gd name="T92" fmla="*/ 1522173962 w 1161"/>
              <a:gd name="T93" fmla="*/ 66981568 h 1032"/>
              <a:gd name="T94" fmla="*/ 1280239028 w 1161"/>
              <a:gd name="T95" fmla="*/ 156289134 h 1032"/>
              <a:gd name="T96" fmla="*/ 1020662211 w 1161"/>
              <a:gd name="T97" fmla="*/ 293440167 h 10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61" h="1032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3" name="Freeform 7">
            <a:extLst>
              <a:ext uri="{FF2B5EF4-FFF2-40B4-BE49-F238E27FC236}">
                <a16:creationId xmlns:a16="http://schemas.microsoft.com/office/drawing/2014/main" id="{DBDA1A4E-E134-4266-B80B-94D2A7B93546}"/>
              </a:ext>
            </a:extLst>
          </p:cNvPr>
          <p:cNvSpPr>
            <a:spLocks/>
          </p:cNvSpPr>
          <p:nvPr/>
        </p:nvSpPr>
        <p:spPr bwMode="auto">
          <a:xfrm>
            <a:off x="5780089" y="3611564"/>
            <a:ext cx="1855787" cy="1855787"/>
          </a:xfrm>
          <a:custGeom>
            <a:avLst/>
            <a:gdLst>
              <a:gd name="T0" fmla="*/ 887094761 w 1169"/>
              <a:gd name="T1" fmla="*/ 204175865 h 1039"/>
              <a:gd name="T2" fmla="*/ 645159826 w 1169"/>
              <a:gd name="T3" fmla="*/ 137181776 h 1039"/>
              <a:gd name="T4" fmla="*/ 483869870 w 1169"/>
              <a:gd name="T5" fmla="*/ 137181776 h 1039"/>
              <a:gd name="T6" fmla="*/ 423386136 w 1169"/>
              <a:gd name="T7" fmla="*/ 226507823 h 1039"/>
              <a:gd name="T8" fmla="*/ 383063647 w 1169"/>
              <a:gd name="T9" fmla="*/ 341357640 h 1039"/>
              <a:gd name="T10" fmla="*/ 403224891 w 1169"/>
              <a:gd name="T11" fmla="*/ 497679564 h 1039"/>
              <a:gd name="T12" fmla="*/ 362902402 w 1169"/>
              <a:gd name="T13" fmla="*/ 679523470 h 1039"/>
              <a:gd name="T14" fmla="*/ 221773690 w 1169"/>
              <a:gd name="T15" fmla="*/ 883699335 h 1039"/>
              <a:gd name="T16" fmla="*/ 100806223 w 1169"/>
              <a:gd name="T17" fmla="*/ 1065545027 h 1039"/>
              <a:gd name="T18" fmla="*/ 20161245 w 1169"/>
              <a:gd name="T19" fmla="*/ 1247388934 h 1039"/>
              <a:gd name="T20" fmla="*/ 20161245 w 1169"/>
              <a:gd name="T21" fmla="*/ 1429232840 h 1039"/>
              <a:gd name="T22" fmla="*/ 80644978 w 1169"/>
              <a:gd name="T23" fmla="*/ 1588746574 h 1039"/>
              <a:gd name="T24" fmla="*/ 60483734 w 1169"/>
              <a:gd name="T25" fmla="*/ 1974766345 h 1039"/>
              <a:gd name="T26" fmla="*/ 40322489 w 1169"/>
              <a:gd name="T27" fmla="*/ 2147483646 h 1039"/>
              <a:gd name="T28" fmla="*/ 120967467 w 1169"/>
              <a:gd name="T29" fmla="*/ 2147483646 h 1039"/>
              <a:gd name="T30" fmla="*/ 262096179 w 1169"/>
              <a:gd name="T31" fmla="*/ 2147483646 h 1039"/>
              <a:gd name="T32" fmla="*/ 443547380 w 1169"/>
              <a:gd name="T33" fmla="*/ 2147483646 h 1039"/>
              <a:gd name="T34" fmla="*/ 705643560 w 1169"/>
              <a:gd name="T35" fmla="*/ 2147483646 h 1039"/>
              <a:gd name="T36" fmla="*/ 967739739 w 1169"/>
              <a:gd name="T37" fmla="*/ 2147483646 h 1039"/>
              <a:gd name="T38" fmla="*/ 1229835919 w 1169"/>
              <a:gd name="T39" fmla="*/ 2147483646 h 1039"/>
              <a:gd name="T40" fmla="*/ 1612899565 w 1169"/>
              <a:gd name="T41" fmla="*/ 2147483646 h 1039"/>
              <a:gd name="T42" fmla="*/ 1915318234 w 1169"/>
              <a:gd name="T43" fmla="*/ 2147483646 h 1039"/>
              <a:gd name="T44" fmla="*/ 2147483646 w 1169"/>
              <a:gd name="T45" fmla="*/ 2147483646 h 1039"/>
              <a:gd name="T46" fmla="*/ 2147483646 w 1169"/>
              <a:gd name="T47" fmla="*/ 2147483646 h 1039"/>
              <a:gd name="T48" fmla="*/ 2147483646 w 1169"/>
              <a:gd name="T49" fmla="*/ 2147483646 h 1039"/>
              <a:gd name="T50" fmla="*/ 2147483646 w 1169"/>
              <a:gd name="T51" fmla="*/ 2147483646 h 1039"/>
              <a:gd name="T52" fmla="*/ 2147483646 w 1169"/>
              <a:gd name="T53" fmla="*/ 2147483646 h 1039"/>
              <a:gd name="T54" fmla="*/ 2147483646 w 1169"/>
              <a:gd name="T55" fmla="*/ 2147483646 h 1039"/>
              <a:gd name="T56" fmla="*/ 2147483646 w 1169"/>
              <a:gd name="T57" fmla="*/ 2147483646 h 1039"/>
              <a:gd name="T58" fmla="*/ 2147483646 w 1169"/>
              <a:gd name="T59" fmla="*/ 2147483646 h 1039"/>
              <a:gd name="T60" fmla="*/ 2147483646 w 1169"/>
              <a:gd name="T61" fmla="*/ 1997098303 h 1039"/>
              <a:gd name="T62" fmla="*/ 2147483646 w 1169"/>
              <a:gd name="T63" fmla="*/ 1792922439 h 1039"/>
              <a:gd name="T64" fmla="*/ 2147483646 w 1169"/>
              <a:gd name="T65" fmla="*/ 1633410491 h 1039"/>
              <a:gd name="T66" fmla="*/ 2147483646 w 1169"/>
              <a:gd name="T67" fmla="*/ 1362238751 h 1039"/>
              <a:gd name="T68" fmla="*/ 2147483646 w 1169"/>
              <a:gd name="T69" fmla="*/ 1292052850 h 1039"/>
              <a:gd name="T70" fmla="*/ 2147483646 w 1169"/>
              <a:gd name="T71" fmla="*/ 1110208944 h 1039"/>
              <a:gd name="T72" fmla="*/ 2147483646 w 1169"/>
              <a:gd name="T73" fmla="*/ 816705245 h 1039"/>
              <a:gd name="T74" fmla="*/ 2147483646 w 1169"/>
              <a:gd name="T75" fmla="*/ 590197422 h 1039"/>
              <a:gd name="T76" fmla="*/ 2147483646 w 1169"/>
              <a:gd name="T77" fmla="*/ 363689599 h 1039"/>
              <a:gd name="T78" fmla="*/ 2147483646 w 1169"/>
              <a:gd name="T79" fmla="*/ 271171740 h 1039"/>
              <a:gd name="T80" fmla="*/ 2147483646 w 1169"/>
              <a:gd name="T81" fmla="*/ 271171740 h 1039"/>
              <a:gd name="T82" fmla="*/ 2147483646 w 1169"/>
              <a:gd name="T83" fmla="*/ 226507823 h 1039"/>
              <a:gd name="T84" fmla="*/ 2096769435 w 1169"/>
              <a:gd name="T85" fmla="*/ 89327834 h 1039"/>
              <a:gd name="T86" fmla="*/ 2036285701 w 1169"/>
              <a:gd name="T87" fmla="*/ 22331958 h 1039"/>
              <a:gd name="T88" fmla="*/ 1935479479 w 1169"/>
              <a:gd name="T89" fmla="*/ 0 h 1039"/>
              <a:gd name="T90" fmla="*/ 1774189522 w 1169"/>
              <a:gd name="T91" fmla="*/ 0 h 1039"/>
              <a:gd name="T92" fmla="*/ 1532254587 w 1169"/>
              <a:gd name="T93" fmla="*/ 66995875 h 1039"/>
              <a:gd name="T94" fmla="*/ 1290319652 w 1169"/>
              <a:gd name="T95" fmla="*/ 159511948 h 1039"/>
              <a:gd name="T96" fmla="*/ 1028223473 w 1169"/>
              <a:gd name="T97" fmla="*/ 293503699 h 10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69" h="103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4" name="Rectangle 8">
            <a:extLst>
              <a:ext uri="{FF2B5EF4-FFF2-40B4-BE49-F238E27FC236}">
                <a16:creationId xmlns:a16="http://schemas.microsoft.com/office/drawing/2014/main" id="{0DDEF17E-2592-45A2-AA24-DCC7CAD01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0463"/>
            <a:ext cx="2501900" cy="647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5" name="Rectangle 9">
            <a:extLst>
              <a:ext uri="{FF2B5EF4-FFF2-40B4-BE49-F238E27FC236}">
                <a16:creationId xmlns:a16="http://schemas.microsoft.com/office/drawing/2014/main" id="{430D036F-3394-40CC-BD2F-6A93BD13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2051"/>
            <a:ext cx="2501900" cy="644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6" name="Rectangle 10">
            <a:extLst>
              <a:ext uri="{FF2B5EF4-FFF2-40B4-BE49-F238E27FC236}">
                <a16:creationId xmlns:a16="http://schemas.microsoft.com/office/drawing/2014/main" id="{7B60625B-EE9B-462D-99E3-3F65F201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1" y="2389189"/>
            <a:ext cx="12858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controlled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B7C5418D-D510-4B8E-AC52-D363FAE3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1" y="2630489"/>
            <a:ext cx="11334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interface</a:t>
            </a:r>
          </a:p>
        </p:txBody>
      </p:sp>
      <p:sp>
        <p:nvSpPr>
          <p:cNvPr id="183308" name="Rectangle 12">
            <a:extLst>
              <a:ext uri="{FF2B5EF4-FFF2-40B4-BE49-F238E27FC236}">
                <a16:creationId xmlns:a16="http://schemas.microsoft.com/office/drawing/2014/main" id="{01D50EF5-B2F4-4059-9000-6065D734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4191000"/>
            <a:ext cx="107156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"secret"</a:t>
            </a:r>
          </a:p>
        </p:txBody>
      </p:sp>
      <p:sp>
        <p:nvSpPr>
          <p:cNvPr id="31759" name="Rectangle 13">
            <a:extLst>
              <a:ext uri="{FF2B5EF4-FFF2-40B4-BE49-F238E27FC236}">
                <a16:creationId xmlns:a16="http://schemas.microsoft.com/office/drawing/2014/main" id="{21FBBE0E-CF6A-480A-86CC-A4373A66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8" y="2076451"/>
            <a:ext cx="3441700" cy="2003425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0" name="Rectangle 14">
            <a:extLst>
              <a:ext uri="{FF2B5EF4-FFF2-40B4-BE49-F238E27FC236}">
                <a16:creationId xmlns:a16="http://schemas.microsoft.com/office/drawing/2014/main" id="{A6F5CC5A-0BF4-49F3-94C8-F0D3F7AD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1"/>
            <a:ext cx="1428750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algorithm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1" name="Rectangle 15">
            <a:extLst>
              <a:ext uri="{FF2B5EF4-FFF2-40B4-BE49-F238E27FC236}">
                <a16:creationId xmlns:a16="http://schemas.microsoft.com/office/drawing/2014/main" id="{13468CA5-CF50-467A-A22D-2BA52A38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2" name="Rectangle 16">
            <a:extLst>
              <a:ext uri="{FF2B5EF4-FFF2-40B4-BE49-F238E27FC236}">
                <a16:creationId xmlns:a16="http://schemas.microsoft.com/office/drawing/2014/main" id="{1D915531-43A9-411D-9ED6-B4C7F1E8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90801"/>
            <a:ext cx="1912938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data structure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3" name="Rectangle 17">
            <a:extLst>
              <a:ext uri="{FF2B5EF4-FFF2-40B4-BE49-F238E27FC236}">
                <a16:creationId xmlns:a16="http://schemas.microsoft.com/office/drawing/2014/main" id="{E9620D48-9DB8-4734-BF3E-FE6F5B2F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4" name="Rectangle 18">
            <a:extLst>
              <a:ext uri="{FF2B5EF4-FFF2-40B4-BE49-F238E27FC236}">
                <a16:creationId xmlns:a16="http://schemas.microsoft.com/office/drawing/2014/main" id="{A703C71C-3FFF-461F-AFA6-1BE1BD66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8001"/>
            <a:ext cx="3348038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details of external 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5" name="Rectangle 19">
            <a:extLst>
              <a:ext uri="{FF2B5EF4-FFF2-40B4-BE49-F238E27FC236}">
                <a16:creationId xmlns:a16="http://schemas.microsoft.com/office/drawing/2014/main" id="{C2EF9F8E-4067-411D-BFAD-FF4B2E1F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766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6" name="Rectangle 20">
            <a:extLst>
              <a:ext uri="{FF2B5EF4-FFF2-40B4-BE49-F238E27FC236}">
                <a16:creationId xmlns:a16="http://schemas.microsoft.com/office/drawing/2014/main" id="{F6F38AB5-2286-41C0-807B-55C92573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3208338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resource allocation policy</a:t>
            </a:r>
          </a:p>
        </p:txBody>
      </p:sp>
      <p:sp>
        <p:nvSpPr>
          <p:cNvPr id="31767" name="Rectangle 21">
            <a:extLst>
              <a:ext uri="{FF2B5EF4-FFF2-40B4-BE49-F238E27FC236}">
                <a16:creationId xmlns:a16="http://schemas.microsoft.com/office/drawing/2014/main" id="{BD954401-AE8C-4923-A2A6-647FD4AE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7863"/>
            <a:ext cx="838200" cy="787400"/>
          </a:xfrm>
          <a:prstGeom prst="rect">
            <a:avLst/>
          </a:prstGeom>
          <a:solidFill>
            <a:srgbClr val="3C00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68" name="Rectangle 22">
            <a:extLst>
              <a:ext uri="{FF2B5EF4-FFF2-40B4-BE49-F238E27FC236}">
                <a16:creationId xmlns:a16="http://schemas.microsoft.com/office/drawing/2014/main" id="{7B0EAD25-A007-4BE6-BDD0-C5EE4DBC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94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69" name="Rectangle 23">
            <a:extLst>
              <a:ext uri="{FF2B5EF4-FFF2-40B4-BE49-F238E27FC236}">
                <a16:creationId xmlns:a16="http://schemas.microsoft.com/office/drawing/2014/main" id="{763C4709-4DCD-4877-A6AF-6FC7333E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239964"/>
            <a:ext cx="850900" cy="788987"/>
          </a:xfrm>
          <a:prstGeom prst="rect">
            <a:avLst/>
          </a:prstGeom>
          <a:solidFill>
            <a:srgbClr val="6E0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0" name="Rectangle 24">
            <a:extLst>
              <a:ext uri="{FF2B5EF4-FFF2-40B4-BE49-F238E27FC236}">
                <a16:creationId xmlns:a16="http://schemas.microsoft.com/office/drawing/2014/main" id="{CD73F7F0-AF84-4DBC-9A17-810F2F88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243139"/>
            <a:ext cx="850900" cy="7826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1" name="Rectangle 25">
            <a:extLst>
              <a:ext uri="{FF2B5EF4-FFF2-40B4-BE49-F238E27FC236}">
                <a16:creationId xmlns:a16="http://schemas.microsoft.com/office/drawing/2014/main" id="{0030F4B0-A19A-48EF-9ABF-2C4A26FC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633663"/>
            <a:ext cx="838200" cy="787400"/>
          </a:xfrm>
          <a:prstGeom prst="rect">
            <a:avLst/>
          </a:prstGeom>
          <a:solidFill>
            <a:srgbClr val="B500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2" name="Rectangle 26">
            <a:extLst>
              <a:ext uri="{FF2B5EF4-FFF2-40B4-BE49-F238E27FC236}">
                <a16:creationId xmlns:a16="http://schemas.microsoft.com/office/drawing/2014/main" id="{6B520154-E98F-4FAD-94C7-7D9B819B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6352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3" name="Rectangle 27">
            <a:extLst>
              <a:ext uri="{FF2B5EF4-FFF2-40B4-BE49-F238E27FC236}">
                <a16:creationId xmlns:a16="http://schemas.microsoft.com/office/drawing/2014/main" id="{98C580A1-8D5D-42CC-BD93-DDAC4368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205163"/>
            <a:ext cx="838200" cy="787400"/>
          </a:xfrm>
          <a:prstGeom prst="rect">
            <a:avLst/>
          </a:prstGeom>
          <a:solidFill>
            <a:srgbClr val="D931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4" name="Rectangle 28">
            <a:extLst>
              <a:ext uri="{FF2B5EF4-FFF2-40B4-BE49-F238E27FC236}">
                <a16:creationId xmlns:a16="http://schemas.microsoft.com/office/drawing/2014/main" id="{CFC7F302-6DC2-4300-B4D1-F32FADC9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2067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25" name="Rectangle 29">
            <a:extLst>
              <a:ext uri="{FF2B5EF4-FFF2-40B4-BE49-F238E27FC236}">
                <a16:creationId xmlns:a16="http://schemas.microsoft.com/office/drawing/2014/main" id="{EDE2B953-6673-4D6A-A7ED-01CA8A7F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3987800"/>
            <a:ext cx="1157367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clients</a:t>
            </a:r>
          </a:p>
        </p:txBody>
      </p:sp>
      <p:sp>
        <p:nvSpPr>
          <p:cNvPr id="183326" name="Rectangle 30">
            <a:extLst>
              <a:ext uri="{FF2B5EF4-FFF2-40B4-BE49-F238E27FC236}">
                <a16:creationId xmlns:a16="http://schemas.microsoft.com/office/drawing/2014/main" id="{6A4A7439-E3BD-4E2D-903D-DEFEA3A63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1" y="5729289"/>
            <a:ext cx="3014663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a specific design decision</a:t>
            </a:r>
          </a:p>
        </p:txBody>
      </p:sp>
      <p:sp>
        <p:nvSpPr>
          <p:cNvPr id="31777" name="Line 31">
            <a:extLst>
              <a:ext uri="{FF2B5EF4-FFF2-40B4-BE49-F238E27FC236}">
                <a16:creationId xmlns:a16="http://schemas.microsoft.com/office/drawing/2014/main" id="{4E1E0D87-F6A4-4003-B428-55AF128A4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2788" y="4667251"/>
            <a:ext cx="787400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8" name="Line 32">
            <a:extLst>
              <a:ext uri="{FF2B5EF4-FFF2-40B4-BE49-F238E27FC236}">
                <a16:creationId xmlns:a16="http://schemas.microsoft.com/office/drawing/2014/main" id="{9B882741-AEDB-44F3-8B02-BD7511969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2624138"/>
            <a:ext cx="711200" cy="44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9" name="Line 33">
            <a:extLst>
              <a:ext uri="{FF2B5EF4-FFF2-40B4-BE49-F238E27FC236}">
                <a16:creationId xmlns:a16="http://schemas.microsoft.com/office/drawing/2014/main" id="{9FC4DA94-656D-4F83-84F1-04276AA22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2179638"/>
            <a:ext cx="990600" cy="311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80" name="Line 34">
            <a:extLst>
              <a:ext uri="{FF2B5EF4-FFF2-40B4-BE49-F238E27FC236}">
                <a16:creationId xmlns:a16="http://schemas.microsoft.com/office/drawing/2014/main" id="{8211BA0C-5CA5-4CAA-83C9-73DC793E2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7688" y="2849563"/>
            <a:ext cx="1117600" cy="114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81" name="Line 35">
            <a:extLst>
              <a:ext uri="{FF2B5EF4-FFF2-40B4-BE49-F238E27FC236}">
                <a16:creationId xmlns:a16="http://schemas.microsoft.com/office/drawing/2014/main" id="{C4A63684-6B5F-4C41-9E2A-D25E4AB6F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3788" y="2976563"/>
            <a:ext cx="558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9445-6D9A-4E47-A87F-08E2E9B6C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E3973-A8B9-4DD5-8440-65AF4A351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E4F717-E0B6-4766-8BBA-953844C4DF7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C563E07-487B-4AA5-92C0-4BA3F272B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0500" y="152401"/>
            <a:ext cx="6477000" cy="6461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Why Information Hiding?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A16107A6-9E2D-444E-BF6A-0111A0BFC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8305800" cy="5334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dirty="0"/>
              <a:t>Modularity leads to access of information to particular entities.</a:t>
            </a:r>
          </a:p>
          <a:p>
            <a:pPr algn="just" eaLnBrk="1" hangingPunct="1"/>
            <a:r>
              <a:rPr lang="en-US" altLang="en-US" dirty="0"/>
              <a:t>Information hiding is used to enforce the access constraints to a local details as well as the data structures used.</a:t>
            </a:r>
          </a:p>
          <a:p>
            <a:pPr algn="just" eaLnBrk="1" hangingPunct="1"/>
            <a:r>
              <a:rPr lang="en-US" altLang="en-US" dirty="0"/>
              <a:t>emphasizes communication through controlled interfaces</a:t>
            </a:r>
          </a:p>
          <a:p>
            <a:pPr algn="just" eaLnBrk="1" hangingPunct="1"/>
            <a:r>
              <a:rPr lang="en-US" altLang="en-US" dirty="0"/>
              <a:t>discourages the use of global data</a:t>
            </a:r>
          </a:p>
          <a:p>
            <a:pPr algn="just" eaLnBrk="1" hangingPunct="1"/>
            <a:r>
              <a:rPr lang="en-US" altLang="en-US" dirty="0"/>
              <a:t>leads to encapsulation—an attribute of high quality design</a:t>
            </a:r>
          </a:p>
          <a:p>
            <a:pPr algn="just" eaLnBrk="1" hangingPunct="1"/>
            <a:r>
              <a:rPr lang="en-US" altLang="en-US" dirty="0"/>
              <a:t>results in higher quality software</a:t>
            </a:r>
          </a:p>
          <a:p>
            <a:pPr algn="just" eaLnBrk="1" hangingPunct="1"/>
            <a:r>
              <a:rPr lang="en-US" altLang="en-US" dirty="0"/>
              <a:t>Modules are the ones that are not dependent and they don’t want their data to get shared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7630-D6BA-4DFE-930A-19F015EA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3D7-C6F7-4124-A10B-DFD6EC54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Functional Independence</a:t>
            </a:r>
            <a:r>
              <a:rPr lang="en-US" dirty="0"/>
              <a:t> is achieved by developing modules with “single minded” function and an “aversion” to excessive interaction with other modules.</a:t>
            </a:r>
          </a:p>
          <a:p>
            <a:r>
              <a:rPr lang="en-US" b="1" dirty="0"/>
              <a:t>Cohesion</a:t>
            </a:r>
            <a:r>
              <a:rPr lang="en-US" dirty="0"/>
              <a:t>: It is an indication of the relative functional strength of a module (a qualitative indication of the degree to which a module focuses on just one thing).</a:t>
            </a:r>
          </a:p>
          <a:p>
            <a:r>
              <a:rPr lang="en-US" b="1" dirty="0"/>
              <a:t>Coupling: </a:t>
            </a:r>
            <a:r>
              <a:rPr lang="en-US" dirty="0"/>
              <a:t>It is an indication of the relative interdependence among modules.</a:t>
            </a:r>
            <a:endParaRPr lang="en-US" b="1" dirty="0"/>
          </a:p>
          <a:p>
            <a:r>
              <a:rPr lang="en-US" dirty="0"/>
              <a:t> If good design is to be achieved, one should strive for high cohesion and low coupling.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986BA-A6C3-4434-88AF-6705901C2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98C0-3AC0-4848-9921-052F0BF8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029E2-5531-47C6-91F7-2ED8BE6B1E9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49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2F595C-ECCC-43FB-AB09-7754EEE79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620AFC-46BB-4213-84EE-77F6E553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2153A-C8D5-40A5-8F49-F09C4DA31938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3ACF4B7-D07F-414D-AB56-1250A35DA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1" y="363538"/>
            <a:ext cx="3757613" cy="685800"/>
          </a:xfrm>
        </p:spPr>
        <p:txBody>
          <a:bodyPr/>
          <a:lstStyle/>
          <a:p>
            <a:pPr eaLnBrk="1" hangingPunct="1"/>
            <a:r>
              <a:rPr lang="en-US" altLang="en-US"/>
              <a:t>Refinement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D00262EB-6BA9-4BC5-835E-9C14BCAD9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219200"/>
            <a:ext cx="687705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Abstraction and refinement are complimentary concepts</a:t>
            </a:r>
            <a:endParaRPr lang="en-US" altLang="en-US" sz="2000" dirty="0">
              <a:solidFill>
                <a:srgbClr val="000000"/>
              </a:solidFill>
              <a:latin typeface="Palatino" pitchFamily="-128" charset="0"/>
              <a:ea typeface="ＭＳ Ｐゴシック" panose="020B0600070205080204" pitchFamily="34" charset="-128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E0E08931-E110-4E73-837A-7F163E1A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758951"/>
            <a:ext cx="7442200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Refinement is a process of elaboration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9A0000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Refine the requirement by decomposing it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b="1" dirty="0">
              <a:solidFill>
                <a:srgbClr val="9A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until it reaches to the state where it clearly elaborates the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9A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Abstraction shows the procedures and data whereas the refinement shows the implementation and low level details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2444</Words>
  <Application>Microsoft Office PowerPoint</Application>
  <PresentationFormat>Widescreen</PresentationFormat>
  <Paragraphs>255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Cambria</vt:lpstr>
      <vt:lpstr>Helvetica</vt:lpstr>
      <vt:lpstr>Palatino</vt:lpstr>
      <vt:lpstr>Times</vt:lpstr>
      <vt:lpstr>Verdana</vt:lpstr>
      <vt:lpstr>Wingdings</vt:lpstr>
      <vt:lpstr>Bold Stripes</vt:lpstr>
      <vt:lpstr>Fundamental Concepts</vt:lpstr>
      <vt:lpstr>Separation of Concerns</vt:lpstr>
      <vt:lpstr>Modularity</vt:lpstr>
      <vt:lpstr>Modularity: Trade-offs</vt:lpstr>
      <vt:lpstr>Information Hiding</vt:lpstr>
      <vt:lpstr>Information Hiding</vt:lpstr>
      <vt:lpstr>Why Information Hiding?</vt:lpstr>
      <vt:lpstr>Functional Independence</vt:lpstr>
      <vt:lpstr>Refinement</vt:lpstr>
      <vt:lpstr>Stepwise Refinement</vt:lpstr>
      <vt:lpstr>Architecture</vt:lpstr>
      <vt:lpstr>Architecture Design developed using ArchiMate tool</vt:lpstr>
      <vt:lpstr>Refactoring</vt:lpstr>
      <vt:lpstr>Aspects</vt:lpstr>
      <vt:lpstr>Aspects—An Example</vt:lpstr>
      <vt:lpstr>OO Design Concepts</vt:lpstr>
      <vt:lpstr>OO Design Concepts</vt:lpstr>
      <vt:lpstr>Design Model Elements</vt:lpstr>
      <vt:lpstr>Data Design Elements</vt:lpstr>
      <vt:lpstr>Architectural Design Elements</vt:lpstr>
      <vt:lpstr>Interface Elements</vt:lpstr>
      <vt:lpstr>Interface Elements</vt:lpstr>
      <vt:lpstr>Interface Elements</vt:lpstr>
      <vt:lpstr>Interface Elements</vt:lpstr>
      <vt:lpstr>Component Elements</vt:lpstr>
      <vt:lpstr>Component Elements</vt:lpstr>
      <vt:lpstr>Deployment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</dc:title>
  <dc:creator>Fast</dc:creator>
  <cp:lastModifiedBy>FastPc</cp:lastModifiedBy>
  <cp:revision>5</cp:revision>
  <dcterms:created xsi:type="dcterms:W3CDTF">2022-03-17T08:12:04Z</dcterms:created>
  <dcterms:modified xsi:type="dcterms:W3CDTF">2022-03-29T06:57:47Z</dcterms:modified>
</cp:coreProperties>
</file>