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78" r:id="rId3"/>
    <p:sldId id="320" r:id="rId4"/>
    <p:sldId id="321" r:id="rId5"/>
    <p:sldId id="328" r:id="rId6"/>
    <p:sldId id="308" r:id="rId7"/>
    <p:sldId id="329" r:id="rId8"/>
    <p:sldId id="280" r:id="rId9"/>
    <p:sldId id="330" r:id="rId10"/>
    <p:sldId id="309" r:id="rId11"/>
    <p:sldId id="284" r:id="rId12"/>
    <p:sldId id="310" r:id="rId13"/>
    <p:sldId id="331" r:id="rId14"/>
    <p:sldId id="319" r:id="rId15"/>
    <p:sldId id="285" r:id="rId16"/>
    <p:sldId id="332" r:id="rId17"/>
    <p:sldId id="287" r:id="rId18"/>
    <p:sldId id="311" r:id="rId19"/>
    <p:sldId id="333" r:id="rId20"/>
    <p:sldId id="334" r:id="rId21"/>
    <p:sldId id="335" r:id="rId22"/>
    <p:sldId id="322" r:id="rId23"/>
    <p:sldId id="298" r:id="rId24"/>
    <p:sldId id="323" r:id="rId25"/>
    <p:sldId id="312" r:id="rId26"/>
    <p:sldId id="336" r:id="rId27"/>
    <p:sldId id="32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603B-1918-43F7-9A23-ACD36DC0361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47FA-FBF8-42A5-9386-01975ACC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1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424-015D-414D-A4E7-DF266884A275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323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39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10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90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44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53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54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EB33-70BD-420B-8AEA-02B152485540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8226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78F-0331-4D58-BAEC-78E542BCF605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538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C345-8399-480A-888A-760ABFBEB9E0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374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10CA-7830-49CC-BADB-26B93D6525FF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536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82F-8899-4FC7-AEDC-1DF9803A9002}" type="datetime1">
              <a:rPr lang="en-GB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81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16A9-48FB-44B3-9A3C-F2BAD5F09A4F}" type="datetime1">
              <a:rPr lang="en-GB" smtClean="0"/>
              <a:t>29/03/2022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608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0D86-23E5-4597-8AE5-DF58B60C67AB}" type="datetime1">
              <a:rPr lang="en-GB" smtClean="0"/>
              <a:t>29/03/2022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054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C4A-B9CD-4036-B658-55DAC1BF988B}" type="datetime1">
              <a:rPr lang="en-GB" smtClean="0"/>
              <a:t>29/03/2022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056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F81-5F44-4961-9360-CF27286A6FDA}" type="datetime1">
              <a:rPr lang="en-GB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101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71F4-380A-40CB-934C-B257F5084DAC}" type="datetime1">
              <a:rPr lang="en-GB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690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78053D-E327-4023-8822-D50D48DBED94}" type="datetime1">
              <a:rPr lang="en-GB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wipe dir="r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1977082"/>
            <a:ext cx="4648200" cy="166147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Architectural Design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5D7E8EC-1A96-4345-8409-7B5CA0266A3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6" y="225425"/>
            <a:ext cx="7293232" cy="1143000"/>
          </a:xfrm>
        </p:spPr>
        <p:txBody>
          <a:bodyPr/>
          <a:lstStyle/>
          <a:p>
            <a:r>
              <a:rPr lang="en-US" dirty="0"/>
              <a:t>Architectural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54" y="1510891"/>
            <a:ext cx="11429999" cy="4525963"/>
          </a:xfrm>
        </p:spPr>
        <p:txBody>
          <a:bodyPr/>
          <a:lstStyle/>
          <a:p>
            <a:pPr algn="just"/>
            <a:r>
              <a:rPr lang="en-US" dirty="0"/>
              <a:t>Often modeled as </a:t>
            </a:r>
            <a:r>
              <a:rPr lang="en-US" b="1" dirty="0"/>
              <a:t>informal block diagrams showing entities and relationships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Components are represented as </a:t>
            </a:r>
            <a:r>
              <a:rPr lang="en-US" b="1" dirty="0"/>
              <a:t>Box</a:t>
            </a:r>
          </a:p>
          <a:p>
            <a:pPr algn="just"/>
            <a:r>
              <a:rPr lang="en-US" dirty="0"/>
              <a:t>Sub components are represented as </a:t>
            </a:r>
            <a:r>
              <a:rPr lang="en-US" b="1" dirty="0"/>
              <a:t>nested boxes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Arrows</a:t>
            </a:r>
            <a:r>
              <a:rPr lang="en-US" dirty="0"/>
              <a:t> depicts the data and control signals flowing from components.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0" y="6492876"/>
            <a:ext cx="2133600" cy="365125"/>
          </a:xfrm>
        </p:spPr>
        <p:txBody>
          <a:bodyPr/>
          <a:lstStyle/>
          <a:p>
            <a:pPr defTabSz="457200"/>
            <a:fld id="{2ED0DA12-623B-4040-943B-C7F09C15F73A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550024"/>
            <a:ext cx="2895600" cy="365125"/>
          </a:xfrm>
        </p:spPr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50024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line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316344" y="1523730"/>
            <a:ext cx="11196918" cy="4525963"/>
          </a:xfrm>
        </p:spPr>
        <p:txBody>
          <a:bodyPr/>
          <a:lstStyle/>
          <a:p>
            <a:r>
              <a:rPr lang="en-US" dirty="0"/>
              <a:t>Very abstract</a:t>
            </a:r>
          </a:p>
          <a:p>
            <a:r>
              <a:rPr lang="en-US" dirty="0"/>
              <a:t>They do not show:</a:t>
            </a:r>
          </a:p>
          <a:p>
            <a:pPr lvl="1"/>
            <a:r>
              <a:rPr lang="en-US" dirty="0"/>
              <a:t>the nature of component relationships</a:t>
            </a:r>
          </a:p>
          <a:p>
            <a:pPr lvl="1"/>
            <a:r>
              <a:rPr lang="en-US" dirty="0"/>
              <a:t>the externally visible properties of the sub-systems (fault tolerance, shared resource usage etc.) .</a:t>
            </a:r>
          </a:p>
          <a:p>
            <a:r>
              <a:rPr lang="en-US" dirty="0"/>
              <a:t>However, useful for communication with stakeholders and for project planning.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D527FB2-0D0A-4AED-B158-BED21896656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87" y="-78591"/>
            <a:ext cx="10018713" cy="1752599"/>
          </a:xfrm>
        </p:spPr>
        <p:txBody>
          <a:bodyPr/>
          <a:lstStyle/>
          <a:p>
            <a:r>
              <a:rPr lang="en-US" dirty="0"/>
              <a:t>Ways to use the architectural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89" y="1392924"/>
            <a:ext cx="10972800" cy="5175249"/>
          </a:xfrm>
        </p:spPr>
        <p:txBody>
          <a:bodyPr/>
          <a:lstStyle/>
          <a:p>
            <a:pPr algn="just"/>
            <a:r>
              <a:rPr lang="en-US" dirty="0"/>
              <a:t>As a </a:t>
            </a:r>
            <a:r>
              <a:rPr lang="en-US" b="1" dirty="0"/>
              <a:t>way of facilitating discussion about the system design </a:t>
            </a:r>
          </a:p>
          <a:p>
            <a:pPr lvl="1" algn="just"/>
            <a:r>
              <a:rPr lang="en-US" dirty="0"/>
              <a:t>A high-level architectural view of a system</a:t>
            </a:r>
          </a:p>
          <a:p>
            <a:pPr lvl="1" algn="just"/>
            <a:r>
              <a:rPr lang="en-US" b="1" dirty="0"/>
              <a:t>Useful for project planning with system stakeholders</a:t>
            </a:r>
          </a:p>
          <a:p>
            <a:pPr lvl="1" algn="just"/>
            <a:r>
              <a:rPr lang="en-US" b="1" dirty="0"/>
              <a:t>Not cluttered with detail. </a:t>
            </a:r>
          </a:p>
          <a:p>
            <a:pPr lvl="1" algn="just"/>
            <a:r>
              <a:rPr lang="en-US" b="1" dirty="0"/>
              <a:t>Easily relatable </a:t>
            </a:r>
          </a:p>
          <a:p>
            <a:pPr lvl="1" algn="just"/>
            <a:r>
              <a:rPr lang="en-US" dirty="0"/>
              <a:t>After that, the system as a whole can be discussed in detail without understanding implementation details. </a:t>
            </a:r>
          </a:p>
          <a:p>
            <a:pPr lvl="1" algn="just"/>
            <a:r>
              <a:rPr lang="en-US" dirty="0"/>
              <a:t>Since it identifies the key components, so </a:t>
            </a:r>
            <a:r>
              <a:rPr lang="en-US" b="1" dirty="0"/>
              <a:t>tasks planning &amp; assignment will become easy</a:t>
            </a:r>
            <a:r>
              <a:rPr lang="en-US" dirty="0"/>
              <a:t>. </a:t>
            </a:r>
            <a:endParaRPr lang="en-GB" dirty="0"/>
          </a:p>
          <a:p>
            <a:pPr algn="just"/>
            <a:r>
              <a:rPr lang="en-US" dirty="0"/>
              <a:t>As a </a:t>
            </a:r>
            <a:r>
              <a:rPr lang="en-US" b="1" dirty="0"/>
              <a:t>way of documenting an architecture that has been designed </a:t>
            </a:r>
          </a:p>
          <a:p>
            <a:pPr lvl="1" algn="just"/>
            <a:r>
              <a:rPr lang="en-US" dirty="0"/>
              <a:t>The aim here is to </a:t>
            </a:r>
            <a:r>
              <a:rPr lang="en-US" b="1" dirty="0"/>
              <a:t>produce a complete system model </a:t>
            </a:r>
            <a:r>
              <a:rPr lang="en-US" dirty="0"/>
              <a:t>that shows the different components in a system, their interfaces and their connections. </a:t>
            </a:r>
          </a:p>
          <a:p>
            <a:pPr lvl="1" algn="just"/>
            <a:r>
              <a:rPr lang="en-US" b="1" dirty="0"/>
              <a:t>System evolution &amp;  understanding becomes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9811"/>
            <a:ext cx="10018713" cy="1752599"/>
          </a:xfrm>
        </p:spPr>
        <p:txBody>
          <a:bodyPr/>
          <a:lstStyle/>
          <a:p>
            <a:r>
              <a:rPr lang="en-US" dirty="0"/>
              <a:t>Architectural models’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056" y="1562099"/>
            <a:ext cx="11086944" cy="5175249"/>
          </a:xfrm>
        </p:spPr>
        <p:txBody>
          <a:bodyPr/>
          <a:lstStyle/>
          <a:p>
            <a:pPr algn="just"/>
            <a:r>
              <a:rPr lang="en-US" dirty="0"/>
              <a:t>For documenting architectural details, better to use an ADL(Architecture Description Language).</a:t>
            </a:r>
          </a:p>
          <a:p>
            <a:pPr algn="just"/>
            <a:r>
              <a:rPr lang="en-US" dirty="0"/>
              <a:t>As they are recognized globally</a:t>
            </a:r>
          </a:p>
          <a:p>
            <a:pPr algn="just"/>
            <a:r>
              <a:rPr lang="en-US" dirty="0"/>
              <a:t>Some ADLs are : UML, ArchiMate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Drawbacks;</a:t>
            </a:r>
          </a:p>
          <a:p>
            <a:pPr lvl="1" algn="just"/>
            <a:r>
              <a:rPr lang="en-US" dirty="0"/>
              <a:t>Time consuming</a:t>
            </a:r>
          </a:p>
          <a:p>
            <a:pPr lvl="1" algn="just"/>
            <a:r>
              <a:rPr lang="en-US" dirty="0"/>
              <a:t>Expensive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61191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3119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Architectural design decisions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6BEF36-ABFB-4728-88D9-99E76B26F19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17580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316" y="-4451"/>
            <a:ext cx="10018713" cy="1752599"/>
          </a:xfrm>
        </p:spPr>
        <p:txBody>
          <a:bodyPr/>
          <a:lstStyle/>
          <a:p>
            <a:r>
              <a:rPr lang="en-US" dirty="0"/>
              <a:t>Architectural design decisions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707122" y="1417638"/>
            <a:ext cx="10018713" cy="5081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Architectural design is a </a:t>
            </a:r>
            <a:r>
              <a:rPr lang="en-US" b="1" dirty="0"/>
              <a:t>creative process </a:t>
            </a:r>
            <a:r>
              <a:rPr lang="en-US" dirty="0"/>
              <a:t>to develop a system via fulfilling FRs &amp; NFRs.</a:t>
            </a:r>
          </a:p>
          <a:p>
            <a:r>
              <a:rPr lang="en-US" b="1" dirty="0"/>
              <a:t>No formulaic design process</a:t>
            </a:r>
          </a:p>
          <a:p>
            <a:r>
              <a:rPr lang="en-US" dirty="0"/>
              <a:t>Depends upon: </a:t>
            </a:r>
          </a:p>
          <a:p>
            <a:pPr lvl="1"/>
            <a:r>
              <a:rPr lang="en-US" dirty="0"/>
              <a:t>System type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Experience of system architect</a:t>
            </a:r>
          </a:p>
          <a:p>
            <a:pPr lvl="1"/>
            <a:r>
              <a:rPr lang="en-US" dirty="0"/>
              <a:t>Requirements</a:t>
            </a:r>
          </a:p>
          <a:p>
            <a:r>
              <a:rPr lang="en-US" dirty="0"/>
              <a:t>So it’s a </a:t>
            </a:r>
            <a:r>
              <a:rPr lang="en-US" b="1" dirty="0"/>
              <a:t>series of decisions to made</a:t>
            </a:r>
            <a:r>
              <a:rPr lang="en-US" dirty="0"/>
              <a:t>, </a:t>
            </a:r>
            <a:r>
              <a:rPr lang="en-US" b="1" dirty="0"/>
              <a:t>not a sequence of activities to be performed.</a:t>
            </a:r>
          </a:p>
          <a:p>
            <a:r>
              <a:rPr lang="en-US" dirty="0"/>
              <a:t>However, </a:t>
            </a:r>
            <a:r>
              <a:rPr lang="en-US" b="1" dirty="0"/>
              <a:t>a number of common decisions span all design processes</a:t>
            </a:r>
            <a:r>
              <a:rPr lang="en-US" dirty="0"/>
              <a:t> and these decisions affect the non-functional characteristics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292101"/>
            <a:ext cx="78295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Architectural design decisions by system architect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48344"/>
            <a:ext cx="2844800" cy="365125"/>
          </a:xfrm>
        </p:spPr>
        <p:txBody>
          <a:bodyPr/>
          <a:lstStyle/>
          <a:p>
            <a:pPr defTabSz="457200"/>
            <a:fld id="{17ADEE9E-FE2F-48F3-8DA7-0EE4CBA60514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97082"/>
            <a:ext cx="28448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84422"/>
            <a:ext cx="10972800" cy="46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reuse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02024" y="1466058"/>
            <a:ext cx="11080376" cy="5030787"/>
          </a:xfrm>
        </p:spPr>
        <p:txBody>
          <a:bodyPr/>
          <a:lstStyle/>
          <a:p>
            <a:pPr algn="just"/>
            <a:r>
              <a:rPr lang="en-US" sz="2000" b="1" dirty="0"/>
              <a:t>Systems in the same domain often have similar architectures that reflect domain concepts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Application are built around a core architecture with variants that satisfy particular customer requirements.</a:t>
            </a:r>
          </a:p>
          <a:p>
            <a:pPr lvl="1" algn="just"/>
            <a:r>
              <a:rPr lang="en-US" sz="1800" dirty="0"/>
              <a:t>An IMS must have basic CRUD features. Extra features could be added as per customer requirements. </a:t>
            </a:r>
          </a:p>
          <a:p>
            <a:pPr algn="just"/>
            <a:r>
              <a:rPr lang="en-US" sz="2000" dirty="0"/>
              <a:t>So, </a:t>
            </a:r>
            <a:r>
              <a:rPr lang="en-US" sz="2000" b="1" dirty="0"/>
              <a:t>decide carefully to which extent architecture can be reused from a similar system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The architecture of a system may be designed around one of more architectural patterns or ‘styles’.</a:t>
            </a:r>
          </a:p>
          <a:p>
            <a:pPr lvl="1" algn="just"/>
            <a:r>
              <a:rPr lang="en-US" sz="1800" dirty="0"/>
              <a:t>An architectural pattern -&gt; description of system organization.(client-server org.) </a:t>
            </a:r>
          </a:p>
          <a:p>
            <a:pPr algn="just"/>
            <a:r>
              <a:rPr lang="en-US" sz="2200" b="1" dirty="0"/>
              <a:t>Selecting a pattern depends upon its weaknesses &amp; strengths</a:t>
            </a:r>
            <a:r>
              <a:rPr lang="en-US" sz="2200" dirty="0"/>
              <a:t>. We will discuss it later in detail.</a:t>
            </a:r>
          </a:p>
          <a:p>
            <a:pPr lvl="1" algn="just"/>
            <a:r>
              <a:rPr lang="en-US" sz="1800" b="1" dirty="0"/>
              <a:t>Pattern selection depends on NFRs as it has a direct impact of software architecture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83363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09604"/>
            <a:ext cx="8305800" cy="91757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289463" y="1573870"/>
            <a:ext cx="6161661" cy="413495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critical operations </a:t>
            </a:r>
            <a:r>
              <a:rPr lang="en-US" dirty="0"/>
              <a:t>within a small no. of components </a:t>
            </a:r>
            <a:r>
              <a:rPr lang="en-US" b="1" dirty="0"/>
              <a:t>deployed on same system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Don’t use distributed systems </a:t>
            </a:r>
            <a:r>
              <a:rPr lang="en-US" dirty="0"/>
              <a:t>(creates delay in Message passing)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large</a:t>
            </a:r>
            <a:r>
              <a:rPr lang="en-US" dirty="0"/>
              <a:t> rather than fine-grain </a:t>
            </a:r>
            <a:r>
              <a:rPr lang="en-US" b="1" dirty="0"/>
              <a:t>components to minimize communications.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Effectively </a:t>
            </a:r>
            <a:r>
              <a:rPr lang="en-US" b="1" dirty="0"/>
              <a:t>use multiple processors </a:t>
            </a:r>
            <a:r>
              <a:rPr lang="en-US" dirty="0"/>
              <a:t>in your system </a:t>
            </a:r>
            <a:r>
              <a:rPr lang="en-US" b="1" dirty="0"/>
              <a:t>for task scheduling. 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a layered architecture with critical assets in the inner layers.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E.g., multi tier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A2A8-EC08-4BAA-99F5-6CDEBF66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0" r="14902"/>
          <a:stretch/>
        </p:blipFill>
        <p:spPr>
          <a:xfrm>
            <a:off x="7733149" y="1540697"/>
            <a:ext cx="4294094" cy="48097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171" y="79552"/>
            <a:ext cx="10342257" cy="109238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252151" y="1895827"/>
            <a:ext cx="6421396" cy="4246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Safety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safety-critical features in a small number of sub-systems.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Reduces the cost of safety validations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and it </a:t>
            </a:r>
            <a:r>
              <a:rPr lang="en-US" b="1" dirty="0"/>
              <a:t>has a separate shutdown system that safely shuts down in case of any failure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Availability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Architecture should be </a:t>
            </a:r>
            <a:r>
              <a:rPr lang="en-US" b="1" dirty="0"/>
              <a:t>designed to Include redundant components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So its </a:t>
            </a:r>
            <a:r>
              <a:rPr lang="en-US" b="1" dirty="0"/>
              <a:t>possible to replace/update component in case of fault occurrence.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E.ge., fault tolerant system architectures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17C905D-C654-4281-929A-7C36C306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62" y="1780332"/>
            <a:ext cx="3880022" cy="34784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9680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in software design process</a:t>
            </a:r>
          </a:p>
          <a:p>
            <a:pPr algn="just"/>
            <a:r>
              <a:rPr lang="en-US" dirty="0"/>
              <a:t>concerned with:</a:t>
            </a:r>
          </a:p>
          <a:p>
            <a:pPr lvl="1" algn="just"/>
            <a:r>
              <a:rPr lang="en-US" dirty="0"/>
              <a:t>understanding how a software system should be organized </a:t>
            </a:r>
          </a:p>
          <a:p>
            <a:pPr lvl="1" algn="just"/>
            <a:r>
              <a:rPr lang="en-US" dirty="0"/>
              <a:t>designing the overall structure of that system.</a:t>
            </a:r>
          </a:p>
          <a:p>
            <a:pPr algn="just"/>
            <a:r>
              <a:rPr lang="en-US" dirty="0"/>
              <a:t>It is the critical link between design and requirements engineering</a:t>
            </a:r>
          </a:p>
          <a:p>
            <a:pPr lvl="1" algn="just"/>
            <a:r>
              <a:rPr lang="en-US" dirty="0"/>
              <a:t>as it identifies the main structural components in a system and the relationships between them. </a:t>
            </a:r>
          </a:p>
          <a:p>
            <a:pPr algn="just"/>
            <a:r>
              <a:rPr lang="en-US" b="1" dirty="0"/>
              <a:t>output of this process is an architectural model </a:t>
            </a:r>
            <a:r>
              <a:rPr lang="en-US" dirty="0"/>
              <a:t>that describes how the system is organized as a set of communicating components. 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F8894FC-93BE-4771-B9D0-93A9E11022B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7292" y="502643"/>
            <a:ext cx="8305800" cy="91757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94" y="2166229"/>
            <a:ext cx="11147612" cy="1854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Maintainability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Design using self grained components that can be changed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Shared data structures is avoided</a:t>
            </a:r>
            <a:r>
              <a:rPr lang="en-US" dirty="0"/>
              <a:t> (e.g., static variables are shared objects between multiple instances)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37233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62" y="517423"/>
            <a:ext cx="8305800" cy="917575"/>
          </a:xfrm>
        </p:spPr>
        <p:txBody>
          <a:bodyPr/>
          <a:lstStyle/>
          <a:p>
            <a:r>
              <a:rPr lang="en-US" dirty="0"/>
              <a:t>Conflicting critical requirements 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502" y="2290282"/>
            <a:ext cx="9683579" cy="294957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Performance improve with lesser no. of components and maintainability improves with more subcomponents.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Security is the critical req. for almost all applications these days.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Solution is to either compromise over less critical requirement or use multiple architectural styles for separate parts of systems.</a:t>
            </a:r>
          </a:p>
          <a:p>
            <a:pPr algn="just">
              <a:lnSpc>
                <a:spcPct val="90000"/>
              </a:lnSpc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700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2695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views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A0661F7-9855-4CCE-90E1-61E025D994DC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91268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What views or perspectives are useful when designing and documenting a system’s architecture</a:t>
            </a:r>
            <a:r>
              <a:rPr lang="en-US" dirty="0"/>
              <a:t>?</a:t>
            </a:r>
            <a:endParaRPr lang="en-GB" dirty="0"/>
          </a:p>
          <a:p>
            <a:pPr algn="just"/>
            <a:r>
              <a:rPr lang="en-US" b="1" dirty="0"/>
              <a:t>What notations should be used for describing architectural models</a:t>
            </a:r>
            <a:r>
              <a:rPr lang="en-US" dirty="0"/>
              <a:t>?</a:t>
            </a:r>
          </a:p>
          <a:p>
            <a:pPr algn="just"/>
            <a:r>
              <a:rPr lang="en-US" b="1" dirty="0"/>
              <a:t>Impossible to show all perspectives from one diagram.</a:t>
            </a:r>
          </a:p>
          <a:p>
            <a:pPr algn="just"/>
            <a:r>
              <a:rPr lang="en-US" dirty="0"/>
              <a:t>So </a:t>
            </a:r>
            <a:r>
              <a:rPr lang="en-US" b="1" dirty="0"/>
              <a:t>presenting multiple views to show different perspectives</a:t>
            </a:r>
            <a:r>
              <a:rPr lang="en-US" dirty="0"/>
              <a:t> like:</a:t>
            </a:r>
          </a:p>
          <a:p>
            <a:pPr lvl="1" algn="just"/>
            <a:r>
              <a:rPr lang="en-US" dirty="0"/>
              <a:t>how  system is decomposed, </a:t>
            </a:r>
          </a:p>
          <a:p>
            <a:pPr lvl="1" algn="just"/>
            <a:r>
              <a:rPr lang="en-US" dirty="0"/>
              <a:t>how runtime processes interact, </a:t>
            </a:r>
          </a:p>
          <a:p>
            <a:pPr lvl="1" algn="just"/>
            <a:r>
              <a:rPr lang="en-US" dirty="0"/>
              <a:t>how components are distributed across network etc.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C7BD3A9-563F-48BE-8EE6-98518C43A50A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4F16A24-FA7A-4542-B458-9EBC6165A7D1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6.3 Architectural view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84" y="1877595"/>
            <a:ext cx="5375755" cy="40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8256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+ 1 view model of software architecture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Krutchen</a:t>
            </a:r>
            <a:r>
              <a:rPr lang="en-US" sz="1400" dirty="0"/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344" y="1722437"/>
            <a:ext cx="10974885" cy="4525963"/>
          </a:xfrm>
        </p:spPr>
        <p:txBody>
          <a:bodyPr/>
          <a:lstStyle/>
          <a:p>
            <a:pPr algn="just"/>
            <a:r>
              <a:rPr lang="en-US" dirty="0"/>
              <a:t>Proposed 4 basic views linked via different use cases:</a:t>
            </a:r>
          </a:p>
          <a:p>
            <a:pPr algn="just"/>
            <a:r>
              <a:rPr lang="en-US" dirty="0"/>
              <a:t>A logical view:</a:t>
            </a:r>
          </a:p>
          <a:p>
            <a:pPr lvl="1" algn="just"/>
            <a:r>
              <a:rPr lang="en-US" b="1" dirty="0"/>
              <a:t>shows the key abstractions in the system as objects or object classes.</a:t>
            </a:r>
          </a:p>
          <a:p>
            <a:pPr lvl="1" algn="just"/>
            <a:r>
              <a:rPr lang="en-US" dirty="0"/>
              <a:t>map</a:t>
            </a:r>
            <a:r>
              <a:rPr lang="en-US" b="1" dirty="0"/>
              <a:t> system requirements to entities</a:t>
            </a:r>
            <a:endParaRPr lang="en-GB" b="1" dirty="0"/>
          </a:p>
          <a:p>
            <a:pPr algn="just"/>
            <a:r>
              <a:rPr lang="en-US" dirty="0"/>
              <a:t>A process view:</a:t>
            </a:r>
          </a:p>
          <a:p>
            <a:pPr lvl="1" algn="just"/>
            <a:r>
              <a:rPr lang="en-US" dirty="0"/>
              <a:t>shows </a:t>
            </a:r>
            <a:r>
              <a:rPr lang="en-US" b="1" dirty="0"/>
              <a:t>how system interacts with interacting processes at run-time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Useful for </a:t>
            </a:r>
            <a:r>
              <a:rPr lang="en-US" b="1" dirty="0"/>
              <a:t>making judgments related to NFRs like availability/performance.</a:t>
            </a:r>
            <a:endParaRPr lang="en-GB" b="1" dirty="0"/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EE2416B-50B0-4A3C-BDB7-0BB8D304D812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3887"/>
            <a:ext cx="10018713" cy="1752599"/>
          </a:xfrm>
        </p:spPr>
        <p:txBody>
          <a:bodyPr/>
          <a:lstStyle/>
          <a:p>
            <a:r>
              <a:rPr lang="en-US" dirty="0"/>
              <a:t>4 + 1 view model of software architecture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Krutchen</a:t>
            </a:r>
            <a:r>
              <a:rPr lang="en-US" sz="1400" dirty="0"/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5" y="1562099"/>
            <a:ext cx="11107270" cy="4752975"/>
          </a:xfrm>
        </p:spPr>
        <p:txBody>
          <a:bodyPr/>
          <a:lstStyle/>
          <a:p>
            <a:pPr algn="just"/>
            <a:r>
              <a:rPr lang="en-US" dirty="0"/>
              <a:t>A development view:</a:t>
            </a:r>
          </a:p>
          <a:p>
            <a:pPr lvl="1" algn="just"/>
            <a:r>
              <a:rPr lang="en-US" b="1" dirty="0"/>
              <a:t>shows breakdown of software assigned to a development team/developer.</a:t>
            </a:r>
          </a:p>
          <a:p>
            <a:pPr lvl="1" algn="just"/>
            <a:r>
              <a:rPr lang="en-US" dirty="0"/>
              <a:t>Useful for  </a:t>
            </a:r>
            <a:r>
              <a:rPr lang="en-US" b="1" dirty="0"/>
              <a:t>project managers &amp; developers.</a:t>
            </a:r>
            <a:endParaRPr lang="en-GB" b="1" dirty="0"/>
          </a:p>
          <a:p>
            <a:pPr algn="just"/>
            <a:r>
              <a:rPr lang="en-US" dirty="0"/>
              <a:t>A physical view: </a:t>
            </a:r>
          </a:p>
          <a:p>
            <a:pPr lvl="1" algn="just"/>
            <a:r>
              <a:rPr lang="en-US" dirty="0"/>
              <a:t>Shows </a:t>
            </a:r>
            <a:r>
              <a:rPr lang="en-US" b="1" dirty="0"/>
              <a:t>how the system hardware and software components are distributed across the processors in the system.</a:t>
            </a:r>
          </a:p>
          <a:p>
            <a:pPr lvl="1" algn="just"/>
            <a:r>
              <a:rPr lang="en-US" dirty="0"/>
              <a:t>Useful for </a:t>
            </a:r>
            <a:r>
              <a:rPr lang="en-US" b="1" dirty="0"/>
              <a:t>system engineers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(Hofmeister et al.,2000) just added conceptual view to this 4 + 1 model.</a:t>
            </a:r>
          </a:p>
          <a:p>
            <a:pPr algn="just"/>
            <a:r>
              <a:rPr lang="en-US" dirty="0"/>
              <a:t>Conceptual view: (almost always developed in design process)</a:t>
            </a:r>
          </a:p>
          <a:p>
            <a:pPr lvl="1" algn="just"/>
            <a:r>
              <a:rPr lang="en-US" b="1" dirty="0"/>
              <a:t>Abstract view of high level req. to identify product line arch for future reuse</a:t>
            </a:r>
            <a:r>
              <a:rPr lang="en-US" dirty="0"/>
              <a:t>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0" y="6583363"/>
            <a:ext cx="2133600" cy="365125"/>
          </a:xfrm>
        </p:spPr>
        <p:txBody>
          <a:bodyPr/>
          <a:lstStyle/>
          <a:p>
            <a:pPr defTabSz="457200"/>
            <a:fld id="{DEE2416B-50B0-4A3C-BDB7-0BB8D304D812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4875" y="6596063"/>
            <a:ext cx="2895600" cy="365125"/>
          </a:xfrm>
        </p:spPr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96063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40200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9746"/>
            <a:ext cx="10018713" cy="1752599"/>
          </a:xfrm>
        </p:spPr>
        <p:txBody>
          <a:bodyPr/>
          <a:lstStyle/>
          <a:p>
            <a:r>
              <a:rPr lang="en-US" dirty="0"/>
              <a:t>Representing 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55805"/>
            <a:ext cx="10972800" cy="5202195"/>
          </a:xfrm>
        </p:spPr>
        <p:txBody>
          <a:bodyPr/>
          <a:lstStyle/>
          <a:p>
            <a:pPr algn="just"/>
            <a:r>
              <a:rPr lang="en-US" dirty="0"/>
              <a:t>Use UML for architecture representation?</a:t>
            </a:r>
          </a:p>
          <a:p>
            <a:pPr lvl="1" algn="just"/>
            <a:r>
              <a:rPr lang="en-US" dirty="0"/>
              <a:t>Some people argue that the Unified Modeling Language (UML) is an appropriate notation for describing and documenting system architectures</a:t>
            </a:r>
          </a:p>
          <a:p>
            <a:pPr lvl="1" algn="just"/>
            <a:r>
              <a:rPr lang="en-US" dirty="0"/>
              <a:t>But </a:t>
            </a:r>
            <a:r>
              <a:rPr lang="en-US" b="1" dirty="0"/>
              <a:t>UML is designed for object oriented systems</a:t>
            </a:r>
            <a:r>
              <a:rPr lang="en-US" dirty="0"/>
              <a:t>, that will make it more </a:t>
            </a:r>
            <a:r>
              <a:rPr lang="en-US" b="1" dirty="0"/>
              <a:t>implementation oriented </a:t>
            </a:r>
            <a:r>
              <a:rPr lang="en-US" dirty="0"/>
              <a:t>rather than being abstract. Moreover, </a:t>
            </a:r>
            <a:r>
              <a:rPr lang="en-US" b="1" dirty="0"/>
              <a:t>it’ll increase time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But </a:t>
            </a:r>
            <a:r>
              <a:rPr lang="en-US" b="1" dirty="0"/>
              <a:t>UML is of more value when you describe system in detail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Architectural description languages (</a:t>
            </a:r>
            <a:r>
              <a:rPr lang="en-US" b="1" dirty="0"/>
              <a:t>ADLs</a:t>
            </a:r>
            <a:r>
              <a:rPr lang="en-US" dirty="0"/>
              <a:t>) have been developed but are not widely used because they are </a:t>
            </a:r>
            <a:r>
              <a:rPr lang="en-US" b="1" dirty="0"/>
              <a:t>too domain specific</a:t>
            </a:r>
            <a:r>
              <a:rPr lang="en-US" dirty="0"/>
              <a:t>. </a:t>
            </a:r>
            <a:r>
              <a:rPr lang="en-US" b="1" dirty="0"/>
              <a:t>They enforce rules &amp; guidelines for different architectures.</a:t>
            </a:r>
          </a:p>
          <a:p>
            <a:pPr algn="just"/>
            <a:r>
              <a:rPr lang="en-US" dirty="0"/>
              <a:t>Better to go with Informal box /UMLs diagrams.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799B77E-10C4-4C55-99A0-E13650344272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8470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generally accepted that an </a:t>
            </a:r>
            <a:r>
              <a:rPr lang="en-US" b="1" dirty="0"/>
              <a:t>early stage of agile processes is to design an overall systems architecture.</a:t>
            </a:r>
          </a:p>
          <a:p>
            <a:pPr algn="just"/>
            <a:r>
              <a:rPr lang="en-US" dirty="0"/>
              <a:t>Refactoring is easy BUT </a:t>
            </a:r>
            <a:r>
              <a:rPr lang="en-US" b="1" dirty="0"/>
              <a:t>refactoring the system architecture is usually expensive</a:t>
            </a:r>
            <a:r>
              <a:rPr lang="en-US" dirty="0"/>
              <a:t> because a lot of components have to be changed to adapt to the architectural changes.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EB77DC6-47F7-44E4-87E4-CF089E1E729C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97647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813" y="279206"/>
            <a:ext cx="10018713" cy="1752599"/>
          </a:xfrm>
        </p:spPr>
        <p:txBody>
          <a:bodyPr/>
          <a:lstStyle/>
          <a:p>
            <a:r>
              <a:rPr lang="en-US" dirty="0"/>
              <a:t>The architecture of an ATM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3B1F40A-F9CB-4209-8B64-ADE9B53321A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A009F-1ACE-47BA-944F-D9CCD5D9E132}"/>
              </a:ext>
            </a:extLst>
          </p:cNvPr>
          <p:cNvSpPr/>
          <p:nvPr/>
        </p:nvSpPr>
        <p:spPr>
          <a:xfrm>
            <a:off x="2514600" y="1695451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34A73-D3F7-4FA5-BB98-434E07D601A0}"/>
              </a:ext>
            </a:extLst>
          </p:cNvPr>
          <p:cNvSpPr/>
          <p:nvPr/>
        </p:nvSpPr>
        <p:spPr>
          <a:xfrm>
            <a:off x="3248025" y="3175402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Select 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E2772-164D-40A8-9924-0B46B6661581}"/>
              </a:ext>
            </a:extLst>
          </p:cNvPr>
          <p:cNvSpPr/>
          <p:nvPr/>
        </p:nvSpPr>
        <p:spPr>
          <a:xfrm>
            <a:off x="3000375" y="4490641"/>
            <a:ext cx="1600201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Send command to database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0F035-32BB-4A7F-92DB-2DCAB40AE5B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076576" y="2524125"/>
            <a:ext cx="733425" cy="6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344D1-7046-49D9-B7F9-52C8954936B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00476" y="4004076"/>
            <a:ext cx="9525" cy="486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F800E-866E-46B0-97DF-82B1FD316BA2}"/>
              </a:ext>
            </a:extLst>
          </p:cNvPr>
          <p:cNvSpPr/>
          <p:nvPr/>
        </p:nvSpPr>
        <p:spPr>
          <a:xfrm>
            <a:off x="3876675" y="1692278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via Finger print sensor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A04A1-2ED1-4171-8908-4043CD1ED96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3810001" y="2520953"/>
            <a:ext cx="866775" cy="654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7A919F-ED62-4B0D-85D2-98C24D063F4E}"/>
              </a:ext>
            </a:extLst>
          </p:cNvPr>
          <p:cNvSpPr/>
          <p:nvPr/>
        </p:nvSpPr>
        <p:spPr>
          <a:xfrm>
            <a:off x="4905376" y="4490640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perform the transaction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5D3125-070F-4954-B26E-2AD699004346}"/>
              </a:ext>
            </a:extLst>
          </p:cNvPr>
          <p:cNvSpPr/>
          <p:nvPr/>
        </p:nvSpPr>
        <p:spPr>
          <a:xfrm>
            <a:off x="7277100" y="5237142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View balance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2A02C-6E7F-42AF-82B5-A6A7A2A180F2}"/>
              </a:ext>
            </a:extLst>
          </p:cNvPr>
          <p:cNvSpPr/>
          <p:nvPr/>
        </p:nvSpPr>
        <p:spPr>
          <a:xfrm>
            <a:off x="7277100" y="4050094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Collect cash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09549A-77A6-4771-BD59-E33D6FFC1AD2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4600576" y="4904978"/>
            <a:ext cx="3048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1CEC7C-0F37-40CB-A8FC-B2EACA81F04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505576" y="4464431"/>
            <a:ext cx="771524" cy="44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A8E947-693A-4C22-81B0-503FC5370D4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6505576" y="4904977"/>
            <a:ext cx="771524" cy="746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The architecture of a packing robot control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4A3EDD7-F8FA-4918-961D-E8D3B52535D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2"/>
          <a:srcRect b="-8765"/>
          <a:stretch>
            <a:fillRect/>
          </a:stretch>
        </p:blipFill>
        <p:spPr bwMode="auto">
          <a:xfrm>
            <a:off x="6242424" y="1612645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FD78B-3EB6-469B-8A28-E554DD77F22C}"/>
              </a:ext>
            </a:extLst>
          </p:cNvPr>
          <p:cNvSpPr txBox="1"/>
          <p:nvPr/>
        </p:nvSpPr>
        <p:spPr>
          <a:xfrm>
            <a:off x="1129115" y="2828835"/>
            <a:ext cx="511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 different kind of objects.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Classify it to a type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Package accordingly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And put on to another conveyor for shipment</a:t>
            </a:r>
          </a:p>
        </p:txBody>
      </p:sp>
    </p:spTree>
    <p:extLst>
      <p:ext uri="{BB962C8B-B14F-4D97-AF65-F5344CB8AC3E}">
        <p14:creationId xmlns:p14="http://schemas.microsoft.com/office/powerpoint/2010/main" val="377440580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&amp; Design process overlapping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Practically the </a:t>
            </a:r>
            <a:r>
              <a:rPr lang="en-US" b="1" dirty="0">
                <a:solidFill>
                  <a:srgbClr val="000000"/>
                </a:solidFill>
              </a:rPr>
              <a:t>requirement specification process is overlapped with architectural design procedure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It is </a:t>
            </a:r>
            <a:r>
              <a:rPr lang="en-US" b="1" dirty="0">
                <a:solidFill>
                  <a:srgbClr val="000000"/>
                </a:solidFill>
              </a:rPr>
              <a:t>impossible that the specification does not includes design information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need to </a:t>
            </a:r>
            <a:r>
              <a:rPr lang="en-US" b="1" dirty="0">
                <a:solidFill>
                  <a:srgbClr val="000000"/>
                </a:solidFill>
              </a:rPr>
              <a:t>identify the main architectural components </a:t>
            </a:r>
            <a:r>
              <a:rPr lang="en-US" dirty="0">
                <a:solidFill>
                  <a:srgbClr val="000000"/>
                </a:solidFill>
              </a:rPr>
              <a:t>as these reflects the </a:t>
            </a:r>
            <a:r>
              <a:rPr lang="en-US" b="1" dirty="0">
                <a:solidFill>
                  <a:srgbClr val="000000"/>
                </a:solidFill>
              </a:rPr>
              <a:t>high level features of the system.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so the </a:t>
            </a:r>
            <a:r>
              <a:rPr lang="en-US" b="1" dirty="0">
                <a:solidFill>
                  <a:srgbClr val="000000"/>
                </a:solidFill>
              </a:rPr>
              <a:t>RE process must show a sort of abstract system arch showing where you associate subsystems 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may </a:t>
            </a:r>
            <a:r>
              <a:rPr lang="en-US" b="1" dirty="0">
                <a:solidFill>
                  <a:srgbClr val="000000"/>
                </a:solidFill>
              </a:rPr>
              <a:t>use this decomposition to discuss &amp; finetune requirements with stakeholders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DA65712-C1AA-4825-9AAC-AB56A470BD4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9173"/>
            <a:ext cx="10018713" cy="1752599"/>
          </a:xfrm>
        </p:spPr>
        <p:txBody>
          <a:bodyPr/>
          <a:lstStyle/>
          <a:p>
            <a:r>
              <a:rPr lang="en-US" dirty="0"/>
              <a:t>Architectural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46237"/>
            <a:ext cx="10972800" cy="4525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You can design software architecture at two levels of abstraction: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small: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individual programs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Depicts </a:t>
            </a:r>
            <a:r>
              <a:rPr lang="en-US" b="1" dirty="0">
                <a:solidFill>
                  <a:srgbClr val="000000"/>
                </a:solidFill>
              </a:rPr>
              <a:t>how an individual program is decomposed into components.  </a:t>
            </a:r>
            <a:endParaRPr lang="en-GB" b="1" dirty="0">
              <a:solidFill>
                <a:srgbClr val="000000"/>
              </a:solidFill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large: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complex enterprise systems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b="1" dirty="0">
                <a:solidFill>
                  <a:srgbClr val="000000"/>
                </a:solidFill>
              </a:rPr>
              <a:t>include other systems, programs, and program components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These </a:t>
            </a:r>
            <a:r>
              <a:rPr lang="en-US" b="1" dirty="0">
                <a:solidFill>
                  <a:srgbClr val="000000"/>
                </a:solidFill>
              </a:rPr>
              <a:t>enterprise systems are distributed over different computers, which may be owned and managed by different companies.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07DB421-64C4-413B-A8FB-A54B40AD981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54261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Architecture is important?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484311" y="2057399"/>
            <a:ext cx="1122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Non – functional requirements are applied to the system as a whole. </a:t>
            </a:r>
          </a:p>
          <a:p>
            <a:pPr>
              <a:lnSpc>
                <a:spcPct val="90000"/>
              </a:lnSpc>
            </a:pPr>
            <a:r>
              <a:rPr lang="en-GB" dirty="0"/>
              <a:t>System architecture affects the non-functional requirements of the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Like, robustness, performance, maintainability etc.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7D01B53-625D-4E56-A9AF-A3E15C9204D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344" y="0"/>
            <a:ext cx="10018713" cy="1752599"/>
          </a:xfrm>
        </p:spPr>
        <p:txBody>
          <a:bodyPr/>
          <a:lstStyle/>
          <a:p>
            <a:r>
              <a:rPr lang="en-GB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316344" y="1562099"/>
            <a:ext cx="11035553" cy="49387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b="1" dirty="0"/>
              <a:t>Stakeholder communication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High level presentation of a system</a:t>
            </a:r>
            <a:r>
              <a:rPr lang="en-GB" b="1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Architecture may be used as a focus of discussion by system stakeholders.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System analysis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Means that analysis of whether the system can meet its non-functional requirements is possible.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Large-scale reuse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As architecture is the compact manageable details pf system organization &amp; its interoperations. So,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Same system architecture is often used for similar applications.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The architecture may be reusable across a range of systems.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6BFF91F-02DA-45EA-AAD1-17CFE4264DC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29/03/2022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0431" y="6270785"/>
            <a:ext cx="7084177" cy="365125"/>
          </a:xfrm>
        </p:spPr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532297"/>
      </p:ext>
    </p:extLst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</TotalTime>
  <Words>1644</Words>
  <Application>Microsoft Office PowerPoint</Application>
  <PresentationFormat>Widescreen</PresentationFormat>
  <Paragraphs>238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Parallax</vt:lpstr>
      <vt:lpstr>Architectural Design</vt:lpstr>
      <vt:lpstr>Architectural design</vt:lpstr>
      <vt:lpstr>Agility and architecture</vt:lpstr>
      <vt:lpstr>The architecture of an ATM Machine</vt:lpstr>
      <vt:lpstr>The architecture of a packing robot control system</vt:lpstr>
      <vt:lpstr>RE &amp; Design process overlapping</vt:lpstr>
      <vt:lpstr>Architectural abstraction</vt:lpstr>
      <vt:lpstr>Why Software Architecture is important?</vt:lpstr>
      <vt:lpstr>Advantages of explicit architecture</vt:lpstr>
      <vt:lpstr>Architectural representations</vt:lpstr>
      <vt:lpstr>Box and line diagrams</vt:lpstr>
      <vt:lpstr>Ways to use the architectural models</vt:lpstr>
      <vt:lpstr>Architectural models’ representation</vt:lpstr>
      <vt:lpstr>Architectural design decisions</vt:lpstr>
      <vt:lpstr>Architectural design decisions</vt:lpstr>
      <vt:lpstr>Architectural design decisions by system architect</vt:lpstr>
      <vt:lpstr>Architecture reuse</vt:lpstr>
      <vt:lpstr>Architecture and system characteristics what to do if following NFRs are critical?</vt:lpstr>
      <vt:lpstr>Architecture and system characteristics what to do if following NFRs are critical?</vt:lpstr>
      <vt:lpstr>Architecture and system characteristics what to do if following NFRs are critical?</vt:lpstr>
      <vt:lpstr>Conflicting critical requirements ?</vt:lpstr>
      <vt:lpstr>Architectural views</vt:lpstr>
      <vt:lpstr>Architectural views</vt:lpstr>
      <vt:lpstr>Architectural views</vt:lpstr>
      <vt:lpstr>4 + 1 view model of software architecture (Krutchen, 1995)</vt:lpstr>
      <vt:lpstr>4 + 1 view model of software architecture (Krutchen, 1995)</vt:lpstr>
      <vt:lpstr>Representing architectural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Fast</dc:creator>
  <cp:lastModifiedBy>Zumar Noor</cp:lastModifiedBy>
  <cp:revision>8</cp:revision>
  <dcterms:created xsi:type="dcterms:W3CDTF">2022-03-21T10:45:28Z</dcterms:created>
  <dcterms:modified xsi:type="dcterms:W3CDTF">2022-03-29T14:24:18Z</dcterms:modified>
</cp:coreProperties>
</file>