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9" r:id="rId3"/>
    <p:sldId id="271" r:id="rId4"/>
    <p:sldId id="276" r:id="rId5"/>
    <p:sldId id="277" r:id="rId6"/>
    <p:sldId id="278" r:id="rId7"/>
    <p:sldId id="272" r:id="rId8"/>
    <p:sldId id="279" r:id="rId9"/>
    <p:sldId id="280" r:id="rId10"/>
    <p:sldId id="281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BBB-0207-467C-AFD0-CF9E14F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635-D5D6-4861-B580-A9E26FC1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CE-AC26-4826-BD0F-05FD9A1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70CC-AD62-41BC-AC20-16D693B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786-9DB3-42EC-9D1C-C1A8DD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BED6-ECEC-4BDA-8607-476A7F8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488F-D41C-4BA3-84A7-1B4E4930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40C-40AB-4EBA-BA7B-1C31A4A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FD6B-9E50-43FB-B973-3DE5998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2FE-ED86-43A5-9EFB-5F9D662B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3A05-1867-4968-9F48-B05D3BA4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D0EF-AED6-4280-8F8A-6F8426FA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9BB-FE87-4145-A20F-08C01D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7EC-1BFB-4465-A992-26DCA33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CD4-E399-4135-B1A1-6C4156F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8B9-FA65-4D1C-9A21-CABEA7A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769E-F357-4176-A844-CB0CC85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456E-D2DE-47DD-B075-68DE16F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29C-FDE0-4771-B140-B06293B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513-AF81-4029-888A-A0024D9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9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57F-D93F-468C-AFE8-7EE3078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771A-181C-4D6A-8362-B347742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6C40-0F0D-437F-8A1C-C1FE521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FB-912B-4151-8A2A-5B2155A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43B9-7B04-4B5B-987C-3D2D68B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4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C8B-600B-45F6-8A5D-FCFE86A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BA8-2DBF-4631-8D94-3D0F958D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CFDA-3DFE-45C1-B38A-34AD0239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41DA-F968-4298-BA82-0EAFA17A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92C1-5535-4EEF-9D6A-20DB35D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1CA9-39A1-4FD8-A56F-E1E1375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9EA-4403-4771-85F3-BA5CCC4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BABB-A4D6-4166-B0A6-472A05D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845-56DA-479E-A000-AE604A96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6E3-4DA4-491A-B562-A663829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8A48-5CA4-4420-87D0-5DCB9181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C2B4-2651-41F8-BA55-F36EBCD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31851-9071-4D98-96B5-DDE6D13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EABA-DA0D-40E7-8E4F-02B1E69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550B-4FD9-4A61-A9DC-A9E2BD6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6DF8-FC91-46B6-88A5-1491BF6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F0D8-1072-49AF-9D8C-74D07B4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44F-A956-4478-9C13-82366DD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A2B7-B843-459A-ADD7-F9BC4B1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741-BC42-476F-9EB4-BE287E9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3C74-1261-4EE2-95CB-51FF77E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685-3ED1-4AA0-8871-13D554CB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C46-C0EF-468C-B151-D06E205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E423-4D7D-4B3D-B221-BE902517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776-A95B-422E-A406-5F7ACCD9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6C0-1334-4B88-8A7C-23F3912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7B85-B18D-484C-9D3E-21C8C31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1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2A6E-707E-44DB-B60D-4266CB50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2C9-46B4-4F91-B939-3698A897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CA5-0E81-4220-B6D5-CF16CA6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FDA-C3E1-4C18-92D4-A6B18EC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E7A-3444-47CA-B300-B4EDC43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E684-3C2A-47DB-BF1A-D51A6D8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296F-2F73-4697-8366-387DFD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B66D-BE93-43C7-92B9-3A1459A4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4052-AB23-4802-8852-69E39DEE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3FED-60C2-45A3-9990-481C7401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EC01-F4C5-4622-B289-5468BCEB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User Interface Design contd..</a:t>
            </a:r>
            <a:br>
              <a:rPr lang="en-US" sz="67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(Chapter 11- by Roger S. Pressman)</a:t>
            </a:r>
            <a:endParaRPr lang="en-US" sz="67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5" y="165043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 of Display 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Format of the content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Aesthetics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Content displayed using stepwise refinement approach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 of Physical Work Environment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Work environment should be helpful in proper operation and concentration 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Must co-relate with the designed software aesthetics.</a:t>
            </a: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74" y="915327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134203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513549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 set of interface objects and actions along with their screen representation that allows user to perform all tasks and fulfil the usability goals of the system.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Construction/implementation: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Create prototype against a use case scenarios &amp; validate the design.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5983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1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validation: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Check if the system accommodates all variety of tasks?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Whether the system is easy to use &amp; learn?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 users’ acceptance of a system as useful tool</a:t>
            </a:r>
          </a:p>
          <a:p>
            <a:pPr marL="457200" lvl="1" indent="0" algn="just">
              <a:buNone/>
            </a:pP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121949"/>
            <a:ext cx="7409523" cy="382243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>
                <a:solidFill>
                  <a:schemeClr val="bg1"/>
                </a:solidFill>
              </a:rPr>
              <a:t>Iterative process – It uses the spiral process model</a:t>
            </a:r>
          </a:p>
          <a:p>
            <a:pPr algn="just"/>
            <a:r>
              <a:rPr lang="en-US" sz="11200" dirty="0">
                <a:solidFill>
                  <a:schemeClr val="bg1"/>
                </a:solidFill>
              </a:rPr>
              <a:t>Four steps are: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analysis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design</a:t>
            </a:r>
          </a:p>
          <a:p>
            <a:pPr lvl="1"/>
            <a:r>
              <a:rPr lang="en-US" sz="11200" dirty="0">
                <a:solidFill>
                  <a:schemeClr val="bg1"/>
                </a:solidFill>
              </a:rPr>
              <a:t>Interface implementation/construction involves  prototyping approach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validation </a:t>
            </a:r>
          </a:p>
          <a:p>
            <a:pPr algn="just"/>
            <a:r>
              <a:rPr lang="en-US" sz="11600" dirty="0">
                <a:solidFill>
                  <a:schemeClr val="bg1"/>
                </a:solidFill>
              </a:rPr>
              <a:t>Since its spiral model so these steps need to be processed again and again for design betterment.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64112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1206766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4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991525"/>
            <a:ext cx="7409523" cy="38224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analysis: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Assess users’ profile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who are going to use the system.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Assessment related 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skill level, business perception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Define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different user categories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Gather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for each category &amp; understand system by each category perspective.</a:t>
            </a:r>
          </a:p>
          <a:p>
            <a:pPr lvl="1"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85" y="2076342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/>
          </a:bodyPr>
          <a:lstStyle/>
          <a:p>
            <a:pPr algn="just"/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Analysis: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Understand problem before designing the solution.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Understand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users of the system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system goals (tasks)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displayed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the environment in which tasks is conducted.</a:t>
            </a:r>
          </a:p>
          <a:p>
            <a:pPr algn="just"/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mental image and the design model must converge.</a:t>
            </a:r>
          </a:p>
          <a:p>
            <a:pPr lvl="1" algn="just"/>
            <a:r>
              <a:rPr lang="en-US" sz="3200" dirty="0">
                <a:solidFill>
                  <a:schemeClr val="bg1"/>
                </a:solidFill>
              </a:rPr>
              <a:t>Can be achieved by understanding the users and how they use the system</a:t>
            </a: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239843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10" y="1319171"/>
            <a:ext cx="11205984" cy="448099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for system understanding can be obtained by: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interviews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s/w team members met with end users to identify their needs and work culture. 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Sales people meet with users to assess the user categories &amp; understand req.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Marketing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Take the market survey and check in how many ways the product could come handy.</a:t>
            </a:r>
          </a:p>
          <a:p>
            <a:pPr lvl="1"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Support input</a:t>
            </a:r>
          </a:p>
          <a:p>
            <a:pPr lvl="2" algn="just"/>
            <a:r>
              <a:rPr lang="en-US" sz="2800" dirty="0">
                <a:solidFill>
                  <a:schemeClr val="bg1"/>
                </a:solidFill>
              </a:rPr>
              <a:t>Support staff takes feedback of what works or what not. Which features are easy to use or not etc.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</a:t>
            </a:r>
          </a:p>
        </p:txBody>
      </p:sp>
    </p:spTree>
    <p:extLst>
      <p:ext uri="{BB962C8B-B14F-4D97-AF65-F5344CB8AC3E}">
        <p14:creationId xmlns:p14="http://schemas.microsoft.com/office/powerpoint/2010/main" val="42731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215" y="892064"/>
            <a:ext cx="11205984" cy="448099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b="1" dirty="0">
                <a:solidFill>
                  <a:schemeClr val="accent2">
                    <a:lumMod val="75000"/>
                  </a:schemeClr>
                </a:solidFill>
              </a:rPr>
              <a:t>users trained professionals, technician, clerical, or manufacturing workers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What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level of formal education </a:t>
            </a:r>
            <a:r>
              <a:rPr lang="en-US" altLang="en-US" sz="9600" dirty="0">
                <a:solidFill>
                  <a:schemeClr val="bg1"/>
                </a:solidFill>
              </a:rPr>
              <a:t>does the average user have?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the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capable of learning from written materials </a:t>
            </a:r>
            <a:r>
              <a:rPr lang="en-US" altLang="en-US" sz="9600" dirty="0">
                <a:solidFill>
                  <a:schemeClr val="bg1"/>
                </a:solidFill>
              </a:rPr>
              <a:t>or have they expressed a desire for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classroom training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users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expert typists / keyboard phobic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age range </a:t>
            </a:r>
            <a:r>
              <a:rPr lang="en-US" altLang="en-US" sz="9600" dirty="0">
                <a:solidFill>
                  <a:schemeClr val="bg1"/>
                </a:solidFill>
              </a:rPr>
              <a:t>of the user community?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User’s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gender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How are users compensated for the work they perform? 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Working hours</a:t>
            </a:r>
            <a:r>
              <a:rPr lang="en-US" altLang="en-US" sz="9600" dirty="0">
                <a:solidFill>
                  <a:schemeClr val="bg1"/>
                </a:solidFill>
              </a:rPr>
              <a:t>: normal office hours / until the job is done?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Software usage frequency </a:t>
            </a:r>
            <a:r>
              <a:rPr lang="en-US" altLang="en-US" sz="9600" dirty="0">
                <a:solidFill>
                  <a:schemeClr val="bg1"/>
                </a:solidFill>
              </a:rPr>
              <a:t>? (mostly/occasionally)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primary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spoken language among users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consequences if a user makes a mistake using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experts in the subject matter </a:t>
            </a:r>
            <a:r>
              <a:rPr lang="en-US" altLang="en-US" sz="9600" dirty="0">
                <a:solidFill>
                  <a:schemeClr val="bg1"/>
                </a:solidFill>
              </a:rPr>
              <a:t>that is addressed by the system?</a:t>
            </a:r>
          </a:p>
          <a:p>
            <a:pPr>
              <a:lnSpc>
                <a:spcPct val="90000"/>
              </a:lnSpc>
            </a:pPr>
            <a:r>
              <a:rPr lang="en-US" altLang="en-US" sz="9600" dirty="0">
                <a:solidFill>
                  <a:schemeClr val="bg1"/>
                </a:solidFill>
              </a:rPr>
              <a:t>Are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users interested in learning about the technology</a:t>
            </a:r>
            <a:r>
              <a:rPr lang="en-US" altLang="en-US" sz="9600" dirty="0">
                <a:solidFill>
                  <a:schemeClr val="bg1"/>
                </a:solidFill>
              </a:rPr>
              <a:t> that sits </a:t>
            </a:r>
            <a:r>
              <a:rPr lang="en-US" altLang="en-US" sz="9600" dirty="0">
                <a:solidFill>
                  <a:schemeClr val="accent2">
                    <a:lumMod val="75000"/>
                  </a:schemeClr>
                </a:solidFill>
              </a:rPr>
              <a:t>behind the interface</a:t>
            </a:r>
            <a:r>
              <a:rPr lang="en-US" altLang="en-US" sz="9600" dirty="0">
                <a:solidFill>
                  <a:schemeClr val="bg1"/>
                </a:solidFill>
              </a:rPr>
              <a:t>?</a:t>
            </a:r>
            <a:endParaRPr lang="en-US" altLang="en-US" sz="88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68" y="154084"/>
            <a:ext cx="12111419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User Analysis questions for better user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25243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28" y="1484997"/>
            <a:ext cx="7409523" cy="37683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analysis:</a:t>
            </a:r>
          </a:p>
          <a:p>
            <a:pPr lvl="1" algn="just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Detailed task analysis </a:t>
            </a:r>
            <a:r>
              <a:rPr lang="en-US" sz="2800" dirty="0">
                <a:solidFill>
                  <a:schemeClr val="bg1"/>
                </a:solidFill>
              </a:rPr>
              <a:t>done after interface analysis.</a:t>
            </a:r>
          </a:p>
          <a:p>
            <a:pPr lvl="1" algn="just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The tasks that users will perform to accomplish system goals.</a:t>
            </a:r>
          </a:p>
          <a:p>
            <a:pPr algn="just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 environment analysis:</a:t>
            </a:r>
          </a:p>
          <a:p>
            <a:pPr lvl="1" algn="just"/>
            <a:r>
              <a:rPr lang="en-US" sz="2800" dirty="0">
                <a:solidFill>
                  <a:schemeClr val="bg1"/>
                </a:solidFill>
              </a:rPr>
              <a:t>done to check if the current physical environment be able to cater the system needs?</a:t>
            </a:r>
          </a:p>
          <a:p>
            <a:pPr algn="just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Output: Analysis model for interface</a:t>
            </a:r>
          </a:p>
          <a:p>
            <a:pPr lvl="1"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0" y="591344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  <p:pic>
        <p:nvPicPr>
          <p:cNvPr id="1026" name="Picture 2" descr="Software Engineering-User Interface Design - Best Online Tutorials | Source  codes | Programming Languages">
            <a:extLst>
              <a:ext uri="{FF2B5EF4-FFF2-40B4-BE49-F238E27FC236}">
                <a16:creationId xmlns:a16="http://schemas.microsoft.com/office/drawing/2014/main" id="{6BBFD22D-C1FF-45F7-BC00-BF33F9FBB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044" y="1600518"/>
            <a:ext cx="3948861" cy="36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9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 &amp; Modelling</a:t>
            </a:r>
          </a:p>
          <a:p>
            <a:pPr algn="just">
              <a:lnSpc>
                <a:spcPct val="11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answer the given questions </a:t>
            </a:r>
            <a:r>
              <a:rPr lang="en-US" altLang="en-US" sz="1800" dirty="0"/>
              <a:t>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Task identification </a:t>
            </a:r>
            <a:r>
              <a:rPr lang="en-US" altLang="en-US" sz="1600" dirty="0">
                <a:solidFill>
                  <a:schemeClr val="bg1"/>
                </a:solidFill>
              </a:rPr>
              <a:t>in specific circumstances.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Tasks and sub tasks </a:t>
            </a:r>
            <a:r>
              <a:rPr lang="en-US" altLang="en-US" sz="1600" dirty="0">
                <a:solidFill>
                  <a:schemeClr val="bg1"/>
                </a:solidFill>
              </a:rPr>
              <a:t>performed by user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bg1"/>
                </a:solidFill>
              </a:rPr>
              <a:t>sequence of work tasks—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the workflow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Use-cases:</a:t>
            </a:r>
          </a:p>
          <a:p>
            <a:pPr lvl="1"/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define basic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interaction of actor and system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written using informal paragraphs</a:t>
            </a:r>
            <a:r>
              <a:rPr lang="en-US" altLang="en-US" sz="16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Can be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used to derive tasks, sub tasks and interfaces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Task elaboration:</a:t>
            </a:r>
          </a:p>
          <a:p>
            <a:pPr lvl="1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Stepwise elaboration</a:t>
            </a:r>
            <a:r>
              <a:rPr lang="en-US" altLang="en-US" sz="1600" dirty="0">
                <a:solidFill>
                  <a:schemeClr val="bg1"/>
                </a:solidFill>
              </a:rPr>
              <a:t> or task refinement of interactive tasks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Derive either manually or use a preexisting system to identify them 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Object elaboration:</a:t>
            </a:r>
          </a:p>
          <a:p>
            <a:pPr lvl="1"/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extract physical objects from system to define their classes and behavior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Workflow analysis defines how a work process </a:t>
            </a:r>
            <a:r>
              <a:rPr lang="en-US" altLang="en-US" sz="2200" dirty="0"/>
              <a:t>is</a:t>
            </a:r>
          </a:p>
          <a:p>
            <a:pPr lvl="1"/>
            <a:r>
              <a:rPr lang="en-US" altLang="en-US" sz="1600" dirty="0">
                <a:solidFill>
                  <a:schemeClr val="bg1"/>
                </a:solidFill>
              </a:rPr>
              <a:t>How a </a:t>
            </a: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</a:rPr>
              <a:t>work process is  completed when several people (and roles) are involved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Shown using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UML swim line diagram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</p:spTree>
    <p:extLst>
      <p:ext uri="{BB962C8B-B14F-4D97-AF65-F5344CB8AC3E}">
        <p14:creationId xmlns:p14="http://schemas.microsoft.com/office/powerpoint/2010/main" val="323365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16" y="591344"/>
            <a:ext cx="11205984" cy="553926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3200" i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Analysis &amp; Modelling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Swim lane diagram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33" y="81609"/>
            <a:ext cx="10515600" cy="5737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Interface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D2803-3E7B-4901-A763-2446C589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485596"/>
            <a:ext cx="11690153" cy="49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714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719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1_Office Theme</vt:lpstr>
      <vt:lpstr>User Interface Design contd.. (Chapter 11- by Roger S. Pressman)</vt:lpstr>
      <vt:lpstr>UI analysis &amp; design Process</vt:lpstr>
      <vt:lpstr>UI analysis &amp; design Process</vt:lpstr>
      <vt:lpstr>Interface Analysis </vt:lpstr>
      <vt:lpstr>Interface Analysis</vt:lpstr>
      <vt:lpstr>User Analysis questions for better user categorization</vt:lpstr>
      <vt:lpstr>UI analysis &amp; design Process</vt:lpstr>
      <vt:lpstr>Interface Analysis </vt:lpstr>
      <vt:lpstr>Interface Analysis </vt:lpstr>
      <vt:lpstr>Interface Analysis </vt:lpstr>
      <vt:lpstr>UI analysis &amp; design Process</vt:lpstr>
      <vt:lpstr>UI analysis &amp; design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 contd.. (Chapter 11- by Roger S. Pressman)</dc:title>
  <dc:creator>Fast</dc:creator>
  <cp:lastModifiedBy>FastPc</cp:lastModifiedBy>
  <cp:revision>14</cp:revision>
  <dcterms:created xsi:type="dcterms:W3CDTF">2022-04-04T03:31:49Z</dcterms:created>
  <dcterms:modified xsi:type="dcterms:W3CDTF">2022-04-08T02:43:55Z</dcterms:modified>
</cp:coreProperties>
</file>