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1"/>
  </p:notesMasterIdLst>
  <p:handoutMasterIdLst>
    <p:handoutMasterId r:id="rId22"/>
  </p:handoutMasterIdLst>
  <p:sldIdLst>
    <p:sldId id="496" r:id="rId5"/>
    <p:sldId id="497" r:id="rId6"/>
    <p:sldId id="507" r:id="rId7"/>
    <p:sldId id="498" r:id="rId8"/>
    <p:sldId id="508" r:id="rId9"/>
    <p:sldId id="499" r:id="rId10"/>
    <p:sldId id="509" r:id="rId11"/>
    <p:sldId id="527" r:id="rId12"/>
    <p:sldId id="530" r:id="rId13"/>
    <p:sldId id="528" r:id="rId14"/>
    <p:sldId id="529" r:id="rId15"/>
    <p:sldId id="531" r:id="rId16"/>
    <p:sldId id="532" r:id="rId17"/>
    <p:sldId id="533" r:id="rId18"/>
    <p:sldId id="534" r:id="rId19"/>
    <p:sldId id="53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jra Ahmed" initials="HA" lastIdx="1" clrIdx="0">
    <p:extLst>
      <p:ext uri="{19B8F6BF-5375-455C-9EA6-DF929625EA0E}">
        <p15:presenceInfo xmlns:p15="http://schemas.microsoft.com/office/powerpoint/2012/main" userId="Hajra Ahm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194" y="138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2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2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2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2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2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2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2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:a16="http://schemas.microsoft.com/office/drawing/2014/main" xmlns="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C39-85B8-4C4F-BCCF-AD42444A9FC0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xmlns="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95A4-BC34-4F0E-B52B-C2FE9C0E40FD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xmlns="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xmlns="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xmlns="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207AB7E-85B8-4AFD-815F-426C2F4D12FD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xmlns="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xmlns="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xmlns="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4B27-86D3-4F13-923F-5EF49212D7B8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30C7-30CD-416C-8DEB-B8468ADA2A69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6FDC-49B2-4394-8A60-23E51ACFFC94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xmlns="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3C7AEB-BDCC-4F55-A4C0-1FCB8B396F26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xmlns="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3B32-4D91-4927-B43C-6B847AF9F8FF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xmlns="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xmlns="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60C9CDF-CCBE-4EDC-9C7A-BD111534815B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xmlns="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73BE-DC96-4B42-90AA-F1A6910056E6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xmlns="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xmlns="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xmlns="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xmlns="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xmlns="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xmlns="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CF9B42-B828-48C6-8AA4-E6A7B797F50C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2063-82F6-43BB-980B-2F6793A72504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xmlns="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5CA95E40-7DE4-4DD1-B997-E05D4859D3EF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.tmp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5" Type="http://schemas.openxmlformats.org/officeDocument/2006/relationships/image" Target="../media/image5.png"/><Relationship Id="rId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2.xml"/><Relationship Id="rId5" Type="http://schemas.openxmlformats.org/officeDocument/2006/relationships/image" Target="../media/image5.png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.xml"/><Relationship Id="rId5" Type="http://schemas.openxmlformats.org/officeDocument/2006/relationships/image" Target="../media/image5.png"/><Relationship Id="rId4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8.xml"/><Relationship Id="rId5" Type="http://schemas.openxmlformats.org/officeDocument/2006/relationships/image" Target="../media/image5.png"/><Relationship Id="rId4" Type="http://schemas.openxmlformats.org/officeDocument/2006/relationships/customXml" Target="../ink/ink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1.xml"/><Relationship Id="rId5" Type="http://schemas.openxmlformats.org/officeDocument/2006/relationships/image" Target="../media/image5.png"/><Relationship Id="rId4" Type="http://schemas.openxmlformats.org/officeDocument/2006/relationships/customXml" Target="../ink/ink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</a:rPr>
              <a:t>Scheduling of Software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870" y="136524"/>
            <a:ext cx="7837815" cy="2138267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network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6391" y="2362813"/>
            <a:ext cx="8010771" cy="427064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necessary steps are:</a:t>
            </a:r>
          </a:p>
          <a:p>
            <a:pPr marL="685800" lvl="1" indent="-457200">
              <a:buFont typeface="Wingdings" panose="05000000000000000000" pitchFamily="2" charset="2"/>
              <a:buChar char="ü"/>
            </a:pPr>
            <a:r>
              <a:rPr lang="en-US" dirty="0"/>
              <a:t>Create a network project</a:t>
            </a:r>
          </a:p>
          <a:p>
            <a:pPr marL="685800" lvl="1" indent="-457200">
              <a:buFont typeface="Wingdings" panose="05000000000000000000" pitchFamily="2" charset="2"/>
              <a:buChar char="ü"/>
            </a:pPr>
            <a:r>
              <a:rPr lang="en-US" dirty="0"/>
              <a:t>Identify critical path</a:t>
            </a:r>
          </a:p>
          <a:p>
            <a:pPr marL="685800" lvl="1" indent="-457200">
              <a:buFont typeface="Wingdings" panose="05000000000000000000" pitchFamily="2" charset="2"/>
              <a:buChar char="ü"/>
            </a:pPr>
            <a:r>
              <a:rPr lang="en-US" dirty="0"/>
              <a:t>Do critical path analysis using forward and backward passes (ES, EF, LS, LF)</a:t>
            </a:r>
          </a:p>
          <a:p>
            <a:pPr marL="685800" lvl="1" indent="-457200">
              <a:buFont typeface="Wingdings" panose="05000000000000000000" pitchFamily="2" charset="2"/>
              <a:buChar char="ü"/>
            </a:pPr>
            <a:r>
              <a:rPr lang="en-US" dirty="0"/>
              <a:t>Calculate float/slack values</a:t>
            </a:r>
          </a:p>
          <a:p>
            <a:pPr marL="914400" lvl="2" indent="-457200">
              <a:buFont typeface="Wingdings" panose="05000000000000000000" pitchFamily="2" charset="2"/>
              <a:buChar char="v"/>
            </a:pPr>
            <a:r>
              <a:rPr lang="en-US" sz="2000" dirty="0"/>
              <a:t>Total Float-&gt; the amount of time that an activity can be delayed from its ES date without delaying the project finish date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914400" lvl="2" indent="-457200">
              <a:buFont typeface="Wingdings" panose="05000000000000000000" pitchFamily="2" charset="2"/>
              <a:buChar char="v"/>
            </a:pPr>
            <a:r>
              <a:rPr lang="en-US" sz="2000" dirty="0"/>
              <a:t>Free float-&gt;the amount of time an activity can be freely delayed without affecting the early start of the following activity.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Placeholder 6" descr="A picture containing text, scoreboard, sign&#10;&#10;Description automatically generated">
            <a:extLst>
              <a:ext uri="{FF2B5EF4-FFF2-40B4-BE49-F238E27FC236}">
                <a16:creationId xmlns:a16="http://schemas.microsoft.com/office/drawing/2014/main" xmlns="" id="{798AC75A-7FCC-1382-7769-F091D6A42B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4059" b="14059"/>
          <a:stretch>
            <a:fillRect/>
          </a:stretch>
        </p:blipFill>
        <p:spPr/>
      </p:pic>
      <p:pic>
        <p:nvPicPr>
          <p:cNvPr id="2050" name="Picture 2" descr="A trendy flat icon of project planning, 6402307 Vector Art at Vecteezy">
            <a:extLst>
              <a:ext uri="{FF2B5EF4-FFF2-40B4-BE49-F238E27FC236}">
                <a16:creationId xmlns:a16="http://schemas.microsoft.com/office/drawing/2014/main" xmlns="" id="{48771A84-48AE-4B33-F74F-120501BE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5" y="0"/>
            <a:ext cx="43318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63A6521-E2B5-AD39-BFB1-0ED317B3D0AC}"/>
              </a:ext>
            </a:extLst>
          </p:cNvPr>
          <p:cNvGrpSpPr/>
          <p:nvPr/>
        </p:nvGrpSpPr>
        <p:grpSpPr>
          <a:xfrm>
            <a:off x="6808182" y="5514148"/>
            <a:ext cx="360" cy="360"/>
            <a:chOff x="6808182" y="55141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xmlns="" id="{EE45C8B7-4750-2890-82BA-B50008C4CBC9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9182" y="55055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xmlns="" id="{C52AAE1F-ADB0-A99D-9AD9-9353F9514910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99182" y="55055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8F617933-434A-E4DC-1B7D-C0ECA98C2508}"/>
                  </a:ext>
                </a:extLst>
              </p14:cNvPr>
              <p14:cNvContentPartPr/>
              <p14:nvPr/>
            </p14:nvContentPartPr>
            <p14:xfrm>
              <a:off x="-1477218" y="587990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486218" y="587126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921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137" y="352327"/>
            <a:ext cx="7837815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network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63A6521-E2B5-AD39-BFB1-0ED317B3D0AC}"/>
              </a:ext>
            </a:extLst>
          </p:cNvPr>
          <p:cNvGrpSpPr/>
          <p:nvPr/>
        </p:nvGrpSpPr>
        <p:grpSpPr>
          <a:xfrm>
            <a:off x="6808182" y="5514148"/>
            <a:ext cx="360" cy="360"/>
            <a:chOff x="6808182" y="55141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xmlns="" id="{EE45C8B7-4750-2890-82BA-B50008C4CBC9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xmlns="" id="{C52AAE1F-ADB0-A99D-9AD9-9353F9514910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8F617933-434A-E4DC-1B7D-C0ECA98C2508}"/>
                  </a:ext>
                </a:extLst>
              </p14:cNvPr>
              <p14:cNvContentPartPr/>
              <p14:nvPr/>
            </p14:nvContentPartPr>
            <p14:xfrm>
              <a:off x="-1477218" y="587990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6218" y="58709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xmlns="" id="{F8B9113C-7EBC-170B-59E6-49FEF71FCF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560" y="2266338"/>
            <a:ext cx="6386012" cy="42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137" y="352327"/>
            <a:ext cx="7837815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Draw Activity network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63A6521-E2B5-AD39-BFB1-0ED317B3D0AC}"/>
              </a:ext>
            </a:extLst>
          </p:cNvPr>
          <p:cNvGrpSpPr/>
          <p:nvPr/>
        </p:nvGrpSpPr>
        <p:grpSpPr>
          <a:xfrm>
            <a:off x="6808182" y="5514148"/>
            <a:ext cx="360" cy="360"/>
            <a:chOff x="6808182" y="55141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xmlns="" id="{EE45C8B7-4750-2890-82BA-B50008C4CBC9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xmlns="" id="{C52AAE1F-ADB0-A99D-9AD9-9353F9514910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8F617933-434A-E4DC-1B7D-C0ECA98C2508}"/>
                  </a:ext>
                </a:extLst>
              </p14:cNvPr>
              <p14:cNvContentPartPr/>
              <p14:nvPr/>
            </p14:nvContentPartPr>
            <p14:xfrm>
              <a:off x="-1477218" y="587990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6218" y="58709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xmlns="" id="{DB4934D1-0EB8-74A8-946F-F0D86D623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7643" t="19337" r="40149" b="22874"/>
          <a:stretch/>
        </p:blipFill>
        <p:spPr>
          <a:xfrm>
            <a:off x="1537075" y="2063781"/>
            <a:ext cx="9117849" cy="4441892"/>
          </a:xfrm>
        </p:spPr>
      </p:pic>
    </p:spTree>
    <p:extLst>
      <p:ext uri="{BB962C8B-B14F-4D97-AF65-F5344CB8AC3E}">
        <p14:creationId xmlns:p14="http://schemas.microsoft.com/office/powerpoint/2010/main" val="377243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589" y="0"/>
            <a:ext cx="7837815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Mention ES, EF, LS, LF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63A6521-E2B5-AD39-BFB1-0ED317B3D0AC}"/>
              </a:ext>
            </a:extLst>
          </p:cNvPr>
          <p:cNvGrpSpPr/>
          <p:nvPr/>
        </p:nvGrpSpPr>
        <p:grpSpPr>
          <a:xfrm>
            <a:off x="6808182" y="5514148"/>
            <a:ext cx="360" cy="360"/>
            <a:chOff x="6808182" y="55141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xmlns="" id="{EE45C8B7-4750-2890-82BA-B50008C4CBC9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xmlns="" id="{C52AAE1F-ADB0-A99D-9AD9-9353F9514910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8F617933-434A-E4DC-1B7D-C0ECA98C2508}"/>
                  </a:ext>
                </a:extLst>
              </p14:cNvPr>
              <p14:cNvContentPartPr/>
              <p14:nvPr/>
            </p14:nvContentPartPr>
            <p14:xfrm>
              <a:off x="-1477218" y="587990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6218" y="58709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xmlns="" id="{D9840D7A-55CE-901E-2C13-D873B5BEA7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03" t="21087" r="40149" b="22875"/>
          <a:stretch/>
        </p:blipFill>
        <p:spPr>
          <a:xfrm>
            <a:off x="807720" y="1823820"/>
            <a:ext cx="10698572" cy="449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08" y="-349149"/>
            <a:ext cx="9067995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 paths and label critical path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63A6521-E2B5-AD39-BFB1-0ED317B3D0AC}"/>
              </a:ext>
            </a:extLst>
          </p:cNvPr>
          <p:cNvGrpSpPr/>
          <p:nvPr/>
        </p:nvGrpSpPr>
        <p:grpSpPr>
          <a:xfrm>
            <a:off x="6808182" y="5514148"/>
            <a:ext cx="360" cy="360"/>
            <a:chOff x="6808182" y="55141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xmlns="" id="{EE45C8B7-4750-2890-82BA-B50008C4CBC9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xmlns="" id="{C52AAE1F-ADB0-A99D-9AD9-9353F9514910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8F617933-434A-E4DC-1B7D-C0ECA98C2508}"/>
                  </a:ext>
                </a:extLst>
              </p14:cNvPr>
              <p14:cNvContentPartPr/>
              <p14:nvPr/>
            </p14:nvContentPartPr>
            <p14:xfrm>
              <a:off x="-1477218" y="587990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6218" y="58709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xmlns="" id="{D9840D7A-55CE-901E-2C13-D873B5BEA7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03" t="21087" r="40149" b="22875"/>
          <a:stretch/>
        </p:blipFill>
        <p:spPr>
          <a:xfrm>
            <a:off x="675249" y="1823821"/>
            <a:ext cx="10831043" cy="36903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7A0FF5A-519F-629D-2C2C-56C9B12E3B44}"/>
              </a:ext>
            </a:extLst>
          </p:cNvPr>
          <p:cNvSpPr txBox="1"/>
          <p:nvPr/>
        </p:nvSpPr>
        <p:spPr>
          <a:xfrm>
            <a:off x="239510" y="4365590"/>
            <a:ext cx="3347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A,B,D,G,H  = 19</a:t>
            </a:r>
          </a:p>
          <a:p>
            <a:r>
              <a:rPr lang="en-US" sz="3200" dirty="0"/>
              <a:t>A,C,E,G,H = 13</a:t>
            </a:r>
          </a:p>
          <a:p>
            <a:r>
              <a:rPr lang="en-US" sz="3200" dirty="0"/>
              <a:t>A,C,F,H  =10</a:t>
            </a:r>
          </a:p>
        </p:txBody>
      </p:sp>
    </p:spTree>
    <p:extLst>
      <p:ext uri="{BB962C8B-B14F-4D97-AF65-F5344CB8AC3E}">
        <p14:creationId xmlns:p14="http://schemas.microsoft.com/office/powerpoint/2010/main" val="339926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60" y="158411"/>
            <a:ext cx="10488832" cy="1240689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 TOTAL SLACK/FLOAT, FREE SLACK/FLOAT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63A6521-E2B5-AD39-BFB1-0ED317B3D0AC}"/>
              </a:ext>
            </a:extLst>
          </p:cNvPr>
          <p:cNvGrpSpPr/>
          <p:nvPr/>
        </p:nvGrpSpPr>
        <p:grpSpPr>
          <a:xfrm>
            <a:off x="6808182" y="5514148"/>
            <a:ext cx="360" cy="360"/>
            <a:chOff x="6808182" y="55141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xmlns="" id="{EE45C8B7-4750-2890-82BA-B50008C4CBC9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xmlns="" id="{C52AAE1F-ADB0-A99D-9AD9-9353F9514910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8F617933-434A-E4DC-1B7D-C0ECA98C2508}"/>
                  </a:ext>
                </a:extLst>
              </p14:cNvPr>
              <p14:cNvContentPartPr/>
              <p14:nvPr/>
            </p14:nvContentPartPr>
            <p14:xfrm>
              <a:off x="-1477218" y="587990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6218" y="58709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xmlns="" id="{583604DD-5688-A743-8EBA-9DF9E90D1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6659" t="19336" r="36209" b="24357"/>
          <a:stretch/>
        </p:blipFill>
        <p:spPr>
          <a:xfrm>
            <a:off x="1017460" y="1343492"/>
            <a:ext cx="10339034" cy="50103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A383EA6-078E-D868-E058-5A5243463B14}"/>
              </a:ext>
            </a:extLst>
          </p:cNvPr>
          <p:cNvSpPr txBox="1"/>
          <p:nvPr/>
        </p:nvSpPr>
        <p:spPr>
          <a:xfrm>
            <a:off x="6096000" y="1512029"/>
            <a:ext cx="5990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TF = LF-EF OR LS-ES</a:t>
            </a:r>
          </a:p>
          <a:p>
            <a:r>
              <a:rPr lang="en-US" sz="3200" dirty="0"/>
              <a:t>FF = MIN (ES</a:t>
            </a:r>
            <a:r>
              <a:rPr lang="en-US" sz="3200" baseline="-25000" dirty="0"/>
              <a:t>SUCCESSOR</a:t>
            </a:r>
            <a:r>
              <a:rPr lang="en-US" sz="3200" dirty="0"/>
              <a:t>) – ES</a:t>
            </a:r>
            <a:r>
              <a:rPr lang="en-US" sz="3200" baseline="-25000" dirty="0"/>
              <a:t> ACTIVITY</a:t>
            </a:r>
            <a:r>
              <a:rPr lang="en-US" sz="3200" dirty="0"/>
              <a:t> – DURATION</a:t>
            </a:r>
            <a:r>
              <a:rPr lang="en-US" sz="3200" baseline="-25000" dirty="0"/>
              <a:t>ACTIVITY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79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881" y="865907"/>
            <a:ext cx="4398602" cy="124068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#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63A6521-E2B5-AD39-BFB1-0ED317B3D0AC}"/>
              </a:ext>
            </a:extLst>
          </p:cNvPr>
          <p:cNvGrpSpPr/>
          <p:nvPr/>
        </p:nvGrpSpPr>
        <p:grpSpPr>
          <a:xfrm>
            <a:off x="6808182" y="5514148"/>
            <a:ext cx="360" cy="360"/>
            <a:chOff x="6808182" y="55141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xmlns="" id="{EE45C8B7-4750-2890-82BA-B50008C4CBC9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xmlns="" id="{C52AAE1F-ADB0-A99D-9AD9-9353F9514910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8F617933-434A-E4DC-1B7D-C0ECA98C2508}"/>
                  </a:ext>
                </a:extLst>
              </p14:cNvPr>
              <p14:cNvContentPartPr/>
              <p14:nvPr/>
            </p14:nvContentPartPr>
            <p14:xfrm>
              <a:off x="-1477218" y="587990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6218" y="58709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6">
            <a:extLst>
              <a:ext uri="{FF2B5EF4-FFF2-40B4-BE49-F238E27FC236}">
                <a16:creationId xmlns:a16="http://schemas.microsoft.com/office/drawing/2014/main" xmlns="" id="{00A14EE2-EBF2-0AD0-A767-6E767393A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31" y="2496078"/>
            <a:ext cx="5258612" cy="386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F8470B-6954-F249-3990-AB5F8EEEF07F}"/>
              </a:ext>
            </a:extLst>
          </p:cNvPr>
          <p:cNvSpPr txBox="1"/>
          <p:nvPr/>
        </p:nvSpPr>
        <p:spPr>
          <a:xfrm>
            <a:off x="6288258" y="2715065"/>
            <a:ext cx="53879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Draw activity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Identify early start or finish and late start or finish 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Identify all paths and mention critical path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Calculate slack values</a:t>
            </a:r>
          </a:p>
        </p:txBody>
      </p:sp>
    </p:spTree>
    <p:extLst>
      <p:ext uri="{BB962C8B-B14F-4D97-AF65-F5344CB8AC3E}">
        <p14:creationId xmlns:p14="http://schemas.microsoft.com/office/powerpoint/2010/main" val="275404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104" y="379828"/>
            <a:ext cx="4992624" cy="5568696"/>
          </a:xfrm>
        </p:spPr>
        <p:txBody>
          <a:bodyPr>
            <a:noAutofit/>
          </a:bodyPr>
          <a:lstStyle/>
          <a:p>
            <a:pPr lvl="0"/>
            <a:r>
              <a:rPr lang="en-US" sz="3600" dirty="0"/>
              <a:t>Project planning involves: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Project scope definition (WBS)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Software estimation (cost/effort  required)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Software scheduling (time required)</a:t>
            </a:r>
          </a:p>
          <a:p>
            <a:pPr marL="800100" lvl="1" indent="-571500">
              <a:buFont typeface="Wingdings" panose="05000000000000000000" pitchFamily="2" charset="2"/>
              <a:buChar char="ü"/>
            </a:pPr>
            <a:r>
              <a:rPr lang="en-US" sz="2000" dirty="0"/>
              <a:t>Bar charts/activity networks </a:t>
            </a:r>
          </a:p>
          <a:p>
            <a:pPr marL="800100" lvl="1" indent="-571500">
              <a:buFont typeface="Wingdings" panose="05000000000000000000" pitchFamily="2" charset="2"/>
              <a:buChar char="ü"/>
            </a:pPr>
            <a:r>
              <a:rPr lang="en-US" sz="2000" dirty="0"/>
              <a:t>Gantt charts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6A2-6D95-4FFE-ADB6-66295396B591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project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323" y="1420134"/>
            <a:ext cx="6096000" cy="4797786"/>
          </a:xfrm>
        </p:spPr>
        <p:txBody>
          <a:bodyPr>
            <a:no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Split project into tasks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estimate time and resources required to complete each task.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Organize tasks concurrently to make optimal use of workforce.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Minimize task dependencies to avoid delays between tasks.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Dependent on project managers intuition and experience.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3377-F64B-4105-B00E-0D0C016B3AA7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6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704" y="136525"/>
            <a:ext cx="10296727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scheduling process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AD1C90C-A226-6338-6F20-1A2C1B62F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631"/>
          <a:stretch/>
        </p:blipFill>
        <p:spPr>
          <a:xfrm>
            <a:off x="841568" y="2234053"/>
            <a:ext cx="10508863" cy="226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7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Scheduling problems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745" y="389743"/>
            <a:ext cx="6358597" cy="6330462"/>
          </a:xfrm>
        </p:spPr>
        <p:txBody>
          <a:bodyPr>
            <a:no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1600" dirty="0"/>
              <a:t>Estimating the difficulty level of problems and predicting the cost of developing a solution is challenging.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1600" dirty="0"/>
              <a:t>Productivity is not proportional to the number of people working on a task.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1600" dirty="0"/>
              <a:t>Adding people to a late project makes it later because of communication overheads.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1600" dirty="0"/>
              <a:t>The unexpected always happens. Always allow contingency in planning.</a:t>
            </a:r>
          </a:p>
          <a:p>
            <a:pPr lvl="0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A42A-C722-464D-8059-BA31B1610391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2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Project scheduling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3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"/>
            <a:ext cx="11206285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Bar charts &amp; activity networks Diagrams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3040" y="2872486"/>
            <a:ext cx="6894576" cy="348386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Graphical notations used to illustrate the project schedule.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Show project breakdown into tasks.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Activity charts show project activities &amp; task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Bar charts show schedule against calendar time.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050" name="Picture 2" descr="A trendy flat icon of project planning, 6402307 Vector Art at Vecteezy">
            <a:extLst>
              <a:ext uri="{FF2B5EF4-FFF2-40B4-BE49-F238E27FC236}">
                <a16:creationId xmlns:a16="http://schemas.microsoft.com/office/drawing/2014/main" xmlns="" id="{48771A84-48AE-4B33-F74F-120501BE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5" y="1828800"/>
            <a:ext cx="433187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28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870" y="370072"/>
            <a:ext cx="7837815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network Diagrams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870" y="2450833"/>
            <a:ext cx="8010771" cy="427064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the project’s activities and their relationships as a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best known techniques:</a:t>
            </a:r>
          </a:p>
          <a:p>
            <a:pPr marL="685800" lvl="1" indent="-457200">
              <a:buFont typeface="Wingdings" panose="05000000000000000000" pitchFamily="2" charset="2"/>
              <a:buChar char="ü"/>
            </a:pPr>
            <a:r>
              <a:rPr lang="en-US" dirty="0"/>
              <a:t>CPM (Critical Path Method) or CPA (Critical Path Analysis)</a:t>
            </a:r>
          </a:p>
          <a:p>
            <a:pPr marL="685800" lvl="1" indent="-457200">
              <a:buFont typeface="Wingdings" panose="05000000000000000000" pitchFamily="2" charset="2"/>
              <a:buChar char="ü"/>
            </a:pPr>
            <a:r>
              <a:rPr lang="en-US" dirty="0"/>
              <a:t>PERT (</a:t>
            </a:r>
            <a:r>
              <a:rPr lang="en-US" dirty="0" err="1"/>
              <a:t>Programme</a:t>
            </a:r>
            <a:r>
              <a:rPr lang="en-US" dirty="0"/>
              <a:t> Evaluation Review Technique)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approaches use Activity-on-Arrow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Activities are drawn as arrows joining circles, or nodes, which depicts the possible start and/or completion of an activity or set of activities.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050" name="Picture 2" descr="A trendy flat icon of project planning, 6402307 Vector Art at Vecteezy">
            <a:extLst>
              <a:ext uri="{FF2B5EF4-FFF2-40B4-BE49-F238E27FC236}">
                <a16:creationId xmlns:a16="http://schemas.microsoft.com/office/drawing/2014/main" xmlns="" id="{48771A84-48AE-4B33-F74F-120501BE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5" y="0"/>
            <a:ext cx="43318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7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38" y="0"/>
            <a:ext cx="11529842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Rules for Activity network Diagram creation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870" y="2450833"/>
            <a:ext cx="8010771" cy="427064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Network flow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Activity cannot begin until all its predecessors are done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Arrows can overlap each other as they shows the project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Every activity must have an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Looping is not allowed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Every activity must have id &gt; preceding activity.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050" name="Picture 2" descr="A trendy flat icon of project planning, 6402307 Vector Art at Vecteezy">
            <a:extLst>
              <a:ext uri="{FF2B5EF4-FFF2-40B4-BE49-F238E27FC236}">
                <a16:creationId xmlns:a16="http://schemas.microsoft.com/office/drawing/2014/main" xmlns="" id="{48771A84-48AE-4B33-F74F-120501BE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5" y="1842868"/>
            <a:ext cx="4331873" cy="501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45477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A8DA88-2D67-4B30-8205-C52078711284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16c05727-aa75-4e4a-9b5f-8a80a1165891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Sketch presentation</Template>
  <TotalTime>456</TotalTime>
  <Words>475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</vt:lpstr>
      <vt:lpstr>Calibri</vt:lpstr>
      <vt:lpstr>The Hand Black</vt:lpstr>
      <vt:lpstr>The Serif Hand Black</vt:lpstr>
      <vt:lpstr>Wingdings</vt:lpstr>
      <vt:lpstr>SketchyVTI</vt:lpstr>
      <vt:lpstr>Scheduling of Software </vt:lpstr>
      <vt:lpstr>Software project management</vt:lpstr>
      <vt:lpstr>project Scheduling</vt:lpstr>
      <vt:lpstr>Project scheduling process</vt:lpstr>
      <vt:lpstr>Scheduling problems </vt:lpstr>
      <vt:lpstr>Project scheduling techniques</vt:lpstr>
      <vt:lpstr>Bar charts &amp; activity networks Diagrams</vt:lpstr>
      <vt:lpstr>Activity network Diagrams</vt:lpstr>
      <vt:lpstr>Rules for Activity network Diagram creation</vt:lpstr>
      <vt:lpstr>activity network example</vt:lpstr>
      <vt:lpstr>activity network example</vt:lpstr>
      <vt:lpstr>Draw Activity network</vt:lpstr>
      <vt:lpstr>Mention ES, EF, LS, LF</vt:lpstr>
      <vt:lpstr>Identify paths and label critical path</vt:lpstr>
      <vt:lpstr>IDENTIFY TOTAL SLACK/FLOAT, FREE SLACK/FLOAT</vt:lpstr>
      <vt:lpstr>Example #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of Software</dc:title>
  <dc:creator>Hajra Ahmed</dc:creator>
  <cp:lastModifiedBy>Faculty</cp:lastModifiedBy>
  <cp:revision>16</cp:revision>
  <dcterms:created xsi:type="dcterms:W3CDTF">2022-05-16T05:00:56Z</dcterms:created>
  <dcterms:modified xsi:type="dcterms:W3CDTF">2023-04-13T06:42:03Z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