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9b8f30b2db76.png"/><Relationship Id="rId3" Type="http://schemas.openxmlformats.org/officeDocument/2006/relationships/image" Target="../media/file9b8f2e6638f4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9b8f392532f8.png"/><Relationship Id="rId3" Type="http://schemas.openxmlformats.org/officeDocument/2006/relationships/image" Target="../media/file9b8f39355517.pn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9b8f5c657658.png"/><Relationship Id="rId3" Type="http://schemas.openxmlformats.org/officeDocument/2006/relationships/image" Target="../media/file9b8f93cbacc.png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9b8f720babd0.png"/><Relationship Id="rId3" Type="http://schemas.openxmlformats.org/officeDocument/2006/relationships/image" Target="../media/file9b8f5c3d1f2e.pn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9b8f76540aec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9b8f79948a5.pn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9b8f60704c88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9b8f6cb0a62e.png"/><Relationship Id="rId3" Type="http://schemas.openxmlformats.org/officeDocument/2006/relationships/image" Target="../media/file9b8f416e4dc1.png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/>
              <a:t>Reviews for 2-star Restaurants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6400800" cy="36576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64008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/>
              <a:t>Reviews for 3-star Restaurants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6400800" cy="36576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64008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/>
              <a:t>Reviews for 4-star restaurants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6400800" cy="36576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64008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/>
              <a:t>Reviews for 5-star Restaurants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6400800" cy="36576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64008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/>
              <a:t>Conclusion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/>
            <a:r>
              <a:rPr/>
              <a:t>The ratings and reviews of the restaurants from the major 31 European cities look fair.</a:t>
            </a:r>
          </a:p>
          <a:p>
            <a:pPr lvl="1"/>
            <a:r>
              <a:rPr/>
              <a:t>No susbicious reviews detected by using Benford's Law analysis</a:t>
            </a:r>
          </a:p>
          <a:p>
            <a:pPr lvl="1"/>
            <a:r>
              <a:rPr/>
              <a:t>The review contents are consistant with ratings</a:t>
            </a:r>
          </a:p>
          <a:p>
            <a:pPr lvl="1"/>
            <a:r>
              <a:rPr/>
              <a:t>Higher rating restaurants are mostly in South East Europe.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/>
              <a:t>Thank You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/>
              <a:t>Citation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/>
            <a:r>
              <a:rPr/>
              <a:t>[1] TripAdvisor Restaurants Info for 31 Euro-Cities. </a:t>
            </a:r>
          </a:p>
          <a:p>
            <a:pPr lvl="1"/>
            <a:r>
              <a:rPr/>
              <a:t>https://www.kaggle.com/damienbeneschi/krakow-ta-restaurans-data-raw</a:t>
            </a:r>
          </a:p>
          <a:p>
            <a:pPr/>
            <a:r>
              <a:rPr/>
              <a:t>[2] Simplemaps World Cities Database.</a:t>
            </a:r>
          </a:p>
          <a:p>
            <a:pPr lvl="1"/>
            <a:r>
              <a:rPr/>
              <a:t>https://simplemaps.com/data/world-cities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/>
              <a:t>TripAdvisor Restaurants Review in Major Euro-Cities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/>
              <a:t>Sky Liu
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/>
              <a:t>Overview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/>
            <a:r>
              <a:rPr/>
              <a:t>This project took European restaurant data from TripAdvisor as the main data sourse and conducted analysis on restaurant ratings and reviews.</a:t>
            </a:r>
          </a:p>
          <a:p>
            <a:pPr/>
            <a:r>
              <a:rPr/>
              <a:t>Major techniques applied in the analysis:</a:t>
            </a:r>
          </a:p>
          <a:p>
            <a:pPr lvl="1"/>
            <a:r>
              <a:rPr/>
              <a:t>data cleaning using dplyr</a:t>
            </a:r>
          </a:p>
          <a:p>
            <a:pPr lvl="1"/>
            <a:r>
              <a:rPr/>
              <a:t>Benford's Law analysis using benford.analysis</a:t>
            </a:r>
          </a:p>
          <a:p>
            <a:pPr lvl="1"/>
            <a:r>
              <a:rPr/>
              <a:t>text mining using tidytext and wordcloud</a:t>
            </a:r>
          </a:p>
          <a:p>
            <a:pPr lvl="1"/>
            <a:r>
              <a:rPr/>
              <a:t>mapping using leaflet</a:t>
            </a:r>
          </a:p>
          <a:p>
            <a:pPr lvl="1"/>
            <a:r>
              <a:rPr/>
              <a:t>data visualization using plotly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/>
              <a:t>Data Cleaning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/>
            <a:r>
              <a:rPr/>
              <a:t>Datasets</a:t>
            </a:r>
          </a:p>
          <a:p>
            <a:pPr lvl="1"/>
            <a:r>
              <a:rPr/>
              <a:t>Kaggle: Ratings and reviews for restaurants across 31 European cities from TripAdvisor[1]</a:t>
            </a:r>
          </a:p>
          <a:p>
            <a:pPr lvl="1"/>
            <a:r>
              <a:rPr/>
              <a:t>Simplemaps: World Cities Database[2] .</a:t>
            </a:r>
          </a:p>
          <a:p>
            <a:pPr/>
            <a:r>
              <a:rPr/>
              <a:t>Original data: 125527 records of restaurants from 31 European cities.</a:t>
            </a:r>
          </a:p>
          <a:p>
            <a:pPr/>
            <a:r>
              <a:rPr/>
              <a:t>After cleaning: 108178 records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/>
              <a:t>Data Cleaning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/>
            <a:r>
              <a:rPr/>
              <a:t>Geographically information of the cities from the dataset</a:t>
            </a:r>
          </a:p>
          <a:p>
            <a:pPr/>
            <a:r>
              <a:rPr/>
              <a:t>Interaction to view:</a:t>
            </a:r>
          </a:p>
          <a:p>
            <a:pPr lvl="1"/>
            <a:r>
              <a:rPr/>
              <a:t>the total number of restaurant</a:t>
            </a:r>
          </a:p>
          <a:p>
            <a:pPr lvl="1"/>
            <a:r>
              <a:rPr/>
              <a:t>average rating</a:t>
            </a:r>
          </a:p>
          <a:p>
            <a:pPr lvl="1"/>
            <a:r>
              <a:rPr/>
              <a:t>average number of reviews.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0" y="36576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/>
              <a:t>Benford's Law Analysis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/>
            <a:r>
              <a:rPr/>
              <a:t>Motives behind Benford's Law Analysis: detect fake reviews</a:t>
            </a:r>
          </a:p>
          <a:p>
            <a:pPr lvl="1"/>
            <a:r>
              <a:rPr/>
              <a:t>Higher ratings are associated with higher number of reviews.</a:t>
            </a:r>
          </a:p>
          <a:p>
            <a:pPr lvl="1"/>
            <a:r>
              <a:rPr/>
              <a:t>Businesses might generate fake reviews to increase overall number of reviews.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36576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/>
              <a:t>Benford's Law Analysis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/>
            <a:r>
              <a:rPr/>
              <a:t>The number of reviews follows One-Digit Benfords Law distribution</a:t>
            </a:r>
          </a:p>
          <a:p>
            <a:pPr/>
            <a:r>
              <a:rPr/>
              <a:t>No obvious susbicious reviews are detected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36576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/>
              <a:t>Text Analysis on Reviews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/>
            <a:r>
              <a:rPr/>
              <a:t>The most frequently used word in reviews of each star level.</a:t>
            </a:r>
          </a:p>
          <a:p>
            <a:pPr/>
            <a:r>
              <a:rPr/>
              <a:t>Non-characters, common stopwords and customized stopwords deleted.</a:t>
            </a:r>
          </a:p>
          <a:p>
            <a:pPr lvl="1"/>
            <a:r>
              <a:rPr/>
              <a:t>Customized stopwords: food, service, restaurant, dinner, lunch, etc.</a:t>
            </a:r>
          </a:p>
          <a:p>
            <a:pPr/>
            <a:r>
              <a:rPr/>
              <a:t>Summary</a:t>
            </a:r>
          </a:p>
          <a:p>
            <a:pPr lvl="1"/>
            <a:r>
              <a:rPr/>
              <a:t>1-star restaurants: mostly strongly negative words like,'terrible', 'horrible','worst'</a:t>
            </a:r>
          </a:p>
          <a:p>
            <a:pPr lvl="1"/>
            <a:r>
              <a:rPr/>
              <a:t>2-star restaurants: slightly less negative though, 'bad', 'poor' and etc commonly used</a:t>
            </a:r>
          </a:p>
          <a:p>
            <a:pPr lvl="1"/>
            <a:r>
              <a:rPr/>
              <a:t>3-star restaurants: more than half of most frequently used words are positive</a:t>
            </a:r>
          </a:p>
          <a:p>
            <a:pPr lvl="1"/>
            <a:r>
              <a:rPr/>
              <a:t>4-star restaurants: mostly positive</a:t>
            </a:r>
          </a:p>
          <a:p>
            <a:pPr lvl="1"/>
            <a:r>
              <a:rPr/>
              <a:t>5-star restaurants: very similar to 4-star restaurants reviews.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/>
              <a:t>Reviews for 1-star Restaurants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6400800" cy="36576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64008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365</dc:creator>
  <cp:lastModifiedBy xmlns:cp="http://schemas.openxmlformats.org/package/2006/metadata/core-properties">sky</cp:lastModifiedBy>
  <cp:revision>1</cp:revision>
  <dcterms:created xsi:type="dcterms:W3CDTF">2018-12-17T22:55:00Z</dcterms:created>
  <dcterms:modified xmlns:xsi="http://www.w3.org/2001/XMLSchema-instance" xmlns:dcterms="http://purl.org/dc/terms/" xsi:type="dcterms:W3CDTF">2018-12-17T23:20:25Z</dcterms:modified>
</cp:coreProperties>
</file>