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0" r:id="rId4"/>
    <p:sldId id="259" r:id="rId5"/>
    <p:sldId id="261" r:id="rId6"/>
    <p:sldId id="260" r:id="rId7"/>
    <p:sldId id="28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82" r:id="rId18"/>
    <p:sldId id="273" r:id="rId19"/>
    <p:sldId id="279" r:id="rId20"/>
    <p:sldId id="276" r:id="rId21"/>
    <p:sldId id="277" r:id="rId22"/>
    <p:sldId id="275" r:id="rId23"/>
    <p:sldId id="27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75601" autoAdjust="0"/>
  </p:normalViewPr>
  <p:slideViewPr>
    <p:cSldViewPr snapToGrid="0">
      <p:cViewPr varScale="1">
        <p:scale>
          <a:sx n="59" d="100"/>
          <a:sy n="59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B6B8-3ED6-4B08-9EF2-D7818FF8303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4C02F-527A-4A42-BE2D-8C6F6084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4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  <a:p>
            <a:pPr lvl="1"/>
            <a:r>
              <a:rPr lang="en-US" sz="1900" i="1" dirty="0" err="1"/>
              <a:t>lyricsgenius</a:t>
            </a:r>
            <a:r>
              <a:rPr lang="en-US" sz="1900" dirty="0"/>
              <a:t> python library</a:t>
            </a:r>
          </a:p>
          <a:p>
            <a:pPr lvl="1"/>
            <a:r>
              <a:rPr lang="en-US" sz="1900" dirty="0"/>
              <a:t>Dataset: </a:t>
            </a:r>
            <a:r>
              <a:rPr lang="en-US" sz="1900" dirty="0" err="1"/>
              <a:t>MoodyLyrics</a:t>
            </a:r>
            <a:r>
              <a:rPr lang="en-US" sz="1900" dirty="0"/>
              <a:t> (sentiment-labeled dataset)</a:t>
            </a:r>
          </a:p>
          <a:p>
            <a:pPr lvl="2"/>
            <a:r>
              <a:rPr lang="en-US" sz="1800" dirty="0"/>
              <a:t>From 2,000 songs to 1,970 songs</a:t>
            </a:r>
          </a:p>
          <a:p>
            <a:pPr lvl="2"/>
            <a:r>
              <a:rPr lang="en-US" sz="1800" dirty="0"/>
              <a:t>985 songs for each mood </a:t>
            </a:r>
            <a:r>
              <a:rPr lang="en-US" sz="1800" dirty="0">
                <a:sym typeface="Symbol" panose="05050102010706020507" pitchFamily="18" charset="2"/>
              </a:rPr>
              <a:t> positive and negative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4C02F-527A-4A42-BE2D-8C6F60847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US" sz="1900" b="1" dirty="0"/>
          </a:p>
          <a:p>
            <a:pPr lvl="1"/>
            <a:r>
              <a:rPr lang="en-US" sz="1900" dirty="0"/>
              <a:t>Used Natural Language Toolkit (NLTK) </a:t>
            </a:r>
          </a:p>
          <a:p>
            <a:pPr lvl="1"/>
            <a:r>
              <a:rPr lang="en-US" sz="1900" dirty="0"/>
              <a:t>Tokenization: </a:t>
            </a:r>
            <a:r>
              <a:rPr lang="en-US" sz="1900" dirty="0" err="1">
                <a:latin typeface="Consolas" panose="020B0609020204030204" pitchFamily="49" charset="0"/>
              </a:rPr>
              <a:t>word_tokenize</a:t>
            </a:r>
            <a:r>
              <a:rPr lang="en-US" sz="1900" dirty="0">
                <a:latin typeface="Consolas" panose="020B0609020204030204" pitchFamily="49" charset="0"/>
              </a:rPr>
              <a:t>()</a:t>
            </a:r>
            <a:endParaRPr lang="en-US" sz="1900" dirty="0"/>
          </a:p>
          <a:p>
            <a:pPr lvl="1"/>
            <a:r>
              <a:rPr lang="en-US" sz="1900" dirty="0"/>
              <a:t>Stop words removal: NLTK corpus for stop words + “yeah”, “</a:t>
            </a:r>
            <a:r>
              <a:rPr lang="en-US" sz="1900" dirty="0" err="1"/>
              <a:t>ohh</a:t>
            </a:r>
            <a:r>
              <a:rPr lang="en-US" sz="1900" dirty="0"/>
              <a:t>”, “ahh”, and “</a:t>
            </a:r>
            <a:r>
              <a:rPr lang="en-US" sz="1900" dirty="0" err="1"/>
              <a:t>oooh</a:t>
            </a:r>
            <a:r>
              <a:rPr lang="en-US" sz="1900" dirty="0"/>
              <a:t>” </a:t>
            </a:r>
          </a:p>
          <a:p>
            <a:pPr lvl="1"/>
            <a:r>
              <a:rPr lang="en-US" sz="1900" dirty="0"/>
              <a:t>Lemmatization: </a:t>
            </a:r>
            <a:r>
              <a:rPr lang="en-US" sz="1900" i="1" dirty="0"/>
              <a:t>WordNet </a:t>
            </a:r>
            <a:r>
              <a:rPr lang="en-US" sz="1900" i="1" dirty="0" err="1"/>
              <a:t>Lemmatizer</a:t>
            </a:r>
            <a:r>
              <a:rPr lang="en-US" sz="1900" i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4C02F-527A-4A42-BE2D-8C6F608471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</a:p>
          <a:p>
            <a:pPr lvl="1"/>
            <a:r>
              <a:rPr lang="en-US" dirty="0"/>
              <a:t>Used </a:t>
            </a:r>
            <a:r>
              <a:rPr lang="en-US" i="1" dirty="0" err="1"/>
              <a:t>CountVectorizer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sz="1900" i="1" dirty="0" err="1"/>
              <a:t>TfidfVectorizer</a:t>
            </a:r>
            <a:r>
              <a:rPr lang="en-US" sz="1900" i="1" dirty="0"/>
              <a:t>  </a:t>
            </a:r>
            <a:r>
              <a:rPr lang="en-US" sz="1900" dirty="0"/>
              <a:t>of </a:t>
            </a:r>
            <a:r>
              <a:rPr lang="en-US" sz="1900" i="1" dirty="0" err="1"/>
              <a:t>sklearn</a:t>
            </a:r>
            <a:endParaRPr lang="en-US" sz="1900" i="1" dirty="0"/>
          </a:p>
          <a:p>
            <a:pPr lvl="1"/>
            <a:r>
              <a:rPr lang="en-US" sz="1900" dirty="0"/>
              <a:t>TF-IDF</a:t>
            </a:r>
          </a:p>
          <a:p>
            <a:pPr lvl="2"/>
            <a:r>
              <a:rPr lang="en-US" sz="1700" dirty="0"/>
              <a:t>a word that frequently occurs in a document but rarely in the entire corpus is more informative than a word that frequently occurs in both the document and the corpus </a:t>
            </a:r>
          </a:p>
          <a:p>
            <a:r>
              <a:rPr lang="en-US" b="1" dirty="0"/>
              <a:t>Classification</a:t>
            </a:r>
            <a:endParaRPr lang="en-US" sz="1900" b="1" dirty="0"/>
          </a:p>
          <a:p>
            <a:pPr lvl="1"/>
            <a:r>
              <a:rPr lang="en-US" sz="1900" dirty="0"/>
              <a:t>Used </a:t>
            </a:r>
            <a:r>
              <a:rPr lang="en-US" sz="1900" i="1" dirty="0" err="1"/>
              <a:t>sklearn</a:t>
            </a:r>
            <a:r>
              <a:rPr lang="en-US" sz="1900" dirty="0"/>
              <a:t> </a:t>
            </a:r>
          </a:p>
          <a:p>
            <a:pPr lvl="1"/>
            <a:r>
              <a:rPr lang="en-US" sz="1900" i="1" dirty="0"/>
              <a:t>Naïve Bayes </a:t>
            </a:r>
            <a:r>
              <a:rPr lang="en-US" sz="1900" dirty="0"/>
              <a:t>classifier</a:t>
            </a:r>
          </a:p>
          <a:p>
            <a:pPr lvl="1"/>
            <a:r>
              <a:rPr lang="en-US" sz="1900" dirty="0"/>
              <a:t>The 1,970 song lyrics dataset</a:t>
            </a:r>
          </a:p>
          <a:p>
            <a:pPr lvl="2"/>
            <a:r>
              <a:rPr lang="en-US" sz="1700" dirty="0"/>
              <a:t>2/3 for training = 1,313 song lyrics</a:t>
            </a:r>
          </a:p>
          <a:p>
            <a:pPr lvl="2"/>
            <a:r>
              <a:rPr lang="en-US" sz="1700" dirty="0"/>
              <a:t>1/3 for testing = 657 song lyrics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4C02F-527A-4A42-BE2D-8C6F608471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testing data = 603</a:t>
            </a:r>
          </a:p>
          <a:p>
            <a:r>
              <a:rPr lang="en-US" dirty="0"/>
              <a:t>Pos class = 323</a:t>
            </a:r>
          </a:p>
          <a:p>
            <a:r>
              <a:rPr lang="en-US" dirty="0"/>
              <a:t>Neg class = 280</a:t>
            </a:r>
          </a:p>
          <a:p>
            <a:r>
              <a:rPr lang="en-US" dirty="0"/>
              <a:t>Pos Precision = 305/323 = 94.42%</a:t>
            </a:r>
          </a:p>
          <a:p>
            <a:r>
              <a:rPr lang="en-US" dirty="0"/>
              <a:t>Neg Precision = 268/280 = 95.71%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4C02F-527A-4A42-BE2D-8C6F60847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2ABB56-2B22-46A4-A8CA-4F43174356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1BB453F-6B2C-43E5-9618-AE48A7E7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6DCF-37E4-17FE-8E0C-3191D3512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Sentiment Analysis on Songs Based on Song Lyrics using Naïve Bayes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735BF-9A38-2E9F-7731-8EFEB5DEC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Ayessa Amor N. Hernandez</a:t>
            </a:r>
          </a:p>
        </p:txBody>
      </p:sp>
    </p:spTree>
    <p:extLst>
      <p:ext uri="{BB962C8B-B14F-4D97-AF65-F5344CB8AC3E}">
        <p14:creationId xmlns:p14="http://schemas.microsoft.com/office/powerpoint/2010/main" val="353085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0B09-C0E6-D912-50BD-9F38B76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36918-3EB9-A608-9FDC-48D21A104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66" y="-2833484"/>
            <a:ext cx="9549844" cy="9998295"/>
          </a:xfrm>
        </p:spPr>
      </p:pic>
    </p:spTree>
    <p:extLst>
      <p:ext uri="{BB962C8B-B14F-4D97-AF65-F5344CB8AC3E}">
        <p14:creationId xmlns:p14="http://schemas.microsoft.com/office/powerpoint/2010/main" val="25757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0B09-C0E6-D912-50BD-9F38B76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BE7CC-000F-8E82-83D7-C9B3FFFF6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046" y="-2356834"/>
            <a:ext cx="11316167" cy="11056514"/>
          </a:xfrm>
        </p:spPr>
      </p:pic>
    </p:spTree>
    <p:extLst>
      <p:ext uri="{BB962C8B-B14F-4D97-AF65-F5344CB8AC3E}">
        <p14:creationId xmlns:p14="http://schemas.microsoft.com/office/powerpoint/2010/main" val="223344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0B09-C0E6-D912-50BD-9F38B76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2DAA6-C9CD-DAA5-B3B3-23575184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87" y="-1146628"/>
            <a:ext cx="8705198" cy="74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A03-7227-FACC-99C4-7095D164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32367-539C-2D08-0B54-F2D6524D1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6" b="14696"/>
          <a:stretch/>
        </p:blipFill>
        <p:spPr>
          <a:xfrm>
            <a:off x="4162167" y="1595469"/>
            <a:ext cx="6907427" cy="3657918"/>
          </a:xfr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012B1-4AB1-7ED0-369F-7D49E9E9E49E}"/>
              </a:ext>
            </a:extLst>
          </p:cNvPr>
          <p:cNvSpPr txBox="1"/>
          <p:nvPr/>
        </p:nvSpPr>
        <p:spPr>
          <a:xfrm>
            <a:off x="6295102" y="5253387"/>
            <a:ext cx="264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mood word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2262F-F7B2-D68E-18B6-0DCFCD828157}"/>
              </a:ext>
            </a:extLst>
          </p:cNvPr>
          <p:cNvSpPr txBox="1"/>
          <p:nvPr/>
        </p:nvSpPr>
        <p:spPr>
          <a:xfrm>
            <a:off x="4162167" y="923782"/>
            <a:ext cx="1549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380401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A03-7227-FACC-99C4-7095D164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32367-539C-2D08-0B54-F2D6524D1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b="14706"/>
          <a:stretch/>
        </p:blipFill>
        <p:spPr>
          <a:xfrm>
            <a:off x="4324863" y="1686696"/>
            <a:ext cx="6908799" cy="3657600"/>
          </a:xfr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DD753-FC12-E10B-4FBE-7DF2E59BC9CC}"/>
              </a:ext>
            </a:extLst>
          </p:cNvPr>
          <p:cNvSpPr txBox="1"/>
          <p:nvPr/>
        </p:nvSpPr>
        <p:spPr>
          <a:xfrm>
            <a:off x="4162167" y="923782"/>
            <a:ext cx="1549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 clouds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012B1-4AB1-7ED0-369F-7D49E9E9E49E}"/>
              </a:ext>
            </a:extLst>
          </p:cNvPr>
          <p:cNvSpPr txBox="1"/>
          <p:nvPr/>
        </p:nvSpPr>
        <p:spPr>
          <a:xfrm>
            <a:off x="6398114" y="530008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 mood word cloud</a:t>
            </a:r>
          </a:p>
        </p:txBody>
      </p:sp>
    </p:spTree>
    <p:extLst>
      <p:ext uri="{BB962C8B-B14F-4D97-AF65-F5344CB8AC3E}">
        <p14:creationId xmlns:p14="http://schemas.microsoft.com/office/powerpoint/2010/main" val="268644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636D-094B-09EE-E024-1F35AED3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4BAB1C-3DE5-5FF3-275B-8D477EBC2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869" y="1123837"/>
            <a:ext cx="6384905" cy="47886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A8DEB-1931-F955-C195-B660FE5FCD2C}"/>
              </a:ext>
            </a:extLst>
          </p:cNvPr>
          <p:cNvSpPr txBox="1"/>
          <p:nvPr/>
        </p:nvSpPr>
        <p:spPr>
          <a:xfrm>
            <a:off x="4162167" y="923782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95580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70E1-6124-5B62-A7DA-7EEE1EC2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DD53F1-510C-EF20-F1A6-B881FE4BE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78710"/>
              </p:ext>
            </p:extLst>
          </p:nvPr>
        </p:nvGraphicFramePr>
        <p:xfrm>
          <a:off x="4288866" y="2076346"/>
          <a:ext cx="7042280" cy="2705308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521140">
                  <a:extLst>
                    <a:ext uri="{9D8B030D-6E8A-4147-A177-3AD203B41FA5}">
                      <a16:colId xmlns:a16="http://schemas.microsoft.com/office/drawing/2014/main" val="473385596"/>
                    </a:ext>
                  </a:extLst>
                </a:gridCol>
                <a:gridCol w="3521140">
                  <a:extLst>
                    <a:ext uri="{9D8B030D-6E8A-4147-A177-3AD203B41FA5}">
                      <a16:colId xmlns:a16="http://schemas.microsoft.com/office/drawing/2014/main" val="1206507730"/>
                    </a:ext>
                  </a:extLst>
                </a:gridCol>
              </a:tblGrid>
              <a:tr h="676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95.02%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58232"/>
                  </a:ext>
                </a:extLst>
              </a:tr>
              <a:tr h="676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94.42%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86934"/>
                  </a:ext>
                </a:extLst>
              </a:tr>
              <a:tr h="676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96.21%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66504"/>
                  </a:ext>
                </a:extLst>
              </a:tr>
              <a:tr h="676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95.31%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382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9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A236-B9EF-5594-84D7-69B606F0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3930E-FB68-1B1F-9E4D-5330F9F51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17" y="219002"/>
            <a:ext cx="7196143" cy="6419996"/>
          </a:xfrm>
        </p:spPr>
      </p:pic>
    </p:spTree>
    <p:extLst>
      <p:ext uri="{BB962C8B-B14F-4D97-AF65-F5344CB8AC3E}">
        <p14:creationId xmlns:p14="http://schemas.microsoft.com/office/powerpoint/2010/main" val="346604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6658-7D6C-B4E8-3501-49BEE358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4EA0-D782-BA78-4DA6-B158DF79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LyricsGenius</a:t>
            </a:r>
            <a:r>
              <a:rPr lang="en-US" dirty="0"/>
              <a:t> is not recommended for larger datasets</a:t>
            </a:r>
            <a:endParaRPr lang="en-US" i="1" dirty="0"/>
          </a:p>
          <a:p>
            <a:r>
              <a:rPr lang="en-US" dirty="0"/>
              <a:t>With proper data pre-processing and feature extraction techniques, the Naive Bayes algorithm serves as a powerful tool in song lyrics mood classification. </a:t>
            </a:r>
          </a:p>
          <a:p>
            <a:r>
              <a:rPr lang="en-US" dirty="0"/>
              <a:t>Despite observing exceptional results in this study, this work can be improved by using a much larger dataset to see the stability of the effectiveness of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131274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A915-A1AF-EEE1-F4CC-1D17851F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EB66F8-CE8A-5A75-4530-0B67DB598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88" y="989116"/>
            <a:ext cx="8423497" cy="4735904"/>
          </a:xfrm>
        </p:spPr>
      </p:pic>
    </p:spTree>
    <p:extLst>
      <p:ext uri="{BB962C8B-B14F-4D97-AF65-F5344CB8AC3E}">
        <p14:creationId xmlns:p14="http://schemas.microsoft.com/office/powerpoint/2010/main" val="348616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0518-F52D-ACC2-E89D-6091583A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6D54-AE7B-44B9-243B-2AC93292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induces basic to complex emotions such as happiness, sadness, and nostalgia (</a:t>
            </a:r>
            <a:r>
              <a:rPr lang="en-US" dirty="0" err="1"/>
              <a:t>Juslin</a:t>
            </a:r>
            <a:r>
              <a:rPr lang="en-US" dirty="0"/>
              <a:t> et al., 2014)</a:t>
            </a:r>
          </a:p>
          <a:p>
            <a:r>
              <a:rPr lang="en-US" i="1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“Lyrics appear to have greater power to direct mood change than music alone and can imbue a particular melody with affective qualities</a:t>
            </a: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”. (</a:t>
            </a:r>
            <a:r>
              <a:rPr lang="en-US" kern="0" dirty="0">
                <a:effectLst/>
                <a:latin typeface="Corbel (Body)"/>
                <a:ea typeface="Malgun Gothic" panose="020B0503020000020004" pitchFamily="34" charset="-127"/>
              </a:rPr>
              <a:t>Stratton and </a:t>
            </a:r>
            <a:r>
              <a:rPr lang="en-US" kern="0" dirty="0" err="1">
                <a:effectLst/>
                <a:latin typeface="Corbel (Body)"/>
                <a:ea typeface="Malgun Gothic" panose="020B0503020000020004" pitchFamily="34" charset="-127"/>
              </a:rPr>
              <a:t>Zalanowski</a:t>
            </a:r>
            <a:r>
              <a:rPr lang="en-US" kern="0" dirty="0">
                <a:effectLst/>
                <a:latin typeface="Corbel (Body)"/>
                <a:ea typeface="Malgun Gothic" panose="020B0503020000020004" pitchFamily="34" charset="-127"/>
              </a:rPr>
              <a:t>, 1994</a:t>
            </a: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/>
              <a:t>Sentiment analysis: a Natural Language Processing technique to extract sentiments from texts like </a:t>
            </a:r>
            <a:r>
              <a:rPr lang="en-US" b="1"/>
              <a:t>lyrics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434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AD07-5C96-25FC-353B-CE06BA0A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66809-E4E7-F40B-11B4-40512A276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20" y="656824"/>
            <a:ext cx="7225404" cy="24175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204BE-2701-36CD-0990-600FE812091F}"/>
              </a:ext>
            </a:extLst>
          </p:cNvPr>
          <p:cNvSpPr txBox="1"/>
          <p:nvPr/>
        </p:nvSpPr>
        <p:spPr>
          <a:xfrm>
            <a:off x="4277372" y="42916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lyrics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0197A-E12E-312D-82F0-CF5259E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72" y="3765648"/>
            <a:ext cx="7129590" cy="2300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A43A4C-F9DF-1EB5-2814-108DEA5699DE}"/>
              </a:ext>
            </a:extLst>
          </p:cNvPr>
          <p:cNvSpPr txBox="1"/>
          <p:nvPr/>
        </p:nvSpPr>
        <p:spPr>
          <a:xfrm>
            <a:off x="4328887" y="343086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cleaning</a:t>
            </a:r>
          </a:p>
        </p:txBody>
      </p:sp>
    </p:spTree>
    <p:extLst>
      <p:ext uri="{BB962C8B-B14F-4D97-AF65-F5344CB8AC3E}">
        <p14:creationId xmlns:p14="http://schemas.microsoft.com/office/powerpoint/2010/main" val="82092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AD07-5C96-25FC-353B-CE06BA0A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preprocessing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0197A-E12E-312D-82F0-CF5259E1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734" y="4240312"/>
            <a:ext cx="7129590" cy="1188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A43A4C-F9DF-1EB5-2814-108DEA5699DE}"/>
              </a:ext>
            </a:extLst>
          </p:cNvPr>
          <p:cNvSpPr txBox="1"/>
          <p:nvPr/>
        </p:nvSpPr>
        <p:spPr>
          <a:xfrm>
            <a:off x="4290250" y="392249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8A77A-9500-E8B7-4BD4-51DA03C1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34" y="1373400"/>
            <a:ext cx="7129590" cy="2300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81E9A-02DA-3F0E-5FD3-497C3E14F0BF}"/>
              </a:ext>
            </a:extLst>
          </p:cNvPr>
          <p:cNvSpPr txBox="1"/>
          <p:nvPr/>
        </p:nvSpPr>
        <p:spPr>
          <a:xfrm>
            <a:off x="4290249" y="103862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cleaning</a:t>
            </a:r>
          </a:p>
        </p:txBody>
      </p:sp>
    </p:spTree>
    <p:extLst>
      <p:ext uri="{BB962C8B-B14F-4D97-AF65-F5344CB8AC3E}">
        <p14:creationId xmlns:p14="http://schemas.microsoft.com/office/powerpoint/2010/main" val="177210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F425-4C0D-D9E6-FBDA-528357A3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6328-FDC8-6FE7-4BE4-01FE9EDA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Songs to test:</a:t>
            </a:r>
          </a:p>
          <a:p>
            <a:pPr lvl="1"/>
            <a:r>
              <a:rPr lang="en-US" dirty="0"/>
              <a:t>Can’t Help Falling in Love – Elvis Presley</a:t>
            </a:r>
          </a:p>
          <a:p>
            <a:pPr lvl="1"/>
            <a:r>
              <a:rPr lang="en-US" dirty="0"/>
              <a:t>Revolution – The Beatles</a:t>
            </a:r>
          </a:p>
          <a:p>
            <a:pPr lvl="1"/>
            <a:r>
              <a:rPr lang="en-US" dirty="0"/>
              <a:t>Flowers – Miley Cyrus</a:t>
            </a:r>
          </a:p>
          <a:p>
            <a:pPr lvl="1"/>
            <a:r>
              <a:rPr lang="en-US" dirty="0"/>
              <a:t>When I Was Your Man – Bruno Mars</a:t>
            </a:r>
          </a:p>
          <a:p>
            <a:pPr lvl="1"/>
            <a:r>
              <a:rPr lang="en-US" dirty="0"/>
              <a:t>Sad Song – We the Kings</a:t>
            </a:r>
          </a:p>
          <a:p>
            <a:pPr lvl="1"/>
            <a:r>
              <a:rPr lang="en-US" dirty="0"/>
              <a:t>War – Edwin Starr</a:t>
            </a:r>
          </a:p>
          <a:p>
            <a:pPr lvl="1"/>
            <a:r>
              <a:rPr lang="en-US" dirty="0"/>
              <a:t>Angry Again – Megadeth</a:t>
            </a:r>
          </a:p>
          <a:p>
            <a:pPr lvl="1"/>
            <a:r>
              <a:rPr lang="en-US" dirty="0"/>
              <a:t>Twinkle, Twinkle Little Star</a:t>
            </a:r>
          </a:p>
          <a:p>
            <a:pPr lvl="1"/>
            <a:r>
              <a:rPr lang="en-US" dirty="0"/>
              <a:t>If  You’re Happy and </a:t>
            </a:r>
            <a:r>
              <a:rPr lang="en-US"/>
              <a:t>You Know It</a:t>
            </a:r>
            <a:endParaRPr lang="en-US" dirty="0"/>
          </a:p>
          <a:p>
            <a:pPr lvl="1"/>
            <a:r>
              <a:rPr lang="en-US" dirty="0"/>
              <a:t>London Bridge is Falling 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9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E625-C91E-F4AA-3B2B-BAB54DAD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B329F-E91F-4F0E-F093-AC9CC066E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154997"/>
              </p:ext>
            </p:extLst>
          </p:nvPr>
        </p:nvGraphicFramePr>
        <p:xfrm>
          <a:off x="3576638" y="157022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53331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367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Task(s)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7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10-17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5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18-19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0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cleaning and data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5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 training and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5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Bugs detected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5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22-27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Bugs fixing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4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24-30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Writing of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2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Consultation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1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1-8 August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and paper revisions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8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6D64-D7FD-9A57-9C87-8BF1F18C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79C2B-6068-2507-8DA0-DA34604D8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r="38757"/>
          <a:stretch/>
        </p:blipFill>
        <p:spPr>
          <a:xfrm>
            <a:off x="3570514" y="671545"/>
            <a:ext cx="8098971" cy="29705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B0B77-DD59-11BA-CFD5-C1639A3C0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2"/>
          <a:stretch/>
        </p:blipFill>
        <p:spPr>
          <a:xfrm>
            <a:off x="3570514" y="3618573"/>
            <a:ext cx="6030686" cy="28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08EA-617D-2DBF-473F-C1C8C6AC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FCE8-5149-C729-DB9B-3AF52CB1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rbel (Body)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Previous studies mostly focus on the audio feature of </a:t>
            </a:r>
            <a:r>
              <a:rPr lang="en-US" dirty="0"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music but l</a:t>
            </a: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yric features have proved its usefulness in mood classification.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ffectLst/>
              <a:latin typeface="Corbel (Body)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Need to explore other classifiers such as Naïve Bayes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eed to use a larger dataset when training and testing while producing higher accuracy scores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o existing open-source sentiment-classified datasets with readily available lyrics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FE7D-5236-F5A4-8C45-36AA4BD4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study by </a:t>
            </a:r>
            <a:r>
              <a:rPr lang="en-US" dirty="0" err="1"/>
              <a:t>Raschka</a:t>
            </a:r>
            <a:r>
              <a:rPr lang="en-US" dirty="0"/>
              <a:t> (2016), they manually labeled their 1200 dataset (</a:t>
            </a:r>
            <a:r>
              <a:rPr lang="en-US" dirty="0">
                <a:solidFill>
                  <a:srgbClr val="00B050"/>
                </a:solidFill>
              </a:rPr>
              <a:t>1000 for training and 200 for testing</a:t>
            </a:r>
            <a:r>
              <a:rPr lang="en-US" dirty="0"/>
              <a:t>) into happy and sad categories.</a:t>
            </a:r>
          </a:p>
          <a:p>
            <a:pPr lvl="1"/>
            <a:r>
              <a:rPr lang="en-US" dirty="0"/>
              <a:t>Used NB and got 80% accuracy in training and </a:t>
            </a:r>
            <a:r>
              <a:rPr lang="en-US" dirty="0">
                <a:solidFill>
                  <a:srgbClr val="FF0000"/>
                </a:solidFill>
              </a:rPr>
              <a:t>54.5% </a:t>
            </a:r>
            <a:r>
              <a:rPr lang="en-US" dirty="0"/>
              <a:t>in testing</a:t>
            </a:r>
          </a:p>
          <a:p>
            <a:r>
              <a:rPr lang="en-US" dirty="0"/>
              <a:t>In another study by Tan et al. (2019) on music mood recognition using lyrics, they used the Naïve Bayes algorithm to train </a:t>
            </a:r>
            <a:r>
              <a:rPr lang="en-US" dirty="0">
                <a:solidFill>
                  <a:srgbClr val="FF0000"/>
                </a:solidFill>
              </a:rPr>
              <a:t>120 songs and test 60 songs</a:t>
            </a:r>
            <a:r>
              <a:rPr lang="en-US" dirty="0"/>
              <a:t> and their model got an </a:t>
            </a:r>
            <a:r>
              <a:rPr lang="en-US" dirty="0">
                <a:solidFill>
                  <a:srgbClr val="00B050"/>
                </a:solidFill>
              </a:rPr>
              <a:t>85% accuracy </a:t>
            </a:r>
            <a:r>
              <a:rPr lang="en-US" dirty="0"/>
              <a:t>score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A7D526-E70A-3AC4-8291-CEDDB68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/>
          <a:lstStyle/>
          <a:p>
            <a:r>
              <a:rPr lang="en-US" dirty="0"/>
              <a:t>Review of Literatures</a:t>
            </a:r>
          </a:p>
        </p:txBody>
      </p:sp>
    </p:spTree>
    <p:extLst>
      <p:ext uri="{BB962C8B-B14F-4D97-AF65-F5344CB8AC3E}">
        <p14:creationId xmlns:p14="http://schemas.microsoft.com/office/powerpoint/2010/main" val="258909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1B8-55A7-7637-7450-CBB2AD18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649A-DD33-9168-0876-44779608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The main objective of this study is to </a:t>
            </a:r>
            <a:r>
              <a:rPr lang="en-US" b="1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evaluate the performance of the Naive Bayes classifier algorithm</a:t>
            </a: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 on sentiment analysis based on song lyrics, thus the specific objectives are as follows: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ffectLst/>
              <a:latin typeface="Corbel (Body)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Collect song lyrics from the internet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Apply data cleaning and data preprocessing (tokenization, feature extraction techniques, etc.) to the dataset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Train and test the dataset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>
                <a:effectLst/>
                <a:latin typeface="Corbel (Body)"/>
                <a:ea typeface="Malgun Gothic" panose="020B0503020000020004" pitchFamily="34" charset="-127"/>
                <a:cs typeface="Times New Roman" panose="02020603050405020304" pitchFamily="18" charset="0"/>
              </a:rPr>
              <a:t>Evaluate the performance of the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FD5E-C476-4B73-D51C-F1BA9FF4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EACB-4FA2-B46C-2333-A4C73B6A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Information Retrieval (MIR)</a:t>
            </a:r>
          </a:p>
          <a:p>
            <a:pPr lvl="1"/>
            <a:r>
              <a:rPr lang="en-US" dirty="0"/>
              <a:t>music recommendation systems and music search engines</a:t>
            </a:r>
          </a:p>
          <a:p>
            <a:r>
              <a:rPr lang="en-US" dirty="0"/>
              <a:t>Music Emotion Recognition (MER)</a:t>
            </a:r>
          </a:p>
          <a:p>
            <a:pPr lvl="1"/>
            <a:r>
              <a:rPr lang="en-US" dirty="0"/>
              <a:t>recommendation systems, automatic music composition, psychotherapy, and music visualization</a:t>
            </a:r>
          </a:p>
          <a:p>
            <a:r>
              <a:rPr lang="en-US" dirty="0"/>
              <a:t>Music Psychology</a:t>
            </a:r>
          </a:p>
          <a:p>
            <a:pPr lvl="1"/>
            <a:r>
              <a:rPr lang="en-US" dirty="0"/>
              <a:t>music composition, performance, education, criticism, therapy, and studies of human attitude, performance, intelligence, creativity, and social behavior</a:t>
            </a:r>
          </a:p>
        </p:txBody>
      </p:sp>
    </p:spTree>
    <p:extLst>
      <p:ext uri="{BB962C8B-B14F-4D97-AF65-F5344CB8AC3E}">
        <p14:creationId xmlns:p14="http://schemas.microsoft.com/office/powerpoint/2010/main" val="104772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2DD2-5EF4-6E13-4272-9245D359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9B333-9C11-CD4A-0103-888A6D57C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8" y="1123837"/>
            <a:ext cx="8363463" cy="4498209"/>
          </a:xfrm>
        </p:spPr>
      </p:pic>
    </p:spTree>
    <p:extLst>
      <p:ext uri="{BB962C8B-B14F-4D97-AF65-F5344CB8AC3E}">
        <p14:creationId xmlns:p14="http://schemas.microsoft.com/office/powerpoint/2010/main" val="41806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0B09-C0E6-D912-50BD-9F38B76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908BA-79CE-EF5E-CFD0-4D0ABF987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0" y="-2059303"/>
            <a:ext cx="7438768" cy="90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8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0B09-C0E6-D912-50BD-9F38B76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65287C-5E3F-02CD-CDD5-74D229E81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42" y="-2633870"/>
            <a:ext cx="8288809" cy="9752086"/>
          </a:xfrm>
        </p:spPr>
      </p:pic>
    </p:spTree>
    <p:extLst>
      <p:ext uri="{BB962C8B-B14F-4D97-AF65-F5344CB8AC3E}">
        <p14:creationId xmlns:p14="http://schemas.microsoft.com/office/powerpoint/2010/main" val="42245914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1181</TotalTime>
  <Words>771</Words>
  <Application>Microsoft Office PowerPoint</Application>
  <PresentationFormat>Widescreen</PresentationFormat>
  <Paragraphs>129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Corbel</vt:lpstr>
      <vt:lpstr>Corbel (Body)</vt:lpstr>
      <vt:lpstr>Times New Roman</vt:lpstr>
      <vt:lpstr>Wingdings 2</vt:lpstr>
      <vt:lpstr>Frame</vt:lpstr>
      <vt:lpstr>Sentiment Analysis on Songs Based on Song Lyrics using Naïve Bayes Algorithm</vt:lpstr>
      <vt:lpstr>Background of the Study</vt:lpstr>
      <vt:lpstr>Background of the Study</vt:lpstr>
      <vt:lpstr>Review of Literatures</vt:lpstr>
      <vt:lpstr>Objectives </vt:lpstr>
      <vt:lpstr>Significance of the Study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 and Recommendations</vt:lpstr>
      <vt:lpstr>Data collection</vt:lpstr>
      <vt:lpstr>Sample data preprocessing</vt:lpstr>
      <vt:lpstr>Sample data preprocessing</vt:lpstr>
      <vt:lpstr>For Testing</vt:lpstr>
      <vt:lpstr>Timetable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Songs Based on Song Lyrics using Naïve Bayes Algorithm</dc:title>
  <dc:creator>Ayessa Amor Hernandez</dc:creator>
  <cp:lastModifiedBy>Ayessa Amor Hernandez</cp:lastModifiedBy>
  <cp:revision>74</cp:revision>
  <dcterms:created xsi:type="dcterms:W3CDTF">2023-07-30T10:40:44Z</dcterms:created>
  <dcterms:modified xsi:type="dcterms:W3CDTF">2023-08-15T08:01:58Z</dcterms:modified>
</cp:coreProperties>
</file>