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26"/>
  </p:notesMasterIdLst>
  <p:sldIdLst>
    <p:sldId id="256" r:id="rId2"/>
    <p:sldId id="258" r:id="rId3"/>
    <p:sldId id="260" r:id="rId4"/>
    <p:sldId id="262" r:id="rId5"/>
    <p:sldId id="261" r:id="rId6"/>
    <p:sldId id="264" r:id="rId7"/>
    <p:sldId id="342" r:id="rId8"/>
    <p:sldId id="344" r:id="rId9"/>
    <p:sldId id="288" r:id="rId10"/>
    <p:sldId id="343" r:id="rId11"/>
    <p:sldId id="290" r:id="rId12"/>
    <p:sldId id="265" r:id="rId13"/>
    <p:sldId id="345" r:id="rId14"/>
    <p:sldId id="267" r:id="rId15"/>
    <p:sldId id="346" r:id="rId16"/>
    <p:sldId id="347" r:id="rId17"/>
    <p:sldId id="348" r:id="rId18"/>
    <p:sldId id="349" r:id="rId19"/>
    <p:sldId id="268" r:id="rId20"/>
    <p:sldId id="350" r:id="rId21"/>
    <p:sldId id="354" r:id="rId22"/>
    <p:sldId id="355" r:id="rId23"/>
    <p:sldId id="356" r:id="rId24"/>
    <p:sldId id="357" r:id="rId25"/>
  </p:sldIdLst>
  <p:sldSz cx="9144000" cy="5143500" type="screen16x9"/>
  <p:notesSz cx="6858000" cy="9144000"/>
  <p:embeddedFontLst>
    <p:embeddedFont>
      <p:font typeface="Josefin Sans" pitchFamily="2" charset="0"/>
      <p:regular r:id="rId27"/>
      <p:bold r:id="rId28"/>
      <p:italic r:id="rId29"/>
      <p:boldItalic r:id="rId30"/>
    </p:embeddedFont>
    <p:embeddedFont>
      <p:font typeface="Josefin Sans Medium" panose="020B0604020202020204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ato Light" panose="020F0502020204030203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EDF85-283A-4BC8-9F91-4392020960F3}">
  <a:tblStyle styleId="{E56EDF85-283A-4BC8-9F91-439202096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79" autoAdjust="0"/>
  </p:normalViewPr>
  <p:slideViewPr>
    <p:cSldViewPr snapToGrid="0">
      <p:cViewPr>
        <p:scale>
          <a:sx n="75" d="100"/>
          <a:sy n="75" d="100"/>
        </p:scale>
        <p:origin x="893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27A1D6E4-6080-020F-8C3F-8CCF5472B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8ae7e6e22_0_126:notes">
            <a:extLst>
              <a:ext uri="{FF2B5EF4-FFF2-40B4-BE49-F238E27FC236}">
                <a16:creationId xmlns:a16="http://schemas.microsoft.com/office/drawing/2014/main" id="{FCAA2EF7-A3C5-7C75-C6EA-4AFB63A75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8ae7e6e22_0_126:notes">
            <a:extLst>
              <a:ext uri="{FF2B5EF4-FFF2-40B4-BE49-F238E27FC236}">
                <a16:creationId xmlns:a16="http://schemas.microsoft.com/office/drawing/2014/main" id="{7B6C4F19-4A7C-E31E-6321-CA486D2FE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55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b7cb982f3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b7cb982f3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bae437e4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bae437e4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>
          <a:extLst>
            <a:ext uri="{FF2B5EF4-FFF2-40B4-BE49-F238E27FC236}">
              <a16:creationId xmlns:a16="http://schemas.microsoft.com/office/drawing/2014/main" id="{625F602B-0B66-4A40-41B7-5BA9BC06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8ae7e6e22_0_113:notes">
            <a:extLst>
              <a:ext uri="{FF2B5EF4-FFF2-40B4-BE49-F238E27FC236}">
                <a16:creationId xmlns:a16="http://schemas.microsoft.com/office/drawing/2014/main" id="{12213106-35BA-AAB0-D81F-4D95CE3A36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b8ae7e6e22_0_113:notes">
            <a:extLst>
              <a:ext uri="{FF2B5EF4-FFF2-40B4-BE49-F238E27FC236}">
                <a16:creationId xmlns:a16="http://schemas.microsoft.com/office/drawing/2014/main" id="{52B4403F-BAE9-603F-2551-BB364BAF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b7cb982f3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b7cb982f3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>
          <a:extLst>
            <a:ext uri="{FF2B5EF4-FFF2-40B4-BE49-F238E27FC236}">
              <a16:creationId xmlns:a16="http://schemas.microsoft.com/office/drawing/2014/main" id="{99423BF9-36C7-1DFE-61BF-977E2CB46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7cb982f39_1_105:notes">
            <a:extLst>
              <a:ext uri="{FF2B5EF4-FFF2-40B4-BE49-F238E27FC236}">
                <a16:creationId xmlns:a16="http://schemas.microsoft.com/office/drawing/2014/main" id="{B74208AD-D6CC-F3C0-C537-321AA1FBA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7cb982f39_1_105:notes">
            <a:extLst>
              <a:ext uri="{FF2B5EF4-FFF2-40B4-BE49-F238E27FC236}">
                <a16:creationId xmlns:a16="http://schemas.microsoft.com/office/drawing/2014/main" id="{17C060A7-7C4C-4332-A1A1-C307A88B9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4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>
          <a:extLst>
            <a:ext uri="{FF2B5EF4-FFF2-40B4-BE49-F238E27FC236}">
              <a16:creationId xmlns:a16="http://schemas.microsoft.com/office/drawing/2014/main" id="{763E6FDC-E94A-F2F5-85AA-13110FAC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7cb982f39_0_96:notes">
            <a:extLst>
              <a:ext uri="{FF2B5EF4-FFF2-40B4-BE49-F238E27FC236}">
                <a16:creationId xmlns:a16="http://schemas.microsoft.com/office/drawing/2014/main" id="{4616C638-29B4-531F-88FB-7C81F4DCA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7cb982f39_0_96:notes">
            <a:extLst>
              <a:ext uri="{FF2B5EF4-FFF2-40B4-BE49-F238E27FC236}">
                <a16:creationId xmlns:a16="http://schemas.microsoft.com/office/drawing/2014/main" id="{452F352F-F86E-37FA-6E48-522320C4D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>
          <a:extLst>
            <a:ext uri="{FF2B5EF4-FFF2-40B4-BE49-F238E27FC236}">
              <a16:creationId xmlns:a16="http://schemas.microsoft.com/office/drawing/2014/main" id="{CDC031A8-6EAE-5E40-6D05-0042125B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b7af70e745_2_283:notes">
            <a:extLst>
              <a:ext uri="{FF2B5EF4-FFF2-40B4-BE49-F238E27FC236}">
                <a16:creationId xmlns:a16="http://schemas.microsoft.com/office/drawing/2014/main" id="{61995F61-D025-48B3-87A0-72D058630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b7af70e745_2_283:notes">
            <a:extLst>
              <a:ext uri="{FF2B5EF4-FFF2-40B4-BE49-F238E27FC236}">
                <a16:creationId xmlns:a16="http://schemas.microsoft.com/office/drawing/2014/main" id="{E75E2A86-1610-3DA4-65BE-C42EE56A5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48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1B9555FC-5AD3-3215-3603-0A70FA47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8ae7e6e22_0_126:notes">
            <a:extLst>
              <a:ext uri="{FF2B5EF4-FFF2-40B4-BE49-F238E27FC236}">
                <a16:creationId xmlns:a16="http://schemas.microsoft.com/office/drawing/2014/main" id="{F66CCB0E-CE09-162F-6EE0-AB3898CB3E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8ae7e6e22_0_126:notes">
            <a:extLst>
              <a:ext uri="{FF2B5EF4-FFF2-40B4-BE49-F238E27FC236}">
                <a16:creationId xmlns:a16="http://schemas.microsoft.com/office/drawing/2014/main" id="{7DE5123D-383E-64B2-7C14-B8323CDD6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63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7cb982f3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7cb982f3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bae437e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bae437e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>
          <a:extLst>
            <a:ext uri="{FF2B5EF4-FFF2-40B4-BE49-F238E27FC236}">
              <a16:creationId xmlns:a16="http://schemas.microsoft.com/office/drawing/2014/main" id="{BF6061EB-F4E0-0907-35DF-B4EACF36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b7af70e48e_0_82:notes">
            <a:extLst>
              <a:ext uri="{FF2B5EF4-FFF2-40B4-BE49-F238E27FC236}">
                <a16:creationId xmlns:a16="http://schemas.microsoft.com/office/drawing/2014/main" id="{39B40715-A22A-DB3C-C9D9-618FE774D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b7af70e48e_0_82:notes">
            <a:extLst>
              <a:ext uri="{FF2B5EF4-FFF2-40B4-BE49-F238E27FC236}">
                <a16:creationId xmlns:a16="http://schemas.microsoft.com/office/drawing/2014/main" id="{AD1A372E-83C0-DDAD-9D4C-43082913E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3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>
          <a:extLst>
            <a:ext uri="{FF2B5EF4-FFF2-40B4-BE49-F238E27FC236}">
              <a16:creationId xmlns:a16="http://schemas.microsoft.com/office/drawing/2014/main" id="{120AA29D-8BC7-7EFE-2A4B-3ED8ECC0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edff06ba9_1_101:notes">
            <a:extLst>
              <a:ext uri="{FF2B5EF4-FFF2-40B4-BE49-F238E27FC236}">
                <a16:creationId xmlns:a16="http://schemas.microsoft.com/office/drawing/2014/main" id="{ED5C355B-000E-36C7-96A5-3A6A3210A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edff06ba9_1_101:notes">
            <a:extLst>
              <a:ext uri="{FF2B5EF4-FFF2-40B4-BE49-F238E27FC236}">
                <a16:creationId xmlns:a16="http://schemas.microsoft.com/office/drawing/2014/main" id="{04789D95-B282-70D5-8C05-7265C63D4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93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>
          <a:extLst>
            <a:ext uri="{FF2B5EF4-FFF2-40B4-BE49-F238E27FC236}">
              <a16:creationId xmlns:a16="http://schemas.microsoft.com/office/drawing/2014/main" id="{46C6E2A9-3A68-D67E-0937-E7100BAA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b7cb982f39_1_306:notes">
            <a:extLst>
              <a:ext uri="{FF2B5EF4-FFF2-40B4-BE49-F238E27FC236}">
                <a16:creationId xmlns:a16="http://schemas.microsoft.com/office/drawing/2014/main" id="{BA55AF7D-7298-ED6B-A7A3-BF3565DEF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b7cb982f39_1_306:notes">
            <a:extLst>
              <a:ext uri="{FF2B5EF4-FFF2-40B4-BE49-F238E27FC236}">
                <a16:creationId xmlns:a16="http://schemas.microsoft.com/office/drawing/2014/main" id="{C524286C-60C9-245F-1953-D7579FC09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284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28D27D41-B802-4E48-DDB3-001C16FC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b7af70e745_2_461:notes">
            <a:extLst>
              <a:ext uri="{FF2B5EF4-FFF2-40B4-BE49-F238E27FC236}">
                <a16:creationId xmlns:a16="http://schemas.microsoft.com/office/drawing/2014/main" id="{0A98A93D-469A-4A87-3E89-0F108DDF76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b7af70e745_2_461:notes">
            <a:extLst>
              <a:ext uri="{FF2B5EF4-FFF2-40B4-BE49-F238E27FC236}">
                <a16:creationId xmlns:a16="http://schemas.microsoft.com/office/drawing/2014/main" id="{956D6F27-0DBD-7CBD-0446-C287BBE12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>
          <a:extLst>
            <a:ext uri="{FF2B5EF4-FFF2-40B4-BE49-F238E27FC236}">
              <a16:creationId xmlns:a16="http://schemas.microsoft.com/office/drawing/2014/main" id="{480988BB-7C8D-CEE7-5ABD-0A61631E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b7cb982f39_0_149:notes">
            <a:extLst>
              <a:ext uri="{FF2B5EF4-FFF2-40B4-BE49-F238E27FC236}">
                <a16:creationId xmlns:a16="http://schemas.microsoft.com/office/drawing/2014/main" id="{7ACEB5E4-D86B-9DBE-F762-C98F9022D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b7cb982f39_0_149:notes">
            <a:extLst>
              <a:ext uri="{FF2B5EF4-FFF2-40B4-BE49-F238E27FC236}">
                <a16:creationId xmlns:a16="http://schemas.microsoft.com/office/drawing/2014/main" id="{3A534A8A-1D84-413F-CF7F-B7656D0FD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24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edff06ba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edff06ba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7cb982f3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7cb982f3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483c38ce70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483c38ce70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>
          <a:extLst>
            <a:ext uri="{FF2B5EF4-FFF2-40B4-BE49-F238E27FC236}">
              <a16:creationId xmlns:a16="http://schemas.microsoft.com/office/drawing/2014/main" id="{0EF58ED4-DDBF-1E8B-24F4-0D254E1B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b7cb982f39_1_339:notes">
            <a:extLst>
              <a:ext uri="{FF2B5EF4-FFF2-40B4-BE49-F238E27FC236}">
                <a16:creationId xmlns:a16="http://schemas.microsoft.com/office/drawing/2014/main" id="{B4F7DA49-2680-C12E-FA76-345087813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b7cb982f39_1_339:notes">
            <a:extLst>
              <a:ext uri="{FF2B5EF4-FFF2-40B4-BE49-F238E27FC236}">
                <a16:creationId xmlns:a16="http://schemas.microsoft.com/office/drawing/2014/main" id="{C9867821-4426-3968-9043-642E8CEC6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1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>
          <a:extLst>
            <a:ext uri="{FF2B5EF4-FFF2-40B4-BE49-F238E27FC236}">
              <a16:creationId xmlns:a16="http://schemas.microsoft.com/office/drawing/2014/main" id="{898693B3-B929-CEC9-DC64-A9410244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b8ae7e6e22_0_101:notes">
            <a:extLst>
              <a:ext uri="{FF2B5EF4-FFF2-40B4-BE49-F238E27FC236}">
                <a16:creationId xmlns:a16="http://schemas.microsoft.com/office/drawing/2014/main" id="{CB6E699C-9208-51E8-3A50-1B329D89E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b8ae7e6e22_0_101:notes">
            <a:extLst>
              <a:ext uri="{FF2B5EF4-FFF2-40B4-BE49-F238E27FC236}">
                <a16:creationId xmlns:a16="http://schemas.microsoft.com/office/drawing/2014/main" id="{E5FEC942-3B6C-A570-2AFB-AA6105ED3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80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b7af70e745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b7af70e745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56100" y="1167938"/>
            <a:ext cx="4408800" cy="16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56101" y="2855962"/>
            <a:ext cx="44085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317500"/>
            <a:ext cx="3132600" cy="25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>
            <a:off x="0" y="0"/>
            <a:ext cx="6803100" cy="513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0000" y="551250"/>
            <a:ext cx="29715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86070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2"/>
          </p:nvPr>
        </p:nvSpPr>
        <p:spPr>
          <a:xfrm>
            <a:off x="720000" y="2268788"/>
            <a:ext cx="3852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3"/>
          </p:nvPr>
        </p:nvSpPr>
        <p:spPr>
          <a:xfrm>
            <a:off x="2858589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4"/>
          </p:nvPr>
        </p:nvSpPr>
        <p:spPr>
          <a:xfrm>
            <a:off x="472044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6718349" y="3647542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6"/>
          </p:nvPr>
        </p:nvSpPr>
        <p:spPr>
          <a:xfrm>
            <a:off x="4578101" y="2278470"/>
            <a:ext cx="3852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7" hasCustomPrompt="1"/>
          </p:nvPr>
        </p:nvSpPr>
        <p:spPr>
          <a:xfrm>
            <a:off x="1186075" y="2837376"/>
            <a:ext cx="916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8" hasCustomPrompt="1"/>
          </p:nvPr>
        </p:nvSpPr>
        <p:spPr>
          <a:xfrm>
            <a:off x="3195084" y="2837376"/>
            <a:ext cx="9144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/>
          <p:nvPr/>
        </p:nvSpPr>
        <p:spPr>
          <a:xfrm rot="10326918" flipH="1">
            <a:off x="4508692" y="-665835"/>
            <a:ext cx="5011441" cy="304623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 rot="9924234" flipH="1">
            <a:off x="5227228" y="-918671"/>
            <a:ext cx="5011807" cy="304608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 rot="-10501244">
            <a:off x="4750330" y="4257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 rot="10799719">
            <a:off x="3044004" y="4485368"/>
            <a:ext cx="7626972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 rot="-298756" flipH="1">
            <a:off x="-2355320" y="-943443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 rot="281" flipH="1">
            <a:off x="-4061646" y="-1171633"/>
            <a:ext cx="7626972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869450" y="551250"/>
            <a:ext cx="54051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3625341" y="3400000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"/>
          </p:nvPr>
        </p:nvSpPr>
        <p:spPr>
          <a:xfrm>
            <a:off x="6279741" y="3400000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3"/>
          </p:nvPr>
        </p:nvSpPr>
        <p:spPr>
          <a:xfrm>
            <a:off x="3616200" y="3058050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4"/>
          </p:nvPr>
        </p:nvSpPr>
        <p:spPr>
          <a:xfrm>
            <a:off x="6270600" y="3058050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720000" y="553082"/>
            <a:ext cx="25371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1"/>
          </p:nvPr>
        </p:nvSpPr>
        <p:spPr>
          <a:xfrm>
            <a:off x="815991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2"/>
          </p:nvPr>
        </p:nvSpPr>
        <p:spPr>
          <a:xfrm>
            <a:off x="3470391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3"/>
          </p:nvPr>
        </p:nvSpPr>
        <p:spPr>
          <a:xfrm>
            <a:off x="6132790" y="3166277"/>
            <a:ext cx="2194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4"/>
          </p:nvPr>
        </p:nvSpPr>
        <p:spPr>
          <a:xfrm>
            <a:off x="8068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5"/>
          </p:nvPr>
        </p:nvSpPr>
        <p:spPr>
          <a:xfrm>
            <a:off x="34612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6"/>
          </p:nvPr>
        </p:nvSpPr>
        <p:spPr>
          <a:xfrm>
            <a:off x="6115650" y="2824327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 rot="1828969">
            <a:off x="-1021971" y="-30522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831295" y="3041568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2829275" y="3041568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831295" y="2710293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2829275" y="2707953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2782325" y="589350"/>
            <a:ext cx="35793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 rot="10544683">
            <a:off x="-4548438" y="4555441"/>
            <a:ext cx="17096498" cy="287046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933800" y="2885492"/>
            <a:ext cx="5276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1"/>
          </p:nvPr>
        </p:nvSpPr>
        <p:spPr>
          <a:xfrm>
            <a:off x="1933800" y="1783413"/>
            <a:ext cx="5276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 Medium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/>
          <p:nvPr/>
        </p:nvSpPr>
        <p:spPr>
          <a:xfrm rot="10544857">
            <a:off x="-4175339" y="4363431"/>
            <a:ext cx="15168034" cy="274909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 rot="-9514689">
            <a:off x="-1896586" y="-5068734"/>
            <a:ext cx="12937161" cy="1277597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 rot="-9645250">
            <a:off x="-1887453" y="-4914275"/>
            <a:ext cx="12936735" cy="1277607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8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 rot="5712136" flipH="1">
            <a:off x="-169825" y="-1526104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5712136" flipH="1">
            <a:off x="-583815" y="-422706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hasCustomPrompt="1"/>
          </p:nvPr>
        </p:nvSpPr>
        <p:spPr>
          <a:xfrm>
            <a:off x="3901350" y="11740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809650" y="3018725"/>
            <a:ext cx="52818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"/>
          </p:nvPr>
        </p:nvSpPr>
        <p:spPr>
          <a:xfrm>
            <a:off x="2809650" y="3472640"/>
            <a:ext cx="52818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 hasCustomPrompt="1"/>
          </p:nvPr>
        </p:nvSpPr>
        <p:spPr>
          <a:xfrm>
            <a:off x="4110900" y="153625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 idx="2"/>
          </p:nvPr>
        </p:nvSpPr>
        <p:spPr>
          <a:xfrm>
            <a:off x="4110900" y="1998300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/>
          <p:nvPr/>
        </p:nvSpPr>
        <p:spPr>
          <a:xfrm rot="980788" flipH="1">
            <a:off x="-777678" y="-4391035"/>
            <a:ext cx="12937953" cy="1277606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/>
          <p:nvPr/>
        </p:nvSpPr>
        <p:spPr>
          <a:xfrm rot="980788" flipH="1">
            <a:off x="-1740116" y="-4832304"/>
            <a:ext cx="12937953" cy="1277606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1"/>
          </p:nvPr>
        </p:nvSpPr>
        <p:spPr>
          <a:xfrm>
            <a:off x="4110775" y="2439552"/>
            <a:ext cx="41901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7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720000" y="551913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1"/>
          </p:nvPr>
        </p:nvSpPr>
        <p:spPr>
          <a:xfrm>
            <a:off x="1926100" y="3604908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ubTitle" idx="2"/>
          </p:nvPr>
        </p:nvSpPr>
        <p:spPr>
          <a:xfrm>
            <a:off x="4943850" y="3604908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3"/>
          </p:nvPr>
        </p:nvSpPr>
        <p:spPr>
          <a:xfrm>
            <a:off x="4943850" y="1556850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4"/>
          </p:nvPr>
        </p:nvSpPr>
        <p:spPr>
          <a:xfrm>
            <a:off x="1917400" y="3262958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5"/>
          </p:nvPr>
        </p:nvSpPr>
        <p:spPr>
          <a:xfrm>
            <a:off x="4943850" y="3262958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6"/>
          </p:nvPr>
        </p:nvSpPr>
        <p:spPr>
          <a:xfrm>
            <a:off x="4943850" y="124377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/>
          <p:nvPr/>
        </p:nvSpPr>
        <p:spPr>
          <a:xfrm rot="-10501244">
            <a:off x="4750330" y="4257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 rot="10799719">
            <a:off x="3044004" y="4485368"/>
            <a:ext cx="7626972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3202427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subTitle" idx="1"/>
          </p:nvPr>
        </p:nvSpPr>
        <p:spPr>
          <a:xfrm>
            <a:off x="1745276" y="296416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subTitle" idx="2"/>
          </p:nvPr>
        </p:nvSpPr>
        <p:spPr>
          <a:xfrm>
            <a:off x="1822676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subTitle" idx="3"/>
          </p:nvPr>
        </p:nvSpPr>
        <p:spPr>
          <a:xfrm>
            <a:off x="3781873" y="296416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subTitle" idx="4"/>
          </p:nvPr>
        </p:nvSpPr>
        <p:spPr>
          <a:xfrm>
            <a:off x="3859273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subTitle" idx="5"/>
          </p:nvPr>
        </p:nvSpPr>
        <p:spPr>
          <a:xfrm>
            <a:off x="5662325" y="2964175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subTitle" idx="6"/>
          </p:nvPr>
        </p:nvSpPr>
        <p:spPr>
          <a:xfrm>
            <a:off x="5740328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7" hasCustomPrompt="1"/>
          </p:nvPr>
        </p:nvSpPr>
        <p:spPr>
          <a:xfrm>
            <a:off x="1745276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5" name="Google Shape;325;p38"/>
          <p:cNvSpPr txBox="1">
            <a:spLocks noGrp="1"/>
          </p:cNvSpPr>
          <p:nvPr>
            <p:ph type="title" idx="8" hasCustomPrompt="1"/>
          </p:nvPr>
        </p:nvSpPr>
        <p:spPr>
          <a:xfrm>
            <a:off x="3781873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9" hasCustomPrompt="1"/>
          </p:nvPr>
        </p:nvSpPr>
        <p:spPr>
          <a:xfrm>
            <a:off x="5662928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3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title"/>
          </p:nvPr>
        </p:nvSpPr>
        <p:spPr>
          <a:xfrm>
            <a:off x="905050" y="530993"/>
            <a:ext cx="42219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39"/>
          <p:cNvSpPr/>
          <p:nvPr/>
        </p:nvSpPr>
        <p:spPr>
          <a:xfrm rot="-52511">
            <a:off x="2965611" y="-1996783"/>
            <a:ext cx="12883968" cy="2642896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 rot="714997">
            <a:off x="2546626" y="-1019156"/>
            <a:ext cx="12884248" cy="216328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707038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976113" y="-12595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436887" y="-14201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-1436887" y="429020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40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/>
          <p:nvPr/>
        </p:nvSpPr>
        <p:spPr>
          <a:xfrm rot="-596676" flipH="1">
            <a:off x="-2808487" y="-1171142"/>
            <a:ext cx="10717563" cy="74310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/>
          <p:nvPr/>
        </p:nvSpPr>
        <p:spPr>
          <a:xfrm rot="-596676" flipH="1">
            <a:off x="-1126914" y="-1148270"/>
            <a:ext cx="10717563" cy="74310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title" hasCustomPrompt="1"/>
          </p:nvPr>
        </p:nvSpPr>
        <p:spPr>
          <a:xfrm>
            <a:off x="2476950" y="2977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42"/>
          <p:cNvSpPr txBox="1">
            <a:spLocks noGrp="1"/>
          </p:cNvSpPr>
          <p:nvPr>
            <p:ph type="title" idx="2"/>
          </p:nvPr>
        </p:nvSpPr>
        <p:spPr>
          <a:xfrm>
            <a:off x="2476950" y="2142425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1"/>
          </p:nvPr>
        </p:nvSpPr>
        <p:spPr>
          <a:xfrm>
            <a:off x="2477100" y="2576819"/>
            <a:ext cx="4190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6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/>
          <p:nvPr/>
        </p:nvSpPr>
        <p:spPr>
          <a:xfrm rot="-10501244">
            <a:off x="4953855" y="408895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4"/>
          <p:cNvSpPr/>
          <p:nvPr/>
        </p:nvSpPr>
        <p:spPr>
          <a:xfrm rot="-220157">
            <a:off x="-254603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-4137750" y="-15551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title"/>
          </p:nvPr>
        </p:nvSpPr>
        <p:spPr>
          <a:xfrm>
            <a:off x="2755200" y="550075"/>
            <a:ext cx="36336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1"/>
          </p:nvPr>
        </p:nvSpPr>
        <p:spPr>
          <a:xfrm>
            <a:off x="2627917" y="3460175"/>
            <a:ext cx="19935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2"/>
          </p:nvPr>
        </p:nvSpPr>
        <p:spPr>
          <a:xfrm>
            <a:off x="2627917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subTitle" idx="3"/>
          </p:nvPr>
        </p:nvSpPr>
        <p:spPr>
          <a:xfrm>
            <a:off x="6396309" y="3460175"/>
            <a:ext cx="1981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subTitle" idx="4"/>
          </p:nvPr>
        </p:nvSpPr>
        <p:spPr>
          <a:xfrm>
            <a:off x="6390159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4"/>
          <p:cNvSpPr txBox="1">
            <a:spLocks noGrp="1"/>
          </p:cNvSpPr>
          <p:nvPr>
            <p:ph type="subTitle" idx="5"/>
          </p:nvPr>
        </p:nvSpPr>
        <p:spPr>
          <a:xfrm>
            <a:off x="4517896" y="3460175"/>
            <a:ext cx="1981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44"/>
          <p:cNvSpPr txBox="1">
            <a:spLocks noGrp="1"/>
          </p:cNvSpPr>
          <p:nvPr>
            <p:ph type="subTitle" idx="6"/>
          </p:nvPr>
        </p:nvSpPr>
        <p:spPr>
          <a:xfrm>
            <a:off x="4511746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4"/>
          <p:cNvSpPr txBox="1">
            <a:spLocks noGrp="1"/>
          </p:cNvSpPr>
          <p:nvPr>
            <p:ph type="subTitle" idx="7"/>
          </p:nvPr>
        </p:nvSpPr>
        <p:spPr>
          <a:xfrm>
            <a:off x="766491" y="3460175"/>
            <a:ext cx="1981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subTitle" idx="8"/>
          </p:nvPr>
        </p:nvSpPr>
        <p:spPr>
          <a:xfrm>
            <a:off x="760341" y="3087113"/>
            <a:ext cx="199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title" idx="9"/>
          </p:nvPr>
        </p:nvSpPr>
        <p:spPr>
          <a:xfrm>
            <a:off x="766813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title" idx="13"/>
          </p:nvPr>
        </p:nvSpPr>
        <p:spPr>
          <a:xfrm>
            <a:off x="2646013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title" idx="14"/>
          </p:nvPr>
        </p:nvSpPr>
        <p:spPr>
          <a:xfrm>
            <a:off x="4518238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15"/>
          </p:nvPr>
        </p:nvSpPr>
        <p:spPr>
          <a:xfrm>
            <a:off x="6390538" y="1523314"/>
            <a:ext cx="1993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1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8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720000" y="548594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46"/>
          <p:cNvSpPr/>
          <p:nvPr/>
        </p:nvSpPr>
        <p:spPr>
          <a:xfrm rot="-129819">
            <a:off x="4458284" y="3196753"/>
            <a:ext cx="6639739" cy="2813496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6"/>
          <p:cNvSpPr/>
          <p:nvPr/>
        </p:nvSpPr>
        <p:spPr>
          <a:xfrm rot="537107">
            <a:off x="2750101" y="3065565"/>
            <a:ext cx="6867688" cy="391619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9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>
            <a:spLocks noGrp="1"/>
          </p:cNvSpPr>
          <p:nvPr>
            <p:ph type="title"/>
          </p:nvPr>
        </p:nvSpPr>
        <p:spPr>
          <a:xfrm>
            <a:off x="720000" y="548594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47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7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7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7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856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426366" flipH="1">
            <a:off x="659237" y="-1327805"/>
            <a:ext cx="9655444" cy="3658617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10507161" flipH="1">
            <a:off x="2588031" y="-961129"/>
            <a:ext cx="8699687" cy="3578259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553086"/>
            <a:ext cx="239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20000" y="16157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20000" y="552528"/>
            <a:ext cx="377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41775" y="2228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337133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3371351" y="2228600"/>
            <a:ext cx="24825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595768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5957688" y="2228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741775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741775" y="3573285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337133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337133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595768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95768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6"/>
          </p:nvPr>
        </p:nvSpPr>
        <p:spPr>
          <a:xfrm>
            <a:off x="741775" y="253962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7"/>
          </p:nvPr>
        </p:nvSpPr>
        <p:spPr>
          <a:xfrm>
            <a:off x="3371338" y="2539626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8"/>
          </p:nvPr>
        </p:nvSpPr>
        <p:spPr>
          <a:xfrm>
            <a:off x="5957688" y="253962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9"/>
          </p:nvPr>
        </p:nvSpPr>
        <p:spPr>
          <a:xfrm>
            <a:off x="741775" y="389394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0"/>
          </p:nvPr>
        </p:nvSpPr>
        <p:spPr>
          <a:xfrm>
            <a:off x="337133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1"/>
          </p:nvPr>
        </p:nvSpPr>
        <p:spPr>
          <a:xfrm>
            <a:off x="595768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 hasCustomPrompt="1"/>
          </p:nvPr>
        </p:nvSpPr>
        <p:spPr>
          <a:xfrm>
            <a:off x="720000" y="393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 idx="2"/>
          </p:nvPr>
        </p:nvSpPr>
        <p:spPr>
          <a:xfrm>
            <a:off x="2161300" y="1758275"/>
            <a:ext cx="62628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 rot="1828969">
            <a:off x="-319183" y="-46688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 rot="-10238075">
            <a:off x="-1897551" y="3995813"/>
            <a:ext cx="7627127" cy="169975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 rot="-10238075">
            <a:off x="-1372846" y="4095755"/>
            <a:ext cx="7627127" cy="169975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093987" y="343295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2161249" y="2328610"/>
            <a:ext cx="62628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201200" y="459250"/>
            <a:ext cx="45264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1"/>
          </p:nvPr>
        </p:nvSpPr>
        <p:spPr>
          <a:xfrm>
            <a:off x="4201200" y="2430600"/>
            <a:ext cx="4526400" cy="20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●"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○"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■"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●"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○"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■"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●"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Char char="○"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>
            <a:spLocks noGrp="1"/>
          </p:cNvSpPr>
          <p:nvPr>
            <p:ph type="pic" idx="2"/>
          </p:nvPr>
        </p:nvSpPr>
        <p:spPr>
          <a:xfrm>
            <a:off x="0" y="-125"/>
            <a:ext cx="431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 rot="1828969">
            <a:off x="938629" y="-22211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 rot="1828969">
            <a:off x="-1021971" y="-27474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3" r:id="rId8"/>
    <p:sldLayoutId id="2147483665" r:id="rId9"/>
    <p:sldLayoutId id="2147483666" r:id="rId10"/>
    <p:sldLayoutId id="2147483667" r:id="rId11"/>
    <p:sldLayoutId id="2147483669" r:id="rId12"/>
    <p:sldLayoutId id="2147483672" r:id="rId13"/>
    <p:sldLayoutId id="2147483673" r:id="rId14"/>
    <p:sldLayoutId id="2147483675" r:id="rId15"/>
    <p:sldLayoutId id="2147483678" r:id="rId16"/>
    <p:sldLayoutId id="2147483679" r:id="rId17"/>
    <p:sldLayoutId id="2147483684" r:id="rId18"/>
    <p:sldLayoutId id="2147483685" r:id="rId19"/>
    <p:sldLayoutId id="2147483688" r:id="rId20"/>
    <p:sldLayoutId id="2147483690" r:id="rId21"/>
    <p:sldLayoutId id="2147483692" r:id="rId22"/>
    <p:sldLayoutId id="214748369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airbnb.com/get-the-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7" title="sun-loungers-near-palms-swimming-pool (1).jp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5884" r="5884"/>
          <a:stretch/>
        </p:blipFill>
        <p:spPr>
          <a:xfrm>
            <a:off x="0" y="0"/>
            <a:ext cx="6803098" cy="5139000"/>
          </a:xfrm>
          <a:prstGeom prst="rect">
            <a:avLst/>
          </a:prstGeom>
        </p:spPr>
      </p:pic>
      <p:sp>
        <p:nvSpPr>
          <p:cNvPr id="544" name="Google Shape;544;p67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67"/>
          <p:cNvGrpSpPr/>
          <p:nvPr/>
        </p:nvGrpSpPr>
        <p:grpSpPr>
          <a:xfrm rot="384094" flipH="1">
            <a:off x="-946551" y="-671070"/>
            <a:ext cx="9311406" cy="6154719"/>
            <a:chOff x="-309590" y="-541588"/>
            <a:chExt cx="9311077" cy="6154502"/>
          </a:xfrm>
        </p:grpSpPr>
        <p:sp>
          <p:nvSpPr>
            <p:cNvPr id="546" name="Google Shape;546;p67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7"/>
            <p:cNvSpPr/>
            <p:nvPr/>
          </p:nvSpPr>
          <p:spPr>
            <a:xfrm>
              <a:off x="-309590" y="-478904"/>
              <a:ext cx="8597111" cy="6030280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67"/>
          <p:cNvSpPr txBox="1">
            <a:spLocks noGrp="1"/>
          </p:cNvSpPr>
          <p:nvPr>
            <p:ph type="ctrTitle"/>
          </p:nvPr>
        </p:nvSpPr>
        <p:spPr>
          <a:xfrm>
            <a:off x="4356100" y="1167938"/>
            <a:ext cx="4408800" cy="16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000" dirty="0"/>
              <a:t>Smart Pricing Optimization for Airbnb Hawaii Listings</a:t>
            </a:r>
            <a:endParaRPr lang="en-IN" sz="3200" b="1" dirty="0"/>
          </a:p>
        </p:txBody>
      </p:sp>
      <p:sp>
        <p:nvSpPr>
          <p:cNvPr id="549" name="Google Shape;549;p67"/>
          <p:cNvSpPr txBox="1">
            <a:spLocks noGrp="1"/>
          </p:cNvSpPr>
          <p:nvPr>
            <p:ph type="subTitle" idx="1"/>
          </p:nvPr>
        </p:nvSpPr>
        <p:spPr>
          <a:xfrm>
            <a:off x="4356101" y="2855962"/>
            <a:ext cx="44085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Leveraging AI to Maximize Occupancy and Revenue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chemeClr val="tx1"/>
                </a:solidFill>
              </a:rPr>
              <a:t>Ayetijhya Desmukhya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04C59E61-D1FD-6194-A989-743B8065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5">
            <a:extLst>
              <a:ext uri="{FF2B5EF4-FFF2-40B4-BE49-F238E27FC236}">
                <a16:creationId xmlns:a16="http://schemas.microsoft.com/office/drawing/2014/main" id="{C25763E3-3F11-3829-7F29-A2C52CA4EE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76950" y="2142425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GOALS</a:t>
            </a:r>
          </a:p>
        </p:txBody>
      </p:sp>
      <p:sp>
        <p:nvSpPr>
          <p:cNvPr id="1213" name="Google Shape;1213;p105">
            <a:extLst>
              <a:ext uri="{FF2B5EF4-FFF2-40B4-BE49-F238E27FC236}">
                <a16:creationId xmlns:a16="http://schemas.microsoft.com/office/drawing/2014/main" id="{96991181-BF78-79A1-7587-330521483A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950" y="2977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17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01"/>
          <p:cNvSpPr txBox="1">
            <a:spLocks noGrp="1"/>
          </p:cNvSpPr>
          <p:nvPr>
            <p:ph type="title"/>
          </p:nvPr>
        </p:nvSpPr>
        <p:spPr>
          <a:xfrm>
            <a:off x="813610" y="1099953"/>
            <a:ext cx="7893510" cy="759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Josefin Sans Medium" panose="020B0604020202020204" charset="0"/>
              </a:rPr>
              <a:t>“I need a data-driven strategy that helps me stay competitive without constant manual tweaking.”</a:t>
            </a:r>
            <a:endParaRPr lang="en-US" sz="2000" dirty="0">
              <a:solidFill>
                <a:schemeClr val="tx1"/>
              </a:solidFill>
              <a:latin typeface="Josefin Sans Medium" panose="020B0604020202020204" charset="0"/>
            </a:endParaRPr>
          </a:p>
        </p:txBody>
      </p:sp>
      <p:sp>
        <p:nvSpPr>
          <p:cNvPr id="2" name="Google Shape;1192;p101">
            <a:extLst>
              <a:ext uri="{FF2B5EF4-FFF2-40B4-BE49-F238E27FC236}">
                <a16:creationId xmlns:a16="http://schemas.microsoft.com/office/drawing/2014/main" id="{316EA36B-78E2-779F-5B75-3E550AFCCA86}"/>
              </a:ext>
            </a:extLst>
          </p:cNvPr>
          <p:cNvSpPr txBox="1">
            <a:spLocks/>
          </p:cNvSpPr>
          <p:nvPr/>
        </p:nvSpPr>
        <p:spPr>
          <a:xfrm>
            <a:off x="813610" y="1812423"/>
            <a:ext cx="7324550" cy="75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Lani Hale</a:t>
            </a:r>
            <a:endParaRPr lang="en-US"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25BD9D-2EB1-C0B2-ADB5-47F01CE9E385}"/>
              </a:ext>
            </a:extLst>
          </p:cNvPr>
          <p:cNvCxnSpPr/>
          <p:nvPr/>
        </p:nvCxnSpPr>
        <p:spPr>
          <a:xfrm flipH="1">
            <a:off x="6715760" y="2032000"/>
            <a:ext cx="3657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p76"/>
          <p:cNvCxnSpPr>
            <a:cxnSpLocks/>
            <a:endCxn id="669" idx="2"/>
          </p:cNvCxnSpPr>
          <p:nvPr/>
        </p:nvCxnSpPr>
        <p:spPr>
          <a:xfrm>
            <a:off x="4120200" y="2771025"/>
            <a:ext cx="19458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683;p77">
            <a:extLst>
              <a:ext uri="{FF2B5EF4-FFF2-40B4-BE49-F238E27FC236}">
                <a16:creationId xmlns:a16="http://schemas.microsoft.com/office/drawing/2014/main" id="{C2C79E0D-3B7A-FEB6-1503-4FF03E05AB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9704" r="14861" b="19152"/>
          <a:stretch/>
        </p:blipFill>
        <p:spPr>
          <a:xfrm>
            <a:off x="6059725" y="1914912"/>
            <a:ext cx="1764900" cy="1764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6" name="Google Shape;666;p76"/>
          <p:cNvPicPr preferRelativeResize="0"/>
          <p:nvPr/>
        </p:nvPicPr>
        <p:blipFill rotWithShape="1">
          <a:blip r:embed="rId4">
            <a:alphaModFix/>
          </a:blip>
          <a:srcRect l="20627" t="11620" r="36237" b="11627"/>
          <a:stretch/>
        </p:blipFill>
        <p:spPr>
          <a:xfrm>
            <a:off x="2523875" y="1898475"/>
            <a:ext cx="1764900" cy="17649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670" name="Google Shape;670;p76"/>
          <p:cNvCxnSpPr/>
          <p:nvPr/>
        </p:nvCxnSpPr>
        <p:spPr>
          <a:xfrm>
            <a:off x="943175" y="2775376"/>
            <a:ext cx="17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p76"/>
          <p:cNvSpPr/>
          <p:nvPr/>
        </p:nvSpPr>
        <p:spPr>
          <a:xfrm>
            <a:off x="6182475" y="1908675"/>
            <a:ext cx="1755600" cy="175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76"/>
          <p:cNvSpPr txBox="1">
            <a:spLocks noGrp="1"/>
          </p:cNvSpPr>
          <p:nvPr>
            <p:ph type="title"/>
          </p:nvPr>
        </p:nvSpPr>
        <p:spPr>
          <a:xfrm>
            <a:off x="720000" y="5856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Objectives</a:t>
            </a:r>
            <a:endParaRPr dirty="0"/>
          </a:p>
        </p:txBody>
      </p:sp>
      <p:sp>
        <p:nvSpPr>
          <p:cNvPr id="673" name="Google Shape;673;p76"/>
          <p:cNvSpPr/>
          <p:nvPr/>
        </p:nvSpPr>
        <p:spPr>
          <a:xfrm>
            <a:off x="2655925" y="1908675"/>
            <a:ext cx="1755600" cy="175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76"/>
          <p:cNvSpPr txBox="1"/>
          <p:nvPr/>
        </p:nvSpPr>
        <p:spPr>
          <a:xfrm>
            <a:off x="2590950" y="3679812"/>
            <a:ext cx="1753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Discover Pricing &amp; Booking Drivers</a:t>
            </a: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75" name="Google Shape;675;p76"/>
          <p:cNvSpPr txBox="1"/>
          <p:nvPr/>
        </p:nvSpPr>
        <p:spPr>
          <a:xfrm>
            <a:off x="6125225" y="3679812"/>
            <a:ext cx="1753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AI-Based Price Prediction Model</a:t>
            </a: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cxnSp>
        <p:nvCxnSpPr>
          <p:cNvPr id="676" name="Google Shape;676;p76"/>
          <p:cNvCxnSpPr>
            <a:stCxn id="669" idx="6"/>
          </p:cNvCxnSpPr>
          <p:nvPr/>
        </p:nvCxnSpPr>
        <p:spPr>
          <a:xfrm>
            <a:off x="7819375" y="2775376"/>
            <a:ext cx="175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>
          <a:extLst>
            <a:ext uri="{FF2B5EF4-FFF2-40B4-BE49-F238E27FC236}">
              <a16:creationId xmlns:a16="http://schemas.microsoft.com/office/drawing/2014/main" id="{45ED5E22-8742-9295-B3B7-4522002C6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2">
            <a:extLst>
              <a:ext uri="{FF2B5EF4-FFF2-40B4-BE49-F238E27FC236}">
                <a16:creationId xmlns:a16="http://schemas.microsoft.com/office/drawing/2014/main" id="{14D61F05-C3E7-F587-AF26-16092C7D66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0900" y="153625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14" name="Google Shape;1014;p92">
            <a:extLst>
              <a:ext uri="{FF2B5EF4-FFF2-40B4-BE49-F238E27FC236}">
                <a16:creationId xmlns:a16="http://schemas.microsoft.com/office/drawing/2014/main" id="{D8E90714-620E-A0E1-A8A4-1D5644BA64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0900" y="1998300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44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8"/>
          <p:cNvSpPr txBox="1">
            <a:spLocks noGrp="1"/>
          </p:cNvSpPr>
          <p:nvPr>
            <p:ph type="title"/>
          </p:nvPr>
        </p:nvSpPr>
        <p:spPr>
          <a:xfrm>
            <a:off x="720000" y="7331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Data</a:t>
            </a:r>
            <a:br>
              <a:rPr lang="en-IN" dirty="0"/>
            </a:br>
            <a:r>
              <a:rPr lang="en-US" sz="1400" b="0" i="1" dirty="0">
                <a:solidFill>
                  <a:schemeClr val="bg2"/>
                </a:solidFill>
              </a:rPr>
              <a:t>Smarter Pricing Based on Data — Not Guesswork</a:t>
            </a:r>
            <a:endParaRPr lang="en-IN" sz="1400" b="0" i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F96CC-B3F1-0538-DAEB-C84722C75290}"/>
              </a:ext>
            </a:extLst>
          </p:cNvPr>
          <p:cNvSpPr txBox="1"/>
          <p:nvPr/>
        </p:nvSpPr>
        <p:spPr>
          <a:xfrm>
            <a:off x="720000" y="1828800"/>
            <a:ext cx="506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Short-term rental data from </a:t>
            </a:r>
            <a:r>
              <a:rPr lang="en-US" b="1" i="0" u="sng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Inside Airbnb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for Hawaii.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oogle Shape;660;p75">
            <a:extLst>
              <a:ext uri="{FF2B5EF4-FFF2-40B4-BE49-F238E27FC236}">
                <a16:creationId xmlns:a16="http://schemas.microsoft.com/office/drawing/2014/main" id="{CFFA152F-75C5-DEED-EB75-DD55A520EFF7}"/>
              </a:ext>
            </a:extLst>
          </p:cNvPr>
          <p:cNvSpPr txBox="1">
            <a:spLocks/>
          </p:cNvSpPr>
          <p:nvPr/>
        </p:nvSpPr>
        <p:spPr>
          <a:xfrm>
            <a:off x="966518" y="1782012"/>
            <a:ext cx="7210964" cy="244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endParaRPr lang="en-IN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36,000+ listings which contains property-level information such as location, amenities, and host details.</a:t>
            </a: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10,00,000+ daily 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availability and pricing data for each listing.</a:t>
            </a: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r>
              <a:rPr lang="e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10,00,000+ guest 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reviews with timestamps.</a:t>
            </a:r>
            <a:endParaRPr lang="en-US" i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>
          <a:extLst>
            <a:ext uri="{FF2B5EF4-FFF2-40B4-BE49-F238E27FC236}">
              <a16:creationId xmlns:a16="http://schemas.microsoft.com/office/drawing/2014/main" id="{E6E79E6A-F39F-6ED1-16A2-B8F744AF4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2">
            <a:extLst>
              <a:ext uri="{FF2B5EF4-FFF2-40B4-BE49-F238E27FC236}">
                <a16:creationId xmlns:a16="http://schemas.microsoft.com/office/drawing/2014/main" id="{CE8E8BC9-D66D-AAA9-DD9F-0735610B0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757267"/>
            <a:ext cx="2750391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Pricing Model</a:t>
            </a:r>
            <a:endParaRPr dirty="0"/>
          </a:p>
        </p:txBody>
      </p:sp>
      <p:sp>
        <p:nvSpPr>
          <p:cNvPr id="809" name="Google Shape;809;p82">
            <a:extLst>
              <a:ext uri="{FF2B5EF4-FFF2-40B4-BE49-F238E27FC236}">
                <a16:creationId xmlns:a16="http://schemas.microsoft.com/office/drawing/2014/main" id="{31B49183-F9C4-2E01-7E5A-B549517212D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222709" y="3474342"/>
            <a:ext cx="4586010" cy="664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/>
              <a:t>*Linear Regression, Ridge, Random Forest Regressor</a:t>
            </a:r>
          </a:p>
          <a:p>
            <a:pPr marL="0" lvl="0" indent="0" algn="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/>
              <a:t>*After hypertuning Ridge was the best model.</a:t>
            </a:r>
          </a:p>
          <a:p>
            <a:pPr marL="0" lvl="0" indent="0" algn="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/>
              <a:t>Note: Testing Scores [MAPE-0.000002, R2-1.0]</a:t>
            </a:r>
            <a:endParaRPr sz="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A3619-A6AB-AC4F-B076-0EF91247BFC6}"/>
              </a:ext>
            </a:extLst>
          </p:cNvPr>
          <p:cNvSpPr txBox="1"/>
          <p:nvPr/>
        </p:nvSpPr>
        <p:spPr>
          <a:xfrm>
            <a:off x="719999" y="1382905"/>
            <a:ext cx="80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AI-powered pricing model trained on historical listings, bookings, and feature data.</a:t>
            </a:r>
          </a:p>
        </p:txBody>
      </p:sp>
      <p:sp>
        <p:nvSpPr>
          <p:cNvPr id="13" name="Google Shape;660;p75">
            <a:extLst>
              <a:ext uri="{FF2B5EF4-FFF2-40B4-BE49-F238E27FC236}">
                <a16:creationId xmlns:a16="http://schemas.microsoft.com/office/drawing/2014/main" id="{9294F1CB-684E-3A6B-D67C-A1444AA50320}"/>
              </a:ext>
            </a:extLst>
          </p:cNvPr>
          <p:cNvSpPr txBox="1">
            <a:spLocks/>
          </p:cNvSpPr>
          <p:nvPr/>
        </p:nvSpPr>
        <p:spPr>
          <a:xfrm>
            <a:off x="966518" y="1326067"/>
            <a:ext cx="7210964" cy="157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>
              <a:spcBef>
                <a:spcPts val="1000"/>
              </a:spcBef>
              <a:buClr>
                <a:schemeClr val="dk1"/>
              </a:buClr>
              <a:buSzPts val="1400"/>
            </a:pPr>
            <a:endParaRPr lang="en-IN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Integrated with 130+ features.</a:t>
            </a: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various regression models to find the best fit*.</a:t>
            </a: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Predicts optimal price per listing based on month/season/neighbourhood etc.</a:t>
            </a:r>
            <a:endParaRPr lang="en-US" b="0" i="0" dirty="0">
              <a:solidFill>
                <a:srgbClr val="1F232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>
          <a:extLst>
            <a:ext uri="{FF2B5EF4-FFF2-40B4-BE49-F238E27FC236}">
              <a16:creationId xmlns:a16="http://schemas.microsoft.com/office/drawing/2014/main" id="{E086E9C1-69F7-A502-86CD-BB930105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>
            <a:extLst>
              <a:ext uri="{FF2B5EF4-FFF2-40B4-BE49-F238E27FC236}">
                <a16:creationId xmlns:a16="http://schemas.microsoft.com/office/drawing/2014/main" id="{A0BDEDCD-8CE3-08EE-D5AF-33A8526AA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3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05" name="Google Shape;605;p72">
            <a:extLst>
              <a:ext uri="{FF2B5EF4-FFF2-40B4-BE49-F238E27FC236}">
                <a16:creationId xmlns:a16="http://schemas.microsoft.com/office/drawing/2014/main" id="{0E63B770-6C32-9CE7-DA7D-66E7F333F1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98240" y="1758274"/>
            <a:ext cx="4725860" cy="619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DRIVERS OF PRICE</a:t>
            </a:r>
            <a:endParaRPr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8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>
          <a:extLst>
            <a:ext uri="{FF2B5EF4-FFF2-40B4-BE49-F238E27FC236}">
              <a16:creationId xmlns:a16="http://schemas.microsoft.com/office/drawing/2014/main" id="{94474AB1-AA22-8939-7031-6449AC984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10">
            <a:extLst>
              <a:ext uri="{FF2B5EF4-FFF2-40B4-BE49-F238E27FC236}">
                <a16:creationId xmlns:a16="http://schemas.microsoft.com/office/drawing/2014/main" id="{C2C771B6-308D-0E0D-2BC9-ED6570EF7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8594"/>
            <a:ext cx="569096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Main factors affecting price</a:t>
            </a:r>
            <a:endParaRPr dirty="0"/>
          </a:p>
        </p:txBody>
      </p:sp>
      <p:sp>
        <p:nvSpPr>
          <p:cNvPr id="1329" name="Google Shape;1329;p110">
            <a:extLst>
              <a:ext uri="{FF2B5EF4-FFF2-40B4-BE49-F238E27FC236}">
                <a16:creationId xmlns:a16="http://schemas.microsoft.com/office/drawing/2014/main" id="{C53E29B4-279A-50C5-D410-297821FEADE0}"/>
              </a:ext>
            </a:extLst>
          </p:cNvPr>
          <p:cNvSpPr/>
          <p:nvPr/>
        </p:nvSpPr>
        <p:spPr>
          <a:xfrm>
            <a:off x="723227" y="1447896"/>
            <a:ext cx="777596" cy="777147"/>
          </a:xfrm>
          <a:custGeom>
            <a:avLst/>
            <a:gdLst/>
            <a:ahLst/>
            <a:cxnLst/>
            <a:rect l="l" t="t" r="r" b="b"/>
            <a:pathLst>
              <a:path w="3381" h="3380" extrusionOk="0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10">
            <a:extLst>
              <a:ext uri="{FF2B5EF4-FFF2-40B4-BE49-F238E27FC236}">
                <a16:creationId xmlns:a16="http://schemas.microsoft.com/office/drawing/2014/main" id="{C38F776E-94E7-37F6-528A-297A7BFD7CAF}"/>
              </a:ext>
            </a:extLst>
          </p:cNvPr>
          <p:cNvSpPr/>
          <p:nvPr/>
        </p:nvSpPr>
        <p:spPr>
          <a:xfrm>
            <a:off x="723227" y="2533979"/>
            <a:ext cx="777596" cy="777146"/>
          </a:xfrm>
          <a:custGeom>
            <a:avLst/>
            <a:gdLst/>
            <a:ahLst/>
            <a:cxnLst/>
            <a:rect l="l" t="t" r="r" b="b"/>
            <a:pathLst>
              <a:path w="3381" h="3380" extrusionOk="0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110">
            <a:extLst>
              <a:ext uri="{FF2B5EF4-FFF2-40B4-BE49-F238E27FC236}">
                <a16:creationId xmlns:a16="http://schemas.microsoft.com/office/drawing/2014/main" id="{B15B7A5C-C190-052C-A64D-1D09A21DD720}"/>
              </a:ext>
            </a:extLst>
          </p:cNvPr>
          <p:cNvSpPr/>
          <p:nvPr/>
        </p:nvSpPr>
        <p:spPr>
          <a:xfrm flipH="1">
            <a:off x="4876157" y="1452876"/>
            <a:ext cx="777596" cy="777147"/>
          </a:xfrm>
          <a:custGeom>
            <a:avLst/>
            <a:gdLst/>
            <a:ahLst/>
            <a:cxnLst/>
            <a:rect l="l" t="t" r="r" b="b"/>
            <a:pathLst>
              <a:path w="3381" h="3380" extrusionOk="0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</a:t>
            </a:r>
            <a:endParaRPr dirty="0"/>
          </a:p>
        </p:txBody>
      </p:sp>
      <p:sp>
        <p:nvSpPr>
          <p:cNvPr id="1332" name="Google Shape;1332;p110">
            <a:extLst>
              <a:ext uri="{FF2B5EF4-FFF2-40B4-BE49-F238E27FC236}">
                <a16:creationId xmlns:a16="http://schemas.microsoft.com/office/drawing/2014/main" id="{2AFF46A2-6312-72F0-69BD-EA7C2F52746D}"/>
              </a:ext>
            </a:extLst>
          </p:cNvPr>
          <p:cNvSpPr/>
          <p:nvPr/>
        </p:nvSpPr>
        <p:spPr>
          <a:xfrm flipH="1">
            <a:off x="4876157" y="2533979"/>
            <a:ext cx="777596" cy="777146"/>
          </a:xfrm>
          <a:custGeom>
            <a:avLst/>
            <a:gdLst/>
            <a:ahLst/>
            <a:cxnLst/>
            <a:rect l="l" t="t" r="r" b="b"/>
            <a:pathLst>
              <a:path w="3381" h="3380" extrusionOk="0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110">
            <a:extLst>
              <a:ext uri="{FF2B5EF4-FFF2-40B4-BE49-F238E27FC236}">
                <a16:creationId xmlns:a16="http://schemas.microsoft.com/office/drawing/2014/main" id="{A012D9D1-D958-B526-1C3E-3A216C34DEE8}"/>
              </a:ext>
            </a:extLst>
          </p:cNvPr>
          <p:cNvSpPr txBox="1"/>
          <p:nvPr/>
        </p:nvSpPr>
        <p:spPr>
          <a:xfrm>
            <a:off x="1914569" y="1794289"/>
            <a:ext cx="2618105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 listing, per neighbourhood</a:t>
            </a:r>
            <a:endParaRPr i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7" name="Google Shape;1337;p110">
            <a:extLst>
              <a:ext uri="{FF2B5EF4-FFF2-40B4-BE49-F238E27FC236}">
                <a16:creationId xmlns:a16="http://schemas.microsoft.com/office/drawing/2014/main" id="{F474F37E-ACFF-BE45-53CD-9677600242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3225" y="1510075"/>
            <a:ext cx="777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8" name="Google Shape;1338;p110">
            <a:extLst>
              <a:ext uri="{FF2B5EF4-FFF2-40B4-BE49-F238E27FC236}">
                <a16:creationId xmlns:a16="http://schemas.microsoft.com/office/drawing/2014/main" id="{F4004BB0-0369-0656-C000-57D9CD6E31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3225" y="2596150"/>
            <a:ext cx="777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39" name="Google Shape;1339;p110">
            <a:extLst>
              <a:ext uri="{FF2B5EF4-FFF2-40B4-BE49-F238E27FC236}">
                <a16:creationId xmlns:a16="http://schemas.microsoft.com/office/drawing/2014/main" id="{54E697B8-6F88-3024-BAB7-4334A36CB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76155" y="1515055"/>
            <a:ext cx="777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40" name="Google Shape;1340;p110">
            <a:extLst>
              <a:ext uri="{FF2B5EF4-FFF2-40B4-BE49-F238E27FC236}">
                <a16:creationId xmlns:a16="http://schemas.microsoft.com/office/drawing/2014/main" id="{41AC5B36-5EF1-9E7B-2E8D-16BA352620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76155" y="2596150"/>
            <a:ext cx="777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42" name="Google Shape;1342;p110">
            <a:extLst>
              <a:ext uri="{FF2B5EF4-FFF2-40B4-BE49-F238E27FC236}">
                <a16:creationId xmlns:a16="http://schemas.microsoft.com/office/drawing/2014/main" id="{08725FC3-50CB-2F15-4151-77BDBF8B280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14550" y="1494464"/>
            <a:ext cx="2204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Average Prices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343" name="Google Shape;1343;p110">
            <a:extLst>
              <a:ext uri="{FF2B5EF4-FFF2-40B4-BE49-F238E27FC236}">
                <a16:creationId xmlns:a16="http://schemas.microsoft.com/office/drawing/2014/main" id="{E4D4DC97-BC41-2BE4-9DCC-0AA1DB34EF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14550" y="2688581"/>
            <a:ext cx="2204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Neighbourhood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344" name="Google Shape;1344;p110">
            <a:extLst>
              <a:ext uri="{FF2B5EF4-FFF2-40B4-BE49-F238E27FC236}">
                <a16:creationId xmlns:a16="http://schemas.microsoft.com/office/drawing/2014/main" id="{6A0FEFE3-7F38-803D-6736-819F399A04D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76586" y="1698047"/>
            <a:ext cx="2204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Property Type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345" name="Google Shape;1345;p110">
            <a:extLst>
              <a:ext uri="{FF2B5EF4-FFF2-40B4-BE49-F238E27FC236}">
                <a16:creationId xmlns:a16="http://schemas.microsoft.com/office/drawing/2014/main" id="{652E0E65-1D60-9A91-405C-29FA21E93FE4}"/>
              </a:ext>
            </a:extLst>
          </p:cNvPr>
          <p:cNvSpPr/>
          <p:nvPr/>
        </p:nvSpPr>
        <p:spPr>
          <a:xfrm>
            <a:off x="723227" y="3618979"/>
            <a:ext cx="777596" cy="777146"/>
          </a:xfrm>
          <a:custGeom>
            <a:avLst/>
            <a:gdLst/>
            <a:ahLst/>
            <a:cxnLst/>
            <a:rect l="l" t="t" r="r" b="b"/>
            <a:pathLst>
              <a:path w="3381" h="3380" extrusionOk="0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110">
            <a:extLst>
              <a:ext uri="{FF2B5EF4-FFF2-40B4-BE49-F238E27FC236}">
                <a16:creationId xmlns:a16="http://schemas.microsoft.com/office/drawing/2014/main" id="{C24200DB-CD26-99E2-991F-C2B4CF5A96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3225" y="3681150"/>
            <a:ext cx="777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52" name="Google Shape;1352;p110">
            <a:extLst>
              <a:ext uri="{FF2B5EF4-FFF2-40B4-BE49-F238E27FC236}">
                <a16:creationId xmlns:a16="http://schemas.microsoft.com/office/drawing/2014/main" id="{25E4D0EE-DEE7-D938-0588-26D9639DE3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827386" y="2822208"/>
            <a:ext cx="2204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Room Type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" name="Google Shape;1336;p110">
            <a:extLst>
              <a:ext uri="{FF2B5EF4-FFF2-40B4-BE49-F238E27FC236}">
                <a16:creationId xmlns:a16="http://schemas.microsoft.com/office/drawing/2014/main" id="{925E2356-E2D6-9B86-D50F-4B9A3F723496}"/>
              </a:ext>
            </a:extLst>
          </p:cNvPr>
          <p:cNvSpPr txBox="1"/>
          <p:nvPr/>
        </p:nvSpPr>
        <p:spPr>
          <a:xfrm>
            <a:off x="1914550" y="3968550"/>
            <a:ext cx="2204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longitude, latitude</a:t>
            </a:r>
            <a:endParaRPr i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341;p110">
            <a:extLst>
              <a:ext uri="{FF2B5EF4-FFF2-40B4-BE49-F238E27FC236}">
                <a16:creationId xmlns:a16="http://schemas.microsoft.com/office/drawing/2014/main" id="{66B88E86-CE9E-8DE6-97A9-88FDC7C0CE24}"/>
              </a:ext>
            </a:extLst>
          </p:cNvPr>
          <p:cNvSpPr txBox="1">
            <a:spLocks/>
          </p:cNvSpPr>
          <p:nvPr/>
        </p:nvSpPr>
        <p:spPr>
          <a:xfrm>
            <a:off x="1914550" y="3682650"/>
            <a:ext cx="220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" sz="1600" dirty="0">
                <a:solidFill>
                  <a:schemeClr val="dk2"/>
                </a:solidFill>
              </a:rPr>
              <a:t>Location</a:t>
            </a:r>
            <a:endParaRPr lang="en-IN" sz="1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0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DBCB5B55-01F0-6997-A98C-D3DE3D51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5">
            <a:extLst>
              <a:ext uri="{FF2B5EF4-FFF2-40B4-BE49-F238E27FC236}">
                <a16:creationId xmlns:a16="http://schemas.microsoft.com/office/drawing/2014/main" id="{B770E67E-E756-ED5B-C649-43C38D7CB0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76950" y="2142425"/>
            <a:ext cx="41901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BUSINESS IMPACT</a:t>
            </a:r>
          </a:p>
        </p:txBody>
      </p:sp>
      <p:sp>
        <p:nvSpPr>
          <p:cNvPr id="1213" name="Google Shape;1213;p105">
            <a:extLst>
              <a:ext uri="{FF2B5EF4-FFF2-40B4-BE49-F238E27FC236}">
                <a16:creationId xmlns:a16="http://schemas.microsoft.com/office/drawing/2014/main" id="{A900E8D4-2A96-A40B-3D7E-2474689A4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950" y="2977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9"/>
          <p:cNvSpPr txBox="1">
            <a:spLocks noGrp="1"/>
          </p:cNvSpPr>
          <p:nvPr>
            <p:ph type="title"/>
          </p:nvPr>
        </p:nvSpPr>
        <p:spPr>
          <a:xfrm>
            <a:off x="719999" y="551250"/>
            <a:ext cx="5711279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Price Opportunity Map</a:t>
            </a:r>
            <a:endParaRPr dirty="0"/>
          </a:p>
        </p:txBody>
      </p:sp>
      <p:sp>
        <p:nvSpPr>
          <p:cNvPr id="717" name="Google Shape;717;p79"/>
          <p:cNvSpPr txBox="1">
            <a:spLocks noGrp="1"/>
          </p:cNvSpPr>
          <p:nvPr>
            <p:ph type="subTitle" idx="2"/>
          </p:nvPr>
        </p:nvSpPr>
        <p:spPr>
          <a:xfrm>
            <a:off x="719999" y="1848518"/>
            <a:ext cx="3852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ACTUAL PRICE</a:t>
            </a:r>
            <a:endParaRPr dirty="0"/>
          </a:p>
        </p:txBody>
      </p:sp>
      <p:sp>
        <p:nvSpPr>
          <p:cNvPr id="718" name="Google Shape;718;p79"/>
          <p:cNvSpPr txBox="1">
            <a:spLocks noGrp="1"/>
          </p:cNvSpPr>
          <p:nvPr>
            <p:ph type="subTitle" idx="1"/>
          </p:nvPr>
        </p:nvSpPr>
        <p:spPr>
          <a:xfrm>
            <a:off x="860699" y="322727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Current Average</a:t>
            </a:r>
            <a:endParaRPr dirty="0"/>
          </a:p>
        </p:txBody>
      </p:sp>
      <p:sp>
        <p:nvSpPr>
          <p:cNvPr id="721" name="Google Shape;721;p79"/>
          <p:cNvSpPr txBox="1">
            <a:spLocks noGrp="1"/>
          </p:cNvSpPr>
          <p:nvPr>
            <p:ph type="subTitle" idx="6"/>
          </p:nvPr>
        </p:nvSpPr>
        <p:spPr>
          <a:xfrm>
            <a:off x="4578100" y="1858200"/>
            <a:ext cx="3852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PREDICTED PRICE</a:t>
            </a:r>
            <a:endParaRPr dirty="0"/>
          </a:p>
        </p:txBody>
      </p:sp>
      <p:sp>
        <p:nvSpPr>
          <p:cNvPr id="722" name="Google Shape;722;p79"/>
          <p:cNvSpPr txBox="1">
            <a:spLocks noGrp="1"/>
          </p:cNvSpPr>
          <p:nvPr>
            <p:ph type="subTitle" idx="3"/>
          </p:nvPr>
        </p:nvSpPr>
        <p:spPr>
          <a:xfrm>
            <a:off x="2858588" y="322727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Current Revenue</a:t>
            </a:r>
            <a:endParaRPr dirty="0"/>
          </a:p>
        </p:txBody>
      </p:sp>
      <p:sp>
        <p:nvSpPr>
          <p:cNvPr id="725" name="Google Shape;725;p79"/>
          <p:cNvSpPr/>
          <p:nvPr/>
        </p:nvSpPr>
        <p:spPr>
          <a:xfrm>
            <a:off x="1226110" y="234033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9"/>
          <p:cNvSpPr/>
          <p:nvPr/>
        </p:nvSpPr>
        <p:spPr>
          <a:xfrm>
            <a:off x="3227033" y="234033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9" name="Google Shape;729;p79"/>
          <p:cNvCxnSpPr/>
          <p:nvPr/>
        </p:nvCxnSpPr>
        <p:spPr>
          <a:xfrm rot="10800000">
            <a:off x="4578099" y="2035455"/>
            <a:ext cx="0" cy="19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0BE849-4302-7D13-D950-5B3E4622CFE4}"/>
              </a:ext>
            </a:extLst>
          </p:cNvPr>
          <p:cNvSpPr txBox="1"/>
          <p:nvPr/>
        </p:nvSpPr>
        <p:spPr>
          <a:xfrm>
            <a:off x="719999" y="1382905"/>
            <a:ext cx="80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 A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hotel room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IN" b="1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Kapaa-Wailua</a:t>
            </a:r>
            <a:r>
              <a:rPr lang="en-IN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eighbourhood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during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Spring.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Google Shape;718;p79">
            <a:extLst>
              <a:ext uri="{FF2B5EF4-FFF2-40B4-BE49-F238E27FC236}">
                <a16:creationId xmlns:a16="http://schemas.microsoft.com/office/drawing/2014/main" id="{832D008D-D172-E3A1-A85E-BF07BE71DE50}"/>
              </a:ext>
            </a:extLst>
          </p:cNvPr>
          <p:cNvSpPr txBox="1">
            <a:spLocks/>
          </p:cNvSpPr>
          <p:nvPr/>
        </p:nvSpPr>
        <p:spPr>
          <a:xfrm>
            <a:off x="4856477" y="3227272"/>
            <a:ext cx="1581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IN"/>
              <a:t>Current Average</a:t>
            </a:r>
            <a:endParaRPr lang="en-IN" dirty="0"/>
          </a:p>
        </p:txBody>
      </p:sp>
      <p:sp>
        <p:nvSpPr>
          <p:cNvPr id="6" name="Google Shape;725;p79">
            <a:extLst>
              <a:ext uri="{FF2B5EF4-FFF2-40B4-BE49-F238E27FC236}">
                <a16:creationId xmlns:a16="http://schemas.microsoft.com/office/drawing/2014/main" id="{29BCF937-99A8-F241-9145-E1ED68FCAD56}"/>
              </a:ext>
            </a:extLst>
          </p:cNvPr>
          <p:cNvSpPr/>
          <p:nvPr/>
        </p:nvSpPr>
        <p:spPr>
          <a:xfrm>
            <a:off x="5221888" y="234033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4;p79">
            <a:extLst>
              <a:ext uri="{FF2B5EF4-FFF2-40B4-BE49-F238E27FC236}">
                <a16:creationId xmlns:a16="http://schemas.microsoft.com/office/drawing/2014/main" id="{7749A4A6-CB2B-50F7-6D44-E5A86E3BD613}"/>
              </a:ext>
            </a:extLst>
          </p:cNvPr>
          <p:cNvSpPr txBox="1">
            <a:spLocks/>
          </p:cNvSpPr>
          <p:nvPr/>
        </p:nvSpPr>
        <p:spPr>
          <a:xfrm>
            <a:off x="5181852" y="2417106"/>
            <a:ext cx="916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solidFill>
                  <a:schemeClr val="lt1"/>
                </a:solidFill>
              </a:rPr>
              <a:t>~348$</a:t>
            </a:r>
          </a:p>
        </p:txBody>
      </p:sp>
      <p:sp>
        <p:nvSpPr>
          <p:cNvPr id="8" name="Google Shape;734;p79">
            <a:extLst>
              <a:ext uri="{FF2B5EF4-FFF2-40B4-BE49-F238E27FC236}">
                <a16:creationId xmlns:a16="http://schemas.microsoft.com/office/drawing/2014/main" id="{7C0E2262-2383-C8E6-78CB-43A856D2BC4A}"/>
              </a:ext>
            </a:extLst>
          </p:cNvPr>
          <p:cNvSpPr txBox="1">
            <a:spLocks/>
          </p:cNvSpPr>
          <p:nvPr/>
        </p:nvSpPr>
        <p:spPr>
          <a:xfrm>
            <a:off x="1186074" y="2417106"/>
            <a:ext cx="916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solidFill>
                  <a:schemeClr val="lt1"/>
                </a:solidFill>
              </a:rPr>
              <a:t>~288$</a:t>
            </a:r>
          </a:p>
        </p:txBody>
      </p:sp>
      <p:sp>
        <p:nvSpPr>
          <p:cNvPr id="9" name="Google Shape;735;p79">
            <a:extLst>
              <a:ext uri="{FF2B5EF4-FFF2-40B4-BE49-F238E27FC236}">
                <a16:creationId xmlns:a16="http://schemas.microsoft.com/office/drawing/2014/main" id="{DAD32746-0AB8-6780-EA08-AF62E46F7472}"/>
              </a:ext>
            </a:extLst>
          </p:cNvPr>
          <p:cNvSpPr txBox="1">
            <a:spLocks/>
          </p:cNvSpPr>
          <p:nvPr/>
        </p:nvSpPr>
        <p:spPr>
          <a:xfrm>
            <a:off x="3195083" y="2417106"/>
            <a:ext cx="914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lt1"/>
                </a:solidFill>
              </a:rPr>
              <a:t>~8646$*</a:t>
            </a:r>
          </a:p>
        </p:txBody>
      </p:sp>
      <p:sp>
        <p:nvSpPr>
          <p:cNvPr id="10" name="Google Shape;809;p82">
            <a:extLst>
              <a:ext uri="{FF2B5EF4-FFF2-40B4-BE49-F238E27FC236}">
                <a16:creationId xmlns:a16="http://schemas.microsoft.com/office/drawing/2014/main" id="{0834EA32-CF54-A59D-FAE9-E2198FDDF1F5}"/>
              </a:ext>
            </a:extLst>
          </p:cNvPr>
          <p:cNvSpPr txBox="1">
            <a:spLocks/>
          </p:cNvSpPr>
          <p:nvPr/>
        </p:nvSpPr>
        <p:spPr>
          <a:xfrm>
            <a:off x="4222709" y="4667188"/>
            <a:ext cx="4586010" cy="29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>
              <a:buSzPts val="1100"/>
              <a:buFont typeface="Arial"/>
              <a:buNone/>
            </a:pPr>
            <a:r>
              <a:rPr lang="en-US" sz="800" i="1" dirty="0"/>
              <a:t>*Assuming 30 bookings per listing per month</a:t>
            </a:r>
          </a:p>
        </p:txBody>
      </p:sp>
      <p:sp>
        <p:nvSpPr>
          <p:cNvPr id="18" name="Google Shape;722;p79">
            <a:extLst>
              <a:ext uri="{FF2B5EF4-FFF2-40B4-BE49-F238E27FC236}">
                <a16:creationId xmlns:a16="http://schemas.microsoft.com/office/drawing/2014/main" id="{9E1BEB47-BD3B-E6D1-281E-D65EA46602CB}"/>
              </a:ext>
            </a:extLst>
          </p:cNvPr>
          <p:cNvSpPr txBox="1">
            <a:spLocks/>
          </p:cNvSpPr>
          <p:nvPr/>
        </p:nvSpPr>
        <p:spPr>
          <a:xfrm>
            <a:off x="6702001" y="3227272"/>
            <a:ext cx="1581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IN"/>
              <a:t>Current Revenue</a:t>
            </a:r>
            <a:endParaRPr lang="en-IN" dirty="0"/>
          </a:p>
        </p:txBody>
      </p:sp>
      <p:sp>
        <p:nvSpPr>
          <p:cNvPr id="19" name="Google Shape;726;p79">
            <a:extLst>
              <a:ext uri="{FF2B5EF4-FFF2-40B4-BE49-F238E27FC236}">
                <a16:creationId xmlns:a16="http://schemas.microsoft.com/office/drawing/2014/main" id="{9B98A4DC-7EB9-1643-4AC0-B47E3B1CAE3A}"/>
              </a:ext>
            </a:extLst>
          </p:cNvPr>
          <p:cNvSpPr/>
          <p:nvPr/>
        </p:nvSpPr>
        <p:spPr>
          <a:xfrm>
            <a:off x="7070446" y="2340337"/>
            <a:ext cx="850500" cy="85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35;p79">
            <a:extLst>
              <a:ext uri="{FF2B5EF4-FFF2-40B4-BE49-F238E27FC236}">
                <a16:creationId xmlns:a16="http://schemas.microsoft.com/office/drawing/2014/main" id="{2AFFC686-1397-1686-305B-C0B5DFF27B23}"/>
              </a:ext>
            </a:extLst>
          </p:cNvPr>
          <p:cNvSpPr txBox="1">
            <a:spLocks/>
          </p:cNvSpPr>
          <p:nvPr/>
        </p:nvSpPr>
        <p:spPr>
          <a:xfrm>
            <a:off x="7038496" y="2417106"/>
            <a:ext cx="9144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0" i="0" u="none" strike="noStrike" cap="none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" dirty="0">
                <a:solidFill>
                  <a:schemeClr val="lt1"/>
                </a:solidFill>
              </a:rPr>
              <a:t>~10,440$*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DF87C7-6E22-3AB0-30B5-6825CE44087C}"/>
              </a:ext>
            </a:extLst>
          </p:cNvPr>
          <p:cNvSpPr/>
          <p:nvPr/>
        </p:nvSpPr>
        <p:spPr>
          <a:xfrm>
            <a:off x="2706225" y="3692398"/>
            <a:ext cx="3995777" cy="120462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Price Difference: ~60$</a:t>
            </a:r>
          </a:p>
          <a:p>
            <a:pPr algn="ctr"/>
            <a:r>
              <a:rPr lang="en-IN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Potential Revenue Gain per Month: ~1815$</a:t>
            </a:r>
          </a:p>
          <a:p>
            <a:pPr algn="ctr"/>
            <a:r>
              <a:rPr lang="en-IN" sz="1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Potential Revenue Gain Percent: ~21%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720000" y="552528"/>
            <a:ext cx="377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61" name="Google Shape;561;p69"/>
          <p:cNvSpPr txBox="1">
            <a:spLocks noGrp="1"/>
          </p:cNvSpPr>
          <p:nvPr>
            <p:ph type="title" idx="2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2" name="Google Shape;562;p69"/>
          <p:cNvSpPr txBox="1">
            <a:spLocks noGrp="1"/>
          </p:cNvSpPr>
          <p:nvPr>
            <p:ph type="subTitle" idx="1"/>
          </p:nvPr>
        </p:nvSpPr>
        <p:spPr>
          <a:xfrm>
            <a:off x="741774" y="2228604"/>
            <a:ext cx="2629563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WHO IS THE CLIENT?</a:t>
            </a:r>
            <a:endParaRPr dirty="0"/>
          </a:p>
        </p:txBody>
      </p:sp>
      <p:sp>
        <p:nvSpPr>
          <p:cNvPr id="563" name="Google Shape;563;p69"/>
          <p:cNvSpPr txBox="1">
            <a:spLocks noGrp="1"/>
          </p:cNvSpPr>
          <p:nvPr>
            <p:ph type="title" idx="3"/>
          </p:nvPr>
        </p:nvSpPr>
        <p:spPr>
          <a:xfrm>
            <a:off x="337133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4" name="Google Shape;564;p69"/>
          <p:cNvSpPr txBox="1">
            <a:spLocks noGrp="1"/>
          </p:cNvSpPr>
          <p:nvPr>
            <p:ph type="subTitle" idx="4"/>
          </p:nvPr>
        </p:nvSpPr>
        <p:spPr>
          <a:xfrm>
            <a:off x="3371351" y="2228600"/>
            <a:ext cx="24825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MARKET DYNAMICS</a:t>
            </a:r>
            <a:endParaRPr dirty="0"/>
          </a:p>
        </p:txBody>
      </p:sp>
      <p:sp>
        <p:nvSpPr>
          <p:cNvPr id="565" name="Google Shape;565;p69"/>
          <p:cNvSpPr txBox="1">
            <a:spLocks noGrp="1"/>
          </p:cNvSpPr>
          <p:nvPr>
            <p:ph type="title" idx="5"/>
          </p:nvPr>
        </p:nvSpPr>
        <p:spPr>
          <a:xfrm>
            <a:off x="595768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6" name="Google Shape;566;p69"/>
          <p:cNvSpPr txBox="1">
            <a:spLocks noGrp="1"/>
          </p:cNvSpPr>
          <p:nvPr>
            <p:ph type="subTitle" idx="6"/>
          </p:nvPr>
        </p:nvSpPr>
        <p:spPr>
          <a:xfrm>
            <a:off x="5957688" y="2228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567" name="Google Shape;567;p69"/>
          <p:cNvSpPr txBox="1">
            <a:spLocks noGrp="1"/>
          </p:cNvSpPr>
          <p:nvPr>
            <p:ph type="title" idx="7"/>
          </p:nvPr>
        </p:nvSpPr>
        <p:spPr>
          <a:xfrm>
            <a:off x="741775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8" name="Google Shape;568;p69"/>
          <p:cNvSpPr txBox="1">
            <a:spLocks noGrp="1"/>
          </p:cNvSpPr>
          <p:nvPr>
            <p:ph type="subTitle" idx="8"/>
          </p:nvPr>
        </p:nvSpPr>
        <p:spPr>
          <a:xfrm>
            <a:off x="741775" y="3573285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569" name="Google Shape;569;p69"/>
          <p:cNvSpPr txBox="1">
            <a:spLocks noGrp="1"/>
          </p:cNvSpPr>
          <p:nvPr>
            <p:ph type="title" idx="9"/>
          </p:nvPr>
        </p:nvSpPr>
        <p:spPr>
          <a:xfrm>
            <a:off x="337133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70" name="Google Shape;570;p69"/>
          <p:cNvSpPr txBox="1">
            <a:spLocks noGrp="1"/>
          </p:cNvSpPr>
          <p:nvPr>
            <p:ph type="subTitle" idx="13"/>
          </p:nvPr>
        </p:nvSpPr>
        <p:spPr>
          <a:xfrm>
            <a:off x="337133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sp>
        <p:nvSpPr>
          <p:cNvPr id="571" name="Google Shape;571;p69"/>
          <p:cNvSpPr txBox="1">
            <a:spLocks noGrp="1"/>
          </p:cNvSpPr>
          <p:nvPr>
            <p:ph type="title" idx="14"/>
          </p:nvPr>
        </p:nvSpPr>
        <p:spPr>
          <a:xfrm>
            <a:off x="595768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subTitle" idx="15"/>
          </p:nvPr>
        </p:nvSpPr>
        <p:spPr>
          <a:xfrm>
            <a:off x="595768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KEY DRIVERS</a:t>
            </a:r>
            <a:endParaRPr dirty="0"/>
          </a:p>
        </p:txBody>
      </p:sp>
      <p:sp>
        <p:nvSpPr>
          <p:cNvPr id="12" name="Google Shape;572;p69">
            <a:extLst>
              <a:ext uri="{FF2B5EF4-FFF2-40B4-BE49-F238E27FC236}">
                <a16:creationId xmlns:a16="http://schemas.microsoft.com/office/drawing/2014/main" id="{AE82B2AE-8260-9BC5-2AE0-8418B1911BBC}"/>
              </a:ext>
            </a:extLst>
          </p:cNvPr>
          <p:cNvSpPr txBox="1">
            <a:spLocks/>
          </p:cNvSpPr>
          <p:nvPr/>
        </p:nvSpPr>
        <p:spPr>
          <a:xfrm>
            <a:off x="719999" y="4136942"/>
            <a:ext cx="7463301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PRICE OPPORTUNITY MAP, Seasonal Optimization Strategy, Business Impact Summary, Recommendations, Final Slide – So What?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>
          <a:extLst>
            <a:ext uri="{FF2B5EF4-FFF2-40B4-BE49-F238E27FC236}">
              <a16:creationId xmlns:a16="http://schemas.microsoft.com/office/drawing/2014/main" id="{BA0A50FD-4580-4E6E-1E1C-5847C4B3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94">
            <a:extLst>
              <a:ext uri="{FF2B5EF4-FFF2-40B4-BE49-F238E27FC236}">
                <a16:creationId xmlns:a16="http://schemas.microsoft.com/office/drawing/2014/main" id="{12120EEA-AB2A-241F-4C70-4DF07E410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51913"/>
            <a:ext cx="4300044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High Opportunity Segments</a:t>
            </a:r>
            <a:endParaRPr dirty="0"/>
          </a:p>
        </p:txBody>
      </p:sp>
      <p:sp>
        <p:nvSpPr>
          <p:cNvPr id="1039" name="Google Shape;1039;p94">
            <a:extLst>
              <a:ext uri="{FF2B5EF4-FFF2-40B4-BE49-F238E27FC236}">
                <a16:creationId xmlns:a16="http://schemas.microsoft.com/office/drawing/2014/main" id="{F2A6D7C9-F80E-FF40-12B2-C31C72C9EC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1080" y="2875708"/>
            <a:ext cx="242253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Groups of listings where the gap between current host price and AI-recommended price is significant.</a:t>
            </a:r>
            <a:endParaRPr dirty="0"/>
          </a:p>
        </p:txBody>
      </p:sp>
      <p:sp>
        <p:nvSpPr>
          <p:cNvPr id="1040" name="Google Shape;1040;p94">
            <a:extLst>
              <a:ext uri="{FF2B5EF4-FFF2-40B4-BE49-F238E27FC236}">
                <a16:creationId xmlns:a16="http://schemas.microsoft.com/office/drawing/2014/main" id="{00576309-971E-223E-8680-6CEF0E554DB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69187" y="3459920"/>
            <a:ext cx="3000129" cy="116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Neighbourhoods: </a:t>
            </a:r>
            <a:r>
              <a:rPr lang="en-IN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Kihei-Makena, Lahaina</a:t>
            </a:r>
          </a:p>
          <a:p>
            <a:pPr marL="285750" lvl="0" indent="-285750" algn="l" rtl="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Room Type: </a:t>
            </a:r>
            <a:r>
              <a:rPr lang="en-IN" b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Hotel Rooms</a:t>
            </a:r>
          </a:p>
          <a:p>
            <a:pPr marL="285750" lvl="0" indent="-285750" algn="l" rtl="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During:</a:t>
            </a:r>
            <a:r>
              <a:rPr lang="en-IN" b="1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Spring, Winter</a:t>
            </a:r>
            <a:endParaRPr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1" name="Google Shape;1041;p94">
            <a:extLst>
              <a:ext uri="{FF2B5EF4-FFF2-40B4-BE49-F238E27FC236}">
                <a16:creationId xmlns:a16="http://schemas.microsoft.com/office/drawing/2014/main" id="{E97E1E0D-502C-8BA2-D203-F50D63C053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54719" y="1761830"/>
            <a:ext cx="2840566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dirty="0"/>
              <a:t>Number of listings &gt; 20</a:t>
            </a:r>
          </a:p>
          <a:p>
            <a:pPr marL="342900" lvl="0" algn="l" rtl="0">
              <a:spcBef>
                <a:spcPts val="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dirty="0"/>
              <a:t>&gt; 20% mean difference</a:t>
            </a:r>
          </a:p>
        </p:txBody>
      </p:sp>
      <p:sp>
        <p:nvSpPr>
          <p:cNvPr id="1042" name="Google Shape;1042;p94">
            <a:extLst>
              <a:ext uri="{FF2B5EF4-FFF2-40B4-BE49-F238E27FC236}">
                <a16:creationId xmlns:a16="http://schemas.microsoft.com/office/drawing/2014/main" id="{20694B11-8D23-C988-1790-3E5DEF8455E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71081" y="2533758"/>
            <a:ext cx="1989428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1. WHAT?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43" name="Google Shape;1043;p94">
            <a:extLst>
              <a:ext uri="{FF2B5EF4-FFF2-40B4-BE49-F238E27FC236}">
                <a16:creationId xmlns:a16="http://schemas.microsoft.com/office/drawing/2014/main" id="{91C19AB2-3654-6D45-1CC6-63293488C75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318000" y="3092542"/>
            <a:ext cx="2983791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3. FOCUS 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44" name="Google Shape;1044;p94">
            <a:extLst>
              <a:ext uri="{FF2B5EF4-FFF2-40B4-BE49-F238E27FC236}">
                <a16:creationId xmlns:a16="http://schemas.microsoft.com/office/drawing/2014/main" id="{395897BD-5D48-999A-93F5-A2B620BB297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813725" y="1418664"/>
            <a:ext cx="2734344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2. CONDITIONS</a:t>
            </a:r>
            <a:endParaRPr dirty="0"/>
          </a:p>
        </p:txBody>
      </p:sp>
      <p:cxnSp>
        <p:nvCxnSpPr>
          <p:cNvPr id="1045" name="Google Shape;1045;p94">
            <a:extLst>
              <a:ext uri="{FF2B5EF4-FFF2-40B4-BE49-F238E27FC236}">
                <a16:creationId xmlns:a16="http://schemas.microsoft.com/office/drawing/2014/main" id="{3602A70B-E86B-5E2A-48C9-B8B60F9164D1}"/>
              </a:ext>
            </a:extLst>
          </p:cNvPr>
          <p:cNvCxnSpPr>
            <a:cxnSpLocks/>
          </p:cNvCxnSpPr>
          <p:nvPr/>
        </p:nvCxnSpPr>
        <p:spPr>
          <a:xfrm>
            <a:off x="4318000" y="3062814"/>
            <a:ext cx="32513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94">
            <a:extLst>
              <a:ext uri="{FF2B5EF4-FFF2-40B4-BE49-F238E27FC236}">
                <a16:creationId xmlns:a16="http://schemas.microsoft.com/office/drawing/2014/main" id="{3D839164-60E6-F6F9-48DD-CA548B088B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403" t="-885" r="21397" b="-885"/>
          <a:stretch/>
        </p:blipFill>
        <p:spPr>
          <a:xfrm>
            <a:off x="7472919" y="2537347"/>
            <a:ext cx="1307700" cy="1307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7" name="Google Shape;1047;p94">
            <a:extLst>
              <a:ext uri="{FF2B5EF4-FFF2-40B4-BE49-F238E27FC236}">
                <a16:creationId xmlns:a16="http://schemas.microsoft.com/office/drawing/2014/main" id="{0EE856FA-AC63-1684-3114-E3163B7F0CEC}"/>
              </a:ext>
            </a:extLst>
          </p:cNvPr>
          <p:cNvCxnSpPr>
            <a:cxnSpLocks/>
          </p:cNvCxnSpPr>
          <p:nvPr/>
        </p:nvCxnSpPr>
        <p:spPr>
          <a:xfrm flipV="1">
            <a:off x="4813725" y="1397430"/>
            <a:ext cx="2875338" cy="212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94">
            <a:extLst>
              <a:ext uri="{FF2B5EF4-FFF2-40B4-BE49-F238E27FC236}">
                <a16:creationId xmlns:a16="http://schemas.microsoft.com/office/drawing/2014/main" id="{648D960B-46A9-9A49-EF5D-B275919FFEF1}"/>
              </a:ext>
            </a:extLst>
          </p:cNvPr>
          <p:cNvCxnSpPr>
            <a:cxnSpLocks/>
          </p:cNvCxnSpPr>
          <p:nvPr/>
        </p:nvCxnSpPr>
        <p:spPr>
          <a:xfrm>
            <a:off x="1364935" y="2504075"/>
            <a:ext cx="27286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9" name="Google Shape;1049;p94">
            <a:extLst>
              <a:ext uri="{FF2B5EF4-FFF2-40B4-BE49-F238E27FC236}">
                <a16:creationId xmlns:a16="http://schemas.microsoft.com/office/drawing/2014/main" id="{2FF6AFF2-0531-2855-7317-AE25A84AE5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259" r="11538"/>
          <a:stretch/>
        </p:blipFill>
        <p:spPr>
          <a:xfrm>
            <a:off x="241610" y="1847711"/>
            <a:ext cx="1307700" cy="1307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0" name="Google Shape;1050;p94">
            <a:extLst>
              <a:ext uri="{FF2B5EF4-FFF2-40B4-BE49-F238E27FC236}">
                <a16:creationId xmlns:a16="http://schemas.microsoft.com/office/drawing/2014/main" id="{A09278A5-7CBD-988A-12A3-A9BA5A5499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1241" r="12415" b="17532"/>
          <a:stretch/>
        </p:blipFill>
        <p:spPr>
          <a:xfrm>
            <a:off x="7472919" y="744991"/>
            <a:ext cx="1307700" cy="130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1" name="Google Shape;1051;p94">
            <a:extLst>
              <a:ext uri="{FF2B5EF4-FFF2-40B4-BE49-F238E27FC236}">
                <a16:creationId xmlns:a16="http://schemas.microsoft.com/office/drawing/2014/main" id="{C8B72953-98E4-5B54-0869-17140E76F9AB}"/>
              </a:ext>
            </a:extLst>
          </p:cNvPr>
          <p:cNvSpPr/>
          <p:nvPr/>
        </p:nvSpPr>
        <p:spPr>
          <a:xfrm>
            <a:off x="363381" y="1856765"/>
            <a:ext cx="1311600" cy="131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94">
            <a:extLst>
              <a:ext uri="{FF2B5EF4-FFF2-40B4-BE49-F238E27FC236}">
                <a16:creationId xmlns:a16="http://schemas.microsoft.com/office/drawing/2014/main" id="{63B3B815-010D-357F-06E8-1F73D126AAD4}"/>
              </a:ext>
            </a:extLst>
          </p:cNvPr>
          <p:cNvSpPr/>
          <p:nvPr/>
        </p:nvSpPr>
        <p:spPr>
          <a:xfrm flipH="1">
            <a:off x="7347241" y="753425"/>
            <a:ext cx="1311600" cy="131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94">
            <a:extLst>
              <a:ext uri="{FF2B5EF4-FFF2-40B4-BE49-F238E27FC236}">
                <a16:creationId xmlns:a16="http://schemas.microsoft.com/office/drawing/2014/main" id="{26655E33-389B-E121-3980-8B450E9175E6}"/>
              </a:ext>
            </a:extLst>
          </p:cNvPr>
          <p:cNvSpPr/>
          <p:nvPr/>
        </p:nvSpPr>
        <p:spPr>
          <a:xfrm flipH="1">
            <a:off x="7347241" y="2545781"/>
            <a:ext cx="1311600" cy="131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1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>
          <a:extLst>
            <a:ext uri="{FF2B5EF4-FFF2-40B4-BE49-F238E27FC236}">
              <a16:creationId xmlns:a16="http://schemas.microsoft.com/office/drawing/2014/main" id="{25548CEE-E6D2-10EC-7F25-9F147860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>
            <a:extLst>
              <a:ext uri="{FF2B5EF4-FFF2-40B4-BE49-F238E27FC236}">
                <a16:creationId xmlns:a16="http://schemas.microsoft.com/office/drawing/2014/main" id="{33F3B13D-09F7-890C-ABFE-D55E7FCEF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598" name="Google Shape;598;p71">
            <a:extLst>
              <a:ext uri="{FF2B5EF4-FFF2-40B4-BE49-F238E27FC236}">
                <a16:creationId xmlns:a16="http://schemas.microsoft.com/office/drawing/2014/main" id="{CF1FA531-222F-3ABA-22D0-183524E3966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06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>
          <a:extLst>
            <a:ext uri="{FF2B5EF4-FFF2-40B4-BE49-F238E27FC236}">
              <a16:creationId xmlns:a16="http://schemas.microsoft.com/office/drawing/2014/main" id="{7FA67F5C-1463-6186-B694-821054EBC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85">
            <a:extLst>
              <a:ext uri="{FF2B5EF4-FFF2-40B4-BE49-F238E27FC236}">
                <a16:creationId xmlns:a16="http://schemas.microsoft.com/office/drawing/2014/main" id="{06A27B10-E68D-2684-24E2-78B0F9D27E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646"/>
          <a:stretch/>
        </p:blipFill>
        <p:spPr>
          <a:xfrm>
            <a:off x="5494243" y="1711442"/>
            <a:ext cx="2776200" cy="267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7" name="Google Shape;937;p85">
            <a:extLst>
              <a:ext uri="{FF2B5EF4-FFF2-40B4-BE49-F238E27FC236}">
                <a16:creationId xmlns:a16="http://schemas.microsoft.com/office/drawing/2014/main" id="{06C02194-7AD7-AC41-F592-CEC658F1BC75}"/>
              </a:ext>
            </a:extLst>
          </p:cNvPr>
          <p:cNvSpPr/>
          <p:nvPr/>
        </p:nvSpPr>
        <p:spPr>
          <a:xfrm>
            <a:off x="5301700" y="1698825"/>
            <a:ext cx="2701500" cy="2701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DD39F-FD7D-CBF1-D044-8A8F407F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3175"/>
            <a:ext cx="9144000" cy="629850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12" name="Google Shape;660;p75">
            <a:extLst>
              <a:ext uri="{FF2B5EF4-FFF2-40B4-BE49-F238E27FC236}">
                <a16:creationId xmlns:a16="http://schemas.microsoft.com/office/drawing/2014/main" id="{615498DA-CEF4-324A-DFF9-3967489C51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476" y="1625600"/>
            <a:ext cx="4416963" cy="2144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endParaRPr lang="en-IN" dirty="0">
              <a:solidFill>
                <a:schemeClr val="tx1"/>
              </a:solidFill>
            </a:endParaRPr>
          </a:p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</a:rPr>
              <a:t>To adopt our AI-driven dynamic pricing model across all listings.</a:t>
            </a:r>
          </a:p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</a:rPr>
              <a:t>Focus on high demand areas and peak seasons for premium rates.</a:t>
            </a:r>
          </a:p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</a:rPr>
              <a:t>Monitor performance and pricing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55614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0B42E21F-7E6F-D700-ACF3-5C3A16847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14">
            <a:extLst>
              <a:ext uri="{FF2B5EF4-FFF2-40B4-BE49-F238E27FC236}">
                <a16:creationId xmlns:a16="http://schemas.microsoft.com/office/drawing/2014/main" id="{6C768677-A54F-39DF-5276-040BF5B6A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63020"/>
            <a:ext cx="9144000" cy="424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Collaboration with Client</a:t>
            </a:r>
            <a:endParaRPr dirty="0"/>
          </a:p>
        </p:txBody>
      </p:sp>
      <p:sp>
        <p:nvSpPr>
          <p:cNvPr id="1448" name="Google Shape;1448;p114">
            <a:extLst>
              <a:ext uri="{FF2B5EF4-FFF2-40B4-BE49-F238E27FC236}">
                <a16:creationId xmlns:a16="http://schemas.microsoft.com/office/drawing/2014/main" id="{551BD2B1-81DE-AE53-8876-4BD413623A0C}"/>
              </a:ext>
            </a:extLst>
          </p:cNvPr>
          <p:cNvSpPr txBox="1"/>
          <p:nvPr/>
        </p:nvSpPr>
        <p:spPr>
          <a:xfrm>
            <a:off x="162532" y="3310438"/>
            <a:ext cx="2814334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AI-based Pricing Model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9" name="Google Shape;1449;p114">
            <a:extLst>
              <a:ext uri="{FF2B5EF4-FFF2-40B4-BE49-F238E27FC236}">
                <a16:creationId xmlns:a16="http://schemas.microsoft.com/office/drawing/2014/main" id="{BB936C1C-90D3-5961-2020-40012313BABF}"/>
              </a:ext>
            </a:extLst>
          </p:cNvPr>
          <p:cNvSpPr txBox="1"/>
          <p:nvPr/>
        </p:nvSpPr>
        <p:spPr>
          <a:xfrm>
            <a:off x="162546" y="2994534"/>
            <a:ext cx="2814334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Current Implementation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0" name="Google Shape;1450;p114">
            <a:extLst>
              <a:ext uri="{FF2B5EF4-FFF2-40B4-BE49-F238E27FC236}">
                <a16:creationId xmlns:a16="http://schemas.microsoft.com/office/drawing/2014/main" id="{B2314423-F168-0A59-25AB-97A03934197E}"/>
              </a:ext>
            </a:extLst>
          </p:cNvPr>
          <p:cNvSpPr txBox="1"/>
          <p:nvPr/>
        </p:nvSpPr>
        <p:spPr>
          <a:xfrm>
            <a:off x="2976859" y="3319639"/>
            <a:ext cx="2814334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Deploy dashboard integrating AI pricing recommendations with live booking data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1" name="Google Shape;1451;p114">
            <a:extLst>
              <a:ext uri="{FF2B5EF4-FFF2-40B4-BE49-F238E27FC236}">
                <a16:creationId xmlns:a16="http://schemas.microsoft.com/office/drawing/2014/main" id="{26C86558-FFEC-FC9A-E2DA-6A0AE7B02C9D}"/>
              </a:ext>
            </a:extLst>
          </p:cNvPr>
          <p:cNvSpPr txBox="1"/>
          <p:nvPr/>
        </p:nvSpPr>
        <p:spPr>
          <a:xfrm>
            <a:off x="2976866" y="3003720"/>
            <a:ext cx="2814334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Real-time Pricing Dashboard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2" name="Google Shape;1452;p114">
            <a:extLst>
              <a:ext uri="{FF2B5EF4-FFF2-40B4-BE49-F238E27FC236}">
                <a16:creationId xmlns:a16="http://schemas.microsoft.com/office/drawing/2014/main" id="{C9229BEA-2866-F9F1-2E84-E7C5BF44104E}"/>
              </a:ext>
            </a:extLst>
          </p:cNvPr>
          <p:cNvSpPr txBox="1"/>
          <p:nvPr/>
        </p:nvSpPr>
        <p:spPr>
          <a:xfrm>
            <a:off x="5845890" y="3311810"/>
            <a:ext cx="2814334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insights on guest satisfaction to identify strengths and weaknesses in listings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3" name="Google Shape;1453;p114">
            <a:extLst>
              <a:ext uri="{FF2B5EF4-FFF2-40B4-BE49-F238E27FC236}">
                <a16:creationId xmlns:a16="http://schemas.microsoft.com/office/drawing/2014/main" id="{DBAB7EA0-4EA9-CE96-B3F6-A5EC104D3140}"/>
              </a:ext>
            </a:extLst>
          </p:cNvPr>
          <p:cNvSpPr txBox="1"/>
          <p:nvPr/>
        </p:nvSpPr>
        <p:spPr>
          <a:xfrm>
            <a:off x="5845890" y="2994537"/>
            <a:ext cx="2814334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Sentiment Analysis for Reviews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4" name="Google Shape;1454;p114">
            <a:extLst>
              <a:ext uri="{FF2B5EF4-FFF2-40B4-BE49-F238E27FC236}">
                <a16:creationId xmlns:a16="http://schemas.microsoft.com/office/drawing/2014/main" id="{14F945D3-DF86-4373-6B75-6D78D28A7162}"/>
              </a:ext>
            </a:extLst>
          </p:cNvPr>
          <p:cNvSpPr/>
          <p:nvPr/>
        </p:nvSpPr>
        <p:spPr>
          <a:xfrm>
            <a:off x="1789160" y="2880995"/>
            <a:ext cx="119400" cy="119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14">
            <a:extLst>
              <a:ext uri="{FF2B5EF4-FFF2-40B4-BE49-F238E27FC236}">
                <a16:creationId xmlns:a16="http://schemas.microsoft.com/office/drawing/2014/main" id="{5937C253-B48E-0891-6EEE-38FFD2248714}"/>
              </a:ext>
            </a:extLst>
          </p:cNvPr>
          <p:cNvSpPr/>
          <p:nvPr/>
        </p:nvSpPr>
        <p:spPr>
          <a:xfrm>
            <a:off x="4351685" y="2880995"/>
            <a:ext cx="119400" cy="119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14">
            <a:extLst>
              <a:ext uri="{FF2B5EF4-FFF2-40B4-BE49-F238E27FC236}">
                <a16:creationId xmlns:a16="http://schemas.microsoft.com/office/drawing/2014/main" id="{ABCF4116-9CBA-0D33-41BC-B0380190FBE5}"/>
              </a:ext>
            </a:extLst>
          </p:cNvPr>
          <p:cNvSpPr/>
          <p:nvPr/>
        </p:nvSpPr>
        <p:spPr>
          <a:xfrm>
            <a:off x="6914210" y="2880995"/>
            <a:ext cx="119400" cy="119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7" name="Google Shape;1457;p114">
            <a:extLst>
              <a:ext uri="{FF2B5EF4-FFF2-40B4-BE49-F238E27FC236}">
                <a16:creationId xmlns:a16="http://schemas.microsoft.com/office/drawing/2014/main" id="{2190C5DA-B775-7577-F8E2-962BD95F6C42}"/>
              </a:ext>
            </a:extLst>
          </p:cNvPr>
          <p:cNvCxnSpPr>
            <a:stCxn id="1454" idx="6"/>
            <a:endCxn id="1456" idx="2"/>
          </p:cNvCxnSpPr>
          <p:nvPr/>
        </p:nvCxnSpPr>
        <p:spPr>
          <a:xfrm>
            <a:off x="1908560" y="2940695"/>
            <a:ext cx="500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8" name="Google Shape;1458;p114">
            <a:extLst>
              <a:ext uri="{FF2B5EF4-FFF2-40B4-BE49-F238E27FC236}">
                <a16:creationId xmlns:a16="http://schemas.microsoft.com/office/drawing/2014/main" id="{A9412440-48C7-221B-4262-27EF4273B7E3}"/>
              </a:ext>
            </a:extLst>
          </p:cNvPr>
          <p:cNvSpPr/>
          <p:nvPr/>
        </p:nvSpPr>
        <p:spPr>
          <a:xfrm>
            <a:off x="3877310" y="1628260"/>
            <a:ext cx="1104900" cy="1104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114">
            <a:extLst>
              <a:ext uri="{FF2B5EF4-FFF2-40B4-BE49-F238E27FC236}">
                <a16:creationId xmlns:a16="http://schemas.microsoft.com/office/drawing/2014/main" id="{98DC7B8A-09EF-DA1C-E312-75D3A14DEB10}"/>
              </a:ext>
            </a:extLst>
          </p:cNvPr>
          <p:cNvSpPr/>
          <p:nvPr/>
        </p:nvSpPr>
        <p:spPr>
          <a:xfrm>
            <a:off x="1190535" y="1632860"/>
            <a:ext cx="1104900" cy="110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114">
            <a:extLst>
              <a:ext uri="{FF2B5EF4-FFF2-40B4-BE49-F238E27FC236}">
                <a16:creationId xmlns:a16="http://schemas.microsoft.com/office/drawing/2014/main" id="{93052A77-025A-B5A7-D3FC-6DFB50B38E8E}"/>
              </a:ext>
            </a:extLst>
          </p:cNvPr>
          <p:cNvSpPr/>
          <p:nvPr/>
        </p:nvSpPr>
        <p:spPr>
          <a:xfrm>
            <a:off x="6468835" y="1628235"/>
            <a:ext cx="1104900" cy="1104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114">
            <a:extLst>
              <a:ext uri="{FF2B5EF4-FFF2-40B4-BE49-F238E27FC236}">
                <a16:creationId xmlns:a16="http://schemas.microsoft.com/office/drawing/2014/main" id="{CBA4A3D0-1ED1-5A08-016B-C9541E528A69}"/>
              </a:ext>
            </a:extLst>
          </p:cNvPr>
          <p:cNvSpPr/>
          <p:nvPr/>
        </p:nvSpPr>
        <p:spPr>
          <a:xfrm>
            <a:off x="6373585" y="1632835"/>
            <a:ext cx="1104900" cy="110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14">
            <a:extLst>
              <a:ext uri="{FF2B5EF4-FFF2-40B4-BE49-F238E27FC236}">
                <a16:creationId xmlns:a16="http://schemas.microsoft.com/office/drawing/2014/main" id="{1B0E5DD3-0EDC-8F28-2DFA-4AF94AA6F3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90535" y="1973060"/>
            <a:ext cx="1200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Phase-I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63" name="Google Shape;1463;p114">
            <a:extLst>
              <a:ext uri="{FF2B5EF4-FFF2-40B4-BE49-F238E27FC236}">
                <a16:creationId xmlns:a16="http://schemas.microsoft.com/office/drawing/2014/main" id="{31487D79-EF34-B200-CA06-42A8F4A161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829760" y="1973060"/>
            <a:ext cx="1200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Phase-II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64" name="Google Shape;1464;p114">
            <a:extLst>
              <a:ext uri="{FF2B5EF4-FFF2-40B4-BE49-F238E27FC236}">
                <a16:creationId xmlns:a16="http://schemas.microsoft.com/office/drawing/2014/main" id="{32674667-6CAF-DFAC-1A8B-A063A5E2E925}"/>
              </a:ext>
            </a:extLst>
          </p:cNvPr>
          <p:cNvSpPr/>
          <p:nvPr/>
        </p:nvSpPr>
        <p:spPr>
          <a:xfrm>
            <a:off x="1285785" y="1628260"/>
            <a:ext cx="1104900" cy="1104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114">
            <a:extLst>
              <a:ext uri="{FF2B5EF4-FFF2-40B4-BE49-F238E27FC236}">
                <a16:creationId xmlns:a16="http://schemas.microsoft.com/office/drawing/2014/main" id="{A6C66523-2C9A-9932-3863-4F1A48E780F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373910" y="1968435"/>
            <a:ext cx="1200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Phase-III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4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>
          <a:extLst>
            <a:ext uri="{FF2B5EF4-FFF2-40B4-BE49-F238E27FC236}">
              <a16:creationId xmlns:a16="http://schemas.microsoft.com/office/drawing/2014/main" id="{F9AAD4B1-5A3E-6FB4-EE3A-35BD9D53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8">
            <a:extLst>
              <a:ext uri="{FF2B5EF4-FFF2-40B4-BE49-F238E27FC236}">
                <a16:creationId xmlns:a16="http://schemas.microsoft.com/office/drawing/2014/main" id="{E860EFC6-9C7B-DCBC-C8E8-5E5212AAA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995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Conclusion</a:t>
            </a:r>
            <a:endParaRPr lang="en-IN" sz="1400" b="0" i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70350-E6DF-925B-0C50-7DDA653C0F80}"/>
              </a:ext>
            </a:extLst>
          </p:cNvPr>
          <p:cNvSpPr txBox="1"/>
          <p:nvPr/>
        </p:nvSpPr>
        <p:spPr>
          <a:xfrm>
            <a:off x="720000" y="1663809"/>
            <a:ext cx="7210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AI-driven pricing transforms your business:</a:t>
            </a:r>
          </a:p>
          <a:p>
            <a:endParaRPr lang="en-US" b="1" i="0" dirty="0">
              <a:solidFill>
                <a:srgbClr val="1F232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Earn more by pricing smarter, not harder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232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Increase bookings by aligning prices with demand and seasonality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232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Automate pricing updates to save time and reduce guesswork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oogle Shape;660;p75">
            <a:extLst>
              <a:ext uri="{FF2B5EF4-FFF2-40B4-BE49-F238E27FC236}">
                <a16:creationId xmlns:a16="http://schemas.microsoft.com/office/drawing/2014/main" id="{6320AA47-E46F-74BB-F7D8-F3CFB49BA617}"/>
              </a:ext>
            </a:extLst>
          </p:cNvPr>
          <p:cNvSpPr txBox="1">
            <a:spLocks/>
          </p:cNvSpPr>
          <p:nvPr/>
        </p:nvSpPr>
        <p:spPr>
          <a:xfrm>
            <a:off x="966518" y="1782012"/>
            <a:ext cx="7210964" cy="244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endParaRPr lang="en-IN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SzPts val="1400"/>
              <a:buFont typeface="Lato"/>
              <a:buChar char="●"/>
            </a:pPr>
            <a:endParaRPr lang="en-IN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0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>
            <a:spLocks noGrp="1"/>
          </p:cNvSpPr>
          <p:nvPr>
            <p:ph type="title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THE CLIENT?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73"/>
          <p:cNvPicPr preferRelativeResize="0"/>
          <p:nvPr/>
        </p:nvPicPr>
        <p:blipFill rotWithShape="1">
          <a:blip r:embed="rId3">
            <a:alphaModFix/>
          </a:blip>
          <a:srcRect l="45438"/>
          <a:stretch/>
        </p:blipFill>
        <p:spPr>
          <a:xfrm>
            <a:off x="4154925" y="2275"/>
            <a:ext cx="4989075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3"/>
          <p:cNvSpPr/>
          <p:nvPr/>
        </p:nvSpPr>
        <p:spPr>
          <a:xfrm rot="-212052">
            <a:off x="3907225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73"/>
          <p:cNvGrpSpPr/>
          <p:nvPr/>
        </p:nvGrpSpPr>
        <p:grpSpPr>
          <a:xfrm>
            <a:off x="1202250" y="-541588"/>
            <a:ext cx="8731675" cy="6154502"/>
            <a:chOff x="1202250" y="-541588"/>
            <a:chExt cx="8731675" cy="6154502"/>
          </a:xfrm>
        </p:grpSpPr>
        <p:sp>
          <p:nvSpPr>
            <p:cNvPr id="614" name="Google Shape;614;p73"/>
            <p:cNvSpPr/>
            <p:nvPr/>
          </p:nvSpPr>
          <p:spPr>
            <a:xfrm rot="-419981">
              <a:off x="1627974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3"/>
            <p:cNvSpPr/>
            <p:nvPr/>
          </p:nvSpPr>
          <p:spPr>
            <a:xfrm>
              <a:off x="1202250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6" name="Google Shape;616;p73"/>
          <p:cNvSpPr txBox="1">
            <a:spLocks noGrp="1"/>
          </p:cNvSpPr>
          <p:nvPr>
            <p:ph type="title"/>
          </p:nvPr>
        </p:nvSpPr>
        <p:spPr>
          <a:xfrm>
            <a:off x="707585" y="553086"/>
            <a:ext cx="4061185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Shoreline Solace</a:t>
            </a:r>
            <a:endParaRPr dirty="0"/>
          </a:p>
        </p:txBody>
      </p:sp>
      <p:sp>
        <p:nvSpPr>
          <p:cNvPr id="644" name="Google Shape;644;p73"/>
          <p:cNvSpPr txBox="1">
            <a:spLocks noGrp="1"/>
          </p:cNvSpPr>
          <p:nvPr>
            <p:ph type="subTitle" idx="1"/>
          </p:nvPr>
        </p:nvSpPr>
        <p:spPr>
          <a:xfrm>
            <a:off x="720000" y="1223193"/>
            <a:ext cx="4376869" cy="2606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Founder &amp; CEO: 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Lani Hale</a:t>
            </a:r>
            <a:r>
              <a:rPr lang="en-US" dirty="0">
                <a:solidFill>
                  <a:srgbClr val="1F232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Honolulu, Hawaii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Industry: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Boutique Property Management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Experience: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10+ years in Real Estate &amp; Hospitality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Team: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Small in-house team of 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Listings:</a:t>
            </a:r>
            <a:r>
              <a:rPr lang="en-US" b="0" i="0" dirty="0">
                <a:solidFill>
                  <a:srgbClr val="1F232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57 vacation rentals across Oahu, Maui, and the Big Island including beachfront condos, luxury villas and eco-friendly homes.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oogle Shape;617;p73">
            <a:extLst>
              <a:ext uri="{FF2B5EF4-FFF2-40B4-BE49-F238E27FC236}">
                <a16:creationId xmlns:a16="http://schemas.microsoft.com/office/drawing/2014/main" id="{D5DD7C87-4B34-3C1F-BDAB-AC950DCEDA25}"/>
              </a:ext>
            </a:extLst>
          </p:cNvPr>
          <p:cNvGrpSpPr/>
          <p:nvPr/>
        </p:nvGrpSpPr>
        <p:grpSpPr>
          <a:xfrm>
            <a:off x="250472" y="3559603"/>
            <a:ext cx="1252899" cy="1178272"/>
            <a:chOff x="7075628" y="2820328"/>
            <a:chExt cx="783356" cy="736512"/>
          </a:xfrm>
        </p:grpSpPr>
        <p:sp>
          <p:nvSpPr>
            <p:cNvPr id="3" name="Google Shape;618;p73">
              <a:extLst>
                <a:ext uri="{FF2B5EF4-FFF2-40B4-BE49-F238E27FC236}">
                  <a16:creationId xmlns:a16="http://schemas.microsoft.com/office/drawing/2014/main" id="{DDEE7C29-F54B-1AC2-A74A-C6AE8B301FBA}"/>
                </a:ext>
              </a:extLst>
            </p:cNvPr>
            <p:cNvSpPr/>
            <p:nvPr/>
          </p:nvSpPr>
          <p:spPr>
            <a:xfrm>
              <a:off x="7374532" y="2915905"/>
              <a:ext cx="325160" cy="640935"/>
            </a:xfrm>
            <a:custGeom>
              <a:avLst/>
              <a:gdLst/>
              <a:ahLst/>
              <a:cxnLst/>
              <a:rect l="l" t="t" r="r" b="b"/>
              <a:pathLst>
                <a:path w="30799" h="60709" extrusionOk="0">
                  <a:moveTo>
                    <a:pt x="1" y="0"/>
                  </a:moveTo>
                  <a:lnTo>
                    <a:pt x="1" y="60087"/>
                  </a:lnTo>
                  <a:cubicBezTo>
                    <a:pt x="1" y="60442"/>
                    <a:pt x="267" y="60709"/>
                    <a:pt x="533" y="60709"/>
                  </a:cubicBezTo>
                  <a:cubicBezTo>
                    <a:pt x="888" y="60709"/>
                    <a:pt x="1066" y="60442"/>
                    <a:pt x="1066" y="60087"/>
                  </a:cubicBezTo>
                  <a:lnTo>
                    <a:pt x="1066" y="1509"/>
                  </a:lnTo>
                  <a:lnTo>
                    <a:pt x="29645" y="10030"/>
                  </a:lnTo>
                  <a:lnTo>
                    <a:pt x="29645" y="60087"/>
                  </a:lnTo>
                  <a:cubicBezTo>
                    <a:pt x="29645" y="60442"/>
                    <a:pt x="29911" y="60709"/>
                    <a:pt x="30266" y="60709"/>
                  </a:cubicBezTo>
                  <a:cubicBezTo>
                    <a:pt x="30532" y="60709"/>
                    <a:pt x="30799" y="60442"/>
                    <a:pt x="30799" y="60087"/>
                  </a:cubicBezTo>
                  <a:lnTo>
                    <a:pt x="30799" y="9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" name="Google Shape;619;p73">
              <a:extLst>
                <a:ext uri="{FF2B5EF4-FFF2-40B4-BE49-F238E27FC236}">
                  <a16:creationId xmlns:a16="http://schemas.microsoft.com/office/drawing/2014/main" id="{60C0C57A-958E-CAC9-4700-888B0638A8F8}"/>
                </a:ext>
              </a:extLst>
            </p:cNvPr>
            <p:cNvSpPr/>
            <p:nvPr/>
          </p:nvSpPr>
          <p:spPr>
            <a:xfrm>
              <a:off x="7228364" y="3021786"/>
              <a:ext cx="133067" cy="535054"/>
            </a:xfrm>
            <a:custGeom>
              <a:avLst/>
              <a:gdLst/>
              <a:ahLst/>
              <a:cxnLst/>
              <a:rect l="l" t="t" r="r" b="b"/>
              <a:pathLst>
                <a:path w="12604" h="50680" extrusionOk="0">
                  <a:moveTo>
                    <a:pt x="0" y="1"/>
                  </a:moveTo>
                  <a:lnTo>
                    <a:pt x="0" y="50058"/>
                  </a:lnTo>
                  <a:cubicBezTo>
                    <a:pt x="0" y="50413"/>
                    <a:pt x="266" y="50680"/>
                    <a:pt x="533" y="50680"/>
                  </a:cubicBezTo>
                  <a:cubicBezTo>
                    <a:pt x="888" y="50680"/>
                    <a:pt x="1065" y="50413"/>
                    <a:pt x="1065" y="50058"/>
                  </a:cubicBezTo>
                  <a:lnTo>
                    <a:pt x="1065" y="1066"/>
                  </a:lnTo>
                  <a:lnTo>
                    <a:pt x="11982" y="1066"/>
                  </a:lnTo>
                  <a:cubicBezTo>
                    <a:pt x="12337" y="1066"/>
                    <a:pt x="12603" y="799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620;p73">
              <a:extLst>
                <a:ext uri="{FF2B5EF4-FFF2-40B4-BE49-F238E27FC236}">
                  <a16:creationId xmlns:a16="http://schemas.microsoft.com/office/drawing/2014/main" id="{04A12C41-BC88-0F9E-347B-56C9B6D159CD}"/>
                </a:ext>
              </a:extLst>
            </p:cNvPr>
            <p:cNvSpPr/>
            <p:nvPr/>
          </p:nvSpPr>
          <p:spPr>
            <a:xfrm>
              <a:off x="7289270" y="2820328"/>
              <a:ext cx="11254" cy="212713"/>
            </a:xfrm>
            <a:custGeom>
              <a:avLst/>
              <a:gdLst/>
              <a:ahLst/>
              <a:cxnLst/>
              <a:rect l="l" t="t" r="r" b="b"/>
              <a:pathLst>
                <a:path w="1066" h="20148" extrusionOk="0">
                  <a:moveTo>
                    <a:pt x="533" y="0"/>
                  </a:moveTo>
                  <a:cubicBezTo>
                    <a:pt x="266" y="0"/>
                    <a:pt x="0" y="178"/>
                    <a:pt x="0" y="533"/>
                  </a:cubicBezTo>
                  <a:lnTo>
                    <a:pt x="0" y="19615"/>
                  </a:lnTo>
                  <a:cubicBezTo>
                    <a:pt x="0" y="19881"/>
                    <a:pt x="178" y="20148"/>
                    <a:pt x="533" y="20148"/>
                  </a:cubicBezTo>
                  <a:cubicBezTo>
                    <a:pt x="799" y="20148"/>
                    <a:pt x="1065" y="19881"/>
                    <a:pt x="1065" y="19615"/>
                  </a:cubicBezTo>
                  <a:lnTo>
                    <a:pt x="1065" y="533"/>
                  </a:lnTo>
                  <a:cubicBezTo>
                    <a:pt x="1065" y="178"/>
                    <a:pt x="799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621;p73">
              <a:extLst>
                <a:ext uri="{FF2B5EF4-FFF2-40B4-BE49-F238E27FC236}">
                  <a16:creationId xmlns:a16="http://schemas.microsoft.com/office/drawing/2014/main" id="{1E3973AF-F0CC-2773-715C-A15F6F041C2B}"/>
                </a:ext>
              </a:extLst>
            </p:cNvPr>
            <p:cNvSpPr/>
            <p:nvPr/>
          </p:nvSpPr>
          <p:spPr>
            <a:xfrm>
              <a:off x="7228364" y="3088319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0"/>
                  </a:moveTo>
                  <a:cubicBezTo>
                    <a:pt x="266" y="0"/>
                    <a:pt x="0" y="178"/>
                    <a:pt x="0" y="533"/>
                  </a:cubicBezTo>
                  <a:cubicBezTo>
                    <a:pt x="0" y="799"/>
                    <a:pt x="266" y="1065"/>
                    <a:pt x="533" y="1065"/>
                  </a:cubicBezTo>
                  <a:lnTo>
                    <a:pt x="11982" y="1065"/>
                  </a:lnTo>
                  <a:cubicBezTo>
                    <a:pt x="12337" y="1065"/>
                    <a:pt x="12603" y="799"/>
                    <a:pt x="12603" y="533"/>
                  </a:cubicBezTo>
                  <a:cubicBezTo>
                    <a:pt x="12603" y="178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Google Shape;622;p73">
              <a:extLst>
                <a:ext uri="{FF2B5EF4-FFF2-40B4-BE49-F238E27FC236}">
                  <a16:creationId xmlns:a16="http://schemas.microsoft.com/office/drawing/2014/main" id="{CB31C46F-6CE4-5022-0F57-EC06F38C7DDF}"/>
                </a:ext>
              </a:extLst>
            </p:cNvPr>
            <p:cNvSpPr/>
            <p:nvPr/>
          </p:nvSpPr>
          <p:spPr>
            <a:xfrm>
              <a:off x="7226485" y="3151094"/>
              <a:ext cx="136815" cy="12194"/>
            </a:xfrm>
            <a:custGeom>
              <a:avLst/>
              <a:gdLst/>
              <a:ahLst/>
              <a:cxnLst/>
              <a:rect l="l" t="t" r="r" b="b"/>
              <a:pathLst>
                <a:path w="12959" h="1155" extrusionOk="0">
                  <a:moveTo>
                    <a:pt x="711" y="1"/>
                  </a:moveTo>
                  <a:cubicBezTo>
                    <a:pt x="0" y="1"/>
                    <a:pt x="0" y="1155"/>
                    <a:pt x="711" y="1155"/>
                  </a:cubicBezTo>
                  <a:lnTo>
                    <a:pt x="12160" y="1155"/>
                  </a:lnTo>
                  <a:cubicBezTo>
                    <a:pt x="12959" y="1155"/>
                    <a:pt x="12959" y="1"/>
                    <a:pt x="12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623;p73">
              <a:extLst>
                <a:ext uri="{FF2B5EF4-FFF2-40B4-BE49-F238E27FC236}">
                  <a16:creationId xmlns:a16="http://schemas.microsoft.com/office/drawing/2014/main" id="{CBBFB701-0666-0AEF-3B7D-B4870F02CD88}"/>
                </a:ext>
              </a:extLst>
            </p:cNvPr>
            <p:cNvSpPr/>
            <p:nvPr/>
          </p:nvSpPr>
          <p:spPr>
            <a:xfrm>
              <a:off x="7228364" y="3214819"/>
              <a:ext cx="133067" cy="12183"/>
            </a:xfrm>
            <a:custGeom>
              <a:avLst/>
              <a:gdLst/>
              <a:ahLst/>
              <a:cxnLst/>
              <a:rect l="l" t="t" r="r" b="b"/>
              <a:pathLst>
                <a:path w="12604" h="1154" extrusionOk="0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cubicBezTo>
                    <a:pt x="0" y="888"/>
                    <a:pt x="266" y="1154"/>
                    <a:pt x="533" y="1154"/>
                  </a:cubicBezTo>
                  <a:lnTo>
                    <a:pt x="11982" y="1154"/>
                  </a:lnTo>
                  <a:cubicBezTo>
                    <a:pt x="12337" y="1154"/>
                    <a:pt x="12603" y="888"/>
                    <a:pt x="12603" y="533"/>
                  </a:cubicBezTo>
                  <a:cubicBezTo>
                    <a:pt x="12603" y="266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624;p73">
              <a:extLst>
                <a:ext uri="{FF2B5EF4-FFF2-40B4-BE49-F238E27FC236}">
                  <a16:creationId xmlns:a16="http://schemas.microsoft.com/office/drawing/2014/main" id="{9755C7A0-96DD-46E4-041A-5DC442066819}"/>
                </a:ext>
              </a:extLst>
            </p:cNvPr>
            <p:cNvSpPr/>
            <p:nvPr/>
          </p:nvSpPr>
          <p:spPr>
            <a:xfrm>
              <a:off x="7228364" y="3278534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1"/>
                  </a:moveTo>
                  <a:cubicBezTo>
                    <a:pt x="266" y="1"/>
                    <a:pt x="0" y="267"/>
                    <a:pt x="0" y="533"/>
                  </a:cubicBezTo>
                  <a:cubicBezTo>
                    <a:pt x="0" y="799"/>
                    <a:pt x="266" y="1066"/>
                    <a:pt x="533" y="1066"/>
                  </a:cubicBezTo>
                  <a:lnTo>
                    <a:pt x="11982" y="1066"/>
                  </a:lnTo>
                  <a:cubicBezTo>
                    <a:pt x="12337" y="1066"/>
                    <a:pt x="12603" y="799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625;p73">
              <a:extLst>
                <a:ext uri="{FF2B5EF4-FFF2-40B4-BE49-F238E27FC236}">
                  <a16:creationId xmlns:a16="http://schemas.microsoft.com/office/drawing/2014/main" id="{19E5EE21-C61A-C02D-030E-1D9D0F54EFD6}"/>
                </a:ext>
              </a:extLst>
            </p:cNvPr>
            <p:cNvSpPr/>
            <p:nvPr/>
          </p:nvSpPr>
          <p:spPr>
            <a:xfrm>
              <a:off x="7226485" y="3342248"/>
              <a:ext cx="136815" cy="11254"/>
            </a:xfrm>
            <a:custGeom>
              <a:avLst/>
              <a:gdLst/>
              <a:ahLst/>
              <a:cxnLst/>
              <a:rect l="l" t="t" r="r" b="b"/>
              <a:pathLst>
                <a:path w="12959" h="1066" extrusionOk="0">
                  <a:moveTo>
                    <a:pt x="711" y="1"/>
                  </a:moveTo>
                  <a:cubicBezTo>
                    <a:pt x="0" y="1"/>
                    <a:pt x="0" y="1066"/>
                    <a:pt x="711" y="1066"/>
                  </a:cubicBezTo>
                  <a:lnTo>
                    <a:pt x="12160" y="1066"/>
                  </a:lnTo>
                  <a:cubicBezTo>
                    <a:pt x="12959" y="1066"/>
                    <a:pt x="12959" y="1"/>
                    <a:pt x="12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626;p73">
              <a:extLst>
                <a:ext uri="{FF2B5EF4-FFF2-40B4-BE49-F238E27FC236}">
                  <a16:creationId xmlns:a16="http://schemas.microsoft.com/office/drawing/2014/main" id="{3E10028A-9864-D80A-45D9-5790EDA7CE0E}"/>
                </a:ext>
              </a:extLst>
            </p:cNvPr>
            <p:cNvSpPr/>
            <p:nvPr/>
          </p:nvSpPr>
          <p:spPr>
            <a:xfrm>
              <a:off x="7228364" y="3405034"/>
              <a:ext cx="133067" cy="12194"/>
            </a:xfrm>
            <a:custGeom>
              <a:avLst/>
              <a:gdLst/>
              <a:ahLst/>
              <a:cxnLst/>
              <a:rect l="l" t="t" r="r" b="b"/>
              <a:pathLst>
                <a:path w="12604" h="1155" extrusionOk="0">
                  <a:moveTo>
                    <a:pt x="533" y="0"/>
                  </a:moveTo>
                  <a:cubicBezTo>
                    <a:pt x="266" y="0"/>
                    <a:pt x="0" y="267"/>
                    <a:pt x="0" y="622"/>
                  </a:cubicBezTo>
                  <a:cubicBezTo>
                    <a:pt x="0" y="888"/>
                    <a:pt x="266" y="1154"/>
                    <a:pt x="533" y="1154"/>
                  </a:cubicBezTo>
                  <a:lnTo>
                    <a:pt x="11982" y="1154"/>
                  </a:lnTo>
                  <a:cubicBezTo>
                    <a:pt x="12337" y="1154"/>
                    <a:pt x="12603" y="888"/>
                    <a:pt x="12603" y="622"/>
                  </a:cubicBezTo>
                  <a:cubicBezTo>
                    <a:pt x="12603" y="267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627;p73">
              <a:extLst>
                <a:ext uri="{FF2B5EF4-FFF2-40B4-BE49-F238E27FC236}">
                  <a16:creationId xmlns:a16="http://schemas.microsoft.com/office/drawing/2014/main" id="{F035CB78-A59A-9506-32F2-98C52C461EF1}"/>
                </a:ext>
              </a:extLst>
            </p:cNvPr>
            <p:cNvSpPr/>
            <p:nvPr/>
          </p:nvSpPr>
          <p:spPr>
            <a:xfrm>
              <a:off x="7228364" y="3468748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1"/>
                  </a:moveTo>
                  <a:cubicBezTo>
                    <a:pt x="266" y="1"/>
                    <a:pt x="0" y="267"/>
                    <a:pt x="0" y="533"/>
                  </a:cubicBezTo>
                  <a:cubicBezTo>
                    <a:pt x="0" y="888"/>
                    <a:pt x="266" y="1066"/>
                    <a:pt x="533" y="1066"/>
                  </a:cubicBezTo>
                  <a:lnTo>
                    <a:pt x="11982" y="1066"/>
                  </a:lnTo>
                  <a:cubicBezTo>
                    <a:pt x="12337" y="1066"/>
                    <a:pt x="12603" y="888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Google Shape;628;p73">
              <a:extLst>
                <a:ext uri="{FF2B5EF4-FFF2-40B4-BE49-F238E27FC236}">
                  <a16:creationId xmlns:a16="http://schemas.microsoft.com/office/drawing/2014/main" id="{2FE9A0B3-EF9C-B238-7232-A27B74054D85}"/>
                </a:ext>
              </a:extLst>
            </p:cNvPr>
            <p:cNvSpPr/>
            <p:nvPr/>
          </p:nvSpPr>
          <p:spPr>
            <a:xfrm>
              <a:off x="7448562" y="2944019"/>
              <a:ext cx="12194" cy="612821"/>
            </a:xfrm>
            <a:custGeom>
              <a:avLst/>
              <a:gdLst/>
              <a:ahLst/>
              <a:cxnLst/>
              <a:rect l="l" t="t" r="r" b="b"/>
              <a:pathLst>
                <a:path w="1155" h="58046" extrusionOk="0">
                  <a:moveTo>
                    <a:pt x="622" y="0"/>
                  </a:moveTo>
                  <a:cubicBezTo>
                    <a:pt x="267" y="0"/>
                    <a:pt x="0" y="178"/>
                    <a:pt x="0" y="533"/>
                  </a:cubicBezTo>
                  <a:lnTo>
                    <a:pt x="0" y="57424"/>
                  </a:lnTo>
                  <a:cubicBezTo>
                    <a:pt x="0" y="57779"/>
                    <a:pt x="267" y="58046"/>
                    <a:pt x="622" y="58046"/>
                  </a:cubicBezTo>
                  <a:cubicBezTo>
                    <a:pt x="888" y="58046"/>
                    <a:pt x="1154" y="57779"/>
                    <a:pt x="1154" y="57424"/>
                  </a:cubicBezTo>
                  <a:lnTo>
                    <a:pt x="1154" y="533"/>
                  </a:lnTo>
                  <a:cubicBezTo>
                    <a:pt x="1154" y="178"/>
                    <a:pt x="888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629;p73">
              <a:extLst>
                <a:ext uri="{FF2B5EF4-FFF2-40B4-BE49-F238E27FC236}">
                  <a16:creationId xmlns:a16="http://schemas.microsoft.com/office/drawing/2014/main" id="{4CD12FCF-8877-BF23-7E77-7510D285ECCA}"/>
                </a:ext>
              </a:extLst>
            </p:cNvPr>
            <p:cNvSpPr/>
            <p:nvPr/>
          </p:nvSpPr>
          <p:spPr>
            <a:xfrm>
              <a:off x="7529147" y="2964627"/>
              <a:ext cx="11254" cy="592212"/>
            </a:xfrm>
            <a:custGeom>
              <a:avLst/>
              <a:gdLst/>
              <a:ahLst/>
              <a:cxnLst/>
              <a:rect l="l" t="t" r="r" b="b"/>
              <a:pathLst>
                <a:path w="1066" h="56094" extrusionOk="0">
                  <a:moveTo>
                    <a:pt x="533" y="1"/>
                  </a:moveTo>
                  <a:cubicBezTo>
                    <a:pt x="266" y="1"/>
                    <a:pt x="0" y="178"/>
                    <a:pt x="0" y="533"/>
                  </a:cubicBezTo>
                  <a:lnTo>
                    <a:pt x="0" y="55472"/>
                  </a:lnTo>
                  <a:cubicBezTo>
                    <a:pt x="0" y="55827"/>
                    <a:pt x="266" y="56094"/>
                    <a:pt x="533" y="56094"/>
                  </a:cubicBezTo>
                  <a:cubicBezTo>
                    <a:pt x="799" y="56094"/>
                    <a:pt x="1065" y="55827"/>
                    <a:pt x="1065" y="55472"/>
                  </a:cubicBezTo>
                  <a:lnTo>
                    <a:pt x="1065" y="533"/>
                  </a:lnTo>
                  <a:cubicBezTo>
                    <a:pt x="1065" y="178"/>
                    <a:pt x="799" y="1"/>
                    <a:pt x="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630;p73">
              <a:extLst>
                <a:ext uri="{FF2B5EF4-FFF2-40B4-BE49-F238E27FC236}">
                  <a16:creationId xmlns:a16="http://schemas.microsoft.com/office/drawing/2014/main" id="{B3204333-3539-D0B7-E287-18C5B602B3AB}"/>
                </a:ext>
              </a:extLst>
            </p:cNvPr>
            <p:cNvSpPr/>
            <p:nvPr/>
          </p:nvSpPr>
          <p:spPr>
            <a:xfrm>
              <a:off x="7608793" y="2988994"/>
              <a:ext cx="12194" cy="567846"/>
            </a:xfrm>
            <a:custGeom>
              <a:avLst/>
              <a:gdLst/>
              <a:ahLst/>
              <a:cxnLst/>
              <a:rect l="l" t="t" r="r" b="b"/>
              <a:pathLst>
                <a:path w="1155" h="53786" extrusionOk="0">
                  <a:moveTo>
                    <a:pt x="533" y="0"/>
                  </a:moveTo>
                  <a:cubicBezTo>
                    <a:pt x="267" y="0"/>
                    <a:pt x="0" y="267"/>
                    <a:pt x="0" y="622"/>
                  </a:cubicBezTo>
                  <a:lnTo>
                    <a:pt x="0" y="53164"/>
                  </a:lnTo>
                  <a:cubicBezTo>
                    <a:pt x="0" y="53519"/>
                    <a:pt x="267" y="53786"/>
                    <a:pt x="533" y="53786"/>
                  </a:cubicBezTo>
                  <a:cubicBezTo>
                    <a:pt x="888" y="53786"/>
                    <a:pt x="1154" y="53519"/>
                    <a:pt x="1154" y="53164"/>
                  </a:cubicBezTo>
                  <a:lnTo>
                    <a:pt x="1154" y="622"/>
                  </a:lnTo>
                  <a:cubicBezTo>
                    <a:pt x="1154" y="267"/>
                    <a:pt x="888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631;p73">
              <a:extLst>
                <a:ext uri="{FF2B5EF4-FFF2-40B4-BE49-F238E27FC236}">
                  <a16:creationId xmlns:a16="http://schemas.microsoft.com/office/drawing/2014/main" id="{0B9E9DB6-010B-ECC3-4E57-6D7BD2980CE0}"/>
                </a:ext>
              </a:extLst>
            </p:cNvPr>
            <p:cNvSpPr/>
            <p:nvPr/>
          </p:nvSpPr>
          <p:spPr>
            <a:xfrm>
              <a:off x="7714674" y="3218567"/>
              <a:ext cx="142442" cy="338273"/>
            </a:xfrm>
            <a:custGeom>
              <a:avLst/>
              <a:gdLst/>
              <a:ahLst/>
              <a:cxnLst/>
              <a:rect l="l" t="t" r="r" b="b"/>
              <a:pathLst>
                <a:path w="13492" h="32041" extrusionOk="0">
                  <a:moveTo>
                    <a:pt x="533" y="0"/>
                  </a:moveTo>
                  <a:cubicBezTo>
                    <a:pt x="178" y="0"/>
                    <a:pt x="1" y="266"/>
                    <a:pt x="1" y="621"/>
                  </a:cubicBezTo>
                  <a:cubicBezTo>
                    <a:pt x="1" y="888"/>
                    <a:pt x="178" y="1154"/>
                    <a:pt x="533" y="1154"/>
                  </a:cubicBezTo>
                  <a:lnTo>
                    <a:pt x="12338" y="1154"/>
                  </a:lnTo>
                  <a:lnTo>
                    <a:pt x="12338" y="31419"/>
                  </a:lnTo>
                  <a:cubicBezTo>
                    <a:pt x="12338" y="31774"/>
                    <a:pt x="12604" y="32041"/>
                    <a:pt x="12959" y="32041"/>
                  </a:cubicBezTo>
                  <a:cubicBezTo>
                    <a:pt x="13225" y="32041"/>
                    <a:pt x="13491" y="31774"/>
                    <a:pt x="13491" y="31419"/>
                  </a:cubicBezTo>
                  <a:lnTo>
                    <a:pt x="13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632;p73">
              <a:extLst>
                <a:ext uri="{FF2B5EF4-FFF2-40B4-BE49-F238E27FC236}">
                  <a16:creationId xmlns:a16="http://schemas.microsoft.com/office/drawing/2014/main" id="{8976A936-6E62-C35F-6C25-F161E00AA188}"/>
                </a:ext>
              </a:extLst>
            </p:cNvPr>
            <p:cNvSpPr/>
            <p:nvPr/>
          </p:nvSpPr>
          <p:spPr>
            <a:xfrm>
              <a:off x="7714674" y="3278534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533" y="1"/>
                  </a:moveTo>
                  <a:cubicBezTo>
                    <a:pt x="178" y="1"/>
                    <a:pt x="1" y="267"/>
                    <a:pt x="1" y="533"/>
                  </a:cubicBezTo>
                  <a:cubicBezTo>
                    <a:pt x="1" y="799"/>
                    <a:pt x="178" y="1066"/>
                    <a:pt x="533" y="1066"/>
                  </a:cubicBezTo>
                  <a:lnTo>
                    <a:pt x="12959" y="1066"/>
                  </a:lnTo>
                  <a:cubicBezTo>
                    <a:pt x="13225" y="1066"/>
                    <a:pt x="13491" y="799"/>
                    <a:pt x="13491" y="533"/>
                  </a:cubicBezTo>
                  <a:cubicBezTo>
                    <a:pt x="13491" y="267"/>
                    <a:pt x="13225" y="1"/>
                    <a:pt x="12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633;p73">
              <a:extLst>
                <a:ext uri="{FF2B5EF4-FFF2-40B4-BE49-F238E27FC236}">
                  <a16:creationId xmlns:a16="http://schemas.microsoft.com/office/drawing/2014/main" id="{9E6C6205-C764-584D-FA7C-EE32A88A121E}"/>
                </a:ext>
              </a:extLst>
            </p:cNvPr>
            <p:cNvSpPr/>
            <p:nvPr/>
          </p:nvSpPr>
          <p:spPr>
            <a:xfrm>
              <a:off x="7712805" y="3336632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10" y="0"/>
                  </a:moveTo>
                  <a:cubicBezTo>
                    <a:pt x="0" y="0"/>
                    <a:pt x="0" y="1065"/>
                    <a:pt x="710" y="1065"/>
                  </a:cubicBezTo>
                  <a:lnTo>
                    <a:pt x="13136" y="1065"/>
                  </a:lnTo>
                  <a:cubicBezTo>
                    <a:pt x="13846" y="1065"/>
                    <a:pt x="13846" y="0"/>
                    <a:pt x="1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634;p73">
              <a:extLst>
                <a:ext uri="{FF2B5EF4-FFF2-40B4-BE49-F238E27FC236}">
                  <a16:creationId xmlns:a16="http://schemas.microsoft.com/office/drawing/2014/main" id="{591D01EE-06E9-8187-1512-EB582146B79B}"/>
                </a:ext>
              </a:extLst>
            </p:cNvPr>
            <p:cNvSpPr/>
            <p:nvPr/>
          </p:nvSpPr>
          <p:spPr>
            <a:xfrm>
              <a:off x="7714674" y="3393790"/>
              <a:ext cx="142442" cy="12194"/>
            </a:xfrm>
            <a:custGeom>
              <a:avLst/>
              <a:gdLst/>
              <a:ahLst/>
              <a:cxnLst/>
              <a:rect l="l" t="t" r="r" b="b"/>
              <a:pathLst>
                <a:path w="13492" h="1155" extrusionOk="0">
                  <a:moveTo>
                    <a:pt x="533" y="0"/>
                  </a:moveTo>
                  <a:cubicBezTo>
                    <a:pt x="178" y="0"/>
                    <a:pt x="1" y="267"/>
                    <a:pt x="1" y="622"/>
                  </a:cubicBezTo>
                  <a:cubicBezTo>
                    <a:pt x="1" y="888"/>
                    <a:pt x="178" y="1154"/>
                    <a:pt x="533" y="1154"/>
                  </a:cubicBezTo>
                  <a:lnTo>
                    <a:pt x="12959" y="1154"/>
                  </a:lnTo>
                  <a:cubicBezTo>
                    <a:pt x="13225" y="1154"/>
                    <a:pt x="13491" y="888"/>
                    <a:pt x="13491" y="622"/>
                  </a:cubicBezTo>
                  <a:cubicBezTo>
                    <a:pt x="13491" y="267"/>
                    <a:pt x="13225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Google Shape;635;p73">
              <a:extLst>
                <a:ext uri="{FF2B5EF4-FFF2-40B4-BE49-F238E27FC236}">
                  <a16:creationId xmlns:a16="http://schemas.microsoft.com/office/drawing/2014/main" id="{954B0BB2-AF9C-ADA6-297B-FB40DE709586}"/>
                </a:ext>
              </a:extLst>
            </p:cNvPr>
            <p:cNvSpPr/>
            <p:nvPr/>
          </p:nvSpPr>
          <p:spPr>
            <a:xfrm>
              <a:off x="7714674" y="3451888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533" y="0"/>
                  </a:moveTo>
                  <a:cubicBezTo>
                    <a:pt x="178" y="0"/>
                    <a:pt x="1" y="266"/>
                    <a:pt x="1" y="533"/>
                  </a:cubicBezTo>
                  <a:cubicBezTo>
                    <a:pt x="1" y="888"/>
                    <a:pt x="178" y="1065"/>
                    <a:pt x="533" y="1065"/>
                  </a:cubicBezTo>
                  <a:lnTo>
                    <a:pt x="12959" y="1065"/>
                  </a:lnTo>
                  <a:cubicBezTo>
                    <a:pt x="13225" y="1065"/>
                    <a:pt x="13491" y="888"/>
                    <a:pt x="13491" y="533"/>
                  </a:cubicBezTo>
                  <a:cubicBezTo>
                    <a:pt x="13491" y="266"/>
                    <a:pt x="13225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636;p73">
              <a:extLst>
                <a:ext uri="{FF2B5EF4-FFF2-40B4-BE49-F238E27FC236}">
                  <a16:creationId xmlns:a16="http://schemas.microsoft.com/office/drawing/2014/main" id="{8E7E6B65-25B3-345A-D3C0-CB90D45E19D2}"/>
                </a:ext>
              </a:extLst>
            </p:cNvPr>
            <p:cNvSpPr/>
            <p:nvPr/>
          </p:nvSpPr>
          <p:spPr>
            <a:xfrm>
              <a:off x="7712805" y="3509975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10" y="1"/>
                  </a:moveTo>
                  <a:cubicBezTo>
                    <a:pt x="0" y="1"/>
                    <a:pt x="0" y="1066"/>
                    <a:pt x="710" y="1066"/>
                  </a:cubicBezTo>
                  <a:lnTo>
                    <a:pt x="13136" y="1066"/>
                  </a:lnTo>
                  <a:cubicBezTo>
                    <a:pt x="13846" y="1066"/>
                    <a:pt x="13846" y="1"/>
                    <a:pt x="1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" name="Google Shape;637;p73">
              <a:extLst>
                <a:ext uri="{FF2B5EF4-FFF2-40B4-BE49-F238E27FC236}">
                  <a16:creationId xmlns:a16="http://schemas.microsoft.com/office/drawing/2014/main" id="{6542F6D6-0EA4-85F4-A20B-D67C78DF1797}"/>
                </a:ext>
              </a:extLst>
            </p:cNvPr>
            <p:cNvSpPr/>
            <p:nvPr/>
          </p:nvSpPr>
          <p:spPr>
            <a:xfrm>
              <a:off x="7077497" y="3218567"/>
              <a:ext cx="142442" cy="338273"/>
            </a:xfrm>
            <a:custGeom>
              <a:avLst/>
              <a:gdLst/>
              <a:ahLst/>
              <a:cxnLst/>
              <a:rect l="l" t="t" r="r" b="b"/>
              <a:pathLst>
                <a:path w="13492" h="32041" extrusionOk="0">
                  <a:moveTo>
                    <a:pt x="1" y="0"/>
                  </a:moveTo>
                  <a:lnTo>
                    <a:pt x="1" y="31419"/>
                  </a:lnTo>
                  <a:cubicBezTo>
                    <a:pt x="1" y="31774"/>
                    <a:pt x="267" y="32041"/>
                    <a:pt x="622" y="32041"/>
                  </a:cubicBezTo>
                  <a:cubicBezTo>
                    <a:pt x="888" y="32041"/>
                    <a:pt x="1154" y="31774"/>
                    <a:pt x="1154" y="31419"/>
                  </a:cubicBezTo>
                  <a:lnTo>
                    <a:pt x="1154" y="1154"/>
                  </a:lnTo>
                  <a:lnTo>
                    <a:pt x="12959" y="1154"/>
                  </a:lnTo>
                  <a:cubicBezTo>
                    <a:pt x="13314" y="1154"/>
                    <a:pt x="13491" y="888"/>
                    <a:pt x="13491" y="621"/>
                  </a:cubicBezTo>
                  <a:cubicBezTo>
                    <a:pt x="13491" y="266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638;p73">
              <a:extLst>
                <a:ext uri="{FF2B5EF4-FFF2-40B4-BE49-F238E27FC236}">
                  <a16:creationId xmlns:a16="http://schemas.microsoft.com/office/drawing/2014/main" id="{77B24A4D-B48E-EDC3-C0A3-AC1825136E35}"/>
                </a:ext>
              </a:extLst>
            </p:cNvPr>
            <p:cNvSpPr/>
            <p:nvPr/>
          </p:nvSpPr>
          <p:spPr>
            <a:xfrm>
              <a:off x="7077497" y="3278534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622" y="1"/>
                  </a:moveTo>
                  <a:cubicBezTo>
                    <a:pt x="267" y="1"/>
                    <a:pt x="1" y="267"/>
                    <a:pt x="1" y="533"/>
                  </a:cubicBezTo>
                  <a:cubicBezTo>
                    <a:pt x="1" y="799"/>
                    <a:pt x="267" y="1066"/>
                    <a:pt x="622" y="1066"/>
                  </a:cubicBezTo>
                  <a:lnTo>
                    <a:pt x="12959" y="1066"/>
                  </a:lnTo>
                  <a:cubicBezTo>
                    <a:pt x="13314" y="1066"/>
                    <a:pt x="13491" y="799"/>
                    <a:pt x="13491" y="533"/>
                  </a:cubicBezTo>
                  <a:cubicBezTo>
                    <a:pt x="13491" y="267"/>
                    <a:pt x="13314" y="1"/>
                    <a:pt x="12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" name="Google Shape;639;p73">
              <a:extLst>
                <a:ext uri="{FF2B5EF4-FFF2-40B4-BE49-F238E27FC236}">
                  <a16:creationId xmlns:a16="http://schemas.microsoft.com/office/drawing/2014/main" id="{C6DEDC36-F2E7-DE86-9FA2-8269DA9C6D66}"/>
                </a:ext>
              </a:extLst>
            </p:cNvPr>
            <p:cNvSpPr/>
            <p:nvPr/>
          </p:nvSpPr>
          <p:spPr>
            <a:xfrm>
              <a:off x="7075628" y="3336632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99" y="0"/>
                  </a:moveTo>
                  <a:cubicBezTo>
                    <a:pt x="0" y="0"/>
                    <a:pt x="0" y="1065"/>
                    <a:pt x="799" y="1065"/>
                  </a:cubicBezTo>
                  <a:lnTo>
                    <a:pt x="13136" y="1065"/>
                  </a:lnTo>
                  <a:cubicBezTo>
                    <a:pt x="13846" y="1065"/>
                    <a:pt x="13846" y="0"/>
                    <a:pt x="1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640;p73">
              <a:extLst>
                <a:ext uri="{FF2B5EF4-FFF2-40B4-BE49-F238E27FC236}">
                  <a16:creationId xmlns:a16="http://schemas.microsoft.com/office/drawing/2014/main" id="{164F7D7B-0B7C-8A75-C5C4-3CD32827E35D}"/>
                </a:ext>
              </a:extLst>
            </p:cNvPr>
            <p:cNvSpPr/>
            <p:nvPr/>
          </p:nvSpPr>
          <p:spPr>
            <a:xfrm>
              <a:off x="7077497" y="3393790"/>
              <a:ext cx="142442" cy="12194"/>
            </a:xfrm>
            <a:custGeom>
              <a:avLst/>
              <a:gdLst/>
              <a:ahLst/>
              <a:cxnLst/>
              <a:rect l="l" t="t" r="r" b="b"/>
              <a:pathLst>
                <a:path w="13492" h="1155" extrusionOk="0">
                  <a:moveTo>
                    <a:pt x="622" y="0"/>
                  </a:moveTo>
                  <a:cubicBezTo>
                    <a:pt x="267" y="0"/>
                    <a:pt x="1" y="267"/>
                    <a:pt x="1" y="622"/>
                  </a:cubicBezTo>
                  <a:cubicBezTo>
                    <a:pt x="1" y="888"/>
                    <a:pt x="267" y="1154"/>
                    <a:pt x="622" y="1154"/>
                  </a:cubicBezTo>
                  <a:lnTo>
                    <a:pt x="12959" y="1154"/>
                  </a:lnTo>
                  <a:cubicBezTo>
                    <a:pt x="13314" y="1154"/>
                    <a:pt x="13491" y="888"/>
                    <a:pt x="13491" y="622"/>
                  </a:cubicBezTo>
                  <a:cubicBezTo>
                    <a:pt x="13491" y="267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" name="Google Shape;641;p73">
              <a:extLst>
                <a:ext uri="{FF2B5EF4-FFF2-40B4-BE49-F238E27FC236}">
                  <a16:creationId xmlns:a16="http://schemas.microsoft.com/office/drawing/2014/main" id="{47ECF49B-1522-737F-0418-026544B93B04}"/>
                </a:ext>
              </a:extLst>
            </p:cNvPr>
            <p:cNvSpPr/>
            <p:nvPr/>
          </p:nvSpPr>
          <p:spPr>
            <a:xfrm>
              <a:off x="7077497" y="3451888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622" y="0"/>
                  </a:moveTo>
                  <a:cubicBezTo>
                    <a:pt x="267" y="0"/>
                    <a:pt x="1" y="266"/>
                    <a:pt x="1" y="533"/>
                  </a:cubicBezTo>
                  <a:cubicBezTo>
                    <a:pt x="1" y="888"/>
                    <a:pt x="267" y="1065"/>
                    <a:pt x="622" y="1065"/>
                  </a:cubicBezTo>
                  <a:lnTo>
                    <a:pt x="12959" y="1065"/>
                  </a:lnTo>
                  <a:cubicBezTo>
                    <a:pt x="13314" y="1065"/>
                    <a:pt x="13491" y="888"/>
                    <a:pt x="13491" y="533"/>
                  </a:cubicBezTo>
                  <a:cubicBezTo>
                    <a:pt x="13491" y="266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Google Shape;642;p73">
              <a:extLst>
                <a:ext uri="{FF2B5EF4-FFF2-40B4-BE49-F238E27FC236}">
                  <a16:creationId xmlns:a16="http://schemas.microsoft.com/office/drawing/2014/main" id="{8032D9B5-4747-4036-A627-5A76180E648E}"/>
                </a:ext>
              </a:extLst>
            </p:cNvPr>
            <p:cNvSpPr/>
            <p:nvPr/>
          </p:nvSpPr>
          <p:spPr>
            <a:xfrm>
              <a:off x="7075628" y="3509975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99" y="1"/>
                  </a:moveTo>
                  <a:cubicBezTo>
                    <a:pt x="0" y="1"/>
                    <a:pt x="0" y="1066"/>
                    <a:pt x="799" y="1066"/>
                  </a:cubicBezTo>
                  <a:lnTo>
                    <a:pt x="13136" y="1066"/>
                  </a:lnTo>
                  <a:cubicBezTo>
                    <a:pt x="13846" y="1066"/>
                    <a:pt x="13846" y="1"/>
                    <a:pt x="1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8" name="Google Shape;643;p73">
            <a:extLst>
              <a:ext uri="{FF2B5EF4-FFF2-40B4-BE49-F238E27FC236}">
                <a16:creationId xmlns:a16="http://schemas.microsoft.com/office/drawing/2014/main" id="{9D59A740-C1C4-CCF8-B9FF-68EEEBADF724}"/>
              </a:ext>
            </a:extLst>
          </p:cNvPr>
          <p:cNvSpPr txBox="1"/>
          <p:nvPr/>
        </p:nvSpPr>
        <p:spPr>
          <a:xfrm>
            <a:off x="-367257" y="4708944"/>
            <a:ext cx="24882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Shoreline Solace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1EFC3B38-54E6-4A73-5C9B-60526CC38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308" y="1260905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720000" y="393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5" name="Google Shape;605;p72"/>
          <p:cNvSpPr txBox="1">
            <a:spLocks noGrp="1"/>
          </p:cNvSpPr>
          <p:nvPr>
            <p:ph type="title" idx="2"/>
          </p:nvPr>
        </p:nvSpPr>
        <p:spPr>
          <a:xfrm>
            <a:off x="4693920" y="1758274"/>
            <a:ext cx="3730180" cy="619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DYNAMICS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75" title="tropical-paradise-seashore-with-clear-blue-sky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4802" r="-659"/>
          <a:stretch/>
        </p:blipFill>
        <p:spPr>
          <a:xfrm>
            <a:off x="0" y="-125"/>
            <a:ext cx="4310477" cy="5143525"/>
          </a:xfrm>
          <a:prstGeom prst="rect">
            <a:avLst/>
          </a:prstGeom>
        </p:spPr>
      </p:pic>
      <p:grpSp>
        <p:nvGrpSpPr>
          <p:cNvPr id="656" name="Google Shape;656;p75"/>
          <p:cNvGrpSpPr/>
          <p:nvPr/>
        </p:nvGrpSpPr>
        <p:grpSpPr>
          <a:xfrm flipH="1">
            <a:off x="-1657443" y="-592613"/>
            <a:ext cx="8731675" cy="6154502"/>
            <a:chOff x="1202250" y="-541588"/>
            <a:chExt cx="8731675" cy="6154502"/>
          </a:xfrm>
        </p:grpSpPr>
        <p:sp>
          <p:nvSpPr>
            <p:cNvPr id="657" name="Google Shape;657;p75"/>
            <p:cNvSpPr/>
            <p:nvPr/>
          </p:nvSpPr>
          <p:spPr>
            <a:xfrm rot="-419981">
              <a:off x="1627974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5"/>
            <p:cNvSpPr/>
            <p:nvPr/>
          </p:nvSpPr>
          <p:spPr>
            <a:xfrm>
              <a:off x="1202250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75"/>
          <p:cNvSpPr txBox="1">
            <a:spLocks noGrp="1"/>
          </p:cNvSpPr>
          <p:nvPr>
            <p:ph type="subTitle" idx="1"/>
          </p:nvPr>
        </p:nvSpPr>
        <p:spPr>
          <a:xfrm>
            <a:off x="3721196" y="1067698"/>
            <a:ext cx="4416963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endParaRPr lang="en-IN" dirty="0">
              <a:solidFill>
                <a:schemeClr val="tx1"/>
              </a:solidFill>
            </a:endParaRPr>
          </a:p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</a:rPr>
              <a:t>Seasonal tourism</a:t>
            </a:r>
          </a:p>
          <a:p>
            <a:pPr marL="2413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1"/>
                </a:solidFill>
              </a:rPr>
              <a:t>Dependent on international travel trends, weather and regulations</a:t>
            </a: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Font typeface="Lato"/>
              <a:buChar char="●"/>
            </a:pPr>
            <a:r>
              <a:rPr lang="en" dirty="0">
                <a:solidFill>
                  <a:schemeClr val="tx1"/>
                </a:solidFill>
              </a:rPr>
              <a:t>Pricing decisions based on experience</a:t>
            </a:r>
          </a:p>
          <a:p>
            <a:pPr marL="241300" indent="-215900">
              <a:spcBef>
                <a:spcPts val="1000"/>
              </a:spcBef>
              <a:buClr>
                <a:schemeClr val="dk1"/>
              </a:buClr>
              <a:buFont typeface="Lato"/>
              <a:buChar char="●"/>
            </a:pPr>
            <a:r>
              <a:rPr lang="en" dirty="0"/>
              <a:t>Competitors are leveraing advanced AI-based optimizing tools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10" name="Google Shape;616;p73">
            <a:extLst>
              <a:ext uri="{FF2B5EF4-FFF2-40B4-BE49-F238E27FC236}">
                <a16:creationId xmlns:a16="http://schemas.microsoft.com/office/drawing/2014/main" id="{71A7CE7D-7768-6658-71D4-2C3F56C78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400" y="834302"/>
            <a:ext cx="5791201" cy="693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 affecting market trends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>
          <a:extLst>
            <a:ext uri="{FF2B5EF4-FFF2-40B4-BE49-F238E27FC236}">
              <a16:creationId xmlns:a16="http://schemas.microsoft.com/office/drawing/2014/main" id="{FBF8969A-FCB4-3061-3960-30D8FDC51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6">
            <a:extLst>
              <a:ext uri="{FF2B5EF4-FFF2-40B4-BE49-F238E27FC236}">
                <a16:creationId xmlns:a16="http://schemas.microsoft.com/office/drawing/2014/main" id="{D6DC42AD-EB52-7CF4-8F39-199A73F3DD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2480" y="0"/>
            <a:ext cx="7579360" cy="5039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n-US" sz="2000" i="1" dirty="0">
                <a:solidFill>
                  <a:schemeClr val="bg2"/>
                </a:solidFill>
              </a:rPr>
              <a:t>The market is shifting fast. To stay competitive and maximize revenue, Airbnb operators must move from </a:t>
            </a:r>
            <a:r>
              <a:rPr lang="en-US" sz="2000" b="1" i="1" dirty="0">
                <a:solidFill>
                  <a:schemeClr val="bg2"/>
                </a:solidFill>
              </a:rPr>
              <a:t>reactive</a:t>
            </a:r>
            <a:r>
              <a:rPr lang="en-US" sz="2000" i="1" dirty="0">
                <a:solidFill>
                  <a:schemeClr val="bg2"/>
                </a:solidFill>
              </a:rPr>
              <a:t> to </a:t>
            </a:r>
            <a:r>
              <a:rPr lang="en-US" sz="2000" b="1" i="1" dirty="0">
                <a:solidFill>
                  <a:schemeClr val="bg2"/>
                </a:solidFill>
              </a:rPr>
              <a:t>data-driven</a:t>
            </a:r>
            <a:r>
              <a:rPr lang="en-US" sz="2000" i="1" dirty="0">
                <a:solidFill>
                  <a:schemeClr val="bg2"/>
                </a:solidFill>
              </a:rPr>
              <a:t> pricing strategies.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2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>
          <a:extLst>
            <a:ext uri="{FF2B5EF4-FFF2-40B4-BE49-F238E27FC236}">
              <a16:creationId xmlns:a16="http://schemas.microsoft.com/office/drawing/2014/main" id="{CD3F66D3-ACF9-B26F-21F8-2D35DFB1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8">
            <a:extLst>
              <a:ext uri="{FF2B5EF4-FFF2-40B4-BE49-F238E27FC236}">
                <a16:creationId xmlns:a16="http://schemas.microsoft.com/office/drawing/2014/main" id="{A701571F-A663-F2E4-A849-7CC30707D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1350" y="11740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55" name="Google Shape;955;p88">
            <a:extLst>
              <a:ext uri="{FF2B5EF4-FFF2-40B4-BE49-F238E27FC236}">
                <a16:creationId xmlns:a16="http://schemas.microsoft.com/office/drawing/2014/main" id="{37AF661B-5195-143D-6A36-2FF2219632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09650" y="3018725"/>
            <a:ext cx="52818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CHALLENGES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33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99"/>
          <p:cNvSpPr txBox="1">
            <a:spLocks noGrp="1"/>
          </p:cNvSpPr>
          <p:nvPr>
            <p:ph type="subTitle" idx="2"/>
          </p:nvPr>
        </p:nvSpPr>
        <p:spPr>
          <a:xfrm>
            <a:off x="2222624" y="1493515"/>
            <a:ext cx="1967639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Volatile Occupancy Rates</a:t>
            </a:r>
            <a:endParaRPr dirty="0"/>
          </a:p>
        </p:txBody>
      </p:sp>
      <p:sp>
        <p:nvSpPr>
          <p:cNvPr id="1179" name="Google Shape;1179;p99"/>
          <p:cNvSpPr txBox="1">
            <a:spLocks noGrp="1"/>
          </p:cNvSpPr>
          <p:nvPr>
            <p:ph type="subTitle" idx="6"/>
          </p:nvPr>
        </p:nvSpPr>
        <p:spPr>
          <a:xfrm>
            <a:off x="6011902" y="1450843"/>
            <a:ext cx="1921025" cy="729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Non-Optimized Pricing</a:t>
            </a:r>
            <a:endParaRPr dirty="0"/>
          </a:p>
        </p:txBody>
      </p:sp>
      <p:sp>
        <p:nvSpPr>
          <p:cNvPr id="1180" name="Google Shape;1180;p99"/>
          <p:cNvSpPr txBox="1">
            <a:spLocks noGrp="1"/>
          </p:cNvSpPr>
          <p:nvPr>
            <p:ph type="title" idx="7"/>
          </p:nvPr>
        </p:nvSpPr>
        <p:spPr>
          <a:xfrm>
            <a:off x="760392" y="1669931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81" name="Google Shape;1181;p99"/>
          <p:cNvSpPr txBox="1">
            <a:spLocks noGrp="1"/>
          </p:cNvSpPr>
          <p:nvPr>
            <p:ph type="title" idx="8"/>
          </p:nvPr>
        </p:nvSpPr>
        <p:spPr>
          <a:xfrm>
            <a:off x="760392" y="2872730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82" name="Google Shape;1182;p99"/>
          <p:cNvSpPr txBox="1">
            <a:spLocks noGrp="1"/>
          </p:cNvSpPr>
          <p:nvPr>
            <p:ph type="title" idx="9"/>
          </p:nvPr>
        </p:nvSpPr>
        <p:spPr>
          <a:xfrm>
            <a:off x="4622575" y="1493515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1180;p99">
            <a:extLst>
              <a:ext uri="{FF2B5EF4-FFF2-40B4-BE49-F238E27FC236}">
                <a16:creationId xmlns:a16="http://schemas.microsoft.com/office/drawing/2014/main" id="{0F9A4041-5D7D-8272-385C-A457337448CC}"/>
              </a:ext>
            </a:extLst>
          </p:cNvPr>
          <p:cNvSpPr txBox="1">
            <a:spLocks/>
          </p:cNvSpPr>
          <p:nvPr/>
        </p:nvSpPr>
        <p:spPr>
          <a:xfrm>
            <a:off x="4622575" y="2708030"/>
            <a:ext cx="17352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 Medium"/>
              <a:buNone/>
              <a:defRPr sz="6000" b="0" i="0" u="none" strike="noStrike" cap="none">
                <a:solidFill>
                  <a:schemeClr val="lt2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1179;p99">
            <a:extLst>
              <a:ext uri="{FF2B5EF4-FFF2-40B4-BE49-F238E27FC236}">
                <a16:creationId xmlns:a16="http://schemas.microsoft.com/office/drawing/2014/main" id="{9D2C672C-DA4B-EEEE-C10F-FC11C6D480F5}"/>
              </a:ext>
            </a:extLst>
          </p:cNvPr>
          <p:cNvSpPr txBox="1">
            <a:spLocks/>
          </p:cNvSpPr>
          <p:nvPr/>
        </p:nvSpPr>
        <p:spPr>
          <a:xfrm>
            <a:off x="6011902" y="2672246"/>
            <a:ext cx="1735200" cy="82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IN" dirty="0"/>
              <a:t>Competitive Disadvantage</a:t>
            </a:r>
          </a:p>
        </p:txBody>
      </p:sp>
      <p:sp>
        <p:nvSpPr>
          <p:cNvPr id="16" name="Google Shape;1175;p99">
            <a:extLst>
              <a:ext uri="{FF2B5EF4-FFF2-40B4-BE49-F238E27FC236}">
                <a16:creationId xmlns:a16="http://schemas.microsoft.com/office/drawing/2014/main" id="{D5B996E8-D677-5D29-1E9F-F8F2AC6ECFCE}"/>
              </a:ext>
            </a:extLst>
          </p:cNvPr>
          <p:cNvSpPr txBox="1">
            <a:spLocks/>
          </p:cNvSpPr>
          <p:nvPr/>
        </p:nvSpPr>
        <p:spPr>
          <a:xfrm>
            <a:off x="2222624" y="2848712"/>
            <a:ext cx="1967639" cy="47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spcAft>
                <a:spcPts val="1600"/>
              </a:spcAft>
              <a:buSzPts val="1100"/>
              <a:buFont typeface="Arial"/>
              <a:buNone/>
            </a:pPr>
            <a:r>
              <a:rPr lang="en-IN" dirty="0"/>
              <a:t>Manual Efforts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626</Words>
  <Application>Microsoft Office PowerPoint</Application>
  <PresentationFormat>On-screen Show (16:9)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Lato</vt:lpstr>
      <vt:lpstr>Josefin Sans Medium</vt:lpstr>
      <vt:lpstr>Wingdings</vt:lpstr>
      <vt:lpstr>Roboto</vt:lpstr>
      <vt:lpstr>Arial</vt:lpstr>
      <vt:lpstr>Josefin Sans</vt:lpstr>
      <vt:lpstr>Lato Light</vt:lpstr>
      <vt:lpstr>Open Sans</vt:lpstr>
      <vt:lpstr>XL Hotel Marketing by Slidesgo</vt:lpstr>
      <vt:lpstr>Smart Pricing Optimization for Airbnb Hawaii Listings</vt:lpstr>
      <vt:lpstr>TABLE OF CONTENTS</vt:lpstr>
      <vt:lpstr>01</vt:lpstr>
      <vt:lpstr>Shoreline Solace</vt:lpstr>
      <vt:lpstr>02</vt:lpstr>
      <vt:lpstr>Factors affecting market trends</vt:lpstr>
      <vt:lpstr>PowerPoint Presentation</vt:lpstr>
      <vt:lpstr>03</vt:lpstr>
      <vt:lpstr>02</vt:lpstr>
      <vt:lpstr>GOALS</vt:lpstr>
      <vt:lpstr>“I need a data-driven strategy that helps me stay competitive without constant manual tweaking.”</vt:lpstr>
      <vt:lpstr>Key Objectives</vt:lpstr>
      <vt:lpstr>05</vt:lpstr>
      <vt:lpstr>Data Smarter Pricing Based on Data — Not Guesswork</vt:lpstr>
      <vt:lpstr>Pricing Model</vt:lpstr>
      <vt:lpstr>06</vt:lpstr>
      <vt:lpstr>Main factors affecting price</vt:lpstr>
      <vt:lpstr>BUSINESS IMPACT</vt:lpstr>
      <vt:lpstr>Price Opportunity Map</vt:lpstr>
      <vt:lpstr>High Opportunity Segments</vt:lpstr>
      <vt:lpstr>08</vt:lpstr>
      <vt:lpstr>Recommendations</vt:lpstr>
      <vt:lpstr>Future Collaboration with Client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Ayetijhya Desmukhya</cp:lastModifiedBy>
  <cp:revision>29</cp:revision>
  <dcterms:modified xsi:type="dcterms:W3CDTF">2025-06-04T06:44:02Z</dcterms:modified>
</cp:coreProperties>
</file>