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09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1FD6338-E417-473A-8DCE-E694C399092F}" type="datetimeFigureOut">
              <a:rPr lang="en-NZ" smtClean="0"/>
              <a:t>13/04/2020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74433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1437030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83082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717922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9458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172570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639485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07652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255930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D6338-E417-473A-8DCE-E694C399092F}" type="datetimeFigureOut">
              <a:rPr lang="en-NZ" smtClean="0"/>
              <a:t>13/04/2020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401989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FD6338-E417-473A-8DCE-E694C399092F}" type="datetimeFigureOut">
              <a:rPr lang="en-NZ" smtClean="0"/>
              <a:t>13/04/2020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22128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FD6338-E417-473A-8DCE-E694C399092F}" type="datetimeFigureOut">
              <a:rPr lang="en-NZ" smtClean="0"/>
              <a:t>13/04/2020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257877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D6338-E417-473A-8DCE-E694C399092F}" type="datetimeFigureOut">
              <a:rPr lang="en-NZ" smtClean="0"/>
              <a:t>13/04/2020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116665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6338-E417-473A-8DCE-E694C399092F}" type="datetimeFigureOut">
              <a:rPr lang="en-NZ" smtClean="0"/>
              <a:t>13/04/2020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24045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D6338-E417-473A-8DCE-E694C399092F}" type="datetimeFigureOut">
              <a:rPr lang="en-NZ" smtClean="0"/>
              <a:t>13/04/2020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7859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D6338-E417-473A-8DCE-E694C399092F}" type="datetimeFigureOut">
              <a:rPr lang="en-NZ" smtClean="0"/>
              <a:t>13/04/2020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4C934F2-B3C3-405A-96D5-BFBF0184804E}" type="slidenum">
              <a:rPr lang="en-NZ" smtClean="0"/>
              <a:t>‹#›</a:t>
            </a:fld>
            <a:endParaRPr lang="en-NZ"/>
          </a:p>
        </p:txBody>
      </p:sp>
    </p:spTree>
    <p:extLst>
      <p:ext uri="{BB962C8B-B14F-4D97-AF65-F5344CB8AC3E}">
        <p14:creationId xmlns:p14="http://schemas.microsoft.com/office/powerpoint/2010/main" val="356259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FD6338-E417-473A-8DCE-E694C399092F}" type="datetimeFigureOut">
              <a:rPr lang="en-NZ" smtClean="0"/>
              <a:t>13/04/2020</a:t>
            </a:fld>
            <a:endParaRPr lang="en-NZ"/>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NZ"/>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C934F2-B3C3-405A-96D5-BFBF0184804E}" type="slidenum">
              <a:rPr lang="en-NZ" smtClean="0"/>
              <a:t>‹#›</a:t>
            </a:fld>
            <a:endParaRPr lang="en-NZ"/>
          </a:p>
        </p:txBody>
      </p:sp>
    </p:spTree>
    <p:extLst>
      <p:ext uri="{BB962C8B-B14F-4D97-AF65-F5344CB8AC3E}">
        <p14:creationId xmlns:p14="http://schemas.microsoft.com/office/powerpoint/2010/main" val="7057970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fuyutaro/tokyo-airbnb-open-data" TargetMode="External"/><Relationship Id="rId2" Type="http://schemas.openxmlformats.org/officeDocument/2006/relationships/hyperlink" Target="https://en.wikipedia.org/wiki/Special_wards_of_Toky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456-EE6A-4402-908D-D672330180F4}"/>
              </a:ext>
            </a:extLst>
          </p:cNvPr>
          <p:cNvSpPr>
            <a:spLocks noGrp="1"/>
          </p:cNvSpPr>
          <p:nvPr>
            <p:ph type="ctrTitle"/>
          </p:nvPr>
        </p:nvSpPr>
        <p:spPr>
          <a:xfrm>
            <a:off x="684211" y="685799"/>
            <a:ext cx="8665061" cy="2570585"/>
          </a:xfrm>
        </p:spPr>
        <p:txBody>
          <a:bodyPr/>
          <a:lstStyle/>
          <a:p>
            <a:r>
              <a:rPr lang="en-NZ" dirty="0"/>
              <a:t>Battle of Neighbourhood</a:t>
            </a:r>
          </a:p>
        </p:txBody>
      </p:sp>
      <p:sp>
        <p:nvSpPr>
          <p:cNvPr id="3" name="Subtitle 2">
            <a:extLst>
              <a:ext uri="{FF2B5EF4-FFF2-40B4-BE49-F238E27FC236}">
                <a16:creationId xmlns:a16="http://schemas.microsoft.com/office/drawing/2014/main" id="{E5D0223C-50DE-4A57-B7F0-9CEFAAFCDE05}"/>
              </a:ext>
            </a:extLst>
          </p:cNvPr>
          <p:cNvSpPr>
            <a:spLocks noGrp="1"/>
          </p:cNvSpPr>
          <p:nvPr>
            <p:ph type="subTitle" idx="1"/>
          </p:nvPr>
        </p:nvSpPr>
        <p:spPr/>
        <p:txBody>
          <a:bodyPr/>
          <a:lstStyle/>
          <a:p>
            <a:r>
              <a:rPr lang="en-NZ" dirty="0"/>
              <a:t>Capstone Project</a:t>
            </a:r>
          </a:p>
          <a:p>
            <a:r>
              <a:rPr lang="en-NZ" dirty="0"/>
              <a:t>13/04/2020</a:t>
            </a:r>
          </a:p>
        </p:txBody>
      </p:sp>
    </p:spTree>
    <p:extLst>
      <p:ext uri="{BB962C8B-B14F-4D97-AF65-F5344CB8AC3E}">
        <p14:creationId xmlns:p14="http://schemas.microsoft.com/office/powerpoint/2010/main" val="46412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Conclusion</a:t>
            </a:r>
          </a:p>
        </p:txBody>
      </p:sp>
      <p:sp>
        <p:nvSpPr>
          <p:cNvPr id="11" name="TextBox 10">
            <a:extLst>
              <a:ext uri="{FF2B5EF4-FFF2-40B4-BE49-F238E27FC236}">
                <a16:creationId xmlns:a16="http://schemas.microsoft.com/office/drawing/2014/main" id="{F4451308-9B1C-4E42-B541-EEAE916D399D}"/>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Recommendation</a:t>
            </a:r>
          </a:p>
        </p:txBody>
      </p:sp>
      <p:sp>
        <p:nvSpPr>
          <p:cNvPr id="13" name="TextBox 12">
            <a:extLst>
              <a:ext uri="{FF2B5EF4-FFF2-40B4-BE49-F238E27FC236}">
                <a16:creationId xmlns:a16="http://schemas.microsoft.com/office/drawing/2014/main" id="{53917463-2AA4-47E5-8F85-9F8A49E388D0}"/>
              </a:ext>
            </a:extLst>
          </p:cNvPr>
          <p:cNvSpPr txBox="1"/>
          <p:nvPr/>
        </p:nvSpPr>
        <p:spPr>
          <a:xfrm>
            <a:off x="402094" y="1557913"/>
            <a:ext cx="8750784" cy="1200329"/>
          </a:xfrm>
          <a:prstGeom prst="rect">
            <a:avLst/>
          </a:prstGeom>
          <a:noFill/>
        </p:spPr>
        <p:txBody>
          <a:bodyPr wrap="square" rtlCol="0">
            <a:spAutoFit/>
          </a:bodyPr>
          <a:lstStyle/>
          <a:p>
            <a:r>
              <a:rPr lang="en-NZ" dirty="0"/>
              <a:t>On the basis that Shinjuku obtained the highest score of 1.07 in the weighting formula and the evidence of  established entertainment and fashion venues, the recommendation is to open the store in Shinjuku.</a:t>
            </a:r>
          </a:p>
          <a:p>
            <a:endParaRPr lang="en-NZ" dirty="0"/>
          </a:p>
        </p:txBody>
      </p:sp>
      <p:sp>
        <p:nvSpPr>
          <p:cNvPr id="15" name="TextBox 14">
            <a:extLst>
              <a:ext uri="{FF2B5EF4-FFF2-40B4-BE49-F238E27FC236}">
                <a16:creationId xmlns:a16="http://schemas.microsoft.com/office/drawing/2014/main" id="{3EBAC988-BA8C-4970-84DC-2DB46121F913}"/>
              </a:ext>
            </a:extLst>
          </p:cNvPr>
          <p:cNvSpPr txBox="1"/>
          <p:nvPr/>
        </p:nvSpPr>
        <p:spPr>
          <a:xfrm>
            <a:off x="271197" y="5640903"/>
            <a:ext cx="7440155" cy="461665"/>
          </a:xfrm>
          <a:prstGeom prst="rect">
            <a:avLst/>
          </a:prstGeom>
          <a:noFill/>
        </p:spPr>
        <p:txBody>
          <a:bodyPr wrap="square" rtlCol="0">
            <a:spAutoFit/>
          </a:bodyPr>
          <a:lstStyle/>
          <a:p>
            <a:r>
              <a:rPr lang="en-NZ" sz="2400" b="1" dirty="0">
                <a:solidFill>
                  <a:srgbClr val="0070C0"/>
                </a:solidFill>
              </a:rPr>
              <a:t>Limitations</a:t>
            </a:r>
          </a:p>
        </p:txBody>
      </p:sp>
      <p:sp>
        <p:nvSpPr>
          <p:cNvPr id="17" name="TextBox 16">
            <a:extLst>
              <a:ext uri="{FF2B5EF4-FFF2-40B4-BE49-F238E27FC236}">
                <a16:creationId xmlns:a16="http://schemas.microsoft.com/office/drawing/2014/main" id="{361D9CBC-9A73-44FF-9333-B44ABEC407EA}"/>
              </a:ext>
            </a:extLst>
          </p:cNvPr>
          <p:cNvSpPr txBox="1"/>
          <p:nvPr/>
        </p:nvSpPr>
        <p:spPr>
          <a:xfrm>
            <a:off x="271197" y="6087144"/>
            <a:ext cx="6463304" cy="923330"/>
          </a:xfrm>
          <a:prstGeom prst="rect">
            <a:avLst/>
          </a:prstGeom>
          <a:noFill/>
        </p:spPr>
        <p:txBody>
          <a:bodyPr wrap="square" rtlCol="0">
            <a:spAutoFit/>
          </a:bodyPr>
          <a:lstStyle/>
          <a:p>
            <a:r>
              <a:rPr lang="en-NZ" dirty="0"/>
              <a:t>The limitation of this model is the number of venues returned by Foursquare</a:t>
            </a:r>
          </a:p>
          <a:p>
            <a:endParaRPr lang="en-NZ" dirty="0"/>
          </a:p>
        </p:txBody>
      </p:sp>
      <p:pic>
        <p:nvPicPr>
          <p:cNvPr id="19" name="Picture 18">
            <a:extLst>
              <a:ext uri="{FF2B5EF4-FFF2-40B4-BE49-F238E27FC236}">
                <a16:creationId xmlns:a16="http://schemas.microsoft.com/office/drawing/2014/main" id="{DAF76C0F-59ED-42FA-BB99-3713654495E0}"/>
              </a:ext>
            </a:extLst>
          </p:cNvPr>
          <p:cNvPicPr/>
          <p:nvPr/>
        </p:nvPicPr>
        <p:blipFill>
          <a:blip r:embed="rId2"/>
          <a:stretch>
            <a:fillRect/>
          </a:stretch>
        </p:blipFill>
        <p:spPr>
          <a:xfrm>
            <a:off x="771209" y="3113186"/>
            <a:ext cx="3124835" cy="2458085"/>
          </a:xfrm>
          <a:prstGeom prst="rect">
            <a:avLst/>
          </a:prstGeom>
        </p:spPr>
      </p:pic>
      <p:pic>
        <p:nvPicPr>
          <p:cNvPr id="21" name="Picture 20">
            <a:extLst>
              <a:ext uri="{FF2B5EF4-FFF2-40B4-BE49-F238E27FC236}">
                <a16:creationId xmlns:a16="http://schemas.microsoft.com/office/drawing/2014/main" id="{A8279874-7D1A-4335-B0EE-7AC7BCFFC721}"/>
              </a:ext>
            </a:extLst>
          </p:cNvPr>
          <p:cNvPicPr/>
          <p:nvPr/>
        </p:nvPicPr>
        <p:blipFill>
          <a:blip r:embed="rId3"/>
          <a:stretch>
            <a:fillRect/>
          </a:stretch>
        </p:blipFill>
        <p:spPr>
          <a:xfrm>
            <a:off x="4122172" y="3101231"/>
            <a:ext cx="3810001" cy="2458085"/>
          </a:xfrm>
          <a:prstGeom prst="rect">
            <a:avLst/>
          </a:prstGeom>
        </p:spPr>
      </p:pic>
      <p:sp>
        <p:nvSpPr>
          <p:cNvPr id="3" name="TextBox 2">
            <a:extLst>
              <a:ext uri="{FF2B5EF4-FFF2-40B4-BE49-F238E27FC236}">
                <a16:creationId xmlns:a16="http://schemas.microsoft.com/office/drawing/2014/main" id="{6E402C0E-DC3D-4FE1-8DC3-A9353E32C18C}"/>
              </a:ext>
            </a:extLst>
          </p:cNvPr>
          <p:cNvSpPr txBox="1"/>
          <p:nvPr/>
        </p:nvSpPr>
        <p:spPr>
          <a:xfrm>
            <a:off x="762248" y="2724926"/>
            <a:ext cx="7160964" cy="307777"/>
          </a:xfrm>
          <a:prstGeom prst="rect">
            <a:avLst/>
          </a:prstGeom>
          <a:noFill/>
        </p:spPr>
        <p:txBody>
          <a:bodyPr wrap="square" rtlCol="0">
            <a:spAutoFit/>
          </a:bodyPr>
          <a:lstStyle/>
          <a:p>
            <a:r>
              <a:rPr lang="en-NZ" sz="1400" dirty="0"/>
              <a:t>Location within Shinjuku with the highest concentration of location of interest: </a:t>
            </a:r>
          </a:p>
        </p:txBody>
      </p:sp>
    </p:spTree>
    <p:extLst>
      <p:ext uri="{BB962C8B-B14F-4D97-AF65-F5344CB8AC3E}">
        <p14:creationId xmlns:p14="http://schemas.microsoft.com/office/powerpoint/2010/main" val="17980517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4170173" cy="564503"/>
          </a:xfrm>
        </p:spPr>
        <p:txBody>
          <a:bodyPr vert="horz" lIns="91440" tIns="45720" rIns="91440" bIns="45720" rtlCol="0" anchor="b">
            <a:noAutofit/>
          </a:bodyPr>
          <a:lstStyle/>
          <a:p>
            <a:r>
              <a:rPr lang="en-US" sz="3200" b="1" dirty="0">
                <a:solidFill>
                  <a:schemeClr val="bg1"/>
                </a:solidFill>
              </a:rPr>
              <a:t>Business Problem</a:t>
            </a:r>
          </a:p>
        </p:txBody>
      </p:sp>
      <p:sp>
        <p:nvSpPr>
          <p:cNvPr id="6" name="TextBox 5">
            <a:extLst>
              <a:ext uri="{FF2B5EF4-FFF2-40B4-BE49-F238E27FC236}">
                <a16:creationId xmlns:a16="http://schemas.microsoft.com/office/drawing/2014/main" id="{051FC972-2AFC-4797-804A-28691E30BFB3}"/>
              </a:ext>
            </a:extLst>
          </p:cNvPr>
          <p:cNvSpPr txBox="1"/>
          <p:nvPr/>
        </p:nvSpPr>
        <p:spPr>
          <a:xfrm>
            <a:off x="411596" y="1342348"/>
            <a:ext cx="8336132" cy="2308324"/>
          </a:xfrm>
          <a:prstGeom prst="rect">
            <a:avLst/>
          </a:prstGeom>
          <a:noFill/>
        </p:spPr>
        <p:txBody>
          <a:bodyPr wrap="square" rtlCol="0">
            <a:spAutoFit/>
          </a:bodyPr>
          <a:lstStyle/>
          <a:p>
            <a:r>
              <a:rPr lang="en-NZ" dirty="0"/>
              <a:t>An international fashion chain, XYZ Limited has decided to open their first store in Asia and is considering Tokyo as a potential candidate, XYZ Limited want to establish the store as soon as possible.</a:t>
            </a:r>
          </a:p>
          <a:p>
            <a:endParaRPr lang="en-NZ" dirty="0"/>
          </a:p>
          <a:p>
            <a:r>
              <a:rPr lang="en-NZ" dirty="0"/>
              <a:t>Being the capital of Japan it offers a large potential customer base</a:t>
            </a:r>
          </a:p>
          <a:p>
            <a:pPr marL="742950" lvl="1" indent="-285750">
              <a:buFont typeface="Arial" panose="020B0604020202020204" pitchFamily="34" charset="0"/>
              <a:buChar char="•"/>
            </a:pPr>
            <a:r>
              <a:rPr lang="en-NZ" dirty="0"/>
              <a:t>A local population of 13.9 million people </a:t>
            </a:r>
          </a:p>
          <a:p>
            <a:pPr marL="742950" lvl="1" indent="-285750">
              <a:buFont typeface="Arial" panose="020B0604020202020204" pitchFamily="34" charset="0"/>
              <a:buChar char="•"/>
            </a:pPr>
            <a:r>
              <a:rPr lang="en-NZ" dirty="0"/>
              <a:t>31.2 million foreign tourist </a:t>
            </a:r>
          </a:p>
          <a:p>
            <a:pPr marL="742950" lvl="1" indent="-285750">
              <a:buFont typeface="Arial" panose="020B0604020202020204" pitchFamily="34" charset="0"/>
              <a:buChar char="•"/>
            </a:pPr>
            <a:r>
              <a:rPr lang="en-NZ" dirty="0"/>
              <a:t>The next Olympics will also be held in Tokyo</a:t>
            </a:r>
          </a:p>
        </p:txBody>
      </p:sp>
      <p:sp>
        <p:nvSpPr>
          <p:cNvPr id="15" name="TextBox 14">
            <a:extLst>
              <a:ext uri="{FF2B5EF4-FFF2-40B4-BE49-F238E27FC236}">
                <a16:creationId xmlns:a16="http://schemas.microsoft.com/office/drawing/2014/main" id="{EA5FC711-73F9-43A3-918B-50A38AA0D9A9}"/>
              </a:ext>
            </a:extLst>
          </p:cNvPr>
          <p:cNvSpPr txBox="1"/>
          <p:nvPr/>
        </p:nvSpPr>
        <p:spPr>
          <a:xfrm>
            <a:off x="411596" y="4119985"/>
            <a:ext cx="8336132" cy="2308324"/>
          </a:xfrm>
          <a:prstGeom prst="rect">
            <a:avLst/>
          </a:prstGeom>
          <a:noFill/>
        </p:spPr>
        <p:txBody>
          <a:bodyPr wrap="square" rtlCol="0">
            <a:spAutoFit/>
          </a:bodyPr>
          <a:lstStyle/>
          <a:p>
            <a:r>
              <a:rPr lang="en-NZ" dirty="0"/>
              <a:t>The client has provided criteria to select the final district to maximise potential customers:</a:t>
            </a:r>
          </a:p>
          <a:p>
            <a:pPr marL="742950" lvl="1" indent="-285750">
              <a:buFont typeface="Arial" panose="020B0604020202020204" pitchFamily="34" charset="0"/>
              <a:buChar char="•"/>
            </a:pPr>
            <a:r>
              <a:rPr lang="en-NZ" dirty="0"/>
              <a:t>High density of local population</a:t>
            </a:r>
          </a:p>
          <a:p>
            <a:pPr marL="742950" lvl="1" indent="-285750">
              <a:buFont typeface="Arial" panose="020B0604020202020204" pitchFamily="34" charset="0"/>
              <a:buChar char="•"/>
            </a:pPr>
            <a:r>
              <a:rPr lang="en-NZ" dirty="0"/>
              <a:t>Large number of tourist</a:t>
            </a:r>
          </a:p>
          <a:p>
            <a:pPr marL="742950" lvl="1" indent="-285750">
              <a:buFont typeface="Arial" panose="020B0604020202020204" pitchFamily="34" charset="0"/>
              <a:buChar char="•"/>
            </a:pPr>
            <a:r>
              <a:rPr lang="en-NZ" dirty="0"/>
              <a:t>An established leisure suburb with entertainment venues that will draw visitors </a:t>
            </a:r>
          </a:p>
          <a:p>
            <a:pPr marL="742950" lvl="1" indent="-285750">
              <a:buFont typeface="Arial" panose="020B0604020202020204" pitchFamily="34" charset="0"/>
              <a:buChar char="•"/>
            </a:pPr>
            <a:r>
              <a:rPr lang="en-NZ" dirty="0"/>
              <a:t>An established shopping hub with fashion venues that will draw shoppers</a:t>
            </a:r>
          </a:p>
        </p:txBody>
      </p:sp>
      <p:sp>
        <p:nvSpPr>
          <p:cNvPr id="7" name="TextBox 6">
            <a:extLst>
              <a:ext uri="{FF2B5EF4-FFF2-40B4-BE49-F238E27FC236}">
                <a16:creationId xmlns:a16="http://schemas.microsoft.com/office/drawing/2014/main" id="{848092C2-B376-4C9D-A3F1-020AB53FA6DB}"/>
              </a:ext>
            </a:extLst>
          </p:cNvPr>
          <p:cNvSpPr txBox="1"/>
          <p:nvPr/>
        </p:nvSpPr>
        <p:spPr>
          <a:xfrm>
            <a:off x="142043" y="902289"/>
            <a:ext cx="2050741" cy="461665"/>
          </a:xfrm>
          <a:prstGeom prst="rect">
            <a:avLst/>
          </a:prstGeom>
          <a:noFill/>
        </p:spPr>
        <p:txBody>
          <a:bodyPr wrap="square" rtlCol="0">
            <a:spAutoFit/>
          </a:bodyPr>
          <a:lstStyle/>
          <a:p>
            <a:r>
              <a:rPr lang="en-NZ" sz="2400" b="1" dirty="0">
                <a:solidFill>
                  <a:srgbClr val="0070C0"/>
                </a:solidFill>
              </a:rPr>
              <a:t>Background</a:t>
            </a:r>
          </a:p>
        </p:txBody>
      </p:sp>
      <p:sp>
        <p:nvSpPr>
          <p:cNvPr id="17" name="TextBox 16">
            <a:extLst>
              <a:ext uri="{FF2B5EF4-FFF2-40B4-BE49-F238E27FC236}">
                <a16:creationId xmlns:a16="http://schemas.microsoft.com/office/drawing/2014/main" id="{FD516133-9808-459C-ADBE-08469BB3D74D}"/>
              </a:ext>
            </a:extLst>
          </p:cNvPr>
          <p:cNvSpPr txBox="1"/>
          <p:nvPr/>
        </p:nvSpPr>
        <p:spPr>
          <a:xfrm>
            <a:off x="271197" y="3658319"/>
            <a:ext cx="2818232" cy="461665"/>
          </a:xfrm>
          <a:prstGeom prst="rect">
            <a:avLst/>
          </a:prstGeom>
          <a:noFill/>
        </p:spPr>
        <p:txBody>
          <a:bodyPr wrap="square" rtlCol="0">
            <a:spAutoFit/>
          </a:bodyPr>
          <a:lstStyle/>
          <a:p>
            <a:r>
              <a:rPr lang="en-NZ" sz="2400" b="1" dirty="0">
                <a:solidFill>
                  <a:srgbClr val="0070C0"/>
                </a:solidFill>
              </a:rPr>
              <a:t>Client Criteria</a:t>
            </a:r>
          </a:p>
        </p:txBody>
      </p:sp>
    </p:spTree>
    <p:extLst>
      <p:ext uri="{BB962C8B-B14F-4D97-AF65-F5344CB8AC3E}">
        <p14:creationId xmlns:p14="http://schemas.microsoft.com/office/powerpoint/2010/main" val="4578668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7283700" cy="564503"/>
          </a:xfrm>
        </p:spPr>
        <p:txBody>
          <a:bodyPr vert="horz" lIns="91440" tIns="45720" rIns="91440" bIns="45720" rtlCol="0" anchor="b">
            <a:noAutofit/>
          </a:bodyPr>
          <a:lstStyle/>
          <a:p>
            <a:r>
              <a:rPr lang="en-US" sz="3200" b="1" dirty="0">
                <a:solidFill>
                  <a:schemeClr val="bg1"/>
                </a:solidFill>
              </a:rPr>
              <a:t>Data sourcing and Wrangling </a:t>
            </a:r>
          </a:p>
        </p:txBody>
      </p:sp>
      <p:sp>
        <p:nvSpPr>
          <p:cNvPr id="11" name="TextBox 10">
            <a:extLst>
              <a:ext uri="{FF2B5EF4-FFF2-40B4-BE49-F238E27FC236}">
                <a16:creationId xmlns:a16="http://schemas.microsoft.com/office/drawing/2014/main" id="{1A66A426-7FAC-4382-BD89-E706EE1A03CC}"/>
              </a:ext>
            </a:extLst>
          </p:cNvPr>
          <p:cNvSpPr txBox="1"/>
          <p:nvPr/>
        </p:nvSpPr>
        <p:spPr>
          <a:xfrm>
            <a:off x="411596" y="1342348"/>
            <a:ext cx="8336132" cy="3693319"/>
          </a:xfrm>
          <a:prstGeom prst="rect">
            <a:avLst/>
          </a:prstGeom>
          <a:noFill/>
        </p:spPr>
        <p:txBody>
          <a:bodyPr wrap="square" rtlCol="0">
            <a:spAutoFit/>
          </a:bodyPr>
          <a:lstStyle/>
          <a:p>
            <a:r>
              <a:rPr lang="en-NZ" dirty="0"/>
              <a:t>Two data source is sourced for this study</a:t>
            </a:r>
          </a:p>
          <a:p>
            <a:pPr marL="800100" lvl="1" indent="-342900">
              <a:buFont typeface="+mj-lt"/>
              <a:buAutoNum type="arabicPeriod"/>
            </a:pPr>
            <a:r>
              <a:rPr lang="en-NZ" dirty="0"/>
              <a:t>Tokyo local population demographic information by ward</a:t>
            </a:r>
          </a:p>
          <a:p>
            <a:pPr marL="1257300" lvl="2" indent="-342900">
              <a:buFont typeface="Arial" panose="020B0604020202020204" pitchFamily="34" charset="0"/>
              <a:buChar char="•"/>
            </a:pPr>
            <a:r>
              <a:rPr lang="en-NZ" dirty="0"/>
              <a:t>Source: Wikipedia</a:t>
            </a:r>
          </a:p>
          <a:p>
            <a:pPr marL="1257300" lvl="2" indent="-342900">
              <a:buFont typeface="Arial" panose="020B0604020202020204" pitchFamily="34" charset="0"/>
              <a:buChar char="•"/>
            </a:pPr>
            <a:r>
              <a:rPr lang="en-NZ" dirty="0"/>
              <a:t>Format: Web Scrap</a:t>
            </a:r>
          </a:p>
          <a:p>
            <a:pPr marL="1257300" lvl="2" indent="-342900">
              <a:buFont typeface="Arial" panose="020B0604020202020204" pitchFamily="34" charset="0"/>
              <a:buChar char="•"/>
            </a:pPr>
            <a:r>
              <a:rPr lang="en-NZ" dirty="0"/>
              <a:t>Data at Date: 2016</a:t>
            </a:r>
          </a:p>
          <a:p>
            <a:pPr marL="1257300" lvl="2" indent="-342900">
              <a:buFont typeface="Arial" panose="020B0604020202020204" pitchFamily="34" charset="0"/>
              <a:buChar char="•"/>
            </a:pPr>
            <a:r>
              <a:rPr lang="en-NZ" dirty="0"/>
              <a:t>Size: 8 Columns 24 Rows</a:t>
            </a:r>
          </a:p>
          <a:p>
            <a:pPr marL="1257300" lvl="2" indent="-342900">
              <a:buFont typeface="Arial" panose="020B0604020202020204" pitchFamily="34" charset="0"/>
              <a:buChar char="•"/>
            </a:pPr>
            <a:r>
              <a:rPr lang="en-NZ" dirty="0"/>
              <a:t>Link: </a:t>
            </a:r>
            <a:r>
              <a:rPr lang="en-NZ" sz="1400" u="sng" dirty="0">
                <a:hlinkClick r:id="rId2"/>
              </a:rPr>
              <a:t>https://en.wikipedia.org/wiki/Special_wards_of_Tokyo</a:t>
            </a:r>
            <a:endParaRPr lang="en-NZ" sz="1400" dirty="0"/>
          </a:p>
          <a:p>
            <a:pPr marL="800100" lvl="1" indent="-342900">
              <a:buFont typeface="+mj-lt"/>
              <a:buAutoNum type="arabicPeriod"/>
            </a:pPr>
            <a:r>
              <a:rPr lang="en-NZ" dirty="0"/>
              <a:t>Tokyo Airbnb data by ward as approximation of tourist population</a:t>
            </a:r>
          </a:p>
          <a:p>
            <a:pPr marL="1257300" lvl="2" indent="-342900">
              <a:buFont typeface="Arial" panose="020B0604020202020204" pitchFamily="34" charset="0"/>
              <a:buChar char="•"/>
            </a:pPr>
            <a:r>
              <a:rPr lang="en-NZ" dirty="0"/>
              <a:t>Source: Kaggle</a:t>
            </a:r>
          </a:p>
          <a:p>
            <a:pPr marL="1257300" lvl="2" indent="-342900">
              <a:buFont typeface="Arial" panose="020B0604020202020204" pitchFamily="34" charset="0"/>
              <a:buChar char="•"/>
            </a:pPr>
            <a:r>
              <a:rPr lang="en-NZ" dirty="0"/>
              <a:t>Format: CSV file</a:t>
            </a:r>
          </a:p>
          <a:p>
            <a:pPr marL="1257300" lvl="2" indent="-342900">
              <a:buFont typeface="Arial" panose="020B0604020202020204" pitchFamily="34" charset="0"/>
              <a:buChar char="•"/>
            </a:pPr>
            <a:r>
              <a:rPr lang="en-NZ" dirty="0"/>
              <a:t>Data at Date: 2019</a:t>
            </a:r>
          </a:p>
          <a:p>
            <a:pPr marL="1257300" lvl="2" indent="-342900">
              <a:buFont typeface="Arial" panose="020B0604020202020204" pitchFamily="34" charset="0"/>
              <a:buChar char="•"/>
            </a:pPr>
            <a:r>
              <a:rPr lang="en-NZ" dirty="0"/>
              <a:t>Size: 14 Columns 11467 Rows</a:t>
            </a:r>
          </a:p>
          <a:p>
            <a:pPr marL="1257300" lvl="2" indent="-342900">
              <a:buFont typeface="Arial" panose="020B0604020202020204" pitchFamily="34" charset="0"/>
              <a:buChar char="•"/>
            </a:pPr>
            <a:r>
              <a:rPr lang="en-NZ" dirty="0"/>
              <a:t>Link: </a:t>
            </a:r>
            <a:r>
              <a:rPr lang="en-NZ" sz="1400" u="sng" dirty="0">
                <a:hlinkClick r:id="rId3"/>
              </a:rPr>
              <a:t>https://www.kaggle.com/fuyutaro/tokyo-airbnb-open-data</a:t>
            </a:r>
            <a:endParaRPr lang="en-NZ" sz="1400" dirty="0"/>
          </a:p>
        </p:txBody>
      </p:sp>
      <p:sp>
        <p:nvSpPr>
          <p:cNvPr id="13" name="TextBox 12">
            <a:extLst>
              <a:ext uri="{FF2B5EF4-FFF2-40B4-BE49-F238E27FC236}">
                <a16:creationId xmlns:a16="http://schemas.microsoft.com/office/drawing/2014/main" id="{5DB55D14-BEA6-412C-84C2-3A86EFC952DF}"/>
              </a:ext>
            </a:extLst>
          </p:cNvPr>
          <p:cNvSpPr txBox="1"/>
          <p:nvPr/>
        </p:nvSpPr>
        <p:spPr>
          <a:xfrm>
            <a:off x="142043" y="902289"/>
            <a:ext cx="2787588" cy="461665"/>
          </a:xfrm>
          <a:prstGeom prst="rect">
            <a:avLst/>
          </a:prstGeom>
          <a:noFill/>
        </p:spPr>
        <p:txBody>
          <a:bodyPr wrap="square" rtlCol="0">
            <a:spAutoFit/>
          </a:bodyPr>
          <a:lstStyle/>
          <a:p>
            <a:r>
              <a:rPr lang="en-NZ" sz="2400" b="1" dirty="0">
                <a:solidFill>
                  <a:srgbClr val="0070C0"/>
                </a:solidFill>
              </a:rPr>
              <a:t>Data Sourcing</a:t>
            </a:r>
          </a:p>
        </p:txBody>
      </p:sp>
      <p:sp>
        <p:nvSpPr>
          <p:cNvPr id="15" name="TextBox 14">
            <a:extLst>
              <a:ext uri="{FF2B5EF4-FFF2-40B4-BE49-F238E27FC236}">
                <a16:creationId xmlns:a16="http://schemas.microsoft.com/office/drawing/2014/main" id="{3F7A8FB8-ADCD-4A12-A664-3B8FD0BF6706}"/>
              </a:ext>
            </a:extLst>
          </p:cNvPr>
          <p:cNvSpPr txBox="1"/>
          <p:nvPr/>
        </p:nvSpPr>
        <p:spPr>
          <a:xfrm>
            <a:off x="266497" y="4925202"/>
            <a:ext cx="2787588" cy="461665"/>
          </a:xfrm>
          <a:prstGeom prst="rect">
            <a:avLst/>
          </a:prstGeom>
          <a:noFill/>
        </p:spPr>
        <p:txBody>
          <a:bodyPr wrap="square" rtlCol="0">
            <a:spAutoFit/>
          </a:bodyPr>
          <a:lstStyle/>
          <a:p>
            <a:r>
              <a:rPr lang="en-NZ" sz="2400" b="1" dirty="0">
                <a:solidFill>
                  <a:srgbClr val="0070C0"/>
                </a:solidFill>
              </a:rPr>
              <a:t>Data Wrangling</a:t>
            </a:r>
          </a:p>
        </p:txBody>
      </p:sp>
      <p:sp>
        <p:nvSpPr>
          <p:cNvPr id="17" name="TextBox 16">
            <a:extLst>
              <a:ext uri="{FF2B5EF4-FFF2-40B4-BE49-F238E27FC236}">
                <a16:creationId xmlns:a16="http://schemas.microsoft.com/office/drawing/2014/main" id="{2CE60952-4DDE-4899-B956-F90358714063}"/>
              </a:ext>
            </a:extLst>
          </p:cNvPr>
          <p:cNvSpPr txBox="1"/>
          <p:nvPr/>
        </p:nvSpPr>
        <p:spPr>
          <a:xfrm>
            <a:off x="411596" y="5425336"/>
            <a:ext cx="8336132" cy="923330"/>
          </a:xfrm>
          <a:prstGeom prst="rect">
            <a:avLst/>
          </a:prstGeom>
          <a:noFill/>
        </p:spPr>
        <p:txBody>
          <a:bodyPr wrap="square" rtlCol="0">
            <a:spAutoFit/>
          </a:bodyPr>
          <a:lstStyle/>
          <a:p>
            <a:pPr marL="285750" indent="-285750">
              <a:buFont typeface="Arial" panose="020B0604020202020204" pitchFamily="34" charset="0"/>
              <a:buChar char="•"/>
            </a:pPr>
            <a:r>
              <a:rPr lang="en-NZ" dirty="0"/>
              <a:t>Removed columns</a:t>
            </a:r>
          </a:p>
          <a:p>
            <a:pPr marL="285750" indent="-285750">
              <a:buFont typeface="Arial" panose="020B0604020202020204" pitchFamily="34" charset="0"/>
              <a:buChar char="•"/>
            </a:pPr>
            <a:r>
              <a:rPr lang="en-NZ" dirty="0"/>
              <a:t>Removed Total rows and Empty Rows</a:t>
            </a:r>
          </a:p>
          <a:p>
            <a:pPr marL="285750" indent="-285750">
              <a:buFont typeface="Arial" panose="020B0604020202020204" pitchFamily="34" charset="0"/>
              <a:buChar char="•"/>
            </a:pPr>
            <a:r>
              <a:rPr lang="en-NZ" dirty="0"/>
              <a:t>Cleaned funny characters within text columns </a:t>
            </a:r>
          </a:p>
        </p:txBody>
      </p:sp>
    </p:spTree>
    <p:extLst>
      <p:ext uri="{BB962C8B-B14F-4D97-AF65-F5344CB8AC3E}">
        <p14:creationId xmlns:p14="http://schemas.microsoft.com/office/powerpoint/2010/main" val="215858408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Population – potential customers</a:t>
            </a:r>
          </a:p>
        </p:txBody>
      </p:sp>
      <p:sp>
        <p:nvSpPr>
          <p:cNvPr id="11" name="TextBox 10">
            <a:extLst>
              <a:ext uri="{FF2B5EF4-FFF2-40B4-BE49-F238E27FC236}">
                <a16:creationId xmlns:a16="http://schemas.microsoft.com/office/drawing/2014/main" id="{8B27C70F-D822-449F-AA5A-FE725BAC4907}"/>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Analysis of file source 1 – Tokyo Ward Population</a:t>
            </a:r>
          </a:p>
        </p:txBody>
      </p:sp>
      <p:sp>
        <p:nvSpPr>
          <p:cNvPr id="13" name="TextBox 12">
            <a:extLst>
              <a:ext uri="{FF2B5EF4-FFF2-40B4-BE49-F238E27FC236}">
                <a16:creationId xmlns:a16="http://schemas.microsoft.com/office/drawing/2014/main" id="{3807EF32-A6C1-4E4C-AE93-DB0851C9E1A3}"/>
              </a:ext>
            </a:extLst>
          </p:cNvPr>
          <p:cNvSpPr txBox="1"/>
          <p:nvPr/>
        </p:nvSpPr>
        <p:spPr>
          <a:xfrm>
            <a:off x="402095" y="1557913"/>
            <a:ext cx="6463304" cy="2308324"/>
          </a:xfrm>
          <a:prstGeom prst="rect">
            <a:avLst/>
          </a:prstGeom>
          <a:noFill/>
        </p:spPr>
        <p:txBody>
          <a:bodyPr wrap="square" rtlCol="0">
            <a:spAutoFit/>
          </a:bodyPr>
          <a:lstStyle/>
          <a:p>
            <a:r>
              <a:rPr lang="en-NZ" dirty="0"/>
              <a:t>Analysis of the Ward Population data showed low correlation and no apparent trend, however we are able to identify the wards that can supply the highest local customers:</a:t>
            </a:r>
          </a:p>
          <a:p>
            <a:pPr marL="800100" lvl="1" indent="-342900">
              <a:buFont typeface="+mj-lt"/>
              <a:buAutoNum type="arabicPeriod"/>
            </a:pPr>
            <a:r>
              <a:rPr lang="en-NZ" dirty="0"/>
              <a:t>Toshima Ward</a:t>
            </a:r>
          </a:p>
          <a:p>
            <a:pPr marL="800100" lvl="1" indent="-342900">
              <a:buFont typeface="+mj-lt"/>
              <a:buAutoNum type="arabicPeriod"/>
            </a:pPr>
            <a:r>
              <a:rPr lang="en-NZ" dirty="0"/>
              <a:t>Nakano Ward</a:t>
            </a:r>
          </a:p>
          <a:p>
            <a:pPr marL="800100" lvl="1" indent="-342900">
              <a:buFont typeface="+mj-lt"/>
              <a:buAutoNum type="arabicPeriod"/>
            </a:pPr>
            <a:r>
              <a:rPr lang="en-NZ" dirty="0"/>
              <a:t>Arakawa Ward</a:t>
            </a:r>
          </a:p>
          <a:p>
            <a:pPr marL="800100" lvl="1" indent="-342900">
              <a:buFont typeface="+mj-lt"/>
              <a:buAutoNum type="arabicPeriod"/>
            </a:pPr>
            <a:r>
              <a:rPr lang="en-NZ" dirty="0"/>
              <a:t>Taito Ward</a:t>
            </a:r>
          </a:p>
        </p:txBody>
      </p:sp>
      <p:pic>
        <p:nvPicPr>
          <p:cNvPr id="3" name="Picture 2">
            <a:extLst>
              <a:ext uri="{FF2B5EF4-FFF2-40B4-BE49-F238E27FC236}">
                <a16:creationId xmlns:a16="http://schemas.microsoft.com/office/drawing/2014/main" id="{95726219-D11A-415B-8EBF-35CB6CE107F9}"/>
              </a:ext>
            </a:extLst>
          </p:cNvPr>
          <p:cNvPicPr>
            <a:picLocks noChangeAspect="1"/>
          </p:cNvPicPr>
          <p:nvPr/>
        </p:nvPicPr>
        <p:blipFill>
          <a:blip r:embed="rId2"/>
          <a:stretch>
            <a:fillRect/>
          </a:stretch>
        </p:blipFill>
        <p:spPr>
          <a:xfrm>
            <a:off x="7016212" y="2072105"/>
            <a:ext cx="3398138" cy="2241662"/>
          </a:xfrm>
          <a:prstGeom prst="rect">
            <a:avLst/>
          </a:prstGeom>
        </p:spPr>
      </p:pic>
      <p:pic>
        <p:nvPicPr>
          <p:cNvPr id="6" name="Picture 5">
            <a:extLst>
              <a:ext uri="{FF2B5EF4-FFF2-40B4-BE49-F238E27FC236}">
                <a16:creationId xmlns:a16="http://schemas.microsoft.com/office/drawing/2014/main" id="{0EF87980-F182-413B-8CF3-E2AB37223F57}"/>
              </a:ext>
            </a:extLst>
          </p:cNvPr>
          <p:cNvPicPr>
            <a:picLocks noChangeAspect="1"/>
          </p:cNvPicPr>
          <p:nvPr/>
        </p:nvPicPr>
        <p:blipFill>
          <a:blip r:embed="rId3"/>
          <a:stretch>
            <a:fillRect/>
          </a:stretch>
        </p:blipFill>
        <p:spPr>
          <a:xfrm>
            <a:off x="608633" y="4458627"/>
            <a:ext cx="7619379" cy="2103569"/>
          </a:xfrm>
          <a:prstGeom prst="rect">
            <a:avLst/>
          </a:prstGeom>
        </p:spPr>
      </p:pic>
    </p:spTree>
    <p:extLst>
      <p:ext uri="{BB962C8B-B14F-4D97-AF65-F5344CB8AC3E}">
        <p14:creationId xmlns:p14="http://schemas.microsoft.com/office/powerpoint/2010/main" val="27555669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Population and density</a:t>
            </a:r>
          </a:p>
        </p:txBody>
      </p:sp>
      <p:pic>
        <p:nvPicPr>
          <p:cNvPr id="3" name="Picture 2">
            <a:extLst>
              <a:ext uri="{FF2B5EF4-FFF2-40B4-BE49-F238E27FC236}">
                <a16:creationId xmlns:a16="http://schemas.microsoft.com/office/drawing/2014/main" id="{C28B8AA4-86CA-4D75-9871-257FDEE4F66C}"/>
              </a:ext>
            </a:extLst>
          </p:cNvPr>
          <p:cNvPicPr>
            <a:picLocks noChangeAspect="1"/>
          </p:cNvPicPr>
          <p:nvPr/>
        </p:nvPicPr>
        <p:blipFill>
          <a:blip r:embed="rId2"/>
          <a:stretch>
            <a:fillRect/>
          </a:stretch>
        </p:blipFill>
        <p:spPr>
          <a:xfrm>
            <a:off x="7677489" y="2003819"/>
            <a:ext cx="1333500" cy="1828800"/>
          </a:xfrm>
          <a:prstGeom prst="rect">
            <a:avLst/>
          </a:prstGeom>
        </p:spPr>
      </p:pic>
      <p:pic>
        <p:nvPicPr>
          <p:cNvPr id="4" name="Picture 3">
            <a:extLst>
              <a:ext uri="{FF2B5EF4-FFF2-40B4-BE49-F238E27FC236}">
                <a16:creationId xmlns:a16="http://schemas.microsoft.com/office/drawing/2014/main" id="{3DC79817-CBC4-4484-AC05-E3BF27CEE24C}"/>
              </a:ext>
            </a:extLst>
          </p:cNvPr>
          <p:cNvPicPr>
            <a:picLocks noChangeAspect="1"/>
          </p:cNvPicPr>
          <p:nvPr/>
        </p:nvPicPr>
        <p:blipFill>
          <a:blip r:embed="rId3"/>
          <a:stretch>
            <a:fillRect/>
          </a:stretch>
        </p:blipFill>
        <p:spPr>
          <a:xfrm>
            <a:off x="2162439" y="3863723"/>
            <a:ext cx="3895725" cy="2524125"/>
          </a:xfrm>
          <a:prstGeom prst="rect">
            <a:avLst/>
          </a:prstGeom>
        </p:spPr>
      </p:pic>
      <p:sp>
        <p:nvSpPr>
          <p:cNvPr id="13" name="TextBox 12">
            <a:extLst>
              <a:ext uri="{FF2B5EF4-FFF2-40B4-BE49-F238E27FC236}">
                <a16:creationId xmlns:a16="http://schemas.microsoft.com/office/drawing/2014/main" id="{7D3B4BCC-D68A-4E8C-B0B6-F7A3DFC6F0E8}"/>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Analysis of file source 2 – Tokyo Tourist Population</a:t>
            </a:r>
          </a:p>
        </p:txBody>
      </p:sp>
      <p:sp>
        <p:nvSpPr>
          <p:cNvPr id="15" name="TextBox 14">
            <a:extLst>
              <a:ext uri="{FF2B5EF4-FFF2-40B4-BE49-F238E27FC236}">
                <a16:creationId xmlns:a16="http://schemas.microsoft.com/office/drawing/2014/main" id="{07E80817-9E04-42CE-9CCE-8FBDEB6367D1}"/>
              </a:ext>
            </a:extLst>
          </p:cNvPr>
          <p:cNvSpPr txBox="1"/>
          <p:nvPr/>
        </p:nvSpPr>
        <p:spPr>
          <a:xfrm>
            <a:off x="402095" y="1557913"/>
            <a:ext cx="6463304" cy="1754326"/>
          </a:xfrm>
          <a:prstGeom prst="rect">
            <a:avLst/>
          </a:prstGeom>
          <a:noFill/>
        </p:spPr>
        <p:txBody>
          <a:bodyPr wrap="square" rtlCol="0">
            <a:spAutoFit/>
          </a:bodyPr>
          <a:lstStyle/>
          <a:p>
            <a:r>
              <a:rPr lang="en-NZ" dirty="0"/>
              <a:t>Summarization of the Tourist Population data shows the top wards that can supply the highest tourist customers:</a:t>
            </a:r>
          </a:p>
          <a:p>
            <a:pPr marL="800100" lvl="1" indent="-342900">
              <a:buFont typeface="+mj-lt"/>
              <a:buAutoNum type="arabicPeriod"/>
            </a:pPr>
            <a:r>
              <a:rPr lang="en-NZ" dirty="0"/>
              <a:t>Shinjuku Ward</a:t>
            </a:r>
          </a:p>
          <a:p>
            <a:pPr marL="800100" lvl="1" indent="-342900">
              <a:buFont typeface="+mj-lt"/>
              <a:buAutoNum type="arabicPeriod"/>
            </a:pPr>
            <a:r>
              <a:rPr lang="en-NZ" dirty="0"/>
              <a:t>Taito Ward</a:t>
            </a:r>
          </a:p>
          <a:p>
            <a:pPr marL="800100" lvl="1" indent="-342900">
              <a:buFont typeface="+mj-lt"/>
              <a:buAutoNum type="arabicPeriod"/>
            </a:pPr>
            <a:r>
              <a:rPr lang="en-NZ" dirty="0"/>
              <a:t>Toshima Ward</a:t>
            </a:r>
          </a:p>
          <a:p>
            <a:pPr marL="800100" lvl="1" indent="-342900">
              <a:buFont typeface="+mj-lt"/>
              <a:buAutoNum type="arabicPeriod"/>
            </a:pPr>
            <a:r>
              <a:rPr lang="en-NZ" dirty="0"/>
              <a:t>Sumida Ward</a:t>
            </a:r>
          </a:p>
        </p:txBody>
      </p:sp>
      <p:sp>
        <p:nvSpPr>
          <p:cNvPr id="6" name="TextBox 5">
            <a:extLst>
              <a:ext uri="{FF2B5EF4-FFF2-40B4-BE49-F238E27FC236}">
                <a16:creationId xmlns:a16="http://schemas.microsoft.com/office/drawing/2014/main" id="{0AA094FE-B3F6-4AC2-8902-B43195DE0E93}"/>
              </a:ext>
            </a:extLst>
          </p:cNvPr>
          <p:cNvSpPr txBox="1"/>
          <p:nvPr/>
        </p:nvSpPr>
        <p:spPr>
          <a:xfrm>
            <a:off x="521046" y="3446118"/>
            <a:ext cx="6563965" cy="369332"/>
          </a:xfrm>
          <a:prstGeom prst="rect">
            <a:avLst/>
          </a:prstGeom>
          <a:noFill/>
        </p:spPr>
        <p:txBody>
          <a:bodyPr wrap="square" rtlCol="0">
            <a:spAutoFit/>
          </a:bodyPr>
          <a:lstStyle/>
          <a:p>
            <a:r>
              <a:rPr lang="en-NZ" dirty="0"/>
              <a:t>Taito and Toshima has appeared as top in both dataset </a:t>
            </a:r>
          </a:p>
        </p:txBody>
      </p:sp>
    </p:spTree>
    <p:extLst>
      <p:ext uri="{BB962C8B-B14F-4D97-AF65-F5344CB8AC3E}">
        <p14:creationId xmlns:p14="http://schemas.microsoft.com/office/powerpoint/2010/main" val="29919620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Selecting 3 wards</a:t>
            </a:r>
          </a:p>
        </p:txBody>
      </p:sp>
      <p:sp>
        <p:nvSpPr>
          <p:cNvPr id="11" name="TextBox 10">
            <a:extLst>
              <a:ext uri="{FF2B5EF4-FFF2-40B4-BE49-F238E27FC236}">
                <a16:creationId xmlns:a16="http://schemas.microsoft.com/office/drawing/2014/main" id="{63CE8A05-2F1F-476F-845C-EFD6677E0B86}"/>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Joining the Datasets</a:t>
            </a:r>
          </a:p>
        </p:txBody>
      </p:sp>
      <p:sp>
        <p:nvSpPr>
          <p:cNvPr id="15" name="TextBox 14">
            <a:extLst>
              <a:ext uri="{FF2B5EF4-FFF2-40B4-BE49-F238E27FC236}">
                <a16:creationId xmlns:a16="http://schemas.microsoft.com/office/drawing/2014/main" id="{64E44F91-1C1E-445E-95C0-CD8DEBC4F137}"/>
              </a:ext>
            </a:extLst>
          </p:cNvPr>
          <p:cNvSpPr txBox="1"/>
          <p:nvPr/>
        </p:nvSpPr>
        <p:spPr>
          <a:xfrm>
            <a:off x="402095" y="1557913"/>
            <a:ext cx="7292518" cy="646331"/>
          </a:xfrm>
          <a:prstGeom prst="rect">
            <a:avLst/>
          </a:prstGeom>
          <a:noFill/>
        </p:spPr>
        <p:txBody>
          <a:bodyPr wrap="square" rtlCol="0">
            <a:spAutoFit/>
          </a:bodyPr>
          <a:lstStyle/>
          <a:p>
            <a:r>
              <a:rPr lang="en-NZ" dirty="0"/>
              <a:t>To analyse all the variables, the datasets was joint on the ward name. The resulting 9 variable columns with 23 ward rows </a:t>
            </a:r>
          </a:p>
        </p:txBody>
      </p:sp>
      <p:sp>
        <p:nvSpPr>
          <p:cNvPr id="17" name="TextBox 16">
            <a:extLst>
              <a:ext uri="{FF2B5EF4-FFF2-40B4-BE49-F238E27FC236}">
                <a16:creationId xmlns:a16="http://schemas.microsoft.com/office/drawing/2014/main" id="{32710DEF-6480-4885-A572-706D88CFAA14}"/>
              </a:ext>
            </a:extLst>
          </p:cNvPr>
          <p:cNvSpPr txBox="1"/>
          <p:nvPr/>
        </p:nvSpPr>
        <p:spPr>
          <a:xfrm>
            <a:off x="402095" y="2284876"/>
            <a:ext cx="7440155" cy="461665"/>
          </a:xfrm>
          <a:prstGeom prst="rect">
            <a:avLst/>
          </a:prstGeom>
          <a:noFill/>
        </p:spPr>
        <p:txBody>
          <a:bodyPr wrap="square" rtlCol="0">
            <a:spAutoFit/>
          </a:bodyPr>
          <a:lstStyle/>
          <a:p>
            <a:r>
              <a:rPr lang="en-NZ" sz="2400" b="1" dirty="0">
                <a:solidFill>
                  <a:srgbClr val="0070C0"/>
                </a:solidFill>
              </a:rPr>
              <a:t>Wards Demographic Similarity </a:t>
            </a:r>
          </a:p>
        </p:txBody>
      </p:sp>
      <p:sp>
        <p:nvSpPr>
          <p:cNvPr id="19" name="TextBox 18">
            <a:extLst>
              <a:ext uri="{FF2B5EF4-FFF2-40B4-BE49-F238E27FC236}">
                <a16:creationId xmlns:a16="http://schemas.microsoft.com/office/drawing/2014/main" id="{DC51046B-0D9D-45D6-84BA-8C69F1D891AF}"/>
              </a:ext>
            </a:extLst>
          </p:cNvPr>
          <p:cNvSpPr txBox="1"/>
          <p:nvPr/>
        </p:nvSpPr>
        <p:spPr>
          <a:xfrm>
            <a:off x="402095" y="2702640"/>
            <a:ext cx="7292518" cy="923330"/>
          </a:xfrm>
          <a:prstGeom prst="rect">
            <a:avLst/>
          </a:prstGeom>
          <a:noFill/>
        </p:spPr>
        <p:txBody>
          <a:bodyPr wrap="square" rtlCol="0">
            <a:spAutoFit/>
          </a:bodyPr>
          <a:lstStyle/>
          <a:p>
            <a:r>
              <a:rPr lang="en-NZ" dirty="0"/>
              <a:t>Cluster analysis in k-means clustering was used to look at similarities of the ward based on population demographic.</a:t>
            </a:r>
          </a:p>
          <a:p>
            <a:r>
              <a:rPr lang="en-NZ" dirty="0"/>
              <a:t>The top 3 ward we select should be within the same cluster.</a:t>
            </a:r>
          </a:p>
        </p:txBody>
      </p:sp>
      <p:pic>
        <p:nvPicPr>
          <p:cNvPr id="3" name="Picture 2">
            <a:extLst>
              <a:ext uri="{FF2B5EF4-FFF2-40B4-BE49-F238E27FC236}">
                <a16:creationId xmlns:a16="http://schemas.microsoft.com/office/drawing/2014/main" id="{B2F17B8C-9C38-4AF9-830F-EE00A66112E5}"/>
              </a:ext>
            </a:extLst>
          </p:cNvPr>
          <p:cNvPicPr>
            <a:picLocks noChangeAspect="1"/>
          </p:cNvPicPr>
          <p:nvPr/>
        </p:nvPicPr>
        <p:blipFill>
          <a:blip r:embed="rId2"/>
          <a:stretch>
            <a:fillRect/>
          </a:stretch>
        </p:blipFill>
        <p:spPr>
          <a:xfrm>
            <a:off x="3388953" y="3777765"/>
            <a:ext cx="3871478" cy="2695650"/>
          </a:xfrm>
          <a:prstGeom prst="rect">
            <a:avLst/>
          </a:prstGeom>
        </p:spPr>
      </p:pic>
      <p:graphicFrame>
        <p:nvGraphicFramePr>
          <p:cNvPr id="4" name="Table 5">
            <a:extLst>
              <a:ext uri="{FF2B5EF4-FFF2-40B4-BE49-F238E27FC236}">
                <a16:creationId xmlns:a16="http://schemas.microsoft.com/office/drawing/2014/main" id="{E5654323-2C1C-477D-9E13-614B9DA93503}"/>
              </a:ext>
            </a:extLst>
          </p:cNvPr>
          <p:cNvGraphicFramePr>
            <a:graphicFrameLocks noGrp="1"/>
          </p:cNvGraphicFramePr>
          <p:nvPr>
            <p:extLst>
              <p:ext uri="{D42A27DB-BD31-4B8C-83A1-F6EECF244321}">
                <p14:modId xmlns:p14="http://schemas.microsoft.com/office/powerpoint/2010/main" val="1863996300"/>
              </p:ext>
            </p:extLst>
          </p:nvPr>
        </p:nvGraphicFramePr>
        <p:xfrm>
          <a:off x="7860317" y="1080285"/>
          <a:ext cx="3728621" cy="2839240"/>
        </p:xfrm>
        <a:graphic>
          <a:graphicData uri="http://schemas.openxmlformats.org/drawingml/2006/table">
            <a:tbl>
              <a:tblPr firstRow="1" bandRow="1">
                <a:tableStyleId>{5C22544A-7EE6-4342-B048-85BDC9FD1C3A}</a:tableStyleId>
              </a:tblPr>
              <a:tblGrid>
                <a:gridCol w="1532310">
                  <a:extLst>
                    <a:ext uri="{9D8B030D-6E8A-4147-A177-3AD203B41FA5}">
                      <a16:colId xmlns:a16="http://schemas.microsoft.com/office/drawing/2014/main" val="2926276611"/>
                    </a:ext>
                  </a:extLst>
                </a:gridCol>
                <a:gridCol w="2196311">
                  <a:extLst>
                    <a:ext uri="{9D8B030D-6E8A-4147-A177-3AD203B41FA5}">
                      <a16:colId xmlns:a16="http://schemas.microsoft.com/office/drawing/2014/main" val="292984372"/>
                    </a:ext>
                  </a:extLst>
                </a:gridCol>
              </a:tblGrid>
              <a:tr h="339880">
                <a:tc>
                  <a:txBody>
                    <a:bodyPr/>
                    <a:lstStyle/>
                    <a:p>
                      <a:r>
                        <a:rPr lang="en-NZ" sz="1600" dirty="0"/>
                        <a:t>Column</a:t>
                      </a:r>
                    </a:p>
                  </a:txBody>
                  <a:tcPr/>
                </a:tc>
                <a:tc>
                  <a:txBody>
                    <a:bodyPr/>
                    <a:lstStyle/>
                    <a:p>
                      <a:r>
                        <a:rPr lang="en-NZ" sz="1600" dirty="0"/>
                        <a:t>Definition</a:t>
                      </a:r>
                    </a:p>
                  </a:txBody>
                  <a:tcPr/>
                </a:tc>
                <a:extLst>
                  <a:ext uri="{0D108BD9-81ED-4DB2-BD59-A6C34878D82A}">
                    <a16:rowId xmlns:a16="http://schemas.microsoft.com/office/drawing/2014/main" val="1418945882"/>
                  </a:ext>
                </a:extLst>
              </a:tr>
              <a:tr h="240748">
                <a:tc>
                  <a:txBody>
                    <a:bodyPr/>
                    <a:lstStyle/>
                    <a:p>
                      <a:r>
                        <a:rPr lang="en-NZ" sz="1100" dirty="0"/>
                        <a:t>Cluster Label</a:t>
                      </a:r>
                    </a:p>
                  </a:txBody>
                  <a:tcPr/>
                </a:tc>
                <a:tc>
                  <a:txBody>
                    <a:bodyPr/>
                    <a:lstStyle/>
                    <a:p>
                      <a:r>
                        <a:rPr lang="en-NZ" sz="1100" dirty="0"/>
                        <a:t>Cluster number from k-means</a:t>
                      </a:r>
                    </a:p>
                  </a:txBody>
                  <a:tcPr/>
                </a:tc>
                <a:extLst>
                  <a:ext uri="{0D108BD9-81ED-4DB2-BD59-A6C34878D82A}">
                    <a16:rowId xmlns:a16="http://schemas.microsoft.com/office/drawing/2014/main" val="3025804057"/>
                  </a:ext>
                </a:extLst>
              </a:tr>
              <a:tr h="240748">
                <a:tc>
                  <a:txBody>
                    <a:bodyPr/>
                    <a:lstStyle/>
                    <a:p>
                      <a:r>
                        <a:rPr lang="en-NZ" sz="1100" dirty="0"/>
                        <a:t>Population</a:t>
                      </a:r>
                    </a:p>
                  </a:txBody>
                  <a:tcPr/>
                </a:tc>
                <a:tc>
                  <a:txBody>
                    <a:bodyPr/>
                    <a:lstStyle/>
                    <a:p>
                      <a:r>
                        <a:rPr lang="en-NZ" sz="1100" dirty="0"/>
                        <a:t>Local population in ward</a:t>
                      </a:r>
                    </a:p>
                  </a:txBody>
                  <a:tcPr/>
                </a:tc>
                <a:extLst>
                  <a:ext uri="{0D108BD9-81ED-4DB2-BD59-A6C34878D82A}">
                    <a16:rowId xmlns:a16="http://schemas.microsoft.com/office/drawing/2014/main" val="1047185850"/>
                  </a:ext>
                </a:extLst>
              </a:tr>
              <a:tr h="240748">
                <a:tc>
                  <a:txBody>
                    <a:bodyPr/>
                    <a:lstStyle/>
                    <a:p>
                      <a:r>
                        <a:rPr lang="en-NZ" sz="1100" dirty="0"/>
                        <a:t>Density</a:t>
                      </a:r>
                    </a:p>
                  </a:txBody>
                  <a:tcPr/>
                </a:tc>
                <a:tc>
                  <a:txBody>
                    <a:bodyPr/>
                    <a:lstStyle/>
                    <a:p>
                      <a:r>
                        <a:rPr lang="en-NZ" sz="1100" dirty="0"/>
                        <a:t>Population Density of ward</a:t>
                      </a:r>
                    </a:p>
                  </a:txBody>
                  <a:tcPr/>
                </a:tc>
                <a:extLst>
                  <a:ext uri="{0D108BD9-81ED-4DB2-BD59-A6C34878D82A}">
                    <a16:rowId xmlns:a16="http://schemas.microsoft.com/office/drawing/2014/main" val="1158529986"/>
                  </a:ext>
                </a:extLst>
              </a:tr>
              <a:tr h="240748">
                <a:tc>
                  <a:txBody>
                    <a:bodyPr/>
                    <a:lstStyle/>
                    <a:p>
                      <a:r>
                        <a:rPr lang="en-NZ" sz="1100" dirty="0"/>
                        <a:t>Area</a:t>
                      </a:r>
                    </a:p>
                  </a:txBody>
                  <a:tcPr/>
                </a:tc>
                <a:tc>
                  <a:txBody>
                    <a:bodyPr/>
                    <a:lstStyle/>
                    <a:p>
                      <a:r>
                        <a:rPr lang="en-NZ" sz="1100" dirty="0"/>
                        <a:t>Size in km^2 of ward</a:t>
                      </a:r>
                    </a:p>
                  </a:txBody>
                  <a:tcPr/>
                </a:tc>
                <a:extLst>
                  <a:ext uri="{0D108BD9-81ED-4DB2-BD59-A6C34878D82A}">
                    <a16:rowId xmlns:a16="http://schemas.microsoft.com/office/drawing/2014/main" val="2054524572"/>
                  </a:ext>
                </a:extLst>
              </a:tr>
              <a:tr h="240748">
                <a:tc>
                  <a:txBody>
                    <a:bodyPr/>
                    <a:lstStyle/>
                    <a:p>
                      <a:r>
                        <a:rPr lang="en-NZ" sz="1100" dirty="0"/>
                        <a:t>District</a:t>
                      </a:r>
                    </a:p>
                  </a:txBody>
                  <a:tcPr/>
                </a:tc>
                <a:tc>
                  <a:txBody>
                    <a:bodyPr/>
                    <a:lstStyle/>
                    <a:p>
                      <a:r>
                        <a:rPr lang="en-NZ" sz="1100" dirty="0"/>
                        <a:t>Names of district in ward</a:t>
                      </a:r>
                    </a:p>
                  </a:txBody>
                  <a:tcPr/>
                </a:tc>
                <a:extLst>
                  <a:ext uri="{0D108BD9-81ED-4DB2-BD59-A6C34878D82A}">
                    <a16:rowId xmlns:a16="http://schemas.microsoft.com/office/drawing/2014/main" val="4196959158"/>
                  </a:ext>
                </a:extLst>
              </a:tr>
              <a:tr h="240748">
                <a:tc>
                  <a:txBody>
                    <a:bodyPr/>
                    <a:lstStyle/>
                    <a:p>
                      <a:r>
                        <a:rPr lang="en-NZ" sz="1100" dirty="0"/>
                        <a:t>Ward Latitude</a:t>
                      </a:r>
                    </a:p>
                  </a:txBody>
                  <a:tcPr/>
                </a:tc>
                <a:tc>
                  <a:txBody>
                    <a:bodyPr/>
                    <a:lstStyle/>
                    <a:p>
                      <a:r>
                        <a:rPr lang="en-NZ" sz="1100" dirty="0"/>
                        <a:t>Latitude of ward</a:t>
                      </a:r>
                    </a:p>
                  </a:txBody>
                  <a:tcPr/>
                </a:tc>
                <a:extLst>
                  <a:ext uri="{0D108BD9-81ED-4DB2-BD59-A6C34878D82A}">
                    <a16:rowId xmlns:a16="http://schemas.microsoft.com/office/drawing/2014/main" val="1362885920"/>
                  </a:ext>
                </a:extLst>
              </a:tr>
              <a:tr h="240748">
                <a:tc>
                  <a:txBody>
                    <a:bodyPr/>
                    <a:lstStyle/>
                    <a:p>
                      <a:r>
                        <a:rPr lang="en-NZ" sz="1100" dirty="0"/>
                        <a:t>Ward Longitude</a:t>
                      </a:r>
                    </a:p>
                  </a:txBody>
                  <a:tcPr/>
                </a:tc>
                <a:tc>
                  <a:txBody>
                    <a:bodyPr/>
                    <a:lstStyle/>
                    <a:p>
                      <a:r>
                        <a:rPr lang="en-NZ" sz="1100" dirty="0"/>
                        <a:t>Longitude of ward</a:t>
                      </a:r>
                    </a:p>
                  </a:txBody>
                  <a:tcPr/>
                </a:tc>
                <a:extLst>
                  <a:ext uri="{0D108BD9-81ED-4DB2-BD59-A6C34878D82A}">
                    <a16:rowId xmlns:a16="http://schemas.microsoft.com/office/drawing/2014/main" val="497331602"/>
                  </a:ext>
                </a:extLst>
              </a:tr>
              <a:tr h="240748">
                <a:tc>
                  <a:txBody>
                    <a:bodyPr/>
                    <a:lstStyle/>
                    <a:p>
                      <a:r>
                        <a:rPr lang="en-NZ" sz="1100" dirty="0"/>
                        <a:t>Count of Airbnb</a:t>
                      </a:r>
                    </a:p>
                  </a:txBody>
                  <a:tcPr/>
                </a:tc>
                <a:tc>
                  <a:txBody>
                    <a:bodyPr/>
                    <a:lstStyle/>
                    <a:p>
                      <a:r>
                        <a:rPr lang="en-NZ" sz="1100" dirty="0"/>
                        <a:t>Number of Airbnb situated within ward</a:t>
                      </a:r>
                    </a:p>
                  </a:txBody>
                  <a:tcPr/>
                </a:tc>
                <a:extLst>
                  <a:ext uri="{0D108BD9-81ED-4DB2-BD59-A6C34878D82A}">
                    <a16:rowId xmlns:a16="http://schemas.microsoft.com/office/drawing/2014/main" val="303742407"/>
                  </a:ext>
                </a:extLst>
              </a:tr>
              <a:tr h="240748">
                <a:tc>
                  <a:txBody>
                    <a:bodyPr/>
                    <a:lstStyle/>
                    <a:p>
                      <a:r>
                        <a:rPr lang="en-NZ" sz="1100" dirty="0"/>
                        <a:t>Name of Ward</a:t>
                      </a:r>
                    </a:p>
                  </a:txBody>
                  <a:tcPr/>
                </a:tc>
                <a:tc>
                  <a:txBody>
                    <a:bodyPr/>
                    <a:lstStyle/>
                    <a:p>
                      <a:r>
                        <a:rPr lang="en-NZ" sz="1100" dirty="0"/>
                        <a:t>Name of the ward</a:t>
                      </a:r>
                    </a:p>
                  </a:txBody>
                  <a:tcPr/>
                </a:tc>
                <a:extLst>
                  <a:ext uri="{0D108BD9-81ED-4DB2-BD59-A6C34878D82A}">
                    <a16:rowId xmlns:a16="http://schemas.microsoft.com/office/drawing/2014/main" val="1832145957"/>
                  </a:ext>
                </a:extLst>
              </a:tr>
            </a:tbl>
          </a:graphicData>
        </a:graphic>
      </p:graphicFrame>
    </p:spTree>
    <p:extLst>
      <p:ext uri="{BB962C8B-B14F-4D97-AF65-F5344CB8AC3E}">
        <p14:creationId xmlns:p14="http://schemas.microsoft.com/office/powerpoint/2010/main" val="208699934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Population and density</a:t>
            </a:r>
          </a:p>
        </p:txBody>
      </p:sp>
      <p:sp>
        <p:nvSpPr>
          <p:cNvPr id="11" name="TextBox 10">
            <a:extLst>
              <a:ext uri="{FF2B5EF4-FFF2-40B4-BE49-F238E27FC236}">
                <a16:creationId xmlns:a16="http://schemas.microsoft.com/office/drawing/2014/main" id="{A8E6B1D3-F73C-43D7-BF49-5D660DAA6041}"/>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Normalisation of key variables</a:t>
            </a:r>
          </a:p>
        </p:txBody>
      </p:sp>
      <p:sp>
        <p:nvSpPr>
          <p:cNvPr id="13" name="TextBox 12">
            <a:extLst>
              <a:ext uri="{FF2B5EF4-FFF2-40B4-BE49-F238E27FC236}">
                <a16:creationId xmlns:a16="http://schemas.microsoft.com/office/drawing/2014/main" id="{F89DF156-7BEB-41ED-8FB4-C85429AFAC8F}"/>
              </a:ext>
            </a:extLst>
          </p:cNvPr>
          <p:cNvSpPr txBox="1"/>
          <p:nvPr/>
        </p:nvSpPr>
        <p:spPr>
          <a:xfrm>
            <a:off x="402095" y="1557913"/>
            <a:ext cx="6463304" cy="2031325"/>
          </a:xfrm>
          <a:prstGeom prst="rect">
            <a:avLst/>
          </a:prstGeom>
          <a:noFill/>
        </p:spPr>
        <p:txBody>
          <a:bodyPr wrap="square" rtlCol="0">
            <a:spAutoFit/>
          </a:bodyPr>
          <a:lstStyle/>
          <a:p>
            <a:r>
              <a:rPr lang="en-NZ" dirty="0"/>
              <a:t>Key variable are put into a normalised scale and the selection formula can be applied, the result identifies ward index 3, 5 and 15 as the top three scoring suburb.</a:t>
            </a:r>
          </a:p>
          <a:p>
            <a:endParaRPr lang="en-NZ" dirty="0"/>
          </a:p>
          <a:p>
            <a:r>
              <a:rPr lang="en-NZ" dirty="0"/>
              <a:t>The focus of the analysis is switched from ward to major district to refine recommended store location</a:t>
            </a:r>
          </a:p>
          <a:p>
            <a:endParaRPr lang="en-NZ" dirty="0"/>
          </a:p>
        </p:txBody>
      </p:sp>
      <p:pic>
        <p:nvPicPr>
          <p:cNvPr id="3" name="Picture 2">
            <a:extLst>
              <a:ext uri="{FF2B5EF4-FFF2-40B4-BE49-F238E27FC236}">
                <a16:creationId xmlns:a16="http://schemas.microsoft.com/office/drawing/2014/main" id="{43E60775-1154-477E-826C-6E90C3ED2723}"/>
              </a:ext>
            </a:extLst>
          </p:cNvPr>
          <p:cNvPicPr>
            <a:picLocks noChangeAspect="1"/>
          </p:cNvPicPr>
          <p:nvPr/>
        </p:nvPicPr>
        <p:blipFill>
          <a:blip r:embed="rId2"/>
          <a:stretch>
            <a:fillRect/>
          </a:stretch>
        </p:blipFill>
        <p:spPr>
          <a:xfrm>
            <a:off x="7550443" y="1737774"/>
            <a:ext cx="3076575" cy="990600"/>
          </a:xfrm>
          <a:prstGeom prst="rect">
            <a:avLst/>
          </a:prstGeom>
        </p:spPr>
      </p:pic>
      <p:pic>
        <p:nvPicPr>
          <p:cNvPr id="4" name="Picture 3">
            <a:extLst>
              <a:ext uri="{FF2B5EF4-FFF2-40B4-BE49-F238E27FC236}">
                <a16:creationId xmlns:a16="http://schemas.microsoft.com/office/drawing/2014/main" id="{CE3B7BA9-11EE-43B5-88A1-B593B5FB8858}"/>
              </a:ext>
            </a:extLst>
          </p:cNvPr>
          <p:cNvPicPr>
            <a:picLocks noChangeAspect="1"/>
          </p:cNvPicPr>
          <p:nvPr/>
        </p:nvPicPr>
        <p:blipFill>
          <a:blip r:embed="rId3"/>
          <a:stretch>
            <a:fillRect/>
          </a:stretch>
        </p:blipFill>
        <p:spPr>
          <a:xfrm>
            <a:off x="6510072" y="1379300"/>
            <a:ext cx="5276850" cy="361950"/>
          </a:xfrm>
          <a:prstGeom prst="rect">
            <a:avLst/>
          </a:prstGeom>
        </p:spPr>
      </p:pic>
      <p:graphicFrame>
        <p:nvGraphicFramePr>
          <p:cNvPr id="6" name="Table 6">
            <a:extLst>
              <a:ext uri="{FF2B5EF4-FFF2-40B4-BE49-F238E27FC236}">
                <a16:creationId xmlns:a16="http://schemas.microsoft.com/office/drawing/2014/main" id="{EB170FE7-E99F-44E1-A275-7FAFF1F9F289}"/>
              </a:ext>
            </a:extLst>
          </p:cNvPr>
          <p:cNvGraphicFramePr>
            <a:graphicFrameLocks noGrp="1"/>
          </p:cNvGraphicFramePr>
          <p:nvPr>
            <p:extLst>
              <p:ext uri="{D42A27DB-BD31-4B8C-83A1-F6EECF244321}">
                <p14:modId xmlns:p14="http://schemas.microsoft.com/office/powerpoint/2010/main" val="3992836679"/>
              </p:ext>
            </p:extLst>
          </p:nvPr>
        </p:nvGraphicFramePr>
        <p:xfrm>
          <a:off x="591473" y="3429000"/>
          <a:ext cx="4309002" cy="1005840"/>
        </p:xfrm>
        <a:graphic>
          <a:graphicData uri="http://schemas.openxmlformats.org/drawingml/2006/table">
            <a:tbl>
              <a:tblPr firstRow="1" bandRow="1">
                <a:tableStyleId>{5C22544A-7EE6-4342-B048-85BDC9FD1C3A}</a:tableStyleId>
              </a:tblPr>
              <a:tblGrid>
                <a:gridCol w="1436334">
                  <a:extLst>
                    <a:ext uri="{9D8B030D-6E8A-4147-A177-3AD203B41FA5}">
                      <a16:colId xmlns:a16="http://schemas.microsoft.com/office/drawing/2014/main" val="3746679075"/>
                    </a:ext>
                  </a:extLst>
                </a:gridCol>
                <a:gridCol w="1436334">
                  <a:extLst>
                    <a:ext uri="{9D8B030D-6E8A-4147-A177-3AD203B41FA5}">
                      <a16:colId xmlns:a16="http://schemas.microsoft.com/office/drawing/2014/main" val="2801055298"/>
                    </a:ext>
                  </a:extLst>
                </a:gridCol>
                <a:gridCol w="1436334">
                  <a:extLst>
                    <a:ext uri="{9D8B030D-6E8A-4147-A177-3AD203B41FA5}">
                      <a16:colId xmlns:a16="http://schemas.microsoft.com/office/drawing/2014/main" val="593368533"/>
                    </a:ext>
                  </a:extLst>
                </a:gridCol>
              </a:tblGrid>
              <a:tr h="226181">
                <a:tc>
                  <a:txBody>
                    <a:bodyPr/>
                    <a:lstStyle/>
                    <a:p>
                      <a:r>
                        <a:rPr lang="en-NZ" sz="1200" dirty="0"/>
                        <a:t>Ward Index</a:t>
                      </a:r>
                    </a:p>
                  </a:txBody>
                  <a:tcPr/>
                </a:tc>
                <a:tc>
                  <a:txBody>
                    <a:bodyPr/>
                    <a:lstStyle/>
                    <a:p>
                      <a:r>
                        <a:rPr lang="en-NZ" sz="1200" dirty="0"/>
                        <a:t>Name</a:t>
                      </a:r>
                    </a:p>
                  </a:txBody>
                  <a:tcPr/>
                </a:tc>
                <a:tc>
                  <a:txBody>
                    <a:bodyPr/>
                    <a:lstStyle/>
                    <a:p>
                      <a:r>
                        <a:rPr lang="en-NZ" sz="1200" dirty="0"/>
                        <a:t>Major District</a:t>
                      </a:r>
                    </a:p>
                  </a:txBody>
                  <a:tcPr/>
                </a:tc>
                <a:extLst>
                  <a:ext uri="{0D108BD9-81ED-4DB2-BD59-A6C34878D82A}">
                    <a16:rowId xmlns:a16="http://schemas.microsoft.com/office/drawing/2014/main" val="3082001646"/>
                  </a:ext>
                </a:extLst>
              </a:tr>
              <a:tr h="203562">
                <a:tc>
                  <a:txBody>
                    <a:bodyPr/>
                    <a:lstStyle/>
                    <a:p>
                      <a:r>
                        <a:rPr lang="en-NZ" sz="1000" dirty="0"/>
                        <a:t>3</a:t>
                      </a:r>
                    </a:p>
                  </a:txBody>
                  <a:tcPr/>
                </a:tc>
                <a:tc>
                  <a:txBody>
                    <a:bodyPr/>
                    <a:lstStyle/>
                    <a:p>
                      <a:r>
                        <a:rPr lang="en-NZ" sz="1000" dirty="0"/>
                        <a:t>Shinjuku</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NZ" sz="1000" dirty="0"/>
                        <a:t>Shinjuku</a:t>
                      </a:r>
                    </a:p>
                  </a:txBody>
                  <a:tcPr/>
                </a:tc>
                <a:extLst>
                  <a:ext uri="{0D108BD9-81ED-4DB2-BD59-A6C34878D82A}">
                    <a16:rowId xmlns:a16="http://schemas.microsoft.com/office/drawing/2014/main" val="1153154894"/>
                  </a:ext>
                </a:extLst>
              </a:tr>
              <a:tr h="203562">
                <a:tc>
                  <a:txBody>
                    <a:bodyPr/>
                    <a:lstStyle/>
                    <a:p>
                      <a:r>
                        <a:rPr lang="en-NZ" sz="1000" dirty="0"/>
                        <a:t>5</a:t>
                      </a:r>
                    </a:p>
                  </a:txBody>
                  <a:tcPr/>
                </a:tc>
                <a:tc>
                  <a:txBody>
                    <a:bodyPr/>
                    <a:lstStyle/>
                    <a:p>
                      <a:r>
                        <a:rPr lang="en-NZ" sz="1000" dirty="0"/>
                        <a:t>Taito</a:t>
                      </a:r>
                    </a:p>
                  </a:txBody>
                  <a:tcPr/>
                </a:tc>
                <a:tc>
                  <a:txBody>
                    <a:bodyPr/>
                    <a:lstStyle/>
                    <a:p>
                      <a:r>
                        <a:rPr lang="en-NZ" sz="1000" dirty="0"/>
                        <a:t>Ueno</a:t>
                      </a:r>
                    </a:p>
                  </a:txBody>
                  <a:tcPr/>
                </a:tc>
                <a:extLst>
                  <a:ext uri="{0D108BD9-81ED-4DB2-BD59-A6C34878D82A}">
                    <a16:rowId xmlns:a16="http://schemas.microsoft.com/office/drawing/2014/main" val="1273718829"/>
                  </a:ext>
                </a:extLst>
              </a:tr>
              <a:tr h="203562">
                <a:tc>
                  <a:txBody>
                    <a:bodyPr/>
                    <a:lstStyle/>
                    <a:p>
                      <a:r>
                        <a:rPr lang="en-NZ" sz="1000" dirty="0"/>
                        <a:t>15</a:t>
                      </a:r>
                    </a:p>
                  </a:txBody>
                  <a:tcPr/>
                </a:tc>
                <a:tc>
                  <a:txBody>
                    <a:bodyPr/>
                    <a:lstStyle/>
                    <a:p>
                      <a:r>
                        <a:rPr lang="en-NZ" sz="1000" dirty="0"/>
                        <a:t>Toshima</a:t>
                      </a:r>
                    </a:p>
                  </a:txBody>
                  <a:tcPr/>
                </a:tc>
                <a:tc>
                  <a:txBody>
                    <a:bodyPr/>
                    <a:lstStyle/>
                    <a:p>
                      <a:r>
                        <a:rPr lang="en-NZ" sz="1000" dirty="0"/>
                        <a:t>Ikebukuro</a:t>
                      </a:r>
                    </a:p>
                  </a:txBody>
                  <a:tcPr/>
                </a:tc>
                <a:extLst>
                  <a:ext uri="{0D108BD9-81ED-4DB2-BD59-A6C34878D82A}">
                    <a16:rowId xmlns:a16="http://schemas.microsoft.com/office/drawing/2014/main" val="2417427366"/>
                  </a:ext>
                </a:extLst>
              </a:tr>
            </a:tbl>
          </a:graphicData>
        </a:graphic>
      </p:graphicFrame>
      <p:pic>
        <p:nvPicPr>
          <p:cNvPr id="9" name="Picture 8">
            <a:extLst>
              <a:ext uri="{FF2B5EF4-FFF2-40B4-BE49-F238E27FC236}">
                <a16:creationId xmlns:a16="http://schemas.microsoft.com/office/drawing/2014/main" id="{677CD3DD-DF2C-425B-81F8-3F4FB8C15BB1}"/>
              </a:ext>
            </a:extLst>
          </p:cNvPr>
          <p:cNvPicPr>
            <a:picLocks noChangeAspect="1"/>
          </p:cNvPicPr>
          <p:nvPr/>
        </p:nvPicPr>
        <p:blipFill>
          <a:blip r:embed="rId4"/>
          <a:stretch>
            <a:fillRect/>
          </a:stretch>
        </p:blipFill>
        <p:spPr>
          <a:xfrm>
            <a:off x="5224132" y="3716668"/>
            <a:ext cx="4017036" cy="2494869"/>
          </a:xfrm>
          <a:prstGeom prst="rect">
            <a:avLst/>
          </a:prstGeom>
        </p:spPr>
      </p:pic>
    </p:spTree>
    <p:extLst>
      <p:ext uri="{BB962C8B-B14F-4D97-AF65-F5344CB8AC3E}">
        <p14:creationId xmlns:p14="http://schemas.microsoft.com/office/powerpoint/2010/main" val="172549170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Entertainment Venues</a:t>
            </a:r>
          </a:p>
        </p:txBody>
      </p:sp>
      <p:sp>
        <p:nvSpPr>
          <p:cNvPr id="11" name="TextBox 10">
            <a:extLst>
              <a:ext uri="{FF2B5EF4-FFF2-40B4-BE49-F238E27FC236}">
                <a16:creationId xmlns:a16="http://schemas.microsoft.com/office/drawing/2014/main" id="{F4451308-9B1C-4E42-B541-EEAE916D399D}"/>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Foursquare – All Venues</a:t>
            </a:r>
          </a:p>
        </p:txBody>
      </p:sp>
      <p:sp>
        <p:nvSpPr>
          <p:cNvPr id="13" name="TextBox 12">
            <a:extLst>
              <a:ext uri="{FF2B5EF4-FFF2-40B4-BE49-F238E27FC236}">
                <a16:creationId xmlns:a16="http://schemas.microsoft.com/office/drawing/2014/main" id="{1E24AC96-F696-4B46-89E4-BECD8E25C6C5}"/>
              </a:ext>
            </a:extLst>
          </p:cNvPr>
          <p:cNvSpPr txBox="1"/>
          <p:nvPr/>
        </p:nvSpPr>
        <p:spPr>
          <a:xfrm>
            <a:off x="402095" y="1557913"/>
            <a:ext cx="6463304" cy="646331"/>
          </a:xfrm>
          <a:prstGeom prst="rect">
            <a:avLst/>
          </a:prstGeom>
          <a:noFill/>
        </p:spPr>
        <p:txBody>
          <a:bodyPr wrap="square" rtlCol="0">
            <a:spAutoFit/>
          </a:bodyPr>
          <a:lstStyle/>
          <a:p>
            <a:r>
              <a:rPr lang="en-NZ" dirty="0"/>
              <a:t>The venue location data from Foursquare API shows a strong present of entertainment business.</a:t>
            </a:r>
          </a:p>
        </p:txBody>
      </p:sp>
      <p:pic>
        <p:nvPicPr>
          <p:cNvPr id="4" name="Picture 3">
            <a:extLst>
              <a:ext uri="{FF2B5EF4-FFF2-40B4-BE49-F238E27FC236}">
                <a16:creationId xmlns:a16="http://schemas.microsoft.com/office/drawing/2014/main" id="{9BA6E0A1-D7E2-4DBA-ACBA-A7B7AA06A28B}"/>
              </a:ext>
            </a:extLst>
          </p:cNvPr>
          <p:cNvPicPr>
            <a:picLocks noChangeAspect="1"/>
          </p:cNvPicPr>
          <p:nvPr/>
        </p:nvPicPr>
        <p:blipFill>
          <a:blip r:embed="rId2"/>
          <a:stretch>
            <a:fillRect/>
          </a:stretch>
        </p:blipFill>
        <p:spPr>
          <a:xfrm>
            <a:off x="481368" y="2212710"/>
            <a:ext cx="7928252" cy="1421177"/>
          </a:xfrm>
          <a:prstGeom prst="rect">
            <a:avLst/>
          </a:prstGeom>
        </p:spPr>
      </p:pic>
      <p:pic>
        <p:nvPicPr>
          <p:cNvPr id="6" name="Picture 5">
            <a:extLst>
              <a:ext uri="{FF2B5EF4-FFF2-40B4-BE49-F238E27FC236}">
                <a16:creationId xmlns:a16="http://schemas.microsoft.com/office/drawing/2014/main" id="{CB8F7A32-D66D-4FC2-A6F9-50DFC7B7CC7B}"/>
              </a:ext>
            </a:extLst>
          </p:cNvPr>
          <p:cNvPicPr>
            <a:picLocks noChangeAspect="1"/>
          </p:cNvPicPr>
          <p:nvPr/>
        </p:nvPicPr>
        <p:blipFill>
          <a:blip r:embed="rId3"/>
          <a:stretch>
            <a:fillRect/>
          </a:stretch>
        </p:blipFill>
        <p:spPr>
          <a:xfrm>
            <a:off x="481368" y="3864334"/>
            <a:ext cx="4642918" cy="2765067"/>
          </a:xfrm>
          <a:prstGeom prst="rect">
            <a:avLst/>
          </a:prstGeom>
        </p:spPr>
      </p:pic>
      <p:sp>
        <p:nvSpPr>
          <p:cNvPr id="17" name="TextBox 16">
            <a:extLst>
              <a:ext uri="{FF2B5EF4-FFF2-40B4-BE49-F238E27FC236}">
                <a16:creationId xmlns:a16="http://schemas.microsoft.com/office/drawing/2014/main" id="{1DF24A28-EDC4-475D-A4E1-B6A349F3D441}"/>
              </a:ext>
            </a:extLst>
          </p:cNvPr>
          <p:cNvSpPr txBox="1"/>
          <p:nvPr/>
        </p:nvSpPr>
        <p:spPr>
          <a:xfrm>
            <a:off x="5247328" y="3858893"/>
            <a:ext cx="3810000" cy="2031325"/>
          </a:xfrm>
          <a:prstGeom prst="rect">
            <a:avLst/>
          </a:prstGeom>
          <a:noFill/>
        </p:spPr>
        <p:txBody>
          <a:bodyPr wrap="square" rtlCol="0">
            <a:spAutoFit/>
          </a:bodyPr>
          <a:lstStyle/>
          <a:p>
            <a:r>
              <a:rPr lang="en-NZ" dirty="0"/>
              <a:t>Looking at “Hotel”, “Café”, “Clothing Store” and “Boutique” categories in the venue data, there seems to be less hotels and boutiques in Taito and Toshima in comparison to Shinjuku</a:t>
            </a:r>
          </a:p>
        </p:txBody>
      </p:sp>
    </p:spTree>
    <p:extLst>
      <p:ext uri="{BB962C8B-B14F-4D97-AF65-F5344CB8AC3E}">
        <p14:creationId xmlns:p14="http://schemas.microsoft.com/office/powerpoint/2010/main" val="8723447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CF3FF695-BAB0-420B-87E6-F3B77E8677E1}"/>
              </a:ext>
            </a:extLst>
          </p:cNvPr>
          <p:cNvSpPr/>
          <p:nvPr/>
        </p:nvSpPr>
        <p:spPr>
          <a:xfrm>
            <a:off x="0" y="0"/>
            <a:ext cx="1219200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AFF65622-FDD2-4923-98FE-A8B54B441BA3}"/>
              </a:ext>
            </a:extLst>
          </p:cNvPr>
          <p:cNvSpPr>
            <a:spLocks noGrp="1"/>
          </p:cNvSpPr>
          <p:nvPr>
            <p:ph type="title"/>
          </p:nvPr>
        </p:nvSpPr>
        <p:spPr>
          <a:xfrm>
            <a:off x="271197" y="228599"/>
            <a:ext cx="8508819" cy="564503"/>
          </a:xfrm>
        </p:spPr>
        <p:txBody>
          <a:bodyPr vert="horz" lIns="91440" tIns="45720" rIns="91440" bIns="45720" rtlCol="0" anchor="b">
            <a:noAutofit/>
          </a:bodyPr>
          <a:lstStyle/>
          <a:p>
            <a:r>
              <a:rPr lang="en-US" sz="3200" b="1" dirty="0">
                <a:solidFill>
                  <a:schemeClr val="bg1"/>
                </a:solidFill>
              </a:rPr>
              <a:t>Fashion Venues</a:t>
            </a:r>
          </a:p>
        </p:txBody>
      </p:sp>
      <p:sp>
        <p:nvSpPr>
          <p:cNvPr id="11" name="TextBox 10">
            <a:extLst>
              <a:ext uri="{FF2B5EF4-FFF2-40B4-BE49-F238E27FC236}">
                <a16:creationId xmlns:a16="http://schemas.microsoft.com/office/drawing/2014/main" id="{F4451308-9B1C-4E42-B541-EEAE916D399D}"/>
              </a:ext>
            </a:extLst>
          </p:cNvPr>
          <p:cNvSpPr txBox="1"/>
          <p:nvPr/>
        </p:nvSpPr>
        <p:spPr>
          <a:xfrm>
            <a:off x="402095" y="1098610"/>
            <a:ext cx="7440155" cy="461665"/>
          </a:xfrm>
          <a:prstGeom prst="rect">
            <a:avLst/>
          </a:prstGeom>
          <a:noFill/>
        </p:spPr>
        <p:txBody>
          <a:bodyPr wrap="square" rtlCol="0">
            <a:spAutoFit/>
          </a:bodyPr>
          <a:lstStyle/>
          <a:p>
            <a:r>
              <a:rPr lang="en-NZ" sz="2400" b="1" dirty="0">
                <a:solidFill>
                  <a:srgbClr val="0070C0"/>
                </a:solidFill>
              </a:rPr>
              <a:t>Foursquare – Fashion Venues</a:t>
            </a:r>
          </a:p>
        </p:txBody>
      </p:sp>
      <p:sp>
        <p:nvSpPr>
          <p:cNvPr id="13" name="TextBox 12">
            <a:extLst>
              <a:ext uri="{FF2B5EF4-FFF2-40B4-BE49-F238E27FC236}">
                <a16:creationId xmlns:a16="http://schemas.microsoft.com/office/drawing/2014/main" id="{F83260FF-5D2F-4F9B-B148-59F303E3F3A5}"/>
              </a:ext>
            </a:extLst>
          </p:cNvPr>
          <p:cNvSpPr txBox="1"/>
          <p:nvPr/>
        </p:nvSpPr>
        <p:spPr>
          <a:xfrm>
            <a:off x="402094" y="1557913"/>
            <a:ext cx="6858937" cy="1477328"/>
          </a:xfrm>
          <a:prstGeom prst="rect">
            <a:avLst/>
          </a:prstGeom>
          <a:noFill/>
        </p:spPr>
        <p:txBody>
          <a:bodyPr wrap="square" rtlCol="0">
            <a:spAutoFit/>
          </a:bodyPr>
          <a:lstStyle/>
          <a:p>
            <a:r>
              <a:rPr lang="en-NZ" dirty="0"/>
              <a:t>Venue data from Foursquare focusing in the Fashion Category, we see that Shinjuku is better established as a commercial hub for fashion shopping as both Taito and Toshima’s main district did not reach the number of venues we enquired for.</a:t>
            </a:r>
          </a:p>
        </p:txBody>
      </p:sp>
      <p:pic>
        <p:nvPicPr>
          <p:cNvPr id="3" name="Picture 2">
            <a:extLst>
              <a:ext uri="{FF2B5EF4-FFF2-40B4-BE49-F238E27FC236}">
                <a16:creationId xmlns:a16="http://schemas.microsoft.com/office/drawing/2014/main" id="{9E76E221-49C5-4020-92D0-A5076E22A460}"/>
              </a:ext>
            </a:extLst>
          </p:cNvPr>
          <p:cNvPicPr>
            <a:picLocks noChangeAspect="1"/>
          </p:cNvPicPr>
          <p:nvPr/>
        </p:nvPicPr>
        <p:blipFill>
          <a:blip r:embed="rId2"/>
          <a:stretch>
            <a:fillRect/>
          </a:stretch>
        </p:blipFill>
        <p:spPr>
          <a:xfrm>
            <a:off x="7411845" y="1543050"/>
            <a:ext cx="3257550" cy="1885950"/>
          </a:xfrm>
          <a:prstGeom prst="rect">
            <a:avLst/>
          </a:prstGeom>
        </p:spPr>
      </p:pic>
      <p:pic>
        <p:nvPicPr>
          <p:cNvPr id="4" name="Picture 3">
            <a:extLst>
              <a:ext uri="{FF2B5EF4-FFF2-40B4-BE49-F238E27FC236}">
                <a16:creationId xmlns:a16="http://schemas.microsoft.com/office/drawing/2014/main" id="{DFFFA193-5E2D-430C-9513-889BF9682EF2}"/>
              </a:ext>
            </a:extLst>
          </p:cNvPr>
          <p:cNvPicPr>
            <a:picLocks noChangeAspect="1"/>
          </p:cNvPicPr>
          <p:nvPr/>
        </p:nvPicPr>
        <p:blipFill>
          <a:blip r:embed="rId3"/>
          <a:stretch>
            <a:fillRect/>
          </a:stretch>
        </p:blipFill>
        <p:spPr>
          <a:xfrm>
            <a:off x="3059411" y="2774184"/>
            <a:ext cx="4025601" cy="3626614"/>
          </a:xfrm>
          <a:prstGeom prst="rect">
            <a:avLst/>
          </a:prstGeom>
        </p:spPr>
      </p:pic>
      <p:sp>
        <p:nvSpPr>
          <p:cNvPr id="6" name="TextBox 5">
            <a:extLst>
              <a:ext uri="{FF2B5EF4-FFF2-40B4-BE49-F238E27FC236}">
                <a16:creationId xmlns:a16="http://schemas.microsoft.com/office/drawing/2014/main" id="{B8C2E731-B163-4A7E-8800-DF09DF31EB56}"/>
              </a:ext>
            </a:extLst>
          </p:cNvPr>
          <p:cNvSpPr txBox="1"/>
          <p:nvPr/>
        </p:nvSpPr>
        <p:spPr>
          <a:xfrm>
            <a:off x="751324" y="3146127"/>
            <a:ext cx="2157274" cy="1200329"/>
          </a:xfrm>
          <a:prstGeom prst="rect">
            <a:avLst/>
          </a:prstGeom>
          <a:noFill/>
        </p:spPr>
        <p:txBody>
          <a:bodyPr wrap="square" rtlCol="0">
            <a:spAutoFit/>
          </a:bodyPr>
          <a:lstStyle/>
          <a:p>
            <a:r>
              <a:rPr lang="en-NZ" dirty="0"/>
              <a:t>Shinjuku also has a higher portion of Cloth and Boutique stores.</a:t>
            </a:r>
          </a:p>
        </p:txBody>
      </p:sp>
    </p:spTree>
    <p:extLst>
      <p:ext uri="{BB962C8B-B14F-4D97-AF65-F5344CB8AC3E}">
        <p14:creationId xmlns:p14="http://schemas.microsoft.com/office/powerpoint/2010/main" val="263755627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856</TotalTime>
  <Words>716</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Battle of Neighbourhood</vt:lpstr>
      <vt:lpstr>Business Problem</vt:lpstr>
      <vt:lpstr>Data sourcing and Wrangling </vt:lpstr>
      <vt:lpstr>Population – potential customers</vt:lpstr>
      <vt:lpstr>Population and density</vt:lpstr>
      <vt:lpstr>Selecting 3 wards</vt:lpstr>
      <vt:lpstr>Population and density</vt:lpstr>
      <vt:lpstr>Entertainment Venues</vt:lpstr>
      <vt:lpstr>Fashion Venues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dc:title>
  <dc:creator>Alex Yeung</dc:creator>
  <cp:lastModifiedBy>Alex Yeung</cp:lastModifiedBy>
  <cp:revision>25</cp:revision>
  <dcterms:created xsi:type="dcterms:W3CDTF">2020-04-12T14:33:53Z</dcterms:created>
  <dcterms:modified xsi:type="dcterms:W3CDTF">2020-04-13T04:50:34Z</dcterms:modified>
</cp:coreProperties>
</file>