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67" r:id="rId3"/>
    <p:sldId id="271" r:id="rId4"/>
    <p:sldId id="272" r:id="rId5"/>
    <p:sldId id="273" r:id="rId6"/>
    <p:sldId id="274" r:id="rId7"/>
    <p:sldId id="275" r:id="rId8"/>
    <p:sldId id="276" r:id="rId9"/>
    <p:sldId id="278" r:id="rId10"/>
    <p:sldId id="277" r:id="rId11"/>
    <p:sldId id="279" r:id="rId12"/>
    <p:sldId id="280" r:id="rId13"/>
    <p:sldId id="281" r:id="rId14"/>
    <p:sldId id="282" r:id="rId15"/>
    <p:sldId id="283" r:id="rId16"/>
    <p:sldId id="284" r:id="rId17"/>
    <p:sldId id="286" r:id="rId18"/>
    <p:sldId id="285" r:id="rId19"/>
    <p:sldId id="287" r:id="rId20"/>
    <p:sldId id="266" r:id="rId21"/>
    <p:sldId id="288" r:id="rId22"/>
    <p:sldId id="289" r:id="rId23"/>
    <p:sldId id="290" r:id="rId24"/>
    <p:sldId id="291" r:id="rId25"/>
    <p:sldId id="292" r:id="rId26"/>
    <p:sldId id="293" r:id="rId27"/>
    <p:sldId id="294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099"/>
    <a:srgbClr val="C783B7"/>
    <a:srgbClr val="FFFFFF"/>
    <a:srgbClr val="6EC3AD"/>
    <a:srgbClr val="303689"/>
    <a:srgbClr val="DA3C49"/>
    <a:srgbClr val="258A8F"/>
    <a:srgbClr val="67B1AA"/>
    <a:srgbClr val="79BAB4"/>
    <a:srgbClr val="66B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6182" autoAdjust="0"/>
  </p:normalViewPr>
  <p:slideViewPr>
    <p:cSldViewPr snapToGrid="0">
      <p:cViewPr varScale="1">
        <p:scale>
          <a:sx n="43" d="100"/>
          <a:sy n="43" d="100"/>
        </p:scale>
        <p:origin x="42" y="17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8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7"/>
          <p:cNvSpPr>
            <a:spLocks/>
          </p:cNvSpPr>
          <p:nvPr userDrawn="1"/>
        </p:nvSpPr>
        <p:spPr bwMode="auto">
          <a:xfrm>
            <a:off x="-1588" y="4826208"/>
            <a:ext cx="12206288" cy="2449512"/>
          </a:xfrm>
          <a:custGeom>
            <a:avLst/>
            <a:gdLst>
              <a:gd name="T0" fmla="*/ 7689 w 7689"/>
              <a:gd name="T1" fmla="*/ 1543 h 1543"/>
              <a:gd name="T2" fmla="*/ 7689 w 7689"/>
              <a:gd name="T3" fmla="*/ 1485 h 1543"/>
              <a:gd name="T4" fmla="*/ 4821 w 7689"/>
              <a:gd name="T5" fmla="*/ 568 h 1543"/>
              <a:gd name="T6" fmla="*/ 3065 w 7689"/>
              <a:gd name="T7" fmla="*/ 0 h 1543"/>
              <a:gd name="T8" fmla="*/ 582 w 7689"/>
              <a:gd name="T9" fmla="*/ 597 h 1543"/>
              <a:gd name="T10" fmla="*/ 0 w 7689"/>
              <a:gd name="T11" fmla="*/ 717 h 1543"/>
              <a:gd name="T12" fmla="*/ 0 w 7689"/>
              <a:gd name="T13" fmla="*/ 1543 h 1543"/>
              <a:gd name="T14" fmla="*/ 7689 w 7689"/>
              <a:gd name="T15" fmla="*/ 1543 h 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89" h="1543">
                <a:moveTo>
                  <a:pt x="7689" y="1543"/>
                </a:moveTo>
                <a:lnTo>
                  <a:pt x="7689" y="1485"/>
                </a:lnTo>
                <a:lnTo>
                  <a:pt x="4821" y="568"/>
                </a:lnTo>
                <a:lnTo>
                  <a:pt x="3065" y="0"/>
                </a:lnTo>
                <a:lnTo>
                  <a:pt x="582" y="597"/>
                </a:lnTo>
                <a:lnTo>
                  <a:pt x="0" y="717"/>
                </a:lnTo>
                <a:lnTo>
                  <a:pt x="0" y="1543"/>
                </a:lnTo>
                <a:lnTo>
                  <a:pt x="7689" y="154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595453" y="4429777"/>
            <a:ext cx="4388530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595453" y="3696578"/>
            <a:ext cx="4388530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595453" y="5350891"/>
            <a:ext cx="438853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95453" y="5647162"/>
            <a:ext cx="438853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788" y="685800"/>
            <a:ext cx="7275377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259614" y="3418018"/>
            <a:ext cx="454660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rgbClr val="B05099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5265387" y="2641484"/>
            <a:ext cx="4535055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B05099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347" y="1711003"/>
            <a:ext cx="3430248" cy="2910114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>
            <a:off x="1953047" y="4621117"/>
            <a:ext cx="8285906" cy="0"/>
          </a:xfrm>
          <a:prstGeom prst="line">
            <a:avLst/>
          </a:prstGeom>
          <a:ln w="12700">
            <a:solidFill>
              <a:srgbClr val="C783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407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5" y="4488433"/>
            <a:ext cx="4869997" cy="742950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69925" y="5289605"/>
            <a:ext cx="48699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9925" y="5605239"/>
            <a:ext cx="48699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97300" y="-520699"/>
            <a:ext cx="7967864" cy="737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 </a:t>
            </a:r>
            <a:r>
              <a:rPr lang="zh-CN" altLang="en-US" dirty="0"/>
              <a:t>「 让</a:t>
            </a:r>
            <a:r>
              <a:rPr lang="en-US" altLang="zh-CN" dirty="0"/>
              <a:t>PPT</a:t>
            </a:r>
            <a:r>
              <a:rPr lang="zh-CN" altLang="en-US" dirty="0"/>
              <a:t>设计简单起来！」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987339" y="4695716"/>
            <a:ext cx="4388530" cy="558799"/>
          </a:xfrm>
        </p:spPr>
        <p:txBody>
          <a:bodyPr/>
          <a:lstStyle/>
          <a:p>
            <a:r>
              <a:rPr lang="en-US" altLang="zh-CN" dirty="0"/>
              <a:t>Day1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987339" y="3683001"/>
            <a:ext cx="4388530" cy="978108"/>
          </a:xfrm>
        </p:spPr>
        <p:txBody>
          <a:bodyPr>
            <a:normAutofit/>
          </a:bodyPr>
          <a:lstStyle/>
          <a:p>
            <a:r>
              <a:rPr lang="zh-CN" altLang="en-US" dirty="0"/>
              <a:t>感知组寒假培训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987339" y="5616830"/>
            <a:ext cx="4388530" cy="296271"/>
          </a:xfrm>
        </p:spPr>
        <p:txBody>
          <a:bodyPr/>
          <a:lstStyle/>
          <a:p>
            <a:r>
              <a:rPr lang="zh-CN" altLang="en-US" dirty="0">
                <a:solidFill>
                  <a:srgbClr val="B05099"/>
                </a:solidFill>
              </a:rPr>
              <a:t>刘心岩</a:t>
            </a:r>
            <a:endParaRPr lang="en-US" altLang="zh-CN" dirty="0">
              <a:solidFill>
                <a:srgbClr val="B05099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6987339" y="5913101"/>
            <a:ext cx="4388530" cy="296271"/>
          </a:xfrm>
        </p:spPr>
        <p:txBody>
          <a:bodyPr/>
          <a:lstStyle/>
          <a:p>
            <a:r>
              <a:rPr lang="en-US" altLang="en-US" dirty="0">
                <a:solidFill>
                  <a:srgbClr val="B05099"/>
                </a:solidFill>
              </a:rPr>
              <a:t>QQ</a:t>
            </a:r>
            <a:r>
              <a:rPr lang="zh-CN" altLang="en-US" dirty="0">
                <a:solidFill>
                  <a:srgbClr val="B05099"/>
                </a:solidFill>
              </a:rPr>
              <a:t>：</a:t>
            </a:r>
            <a:r>
              <a:rPr lang="en-US" altLang="zh-CN" dirty="0">
                <a:solidFill>
                  <a:srgbClr val="B05099"/>
                </a:solidFill>
              </a:rPr>
              <a:t>413458849</a:t>
            </a:r>
            <a:r>
              <a:rPr lang="zh-CN" altLang="en-US" dirty="0">
                <a:solidFill>
                  <a:srgbClr val="B05099"/>
                </a:solidFill>
              </a:rPr>
              <a:t>（盐）</a:t>
            </a:r>
            <a:endParaRPr lang="en-US" altLang="en-US" dirty="0">
              <a:solidFill>
                <a:srgbClr val="B05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A4418-1AA4-4E65-AB72-EB031389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提问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90C233-7ED4-4E08-BFDA-E4AD92B8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D7873E-3161-4FA6-96AA-CE51EFBC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EA6CDE-400E-454A-8007-1F2ADD53CA22}"/>
              </a:ext>
            </a:extLst>
          </p:cNvPr>
          <p:cNvSpPr txBox="1"/>
          <p:nvPr/>
        </p:nvSpPr>
        <p:spPr>
          <a:xfrm>
            <a:off x="1047750" y="1600200"/>
            <a:ext cx="99631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A</a:t>
            </a:r>
            <a:r>
              <a:rPr lang="zh-CN" altLang="en-US" dirty="0"/>
              <a:t>是一个整数，</a:t>
            </a:r>
            <a:r>
              <a:rPr lang="en-US" altLang="zh-CN" dirty="0"/>
              <a:t>B</a:t>
            </a:r>
            <a:r>
              <a:rPr lang="zh-CN" altLang="en-US" dirty="0"/>
              <a:t>是一个浮点数，</a:t>
            </a:r>
            <a:r>
              <a:rPr lang="en-US" altLang="zh-CN" dirty="0"/>
              <a:t>A+B </a:t>
            </a:r>
            <a:r>
              <a:rPr lang="zh-CN" altLang="en-US" dirty="0"/>
              <a:t>是什么数据类型？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</a:t>
            </a:r>
            <a:r>
              <a:rPr lang="zh-CN" altLang="en-US" dirty="0"/>
              <a:t>是一个整数，</a:t>
            </a:r>
            <a:r>
              <a:rPr lang="en-US" altLang="zh-CN" dirty="0"/>
              <a:t>B</a:t>
            </a:r>
            <a:r>
              <a:rPr lang="zh-CN" altLang="en-US" dirty="0"/>
              <a:t>也是一个整数，</a:t>
            </a:r>
            <a:r>
              <a:rPr lang="en-US" altLang="zh-CN" dirty="0"/>
              <a:t>A/B</a:t>
            </a:r>
            <a:r>
              <a:rPr lang="zh-CN" altLang="en-US" dirty="0"/>
              <a:t>是什么数据类型？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A=“123”, B=123</a:t>
            </a:r>
            <a:r>
              <a:rPr lang="zh-CN" altLang="en-US" dirty="0"/>
              <a:t>。</a:t>
            </a:r>
            <a:r>
              <a:rPr lang="en-US" altLang="zh-CN" dirty="0"/>
              <a:t>A+B </a:t>
            </a:r>
            <a:r>
              <a:rPr lang="zh-CN" altLang="en-US" dirty="0"/>
              <a:t>的返回值是？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A=</a:t>
            </a:r>
            <a:r>
              <a:rPr lang="zh-CN" altLang="en-US" dirty="0"/>
              <a:t>“</a:t>
            </a:r>
            <a:r>
              <a:rPr lang="en-US" altLang="zh-CN" dirty="0"/>
              <a:t>123</a:t>
            </a:r>
            <a:r>
              <a:rPr lang="zh-CN" altLang="en-US" dirty="0"/>
              <a:t>”， </a:t>
            </a:r>
            <a:r>
              <a:rPr lang="en-US" altLang="zh-CN" dirty="0"/>
              <a:t>B=</a:t>
            </a:r>
            <a:r>
              <a:rPr lang="zh-CN" altLang="en-US" dirty="0"/>
              <a:t>“</a:t>
            </a:r>
            <a:r>
              <a:rPr lang="en-US" altLang="zh-CN" dirty="0"/>
              <a:t>0123</a:t>
            </a:r>
            <a:r>
              <a:rPr lang="zh-CN" altLang="en-US" dirty="0"/>
              <a:t>”，</a:t>
            </a:r>
            <a:r>
              <a:rPr lang="en-US" altLang="zh-CN" dirty="0"/>
              <a:t>A&gt;B </a:t>
            </a:r>
            <a:r>
              <a:rPr lang="zh-CN" altLang="en-US" dirty="0"/>
              <a:t>的返回值是？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如何对列表进行增、删、改、查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列表的 </a:t>
            </a:r>
            <a:r>
              <a:rPr lang="en-US" altLang="zh-CN" dirty="0"/>
              <a:t>sort </a:t>
            </a:r>
            <a:r>
              <a:rPr lang="zh-CN" altLang="en-US" dirty="0"/>
              <a:t>与 </a:t>
            </a:r>
            <a:r>
              <a:rPr lang="en-US" altLang="zh-CN" dirty="0"/>
              <a:t>sorted </a:t>
            </a:r>
            <a:r>
              <a:rPr lang="zh-CN" altLang="en-US" dirty="0"/>
              <a:t>有什么区别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下面代码是运行结果：</a:t>
            </a:r>
            <a:r>
              <a:rPr lang="en-US" altLang="zh-CN" dirty="0"/>
              <a:t>squares=[ value**2 for value in range(1,10)]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接上一条，令</a:t>
            </a:r>
            <a:r>
              <a:rPr lang="en-US" altLang="zh-CN" dirty="0"/>
              <a:t>squares2=squares </a:t>
            </a:r>
            <a:r>
              <a:rPr lang="zh-CN" altLang="en-US" dirty="0"/>
              <a:t>有什么效果？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接上一条，令</a:t>
            </a:r>
            <a:r>
              <a:rPr lang="en-US" altLang="zh-CN" dirty="0"/>
              <a:t>squares3=squares[:]</a:t>
            </a:r>
            <a:r>
              <a:rPr lang="zh-CN" altLang="en-US" dirty="0"/>
              <a:t>有什么效果？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修改元组中的元素，与修改元组变量的区别？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如何删除字典中的键值对？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如何遍历字典中的键、值或者按照顺序遍历？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606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A4418-1AA4-4E65-AB72-EB031389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休息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90C233-7ED4-4E08-BFDA-E4AD92B8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D7873E-3161-4FA6-96AA-CE51EFBC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EA6CDE-400E-454A-8007-1F2ADD53CA22}"/>
              </a:ext>
            </a:extLst>
          </p:cNvPr>
          <p:cNvSpPr txBox="1"/>
          <p:nvPr/>
        </p:nvSpPr>
        <p:spPr>
          <a:xfrm>
            <a:off x="1047750" y="1600200"/>
            <a:ext cx="996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在你的</a:t>
            </a:r>
            <a:r>
              <a:rPr lang="en-US" altLang="zh-CN" dirty="0"/>
              <a:t>Python </a:t>
            </a:r>
            <a:r>
              <a:rPr lang="zh-CN" altLang="en-US" dirty="0"/>
              <a:t>解释器里运行 </a:t>
            </a:r>
            <a:r>
              <a:rPr lang="en-US" altLang="zh-CN" dirty="0"/>
              <a:t>import this </a:t>
            </a:r>
            <a:r>
              <a:rPr lang="zh-CN" altLang="en-US" dirty="0"/>
              <a:t>会有什么结果？</a:t>
            </a:r>
          </a:p>
        </p:txBody>
      </p:sp>
    </p:spTree>
    <p:extLst>
      <p:ext uri="{BB962C8B-B14F-4D97-AF65-F5344CB8AC3E}">
        <p14:creationId xmlns:p14="http://schemas.microsoft.com/office/powerpoint/2010/main" val="176248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608BA-F9D7-48F7-87ED-8158BCAA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中的控制结构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8C108D-CAE9-44A6-8515-B51A2A1B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E43D76-D7C3-405F-BF16-17DB9826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0CC0C3-BF1E-4A7E-A82D-B7A2DB7C1AD6}"/>
              </a:ext>
            </a:extLst>
          </p:cNvPr>
          <p:cNvSpPr txBox="1"/>
          <p:nvPr/>
        </p:nvSpPr>
        <p:spPr>
          <a:xfrm>
            <a:off x="1123950" y="1504950"/>
            <a:ext cx="93535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条件测试：</a:t>
            </a:r>
            <a:endParaRPr lang="en-US" altLang="zh-CN" dirty="0"/>
          </a:p>
          <a:p>
            <a:r>
              <a:rPr lang="en-US" altLang="zh-CN" dirty="0"/>
              <a:t>if:</a:t>
            </a:r>
          </a:p>
          <a:p>
            <a:r>
              <a:rPr lang="en-US" altLang="zh-CN" dirty="0"/>
              <a:t>    pass</a:t>
            </a:r>
          </a:p>
          <a:p>
            <a:r>
              <a:rPr lang="en-US" altLang="zh-CN" dirty="0" err="1"/>
              <a:t>elif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pass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    pass</a:t>
            </a:r>
          </a:p>
          <a:p>
            <a:endParaRPr lang="en-US" altLang="zh-CN" dirty="0"/>
          </a:p>
          <a:p>
            <a:r>
              <a:rPr lang="en-US" altLang="zh-CN" dirty="0"/>
              <a:t>Python </a:t>
            </a:r>
            <a:r>
              <a:rPr lang="zh-CN" altLang="en-US" dirty="0"/>
              <a:t>中没有 </a:t>
            </a:r>
            <a:r>
              <a:rPr lang="en-US" altLang="zh-CN" dirty="0"/>
              <a:t>switch </a:t>
            </a:r>
            <a:r>
              <a:rPr lang="zh-CN" altLang="en-US" dirty="0"/>
              <a:t>语句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4100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608BA-F9D7-48F7-87ED-8158BCAA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中的控制结构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8C108D-CAE9-44A6-8515-B51A2A1B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E43D76-D7C3-405F-BF16-17DB9826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0CC0C3-BF1E-4A7E-A82D-B7A2DB7C1AD6}"/>
              </a:ext>
            </a:extLst>
          </p:cNvPr>
          <p:cNvSpPr txBox="1"/>
          <p:nvPr/>
        </p:nvSpPr>
        <p:spPr>
          <a:xfrm>
            <a:off x="1123950" y="1504950"/>
            <a:ext cx="9353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循环结构：</a:t>
            </a:r>
            <a:endParaRPr lang="en-US" altLang="zh-CN" dirty="0"/>
          </a:p>
          <a:p>
            <a:r>
              <a:rPr lang="en-US" altLang="zh-CN" dirty="0"/>
              <a:t> for </a:t>
            </a:r>
            <a:r>
              <a:rPr lang="en-US" altLang="zh-CN" dirty="0" err="1"/>
              <a:t>i</a:t>
            </a:r>
            <a:r>
              <a:rPr lang="en-US" altLang="zh-CN" dirty="0"/>
              <a:t> in range(10):</a:t>
            </a:r>
          </a:p>
          <a:p>
            <a:r>
              <a:rPr lang="en-US" altLang="zh-CN" dirty="0"/>
              <a:t>    print(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while </a:t>
            </a:r>
            <a:r>
              <a:rPr lang="en-US" altLang="zh-CN" dirty="0" err="1"/>
              <a:t>i</a:t>
            </a:r>
            <a:r>
              <a:rPr lang="en-US" altLang="zh-CN" dirty="0"/>
              <a:t>&lt;10:</a:t>
            </a:r>
          </a:p>
          <a:p>
            <a:r>
              <a:rPr lang="en-US" altLang="zh-CN" dirty="0"/>
              <a:t>    print(</a:t>
            </a:r>
            <a:r>
              <a:rPr lang="en-US" altLang="zh-CN" dirty="0" err="1"/>
              <a:t>i</a:t>
            </a:r>
            <a:r>
              <a:rPr lang="en-US" altLang="zh-CN" dirty="0"/>
              <a:t>)a</a:t>
            </a:r>
          </a:p>
          <a:p>
            <a:endParaRPr lang="en-US" altLang="zh-CN" dirty="0"/>
          </a:p>
          <a:p>
            <a:r>
              <a:rPr lang="en-US" altLang="zh-CN" dirty="0"/>
              <a:t>Python </a:t>
            </a:r>
            <a:r>
              <a:rPr lang="zh-CN" altLang="en-US" dirty="0"/>
              <a:t>中没有</a:t>
            </a:r>
            <a:r>
              <a:rPr lang="en-US" altLang="zh-CN" dirty="0"/>
              <a:t>do </a:t>
            </a:r>
            <a:r>
              <a:rPr lang="zh-CN" altLang="en-US" dirty="0"/>
              <a:t>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2845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608BA-F9D7-48F7-87ED-8158BCAA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中的控制结构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8C108D-CAE9-44A6-8515-B51A2A1B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E43D76-D7C3-405F-BF16-17DB9826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0CC0C3-BF1E-4A7E-A82D-B7A2DB7C1AD6}"/>
              </a:ext>
            </a:extLst>
          </p:cNvPr>
          <p:cNvSpPr txBox="1"/>
          <p:nvPr/>
        </p:nvSpPr>
        <p:spPr>
          <a:xfrm>
            <a:off x="1123950" y="1504950"/>
            <a:ext cx="93535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异常测试</a:t>
            </a:r>
            <a:endParaRPr lang="en-US" altLang="zh-CN" dirty="0"/>
          </a:p>
          <a:p>
            <a:r>
              <a:rPr lang="en-US" altLang="zh-CN" dirty="0"/>
              <a:t> </a:t>
            </a:r>
          </a:p>
          <a:p>
            <a:r>
              <a:rPr lang="zh-CN" altLang="en-US" dirty="0"/>
              <a:t>语句 </a:t>
            </a:r>
            <a:r>
              <a:rPr lang="en-US" altLang="zh-CN" dirty="0"/>
              <a:t>5+”5” </a:t>
            </a:r>
            <a:r>
              <a:rPr lang="zh-CN" altLang="en-US" dirty="0"/>
              <a:t>会使程序报异常： </a:t>
            </a:r>
            <a:r>
              <a:rPr lang="en-US" altLang="zh-CN" dirty="0" err="1"/>
              <a:t>TypeError</a:t>
            </a:r>
            <a:r>
              <a:rPr lang="en-US" altLang="zh-CN" dirty="0"/>
              <a:t> </a:t>
            </a:r>
            <a:r>
              <a:rPr lang="zh-CN" altLang="en-US" dirty="0"/>
              <a:t>默认程序将中止运行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 </a:t>
            </a:r>
            <a:endParaRPr lang="en-US" altLang="zh-CN" dirty="0"/>
          </a:p>
          <a:p>
            <a:r>
              <a:rPr lang="en-US" altLang="zh-CN" dirty="0"/>
              <a:t>try:</a:t>
            </a:r>
          </a:p>
          <a:p>
            <a:r>
              <a:rPr lang="en-US" altLang="zh-CN" dirty="0"/>
              <a:t>	5+”5”</a:t>
            </a:r>
          </a:p>
          <a:p>
            <a:r>
              <a:rPr lang="en-US" altLang="zh-CN" dirty="0"/>
              <a:t>except </a:t>
            </a:r>
            <a:r>
              <a:rPr lang="en-US" altLang="zh-CN" dirty="0" err="1"/>
              <a:t>TypeError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print(“Error”)</a:t>
            </a:r>
          </a:p>
          <a:p>
            <a:endParaRPr lang="en-US" altLang="zh-CN" dirty="0"/>
          </a:p>
          <a:p>
            <a:r>
              <a:rPr lang="zh-CN" altLang="en-US" dirty="0"/>
              <a:t>可以使程序继续向下运行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常见的错误类型： </a:t>
            </a:r>
            <a:r>
              <a:rPr lang="en-US" altLang="zh-CN" dirty="0" err="1"/>
              <a:t>TypeError</a:t>
            </a:r>
            <a:r>
              <a:rPr lang="en-US" altLang="zh-CN" dirty="0"/>
              <a:t> , </a:t>
            </a:r>
            <a:r>
              <a:rPr lang="en-US" altLang="zh-CN" dirty="0" err="1"/>
              <a:t>ZeroDivisionError</a:t>
            </a:r>
            <a:r>
              <a:rPr lang="en-US" altLang="zh-CN" dirty="0"/>
              <a:t>, </a:t>
            </a:r>
            <a:r>
              <a:rPr lang="en-US" altLang="zh-CN" dirty="0" err="1"/>
              <a:t>FileNotFoundError</a:t>
            </a:r>
            <a:endParaRPr lang="en-US" altLang="zh-CN" dirty="0"/>
          </a:p>
          <a:p>
            <a:r>
              <a:rPr lang="zh-CN" altLang="en-US" dirty="0"/>
              <a:t>可以不指定错误类型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6741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C52FC-BEFE-4763-A210-5B954DD4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202D6D-028F-4F36-8DA2-9452CEC9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95DC49-7786-41B9-B305-DD0ABEF8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CA2847-2A66-48E2-BADA-6C5DEDC995D8}"/>
              </a:ext>
            </a:extLst>
          </p:cNvPr>
          <p:cNvSpPr txBox="1"/>
          <p:nvPr/>
        </p:nvSpPr>
        <p:spPr>
          <a:xfrm>
            <a:off x="1554954" y="4519553"/>
            <a:ext cx="873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函数定义，函数名，函数参数，函数调用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336ACE-B604-492B-B11C-0C0CEAE35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274" y="1619249"/>
            <a:ext cx="9189762" cy="261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22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C52FC-BEFE-4763-A210-5B954DD4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202D6D-028F-4F36-8DA2-9452CEC9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95DC49-7786-41B9-B305-DD0ABEF8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CA2847-2A66-48E2-BADA-6C5DEDC995D8}"/>
              </a:ext>
            </a:extLst>
          </p:cNvPr>
          <p:cNvSpPr txBox="1"/>
          <p:nvPr/>
        </p:nvSpPr>
        <p:spPr>
          <a:xfrm>
            <a:off x="1238250" y="1733550"/>
            <a:ext cx="9201150" cy="369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16499E-9A26-4246-A2B1-886420FE6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450" y="1708436"/>
            <a:ext cx="8029300" cy="344112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F11DF60-0CA2-4EA6-8AE3-CA5AE8914C24}"/>
              </a:ext>
            </a:extLst>
          </p:cNvPr>
          <p:cNvSpPr txBox="1"/>
          <p:nvPr/>
        </p:nvSpPr>
        <p:spPr>
          <a:xfrm>
            <a:off x="1714500" y="5429250"/>
            <a:ext cx="819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位置实参，关键字实参，默认值</a:t>
            </a:r>
          </a:p>
        </p:txBody>
      </p:sp>
    </p:spTree>
    <p:extLst>
      <p:ext uri="{BB962C8B-B14F-4D97-AF65-F5344CB8AC3E}">
        <p14:creationId xmlns:p14="http://schemas.microsoft.com/office/powerpoint/2010/main" val="141779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C52FC-BEFE-4763-A210-5B954DD4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文件操作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202D6D-028F-4F36-8DA2-9452CEC9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95DC49-7786-41B9-B305-DD0ABEF8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CA2847-2A66-48E2-BADA-6C5DEDC995D8}"/>
              </a:ext>
            </a:extLst>
          </p:cNvPr>
          <p:cNvSpPr txBox="1"/>
          <p:nvPr/>
        </p:nvSpPr>
        <p:spPr>
          <a:xfrm>
            <a:off x="1238250" y="1733550"/>
            <a:ext cx="9201150" cy="369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11DF60-0CA2-4EA6-8AE3-CA5AE8914C24}"/>
              </a:ext>
            </a:extLst>
          </p:cNvPr>
          <p:cNvSpPr txBox="1"/>
          <p:nvPr/>
        </p:nvSpPr>
        <p:spPr>
          <a:xfrm>
            <a:off x="1714500" y="5429250"/>
            <a:ext cx="819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文件的绝对路径与相对路径，文本文件与二进制文件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49CDACE-6A01-410D-AC20-6867CD3EA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632892"/>
            <a:ext cx="8204618" cy="179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83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C52FC-BEFE-4763-A210-5B954DD4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202D6D-028F-4F36-8DA2-9452CEC9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95DC49-7786-41B9-B305-DD0ABEF8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B4C722-0CE2-48AF-8424-F0CDCD6C0D5A}"/>
              </a:ext>
            </a:extLst>
          </p:cNvPr>
          <p:cNvSpPr txBox="1"/>
          <p:nvPr/>
        </p:nvSpPr>
        <p:spPr>
          <a:xfrm>
            <a:off x="1143000" y="1828800"/>
            <a:ext cx="982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如何传入任意数量的参数？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如何将函数存储在模块中？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如何获取当前正在运行的路径？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如何使用绝对路径</a:t>
            </a:r>
            <a:r>
              <a:rPr lang="en-US" altLang="zh-CN" dirty="0"/>
              <a:t>/</a:t>
            </a:r>
            <a:r>
              <a:rPr lang="zh-CN" altLang="en-US" dirty="0"/>
              <a:t>相对路径去获取文件？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如何像已经存在的内容中追加？</a:t>
            </a:r>
          </a:p>
        </p:txBody>
      </p:sp>
    </p:spTree>
    <p:extLst>
      <p:ext uri="{BB962C8B-B14F-4D97-AF65-F5344CB8AC3E}">
        <p14:creationId xmlns:p14="http://schemas.microsoft.com/office/powerpoint/2010/main" val="3152705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C52FC-BEFE-4763-A210-5B954DD4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休息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202D6D-028F-4F36-8DA2-9452CEC9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95DC49-7786-41B9-B305-DD0ABEF8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B4C722-0CE2-48AF-8424-F0CDCD6C0D5A}"/>
              </a:ext>
            </a:extLst>
          </p:cNvPr>
          <p:cNvSpPr txBox="1"/>
          <p:nvPr/>
        </p:nvSpPr>
        <p:spPr>
          <a:xfrm>
            <a:off x="1143000" y="1828800"/>
            <a:ext cx="982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尝试一下：</a:t>
            </a:r>
            <a:r>
              <a:rPr lang="en-US" altLang="zh-CN" dirty="0"/>
              <a:t>HRT19D-detection\Python\Game </a:t>
            </a:r>
            <a:r>
              <a:rPr lang="zh-CN" altLang="en-US" dirty="0"/>
              <a:t>中的游戏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Pip install </a:t>
            </a:r>
            <a:r>
              <a:rPr lang="en-US" altLang="zh-CN" dirty="0" err="1"/>
              <a:t>pygame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3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8D492-62D5-42A8-B6B5-66AF8460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BC3171-F54F-4AE6-BEF6-82916093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F53FE9-64B0-47D1-8924-46E61A70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B3FF01-9D65-43DB-AFC3-66BE57C5C848}"/>
              </a:ext>
            </a:extLst>
          </p:cNvPr>
          <p:cNvSpPr txBox="1"/>
          <p:nvPr/>
        </p:nvSpPr>
        <p:spPr>
          <a:xfrm>
            <a:off x="990600" y="1466850"/>
            <a:ext cx="469582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Python</a:t>
            </a:r>
            <a:r>
              <a:rPr lang="zh-CN" altLang="en-US" sz="3200" dirty="0"/>
              <a:t>基础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Python</a:t>
            </a:r>
            <a:r>
              <a:rPr lang="zh-CN" altLang="en-US" sz="3200" dirty="0"/>
              <a:t>中的科学计算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91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767614" y="3773619"/>
            <a:ext cx="4546600" cy="633282"/>
          </a:xfrm>
        </p:spPr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 err="1"/>
              <a:t>Numpy</a:t>
            </a:r>
            <a:endParaRPr lang="en-US" altLang="zh-CN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matplotlib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773387" y="2997084"/>
            <a:ext cx="4535055" cy="656792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中的科学计算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DFB691-3E95-4612-A5D9-5AA9655B27DC}"/>
              </a:ext>
            </a:extLst>
          </p:cNvPr>
          <p:cNvSpPr txBox="1"/>
          <p:nvPr/>
        </p:nvSpPr>
        <p:spPr>
          <a:xfrm>
            <a:off x="5868195" y="2166373"/>
            <a:ext cx="608806" cy="71096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B0509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dirty="0">
              <a:solidFill>
                <a:srgbClr val="B0509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7597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1BCE1-0E23-4F68-88C7-5B23D14F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Numpy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524437-D896-4B35-AA3A-44C499E4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06E96F-7616-4B64-8D0A-6C4E8CC6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480F6F-5C62-4B5F-BE18-442BC96BF697}"/>
              </a:ext>
            </a:extLst>
          </p:cNvPr>
          <p:cNvSpPr txBox="1"/>
          <p:nvPr/>
        </p:nvSpPr>
        <p:spPr>
          <a:xfrm>
            <a:off x="914400" y="1828800"/>
            <a:ext cx="9982200" cy="375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BDC1E7-754D-4BDB-897B-265052093AA1}"/>
              </a:ext>
            </a:extLst>
          </p:cNvPr>
          <p:cNvSpPr txBox="1"/>
          <p:nvPr/>
        </p:nvSpPr>
        <p:spPr>
          <a:xfrm>
            <a:off x="914400" y="1605776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Python </a:t>
            </a:r>
            <a:r>
              <a:rPr lang="zh-CN" altLang="en-US" dirty="0"/>
              <a:t>中提供科学计算的基础软件包</a:t>
            </a:r>
            <a:endParaRPr lang="en-US" altLang="zh-CN" dirty="0"/>
          </a:p>
          <a:p>
            <a:r>
              <a:rPr lang="zh-CN" altLang="en-US" dirty="0"/>
              <a:t>提供多维数组对象及其多种派生对象，以及用于快速操作数组的函数及</a:t>
            </a:r>
            <a:r>
              <a:rPr lang="en-US" altLang="zh-CN" dirty="0"/>
              <a:t>API</a:t>
            </a:r>
          </a:p>
          <a:p>
            <a:r>
              <a:rPr lang="en-US" altLang="zh-CN" dirty="0" err="1"/>
              <a:t>Numpy</a:t>
            </a:r>
            <a:r>
              <a:rPr lang="en-US" altLang="zh-CN" dirty="0"/>
              <a:t> </a:t>
            </a:r>
            <a:r>
              <a:rPr lang="zh-CN" altLang="en-US" dirty="0"/>
              <a:t>包的核心使 </a:t>
            </a:r>
            <a:r>
              <a:rPr lang="en-US" altLang="zh-CN" dirty="0" err="1"/>
              <a:t>ndarray</a:t>
            </a:r>
            <a:r>
              <a:rPr lang="en-US" altLang="zh-CN" dirty="0"/>
              <a:t> </a:t>
            </a:r>
            <a:r>
              <a:rPr lang="zh-CN" altLang="en-US" dirty="0"/>
              <a:t>对象</a:t>
            </a:r>
            <a:endParaRPr lang="en-US" altLang="zh-CN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C5C74C1-CC90-4A55-8F55-BEEF7FC15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351496"/>
              </p:ext>
            </p:extLst>
          </p:nvPr>
        </p:nvGraphicFramePr>
        <p:xfrm>
          <a:off x="914400" y="2778125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726905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3845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55046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34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固定大小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可变大小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93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相同的数据类型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允许不同的数据类型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89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效率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31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代码量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612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81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AC359-D883-4DBF-BC46-FBDB4B1BE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 </a:t>
            </a:r>
            <a:r>
              <a:rPr lang="en-US" altLang="zh-CN" dirty="0" err="1"/>
              <a:t>ndarray</a:t>
            </a:r>
            <a:r>
              <a:rPr lang="en-US" altLang="zh-CN" dirty="0"/>
              <a:t> </a:t>
            </a:r>
            <a:r>
              <a:rPr lang="zh-CN" altLang="en-US" dirty="0"/>
              <a:t>与 </a:t>
            </a:r>
            <a:r>
              <a:rPr lang="en-US" altLang="zh-CN" dirty="0"/>
              <a:t>list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5A0522-6D85-4428-90B1-311A7DE2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04644A-D674-4DEF-89CF-EF1DE263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03396F-768E-40CA-889D-2606977AD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413637"/>
            <a:ext cx="8409162" cy="329217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E36F23B-8F8A-4DE7-B4F5-5EB8C3631337}"/>
              </a:ext>
            </a:extLst>
          </p:cNvPr>
          <p:cNvSpPr txBox="1"/>
          <p:nvPr/>
        </p:nvSpPr>
        <p:spPr>
          <a:xfrm>
            <a:off x="669925" y="5033448"/>
            <a:ext cx="642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对比二者的运行时间：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D714009-9BFD-4F0E-8968-82D89AEE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44" y="5343028"/>
            <a:ext cx="11092121" cy="95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59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AC359-D883-4DBF-BC46-FBDB4B1BE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Numpy</a:t>
            </a:r>
            <a:r>
              <a:rPr lang="en-US" altLang="zh-CN" dirty="0"/>
              <a:t> </a:t>
            </a:r>
            <a:r>
              <a:rPr lang="zh-CN" altLang="en-US" dirty="0"/>
              <a:t>的两个特征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5A0522-6D85-4428-90B1-311A7DE2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04644A-D674-4DEF-89CF-EF1DE263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0C6CB1-0B0E-4A89-9E26-F3E34A161FB4}"/>
              </a:ext>
            </a:extLst>
          </p:cNvPr>
          <p:cNvSpPr txBox="1"/>
          <p:nvPr/>
        </p:nvSpPr>
        <p:spPr>
          <a:xfrm>
            <a:off x="669925" y="1494263"/>
            <a:ext cx="108505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矢量化：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代码中无显式的循环，索引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矢量化代码更简洁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矢量化的代码错误更少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矢量化接近标准数学符号</a:t>
            </a:r>
            <a:endParaRPr lang="en-US" altLang="zh-CN" dirty="0"/>
          </a:p>
          <a:p>
            <a:r>
              <a:rPr lang="zh-CN" altLang="en-US" dirty="0"/>
              <a:t>广播：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广播用于表述在算术运算期间如何处理不同形状的数组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在两个数组上操作时，</a:t>
            </a:r>
            <a:r>
              <a:rPr lang="en-US" altLang="zh-CN" dirty="0" err="1"/>
              <a:t>Numpy</a:t>
            </a:r>
            <a:r>
              <a:rPr lang="en-US" altLang="zh-CN" dirty="0"/>
              <a:t> </a:t>
            </a:r>
            <a:r>
              <a:rPr lang="zh-CN" altLang="en-US" dirty="0"/>
              <a:t>在元素级别比较其形状，从后向前进行比较，直到出现维度不兼容或者至少一个数组比较完了全部的维度；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两个维度兼容当且仅当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他们是相等的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他们其中之一是</a:t>
            </a:r>
            <a:r>
              <a:rPr lang="en-US" altLang="zh-CN" dirty="0"/>
              <a:t>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434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AC359-D883-4DBF-BC46-FBDB4B1BE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广播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5A0522-6D85-4428-90B1-311A7DE2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04644A-D674-4DEF-89CF-EF1DE263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FD19CD-FD9F-4AFF-BC2A-13329394E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367914"/>
            <a:ext cx="10101614" cy="400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83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AC359-D883-4DBF-BC46-FBDB4B1BE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 err="1"/>
              <a:t>Numpy</a:t>
            </a:r>
            <a:r>
              <a:rPr lang="en-US" altLang="zh-CN" dirty="0"/>
              <a:t> </a:t>
            </a:r>
            <a:r>
              <a:rPr lang="zh-CN" altLang="en-US" dirty="0"/>
              <a:t>的参考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5A0522-6D85-4428-90B1-311A7DE2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04644A-D674-4DEF-89CF-EF1DE263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B5B6C6-9D76-40E7-AB33-2076932CA36F}"/>
              </a:ext>
            </a:extLst>
          </p:cNvPr>
          <p:cNvSpPr/>
          <p:nvPr/>
        </p:nvSpPr>
        <p:spPr>
          <a:xfrm>
            <a:off x="1033991" y="1816977"/>
            <a:ext cx="63704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https://www.numpy.org.cn/index.html</a:t>
            </a:r>
          </a:p>
        </p:txBody>
      </p:sp>
    </p:spTree>
    <p:extLst>
      <p:ext uri="{BB962C8B-B14F-4D97-AF65-F5344CB8AC3E}">
        <p14:creationId xmlns:p14="http://schemas.microsoft.com/office/powerpoint/2010/main" val="3213311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4D960-3D10-476C-BD1F-39717345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31B5A3-AE09-48AC-920A-D1E6613CB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37D4C0-7D8B-41A9-A9F0-4FBEF888C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354394-D9A3-4552-8257-7022B865E1C8}"/>
              </a:ext>
            </a:extLst>
          </p:cNvPr>
          <p:cNvSpPr txBox="1"/>
          <p:nvPr/>
        </p:nvSpPr>
        <p:spPr>
          <a:xfrm>
            <a:off x="892098" y="1650380"/>
            <a:ext cx="1021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HRT19D-detection\Python\image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870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2C24D-CBB7-4A16-885C-079594A4D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5" y="3189249"/>
            <a:ext cx="4869997" cy="17265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下次准备：</a:t>
            </a:r>
            <a:br>
              <a:rPr lang="en-US" altLang="zh-CN" dirty="0"/>
            </a:br>
            <a:r>
              <a:rPr lang="zh-CN" altLang="en-US" sz="2200" b="0" dirty="0"/>
              <a:t>下载</a:t>
            </a:r>
            <a:r>
              <a:rPr lang="en-US" altLang="zh-CN" sz="2200" b="0" dirty="0" err="1"/>
              <a:t>opencv</a:t>
            </a:r>
            <a:r>
              <a:rPr lang="en-US" altLang="zh-CN" sz="2200" b="0" dirty="0"/>
              <a:t>, </a:t>
            </a:r>
            <a:r>
              <a:rPr lang="zh-CN" altLang="en-US" sz="2200" b="0" dirty="0"/>
              <a:t>在群里；</a:t>
            </a:r>
            <a:br>
              <a:rPr lang="en-US" altLang="zh-CN" sz="2200" b="0" dirty="0"/>
            </a:br>
            <a:r>
              <a:rPr lang="zh-CN" altLang="en-US" sz="2200" b="0" dirty="0"/>
              <a:t>下载安装 </a:t>
            </a:r>
            <a:r>
              <a:rPr lang="en-US" altLang="zh-CN" sz="2200" b="0" dirty="0"/>
              <a:t>VS</a:t>
            </a:r>
            <a:endParaRPr lang="zh-CN" altLang="en-US" b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C5E612-F35F-44BC-A4D2-363078E5EED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刘心岩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218705-5EE2-4481-AFF5-30F1F417DC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14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17532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7948839" y="2166373"/>
            <a:ext cx="4546600" cy="1903282"/>
          </a:xfrm>
        </p:spPr>
        <p:txBody>
          <a:bodyPr>
            <a:normAutofit fontScale="92500" lnSpcReduction="20000"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sz="2400" dirty="0"/>
              <a:t>Python</a:t>
            </a:r>
            <a:r>
              <a:rPr lang="zh-CN" altLang="en-US" sz="2400" dirty="0"/>
              <a:t>介绍</a:t>
            </a:r>
            <a:endParaRPr lang="en-US" altLang="zh-CN" sz="24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z="2400" dirty="0"/>
              <a:t>数据类型</a:t>
            </a:r>
            <a:endParaRPr lang="en-US" altLang="zh-CN" sz="24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z="2400" dirty="0"/>
              <a:t>控制结构</a:t>
            </a:r>
            <a:endParaRPr lang="en-US" altLang="zh-CN" sz="24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z="2400" dirty="0"/>
              <a:t>函数</a:t>
            </a:r>
            <a:endParaRPr lang="en-US" altLang="zh-CN" sz="24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z="2400" dirty="0"/>
              <a:t>文件操作</a:t>
            </a:r>
            <a:endParaRPr lang="en-US" altLang="zh-CN" sz="24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773387" y="2997084"/>
            <a:ext cx="4535055" cy="656792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DFB691-3E95-4612-A5D9-5AA9655B27DC}"/>
              </a:ext>
            </a:extLst>
          </p:cNvPr>
          <p:cNvSpPr txBox="1"/>
          <p:nvPr/>
        </p:nvSpPr>
        <p:spPr>
          <a:xfrm>
            <a:off x="5868195" y="2166373"/>
            <a:ext cx="608806" cy="71096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B0509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dirty="0">
              <a:solidFill>
                <a:srgbClr val="B0509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885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7FF4F-6CE9-4532-800B-6565883A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介绍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C90F22-4DCB-4C9A-B0D7-9B0F23AF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990B25-BBD0-4F7F-B874-52B85B94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622276-0121-4C4B-9E79-DCA38FF97299}"/>
              </a:ext>
            </a:extLst>
          </p:cNvPr>
          <p:cNvSpPr txBox="1"/>
          <p:nvPr/>
        </p:nvSpPr>
        <p:spPr>
          <a:xfrm>
            <a:off x="981075" y="1524000"/>
            <a:ext cx="97440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为什么使用</a:t>
            </a:r>
            <a:r>
              <a:rPr lang="en-US" altLang="zh-CN" dirty="0"/>
              <a:t>Python: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Python</a:t>
            </a:r>
            <a:r>
              <a:rPr lang="zh-CN" altLang="en-US" dirty="0"/>
              <a:t>是一门胶水语言，使编程更加简单。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Python</a:t>
            </a:r>
            <a:r>
              <a:rPr lang="zh-CN" altLang="en-US" dirty="0"/>
              <a:t>被许多人使用，有许多人为</a:t>
            </a:r>
            <a:r>
              <a:rPr lang="en-US" altLang="zh-CN" dirty="0"/>
              <a:t>Python</a:t>
            </a:r>
            <a:r>
              <a:rPr lang="zh-CN" altLang="en-US" dirty="0"/>
              <a:t>贡献了扩展库和包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Python </a:t>
            </a:r>
            <a:r>
              <a:rPr lang="zh-CN" altLang="en-US" dirty="0"/>
              <a:t>可以用来快速验证想法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/>
              <a:t>Python2 </a:t>
            </a:r>
            <a:r>
              <a:rPr lang="zh-CN" altLang="en-US" dirty="0"/>
              <a:t>和</a:t>
            </a:r>
            <a:r>
              <a:rPr lang="en-US" altLang="zh-CN" dirty="0"/>
              <a:t>Python3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一些教程上的代码使用</a:t>
            </a:r>
            <a:r>
              <a:rPr lang="en-US" altLang="zh-CN" dirty="0"/>
              <a:t>Python3</a:t>
            </a:r>
            <a:r>
              <a:rPr lang="zh-CN" altLang="en-US" dirty="0"/>
              <a:t>无法运行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Python3</a:t>
            </a:r>
            <a:r>
              <a:rPr lang="zh-CN" altLang="en-US" dirty="0"/>
              <a:t>有许多新的特性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2019</a:t>
            </a:r>
            <a:r>
              <a:rPr lang="zh-CN" altLang="en-US" dirty="0"/>
              <a:t>年，推荐使用</a:t>
            </a:r>
            <a:r>
              <a:rPr lang="en-US" altLang="zh-CN" dirty="0"/>
              <a:t>Python3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5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A4418-1AA4-4E65-AB72-EB031389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环境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90C233-7ED4-4E08-BFDA-E4AD92B8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D7873E-3161-4FA6-96AA-CE51EFBC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1925B1-8D4D-41A3-92B9-1766F072389A}"/>
              </a:ext>
            </a:extLst>
          </p:cNvPr>
          <p:cNvSpPr txBox="1"/>
          <p:nvPr/>
        </p:nvSpPr>
        <p:spPr>
          <a:xfrm>
            <a:off x="981075" y="1524000"/>
            <a:ext cx="97440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为什么会有这么多</a:t>
            </a:r>
            <a:r>
              <a:rPr lang="en-US" altLang="zh-CN" dirty="0"/>
              <a:t>Python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Python </a:t>
            </a:r>
            <a:r>
              <a:rPr lang="zh-CN" altLang="en-US" dirty="0"/>
              <a:t>是解释形语言，其运行依赖于解释器。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Python </a:t>
            </a:r>
            <a:r>
              <a:rPr lang="zh-CN" altLang="en-US" dirty="0"/>
              <a:t>中的包之间有着依赖关系，有时需要进行隔离。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怎么管理</a:t>
            </a:r>
            <a:r>
              <a:rPr lang="en-US" altLang="zh-CN" dirty="0"/>
              <a:t>Python</a:t>
            </a:r>
            <a:r>
              <a:rPr lang="zh-CN" altLang="en-US" dirty="0"/>
              <a:t>环境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推荐使用</a:t>
            </a:r>
            <a:r>
              <a:rPr lang="en-US" altLang="zh-CN" dirty="0"/>
              <a:t>Anaconda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69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A4418-1AA4-4E65-AB72-EB031389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编程时的一些好习惯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90C233-7ED4-4E08-BFDA-E4AD92B8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D7873E-3161-4FA6-96AA-CE51EFBC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1925B1-8D4D-41A3-92B9-1766F072389A}"/>
              </a:ext>
            </a:extLst>
          </p:cNvPr>
          <p:cNvSpPr txBox="1"/>
          <p:nvPr/>
        </p:nvSpPr>
        <p:spPr>
          <a:xfrm>
            <a:off x="981075" y="1524000"/>
            <a:ext cx="97440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统一缩进（</a:t>
            </a:r>
            <a:r>
              <a:rPr lang="en-US" altLang="zh-CN" dirty="0"/>
              <a:t>2</a:t>
            </a:r>
            <a:r>
              <a:rPr lang="zh-CN" altLang="en-US" dirty="0"/>
              <a:t>空格，</a:t>
            </a:r>
            <a:r>
              <a:rPr lang="en-US" altLang="zh-CN" dirty="0"/>
              <a:t>4</a:t>
            </a:r>
            <a:r>
              <a:rPr lang="zh-CN" altLang="en-US" dirty="0"/>
              <a:t>空格，</a:t>
            </a:r>
            <a:r>
              <a:rPr lang="en-US" altLang="zh-CN" dirty="0"/>
              <a:t>TAB </a:t>
            </a:r>
            <a:r>
              <a:rPr lang="zh-CN" altLang="en-US" dirty="0"/>
              <a:t>键）车队统一使用</a:t>
            </a:r>
            <a:r>
              <a:rPr lang="en-US" altLang="zh-CN" dirty="0"/>
              <a:t>4</a:t>
            </a:r>
            <a:r>
              <a:rPr lang="zh-CN" altLang="en-US" dirty="0"/>
              <a:t>空格。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使用有意义的变量名，统一的命名格式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使程序本身可解释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不写大段的程序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减少程序中的复用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经常整理自己的代码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694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A4418-1AA4-4E65-AB72-EB031389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中的数据类型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90C233-7ED4-4E08-BFDA-E4AD92B8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D7873E-3161-4FA6-96AA-CE51EFBC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8CE35C2-4199-447E-90D5-36C740816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936095"/>
              </p:ext>
            </p:extLst>
          </p:nvPr>
        </p:nvGraphicFramePr>
        <p:xfrm>
          <a:off x="1727200" y="250190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50434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981287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25419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变量赋值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09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整数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A=10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13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浮点数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B=3.14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93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复数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complex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C=1+2j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6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字符串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D=“Python</a:t>
                      </a:r>
                      <a:r>
                        <a:rPr lang="zh-CN" altLang="en-US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604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27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A4418-1AA4-4E65-AB72-EB031389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中的运算符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90C233-7ED4-4E08-BFDA-E4AD92B8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D7873E-3161-4FA6-96AA-CE51EFBC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8CE35C2-4199-447E-90D5-36C740816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824962"/>
              </p:ext>
            </p:extLst>
          </p:nvPr>
        </p:nvGraphicFramePr>
        <p:xfrm>
          <a:off x="1548780" y="1364475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50434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981287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25419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变量赋值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09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加法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a+b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13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减法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a-b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93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乘法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a*b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6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除法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a/b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604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取余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a%b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03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指数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**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a**b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90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相等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==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a==b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22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完全相等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 is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032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477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A4418-1AA4-4E65-AB72-EB031389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中的数据结构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90C233-7ED4-4E08-BFDA-E4AD92B8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D7873E-3161-4FA6-96AA-CE51EFBC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8CE35C2-4199-447E-90D5-36C740816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390039"/>
              </p:ext>
            </p:extLst>
          </p:nvPr>
        </p:nvGraphicFramePr>
        <p:xfrm>
          <a:off x="1727200" y="250190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50434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981287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25419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变量赋值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09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元组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tuple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a=(1,2.5,’hi’)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13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列表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a=[1,2.5,’hi’]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93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字典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dict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a={‘number’:’1’}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6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集合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a=set([‘1’,’2’,3’])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604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2730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151f8256-e05b-41c5-8fa1-b82fe25e3b43"/>
</p:tagLst>
</file>

<file path=ppt/theme/theme1.xml><?xml version="1.0" encoding="utf-8"?>
<a:theme xmlns:a="http://schemas.openxmlformats.org/drawingml/2006/main" name="主题5">
  <a:themeElements>
    <a:clrScheme name="地铁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A2863"/>
      </a:accent1>
      <a:accent2>
        <a:srgbClr val="A75BAD"/>
      </a:accent2>
      <a:accent3>
        <a:srgbClr val="A53082"/>
      </a:accent3>
      <a:accent4>
        <a:srgbClr val="CDD7DB"/>
      </a:accent4>
      <a:accent5>
        <a:srgbClr val="F0EFE0"/>
      </a:accent5>
      <a:accent6>
        <a:srgbClr val="C1366C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BA2863"/>
    </a:accent1>
    <a:accent2>
      <a:srgbClr val="A75BAD"/>
    </a:accent2>
    <a:accent3>
      <a:srgbClr val="A53082"/>
    </a:accent3>
    <a:accent4>
      <a:srgbClr val="CDD7DB"/>
    </a:accent4>
    <a:accent5>
      <a:srgbClr val="F0EFE0"/>
    </a:accent5>
    <a:accent6>
      <a:srgbClr val="C1366C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BA2863"/>
    </a:accent1>
    <a:accent2>
      <a:srgbClr val="A75BAD"/>
    </a:accent2>
    <a:accent3>
      <a:srgbClr val="A53082"/>
    </a:accent3>
    <a:accent4>
      <a:srgbClr val="CDD7DB"/>
    </a:accent4>
    <a:accent5>
      <a:srgbClr val="F0EFE0"/>
    </a:accent5>
    <a:accent6>
      <a:srgbClr val="C1366C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360</TotalTime>
  <Words>1120</Words>
  <Application>Microsoft Office PowerPoint</Application>
  <PresentationFormat>宽屏</PresentationFormat>
  <Paragraphs>255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等线</vt:lpstr>
      <vt:lpstr>Arial</vt:lpstr>
      <vt:lpstr>Calibri</vt:lpstr>
      <vt:lpstr>Impact</vt:lpstr>
      <vt:lpstr>主题5</vt:lpstr>
      <vt:lpstr>感知组寒假培训</vt:lpstr>
      <vt:lpstr>内容</vt:lpstr>
      <vt:lpstr>Python基础</vt:lpstr>
      <vt:lpstr>Python 介绍</vt:lpstr>
      <vt:lpstr>Python环境</vt:lpstr>
      <vt:lpstr>Python编程时的一些好习惯</vt:lpstr>
      <vt:lpstr>Python中的数据类型</vt:lpstr>
      <vt:lpstr>Python中的运算符</vt:lpstr>
      <vt:lpstr>Python中的数据结构</vt:lpstr>
      <vt:lpstr>提问</vt:lpstr>
      <vt:lpstr>休息</vt:lpstr>
      <vt:lpstr>Python 中的控制结构</vt:lpstr>
      <vt:lpstr>Python 中的控制结构</vt:lpstr>
      <vt:lpstr>Python 中的控制结构</vt:lpstr>
      <vt:lpstr>函数</vt:lpstr>
      <vt:lpstr>函数</vt:lpstr>
      <vt:lpstr>文件操作</vt:lpstr>
      <vt:lpstr>问题</vt:lpstr>
      <vt:lpstr>休息</vt:lpstr>
      <vt:lpstr>Python中的科学计算</vt:lpstr>
      <vt:lpstr>Numpy</vt:lpstr>
      <vt:lpstr>对比 ndarray 与 list</vt:lpstr>
      <vt:lpstr>Numpy 的两个特征</vt:lpstr>
      <vt:lpstr>广播</vt:lpstr>
      <vt:lpstr>关于Numpy 的参考</vt:lpstr>
      <vt:lpstr>Matplotlib</vt:lpstr>
      <vt:lpstr>下次准备： 下载opencv, 在群里； 下载安装 VS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yan cr</cp:lastModifiedBy>
  <cp:revision>26</cp:revision>
  <cp:lastPrinted>2017-12-17T16:00:00Z</cp:lastPrinted>
  <dcterms:created xsi:type="dcterms:W3CDTF">2017-12-17T16:00:00Z</dcterms:created>
  <dcterms:modified xsi:type="dcterms:W3CDTF">2019-01-14T03:08:11Z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