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26"/>
  </p:notesMasterIdLst>
  <p:sldIdLst>
    <p:sldId id="256" r:id="rId5"/>
    <p:sldId id="257" r:id="rId6"/>
    <p:sldId id="299" r:id="rId7"/>
    <p:sldId id="300" r:id="rId8"/>
    <p:sldId id="301" r:id="rId9"/>
    <p:sldId id="304" r:id="rId10"/>
    <p:sldId id="303" r:id="rId11"/>
    <p:sldId id="261" r:id="rId12"/>
    <p:sldId id="262" r:id="rId13"/>
    <p:sldId id="263" r:id="rId14"/>
    <p:sldId id="264" r:id="rId15"/>
    <p:sldId id="306" r:id="rId16"/>
    <p:sldId id="265" r:id="rId17"/>
    <p:sldId id="268" r:id="rId18"/>
    <p:sldId id="312" r:id="rId19"/>
    <p:sldId id="307" r:id="rId20"/>
    <p:sldId id="269" r:id="rId21"/>
    <p:sldId id="270" r:id="rId22"/>
    <p:sldId id="271" r:id="rId23"/>
    <p:sldId id="273" r:id="rId24"/>
    <p:sldId id="27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27" autoAdjust="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874B3-3082-48E2-BAF0-714D4729FA2A}" type="datetimeFigureOut">
              <a:rPr lang="en-SG" smtClean="0"/>
              <a:t>14-Jul-2022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B893D-363B-4026-812B-ADBFE615EC92}" type="slidenum">
              <a:rPr lang="en-SG" smtClean="0"/>
              <a:t>‹#›</a:t>
            </a:fld>
            <a:endParaRPr lang="en-SG"/>
          </a:p>
        </p:txBody>
      </p:sp>
    </p:spTree>
    <p:extLst>
      <p:ext uri="{BB962C8B-B14F-4D97-AF65-F5344CB8AC3E}">
        <p14:creationId xmlns:p14="http://schemas.microsoft.com/office/powerpoint/2010/main" val="4052992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73B893D-363B-4026-812B-ADBFE615EC92}" type="slidenum">
              <a:rPr lang="en-SG" smtClean="0"/>
              <a:t>2</a:t>
            </a:fld>
            <a:endParaRPr lang="en-SG"/>
          </a:p>
        </p:txBody>
      </p:sp>
    </p:spTree>
    <p:extLst>
      <p:ext uri="{BB962C8B-B14F-4D97-AF65-F5344CB8AC3E}">
        <p14:creationId xmlns:p14="http://schemas.microsoft.com/office/powerpoint/2010/main" val="1792748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Frequency of attack over the past 4 years, as we can see there is an increase which shows that cyber threat is on the rise</a:t>
            </a:r>
          </a:p>
          <a:p>
            <a:r>
              <a:rPr lang="en-SG" dirty="0"/>
              <a:t>Possible reasons: more open source tools, more vulnerabilities are known</a:t>
            </a:r>
          </a:p>
          <a:p>
            <a:r>
              <a:rPr lang="en-SG" dirty="0"/>
              <a:t>Phishing trick users to click on malicious links(home internet may not be so secure like office)</a:t>
            </a:r>
          </a:p>
        </p:txBody>
      </p:sp>
      <p:sp>
        <p:nvSpPr>
          <p:cNvPr id="4" name="Slide Number Placeholder 3"/>
          <p:cNvSpPr>
            <a:spLocks noGrp="1"/>
          </p:cNvSpPr>
          <p:nvPr>
            <p:ph type="sldNum" sz="quarter" idx="5"/>
          </p:nvPr>
        </p:nvSpPr>
        <p:spPr/>
        <p:txBody>
          <a:bodyPr/>
          <a:lstStyle/>
          <a:p>
            <a:fld id="{673B893D-363B-4026-812B-ADBFE615EC92}" type="slidenum">
              <a:rPr lang="en-SG" smtClean="0"/>
              <a:t>11</a:t>
            </a:fld>
            <a:endParaRPr lang="en-SG"/>
          </a:p>
        </p:txBody>
      </p:sp>
    </p:spTree>
    <p:extLst>
      <p:ext uri="{BB962C8B-B14F-4D97-AF65-F5344CB8AC3E}">
        <p14:creationId xmlns:p14="http://schemas.microsoft.com/office/powerpoint/2010/main" val="639037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1 reason to use malware: free to make, very profitable, exist is many types, have different capabilities, is versatile</a:t>
            </a:r>
          </a:p>
        </p:txBody>
      </p:sp>
      <p:sp>
        <p:nvSpPr>
          <p:cNvPr id="4" name="Slide Number Placeholder 3"/>
          <p:cNvSpPr>
            <a:spLocks noGrp="1"/>
          </p:cNvSpPr>
          <p:nvPr>
            <p:ph type="sldNum" sz="quarter" idx="5"/>
          </p:nvPr>
        </p:nvSpPr>
        <p:spPr/>
        <p:txBody>
          <a:bodyPr/>
          <a:lstStyle/>
          <a:p>
            <a:fld id="{673B893D-363B-4026-812B-ADBFE615EC92}" type="slidenum">
              <a:rPr lang="en-SG" smtClean="0"/>
              <a:t>12</a:t>
            </a:fld>
            <a:endParaRPr lang="en-SG"/>
          </a:p>
        </p:txBody>
      </p:sp>
    </p:spTree>
    <p:extLst>
      <p:ext uri="{BB962C8B-B14F-4D97-AF65-F5344CB8AC3E}">
        <p14:creationId xmlns:p14="http://schemas.microsoft.com/office/powerpoint/2010/main" val="3165660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Mostly individuals: trying to personal attack for revenge </a:t>
            </a:r>
          </a:p>
          <a:p>
            <a:r>
              <a:rPr lang="en-SG"/>
              <a:t>Single users: in the context of they are using a device</a:t>
            </a:r>
          </a:p>
          <a:p>
            <a:r>
              <a:rPr lang="en-SG"/>
              <a:t>Single individual: mainly describing people(personal accounts) without any reference</a:t>
            </a:r>
          </a:p>
          <a:p>
            <a:r>
              <a:rPr lang="en-SG"/>
              <a:t>	    seem to be about personal attacks</a:t>
            </a:r>
          </a:p>
        </p:txBody>
      </p:sp>
      <p:sp>
        <p:nvSpPr>
          <p:cNvPr id="4" name="Slide Number Placeholder 3"/>
          <p:cNvSpPr>
            <a:spLocks noGrp="1"/>
          </p:cNvSpPr>
          <p:nvPr>
            <p:ph type="sldNum" sz="quarter" idx="5"/>
          </p:nvPr>
        </p:nvSpPr>
        <p:spPr/>
        <p:txBody>
          <a:bodyPr/>
          <a:lstStyle/>
          <a:p>
            <a:fld id="{673B893D-363B-4026-812B-ADBFE615EC92}" type="slidenum">
              <a:rPr lang="en-SG" smtClean="0"/>
              <a:t>13</a:t>
            </a:fld>
            <a:endParaRPr lang="en-SG"/>
          </a:p>
        </p:txBody>
      </p:sp>
    </p:spTree>
    <p:extLst>
      <p:ext uri="{BB962C8B-B14F-4D97-AF65-F5344CB8AC3E}">
        <p14:creationId xmlns:p14="http://schemas.microsoft.com/office/powerpoint/2010/main" val="2547019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2013 might have an event of a large scale vulnerability that lead to a rise in incidents</a:t>
            </a:r>
          </a:p>
          <a:p>
            <a:r>
              <a:rPr lang="en-SG" dirty="0"/>
              <a:t>Explain error category, might be related to 2013</a:t>
            </a:r>
          </a:p>
        </p:txBody>
      </p:sp>
      <p:sp>
        <p:nvSpPr>
          <p:cNvPr id="4" name="Slide Number Placeholder 3"/>
          <p:cNvSpPr>
            <a:spLocks noGrp="1"/>
          </p:cNvSpPr>
          <p:nvPr>
            <p:ph type="sldNum" sz="quarter" idx="5"/>
          </p:nvPr>
        </p:nvSpPr>
        <p:spPr/>
        <p:txBody>
          <a:bodyPr/>
          <a:lstStyle/>
          <a:p>
            <a:fld id="{673B893D-363B-4026-812B-ADBFE615EC92}" type="slidenum">
              <a:rPr lang="en-SG" smtClean="0"/>
              <a:t>14</a:t>
            </a:fld>
            <a:endParaRPr lang="en-SG"/>
          </a:p>
        </p:txBody>
      </p:sp>
    </p:spTree>
    <p:extLst>
      <p:ext uri="{BB962C8B-B14F-4D97-AF65-F5344CB8AC3E}">
        <p14:creationId xmlns:p14="http://schemas.microsoft.com/office/powerpoint/2010/main" val="3054725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From the emp count it can be seen that most are big companies with count&gt;500 and it could be because they have more money and it is common for competition between big companies under the same industry and they might deploy spies to find out their operations and conduct attacks.</a:t>
            </a:r>
          </a:p>
          <a:p>
            <a:endParaRPr lang="en-SG" dirty="0"/>
          </a:p>
          <a:p>
            <a:r>
              <a:rPr lang="en-SG" dirty="0"/>
              <a:t>For emp count: acting as rival firm’s employee to steal data, money, personal attack someone they know</a:t>
            </a:r>
          </a:p>
        </p:txBody>
      </p:sp>
      <p:sp>
        <p:nvSpPr>
          <p:cNvPr id="4" name="Slide Number Placeholder 3"/>
          <p:cNvSpPr>
            <a:spLocks noGrp="1"/>
          </p:cNvSpPr>
          <p:nvPr>
            <p:ph type="sldNum" sz="quarter" idx="5"/>
          </p:nvPr>
        </p:nvSpPr>
        <p:spPr/>
        <p:txBody>
          <a:bodyPr/>
          <a:lstStyle/>
          <a:p>
            <a:fld id="{673B893D-363B-4026-812B-ADBFE615EC92}" type="slidenum">
              <a:rPr lang="en-SG" smtClean="0"/>
              <a:t>15</a:t>
            </a:fld>
            <a:endParaRPr lang="en-SG"/>
          </a:p>
        </p:txBody>
      </p:sp>
    </p:spTree>
    <p:extLst>
      <p:ext uri="{BB962C8B-B14F-4D97-AF65-F5344CB8AC3E}">
        <p14:creationId xmlns:p14="http://schemas.microsoft.com/office/powerpoint/2010/main" val="2292275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73B893D-363B-4026-812B-ADBFE615EC92}" type="slidenum">
              <a:rPr lang="en-SG" smtClean="0"/>
              <a:t>16</a:t>
            </a:fld>
            <a:endParaRPr lang="en-SG"/>
          </a:p>
        </p:txBody>
      </p:sp>
    </p:spTree>
    <p:extLst>
      <p:ext uri="{BB962C8B-B14F-4D97-AF65-F5344CB8AC3E}">
        <p14:creationId xmlns:p14="http://schemas.microsoft.com/office/powerpoint/2010/main" val="3364008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 recognisable pattern from the scatters so it can be seen that the stats can be random</a:t>
            </a:r>
          </a:p>
        </p:txBody>
      </p:sp>
      <p:sp>
        <p:nvSpPr>
          <p:cNvPr id="4" name="Slide Number Placeholder 3"/>
          <p:cNvSpPr>
            <a:spLocks noGrp="1"/>
          </p:cNvSpPr>
          <p:nvPr>
            <p:ph type="sldNum" sz="quarter" idx="5"/>
          </p:nvPr>
        </p:nvSpPr>
        <p:spPr/>
        <p:txBody>
          <a:bodyPr/>
          <a:lstStyle/>
          <a:p>
            <a:fld id="{673B893D-363B-4026-812B-ADBFE615EC92}" type="slidenum">
              <a:rPr lang="en-SG" smtClean="0"/>
              <a:t>17</a:t>
            </a:fld>
            <a:endParaRPr lang="en-SG"/>
          </a:p>
        </p:txBody>
      </p:sp>
    </p:spTree>
    <p:extLst>
      <p:ext uri="{BB962C8B-B14F-4D97-AF65-F5344CB8AC3E}">
        <p14:creationId xmlns:p14="http://schemas.microsoft.com/office/powerpoint/2010/main" val="415563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673B893D-363B-4026-812B-ADBFE615EC92}" type="slidenum">
              <a:rPr lang="en-SG" smtClean="0"/>
              <a:t>18</a:t>
            </a:fld>
            <a:endParaRPr lang="en-SG"/>
          </a:p>
        </p:txBody>
      </p:sp>
    </p:spTree>
    <p:extLst>
      <p:ext uri="{BB962C8B-B14F-4D97-AF65-F5344CB8AC3E}">
        <p14:creationId xmlns:p14="http://schemas.microsoft.com/office/powerpoint/2010/main" val="1755054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SG" dirty="0">
              <a:cs typeface="Calibri" panose="020F0502020204030204"/>
            </a:endParaRPr>
          </a:p>
          <a:p>
            <a:pPr>
              <a:defRPr/>
            </a:pPr>
            <a:endParaRPr lang="en-SG" dirty="0">
              <a:cs typeface="Calibri" panose="020F0502020204030204"/>
            </a:endParaRPr>
          </a:p>
          <a:p>
            <a:pPr>
              <a:defRPr/>
            </a:pPr>
            <a:endParaRPr lang="en-SG" dirty="0">
              <a:cs typeface="Calibri" panose="020F0502020204030204"/>
            </a:endParaRPr>
          </a:p>
          <a:p>
            <a:pPr>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err="1"/>
              <a:t>Predictio</a:t>
            </a:r>
            <a:r>
              <a:rPr lang="en-SG" dirty="0"/>
              <a:t> part, year of attack used not realistic but need it for accuracy??</a:t>
            </a:r>
            <a:endParaRPr lang="en-SG" dirty="0">
              <a:cs typeface="Calibri"/>
            </a:endParaRPr>
          </a:p>
        </p:txBody>
      </p:sp>
      <p:sp>
        <p:nvSpPr>
          <p:cNvPr id="4" name="Slide Number Placeholder 3"/>
          <p:cNvSpPr>
            <a:spLocks noGrp="1"/>
          </p:cNvSpPr>
          <p:nvPr>
            <p:ph type="sldNum" sz="quarter" idx="5"/>
          </p:nvPr>
        </p:nvSpPr>
        <p:spPr/>
        <p:txBody>
          <a:bodyPr/>
          <a:lstStyle/>
          <a:p>
            <a:fld id="{673B893D-363B-4026-812B-ADBFE615EC92}" type="slidenum">
              <a:rPr lang="en-SG" smtClean="0"/>
              <a:t>19</a:t>
            </a:fld>
            <a:endParaRPr lang="en-SG"/>
          </a:p>
        </p:txBody>
      </p:sp>
    </p:spTree>
    <p:extLst>
      <p:ext uri="{BB962C8B-B14F-4D97-AF65-F5344CB8AC3E}">
        <p14:creationId xmlns:p14="http://schemas.microsoft.com/office/powerpoint/2010/main" val="324457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Cyber attacks are malicious acts on the internet that compromise the privacy of digital data and its everyday operations. It is not an uncommon topis of today as it exist in most of the world.</a:t>
            </a:r>
            <a:endParaRPr lang="en-SG" dirty="0">
              <a:cs typeface="Calibri"/>
            </a:endParaRPr>
          </a:p>
          <a:p>
            <a:r>
              <a:rPr lang="en-SG" dirty="0"/>
              <a:t>From</a:t>
            </a:r>
            <a:r>
              <a:rPr lang="en-SG" dirty="0">
                <a:cs typeface="Calibri" panose="020F0502020204030204"/>
              </a:rPr>
              <a:t> online cyber data stats we can see that cyber activity is continuing to rise over the years and it has come to a point where it cant be eradicated as we move to a digital world.</a:t>
            </a:r>
          </a:p>
          <a:p>
            <a:r>
              <a:rPr lang="en-SG" dirty="0">
                <a:cs typeface="Calibri" panose="020F0502020204030204"/>
              </a:rPr>
              <a:t>It will also continue to grow with the existence of the internet.</a:t>
            </a:r>
          </a:p>
          <a:p>
            <a:endParaRPr lang="en-SG" dirty="0">
              <a:cs typeface="Calibri" panose="020F0502020204030204"/>
            </a:endParaRPr>
          </a:p>
        </p:txBody>
      </p:sp>
      <p:sp>
        <p:nvSpPr>
          <p:cNvPr id="4" name="Slide Number Placeholder 3"/>
          <p:cNvSpPr>
            <a:spLocks noGrp="1"/>
          </p:cNvSpPr>
          <p:nvPr>
            <p:ph type="sldNum" sz="quarter" idx="5"/>
          </p:nvPr>
        </p:nvSpPr>
        <p:spPr/>
        <p:txBody>
          <a:bodyPr/>
          <a:lstStyle/>
          <a:p>
            <a:fld id="{673B893D-363B-4026-812B-ADBFE615EC92}" type="slidenum">
              <a:rPr lang="en-SG" smtClean="0"/>
              <a:t>3</a:t>
            </a:fld>
            <a:endParaRPr lang="en-SG"/>
          </a:p>
        </p:txBody>
      </p:sp>
    </p:spTree>
    <p:extLst>
      <p:ext uri="{BB962C8B-B14F-4D97-AF65-F5344CB8AC3E}">
        <p14:creationId xmlns:p14="http://schemas.microsoft.com/office/powerpoint/2010/main" val="1477596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Although cyber threats are very commonly heard, many are unprepared and don’t know wad to do in the event of a cyber attack</a:t>
            </a:r>
          </a:p>
          <a:p>
            <a:r>
              <a:rPr lang="en-US" dirty="0">
                <a:cs typeface="Calibri"/>
              </a:rPr>
              <a:t>And studies have shown that many </a:t>
            </a:r>
            <a:r>
              <a:rPr lang="en-US" dirty="0" err="1">
                <a:cs typeface="Calibri"/>
              </a:rPr>
              <a:t>organisations</a:t>
            </a:r>
            <a:r>
              <a:rPr lang="en-US" dirty="0">
                <a:cs typeface="Calibri"/>
              </a:rPr>
              <a:t> do not have proper plans to deal with them which allows many attacks to be carried out successfully.</a:t>
            </a:r>
          </a:p>
          <a:p>
            <a:r>
              <a:rPr lang="en-US" dirty="0">
                <a:cs typeface="Calibri"/>
              </a:rPr>
              <a:t>And they only start to </a:t>
            </a:r>
            <a:r>
              <a:rPr lang="en-US" dirty="0" err="1">
                <a:cs typeface="Calibri"/>
              </a:rPr>
              <a:t>realise</a:t>
            </a:r>
            <a:r>
              <a:rPr lang="en-US" dirty="0">
                <a:cs typeface="Calibri"/>
              </a:rPr>
              <a:t> the impact when they are hit by them which is an issue that needs to be addressed.</a:t>
            </a:r>
          </a:p>
        </p:txBody>
      </p:sp>
      <p:sp>
        <p:nvSpPr>
          <p:cNvPr id="4" name="Slide Number Placeholder 3"/>
          <p:cNvSpPr>
            <a:spLocks noGrp="1"/>
          </p:cNvSpPr>
          <p:nvPr>
            <p:ph type="sldNum" sz="quarter" idx="5"/>
          </p:nvPr>
        </p:nvSpPr>
        <p:spPr/>
        <p:txBody>
          <a:bodyPr/>
          <a:lstStyle/>
          <a:p>
            <a:fld id="{673B893D-363B-4026-812B-ADBFE615EC92}" type="slidenum">
              <a:rPr lang="en-SG" smtClean="0"/>
              <a:t>4</a:t>
            </a:fld>
            <a:endParaRPr lang="en-SG"/>
          </a:p>
        </p:txBody>
      </p:sp>
    </p:spTree>
    <p:extLst>
      <p:ext uri="{BB962C8B-B14F-4D97-AF65-F5344CB8AC3E}">
        <p14:creationId xmlns:p14="http://schemas.microsoft.com/office/powerpoint/2010/main" val="1295399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cs typeface="Calibri"/>
              </a:rPr>
              <a:t>In order to deal with cyber threats we need to be familiar with them in order to know what to do.</a:t>
            </a:r>
            <a:endParaRPr lang="en-SG" dirty="0"/>
          </a:p>
          <a:p>
            <a:r>
              <a:rPr lang="en-SG" dirty="0">
                <a:cs typeface="Calibri"/>
              </a:rPr>
              <a:t>1 of it  is to</a:t>
            </a:r>
            <a:r>
              <a:rPr lang="en-SG" dirty="0"/>
              <a:t> know what are the common threats, wad they do, wad they wan, who they target</a:t>
            </a:r>
            <a:endParaRPr lang="en-SG" dirty="0">
              <a:cs typeface="Calibri" panose="020F0502020204030204"/>
            </a:endParaRPr>
          </a:p>
          <a:p>
            <a:r>
              <a:rPr lang="en-SG" dirty="0"/>
              <a:t>This can be achieved by looking </a:t>
            </a:r>
            <a:r>
              <a:rPr lang="en-SG" dirty="0" err="1"/>
              <a:t>avaliable</a:t>
            </a:r>
            <a:r>
              <a:rPr lang="en-SG" dirty="0"/>
              <a:t> data, incidents and reports these data should also be shown in a way that that it is able to tell something and inferences can be made</a:t>
            </a:r>
          </a:p>
          <a:p>
            <a:r>
              <a:rPr lang="en-SG" dirty="0">
                <a:cs typeface="Calibri"/>
              </a:rPr>
              <a:t>So that we can learn something out of it</a:t>
            </a:r>
          </a:p>
        </p:txBody>
      </p:sp>
      <p:sp>
        <p:nvSpPr>
          <p:cNvPr id="4" name="Slide Number Placeholder 3"/>
          <p:cNvSpPr>
            <a:spLocks noGrp="1"/>
          </p:cNvSpPr>
          <p:nvPr>
            <p:ph type="sldNum" sz="quarter" idx="5"/>
          </p:nvPr>
        </p:nvSpPr>
        <p:spPr/>
        <p:txBody>
          <a:bodyPr/>
          <a:lstStyle/>
          <a:p>
            <a:fld id="{673B893D-363B-4026-812B-ADBFE615EC92}" type="slidenum">
              <a:rPr lang="en-SG" smtClean="0"/>
              <a:t>5</a:t>
            </a:fld>
            <a:endParaRPr lang="en-SG"/>
          </a:p>
        </p:txBody>
      </p:sp>
    </p:spTree>
    <p:extLst>
      <p:ext uri="{BB962C8B-B14F-4D97-AF65-F5344CB8AC3E}">
        <p14:creationId xmlns:p14="http://schemas.microsoft.com/office/powerpoint/2010/main" val="3405585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task of this project is to conduct analysis and visualisation on openly available cyber incident data and the expected takeaway is to gain knowledge of the trends and information of cyber activity. </a:t>
            </a:r>
          </a:p>
        </p:txBody>
      </p:sp>
      <p:sp>
        <p:nvSpPr>
          <p:cNvPr id="4" name="Slide Number Placeholder 3"/>
          <p:cNvSpPr>
            <a:spLocks noGrp="1"/>
          </p:cNvSpPr>
          <p:nvPr>
            <p:ph type="sldNum" sz="quarter" idx="5"/>
          </p:nvPr>
        </p:nvSpPr>
        <p:spPr/>
        <p:txBody>
          <a:bodyPr/>
          <a:lstStyle/>
          <a:p>
            <a:fld id="{673B893D-363B-4026-812B-ADBFE615EC92}" type="slidenum">
              <a:rPr lang="en-SG" smtClean="0"/>
              <a:t>6</a:t>
            </a:fld>
            <a:endParaRPr lang="en-SG"/>
          </a:p>
        </p:txBody>
      </p:sp>
    </p:spTree>
    <p:extLst>
      <p:ext uri="{BB962C8B-B14F-4D97-AF65-F5344CB8AC3E}">
        <p14:creationId xmlns:p14="http://schemas.microsoft.com/office/powerpoint/2010/main" val="2411687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project will be implemented by looking out available datasets and what kind of info </a:t>
            </a:r>
            <a:r>
              <a:rPr lang="en-SG" dirty="0" err="1"/>
              <a:t>shld</a:t>
            </a:r>
            <a:r>
              <a:rPr lang="en-SG" dirty="0"/>
              <a:t> be chosen to visualise and to make possible predictions on the data.</a:t>
            </a:r>
          </a:p>
        </p:txBody>
      </p:sp>
      <p:sp>
        <p:nvSpPr>
          <p:cNvPr id="4" name="Slide Number Placeholder 3"/>
          <p:cNvSpPr>
            <a:spLocks noGrp="1"/>
          </p:cNvSpPr>
          <p:nvPr>
            <p:ph type="sldNum" sz="quarter" idx="5"/>
          </p:nvPr>
        </p:nvSpPr>
        <p:spPr/>
        <p:txBody>
          <a:bodyPr/>
          <a:lstStyle/>
          <a:p>
            <a:fld id="{673B893D-363B-4026-812B-ADBFE615EC92}" type="slidenum">
              <a:rPr lang="en-SG" smtClean="0"/>
              <a:t>7</a:t>
            </a:fld>
            <a:endParaRPr lang="en-SG"/>
          </a:p>
        </p:txBody>
      </p:sp>
    </p:spTree>
    <p:extLst>
      <p:ext uri="{BB962C8B-B14F-4D97-AF65-F5344CB8AC3E}">
        <p14:creationId xmlns:p14="http://schemas.microsoft.com/office/powerpoint/2010/main" val="5130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73B893D-363B-4026-812B-ADBFE615EC92}" type="slidenum">
              <a:rPr lang="en-SG" smtClean="0"/>
              <a:t>8</a:t>
            </a:fld>
            <a:endParaRPr lang="en-SG"/>
          </a:p>
        </p:txBody>
      </p:sp>
    </p:spTree>
    <p:extLst>
      <p:ext uri="{BB962C8B-B14F-4D97-AF65-F5344CB8AC3E}">
        <p14:creationId xmlns:p14="http://schemas.microsoft.com/office/powerpoint/2010/main" val="4161909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In this project, 2 different datasets are selected to conduct analysis.</a:t>
            </a:r>
          </a:p>
          <a:p>
            <a:endParaRPr lang="en-SG" dirty="0"/>
          </a:p>
          <a:p>
            <a:r>
              <a:rPr lang="en-SG" dirty="0" err="1"/>
              <a:t>Hackamgeddon</a:t>
            </a:r>
            <a:r>
              <a:rPr lang="en-SG" dirty="0"/>
              <a:t>: Collection of cyber attack incidents by a single author that is actively compiled by a single author</a:t>
            </a:r>
          </a:p>
          <a:p>
            <a:r>
              <a:rPr lang="en-US" b="0" i="0" dirty="0" err="1">
                <a:solidFill>
                  <a:srgbClr val="333333"/>
                </a:solidFill>
                <a:effectLst/>
                <a:latin typeface="Lato" panose="020F0502020204030203" pitchFamily="34" charset="0"/>
              </a:rPr>
              <a:t>Veris</a:t>
            </a:r>
            <a:r>
              <a:rPr lang="en-US" b="0" i="0" dirty="0">
                <a:solidFill>
                  <a:srgbClr val="333333"/>
                </a:solidFill>
                <a:effectLst/>
                <a:latin typeface="Lato" panose="020F0502020204030203" pitchFamily="34" charset="0"/>
              </a:rPr>
              <a:t>: open and free repository of publicly-reported security incidents which ppl can contribute to the database</a:t>
            </a:r>
          </a:p>
        </p:txBody>
      </p:sp>
      <p:sp>
        <p:nvSpPr>
          <p:cNvPr id="4" name="Slide Number Placeholder 3"/>
          <p:cNvSpPr>
            <a:spLocks noGrp="1"/>
          </p:cNvSpPr>
          <p:nvPr>
            <p:ph type="sldNum" sz="quarter" idx="5"/>
          </p:nvPr>
        </p:nvSpPr>
        <p:spPr/>
        <p:txBody>
          <a:bodyPr/>
          <a:lstStyle/>
          <a:p>
            <a:fld id="{673B893D-363B-4026-812B-ADBFE615EC92}" type="slidenum">
              <a:rPr lang="en-SG" smtClean="0"/>
              <a:t>9</a:t>
            </a:fld>
            <a:endParaRPr lang="en-SG"/>
          </a:p>
        </p:txBody>
      </p:sp>
    </p:spTree>
    <p:extLst>
      <p:ext uri="{BB962C8B-B14F-4D97-AF65-F5344CB8AC3E}">
        <p14:creationId xmlns:p14="http://schemas.microsoft.com/office/powerpoint/2010/main" val="180904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methods used to visualise the data mostly done using 2 kinds. </a:t>
            </a:r>
          </a:p>
          <a:p>
            <a:r>
              <a:rPr lang="en-SG" dirty="0"/>
              <a:t>1 Most are attributes are  categorical data so I use </a:t>
            </a:r>
            <a:r>
              <a:rPr lang="en-SG" dirty="0" err="1"/>
              <a:t>countplots</a:t>
            </a:r>
            <a:r>
              <a:rPr lang="en-SG" dirty="0"/>
              <a:t> to visualise the distribution of the </a:t>
            </a:r>
            <a:r>
              <a:rPr lang="en-SG" dirty="0" err="1"/>
              <a:t>cateogory</a:t>
            </a:r>
            <a:r>
              <a:rPr lang="en-SG" dirty="0"/>
              <a:t> attribute </a:t>
            </a:r>
          </a:p>
          <a:p>
            <a:r>
              <a:rPr lang="en-SG" dirty="0"/>
              <a:t>2  There are some visualisations that involve numerical against category so scatter is used</a:t>
            </a:r>
          </a:p>
        </p:txBody>
      </p:sp>
      <p:sp>
        <p:nvSpPr>
          <p:cNvPr id="4" name="Slide Number Placeholder 3"/>
          <p:cNvSpPr>
            <a:spLocks noGrp="1"/>
          </p:cNvSpPr>
          <p:nvPr>
            <p:ph type="sldNum" sz="quarter" idx="5"/>
          </p:nvPr>
        </p:nvSpPr>
        <p:spPr/>
        <p:txBody>
          <a:bodyPr/>
          <a:lstStyle/>
          <a:p>
            <a:fld id="{673B893D-363B-4026-812B-ADBFE615EC92}" type="slidenum">
              <a:rPr lang="en-SG" smtClean="0"/>
              <a:t>10</a:t>
            </a:fld>
            <a:endParaRPr lang="en-SG"/>
          </a:p>
        </p:txBody>
      </p:sp>
    </p:spTree>
    <p:extLst>
      <p:ext uri="{BB962C8B-B14F-4D97-AF65-F5344CB8AC3E}">
        <p14:creationId xmlns:p14="http://schemas.microsoft.com/office/powerpoint/2010/main" val="3784890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46997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69922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45067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07036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7920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31277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77559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7488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9176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63791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02910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71853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5486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05842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93830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54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7/14/2022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171793521"/>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statista.com/statistics/387857/number-cyber-security-incidents-worldwide/" TargetMode="External"/><Relationship Id="rId7" Type="http://schemas.openxmlformats.org/officeDocument/2006/relationships/hyperlink" Target="https://www.embroker.com/blog/cyber-attack-statistics/" TargetMode="External"/><Relationship Id="rId2" Type="http://schemas.openxmlformats.org/officeDocument/2006/relationships/hyperlink" Target="https://www.whamtech.com/data-breaches-continued-to-rise-in-2019/" TargetMode="External"/><Relationship Id="rId1" Type="http://schemas.openxmlformats.org/officeDocument/2006/relationships/slideLayout" Target="../slideLayouts/slideLayout1.xml"/><Relationship Id="rId6" Type="http://schemas.openxmlformats.org/officeDocument/2006/relationships/hyperlink" Target="https://hrmasia.com/singapore-companies-are-insufficiently-prepared-for-cyber-attacks/" TargetMode="External"/><Relationship Id="rId5" Type="http://schemas.openxmlformats.org/officeDocument/2006/relationships/hyperlink" Target="https://www.cybersecurity-insiders.com/more-than-half-of-businesses-are-not-prepared-for-cyber-attacks/" TargetMode="External"/><Relationship Id="rId4" Type="http://schemas.openxmlformats.org/officeDocument/2006/relationships/hyperlink" Target="https://cyberint.com/blog/thought-leadership/survey-says-companies-are-ill-prepared-for-cyber-attack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174748" y="3576505"/>
            <a:ext cx="9055100" cy="474662"/>
          </a:xfrm>
        </p:spPr>
        <p:txBody>
          <a:bodyPr vert="horz" lIns="91440" tIns="45720" rIns="91440" bIns="45720" rtlCol="0" anchor="t">
            <a:normAutofit fontScale="32500" lnSpcReduction="20000"/>
          </a:bodyPr>
          <a:lstStyle/>
          <a:p>
            <a:r>
              <a:rPr lang="en-SG" dirty="0">
                <a:ea typeface="+mn-lt"/>
                <a:cs typeface="+mn-lt"/>
              </a:rPr>
              <a:t> </a:t>
            </a:r>
            <a:r>
              <a:rPr lang="en" sz="6100" dirty="0">
                <a:solidFill>
                  <a:schemeClr val="accent1"/>
                </a:solidFill>
                <a:latin typeface="+mj-lt"/>
                <a:ea typeface="+mj-ea"/>
                <a:cs typeface="+mj-cs"/>
              </a:rPr>
              <a:t>Open-source intelligence gathering and analysis of correlation of cyber risks</a:t>
            </a:r>
            <a:r>
              <a:rPr lang="en-SG" sz="6100" dirty="0">
                <a:solidFill>
                  <a:schemeClr val="accent1"/>
                </a:solidFill>
                <a:latin typeface="+mj-lt"/>
                <a:ea typeface="+mj-ea"/>
                <a:cs typeface="+mj-cs"/>
              </a:rPr>
              <a:t> </a:t>
            </a:r>
            <a:endParaRPr lang="en-US" sz="6100" dirty="0">
              <a:solidFill>
                <a:schemeClr val="accent1"/>
              </a:solidFill>
              <a:latin typeface="+mj-lt"/>
              <a:ea typeface="+mj-ea"/>
              <a:cs typeface="+mj-cs"/>
            </a:endParaRPr>
          </a:p>
        </p:txBody>
      </p:sp>
      <p:sp>
        <p:nvSpPr>
          <p:cNvPr id="4" name="TextBox 3">
            <a:extLst>
              <a:ext uri="{FF2B5EF4-FFF2-40B4-BE49-F238E27FC236}">
                <a16:creationId xmlns:a16="http://schemas.microsoft.com/office/drawing/2014/main" id="{A985166B-DA45-41DB-B66F-C31B7534928A}"/>
              </a:ext>
            </a:extLst>
          </p:cNvPr>
          <p:cNvSpPr txBox="1"/>
          <p:nvPr/>
        </p:nvSpPr>
        <p:spPr>
          <a:xfrm>
            <a:off x="3944936" y="2587535"/>
            <a:ext cx="3514725"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 sz="3300" dirty="0">
                <a:solidFill>
                  <a:schemeClr val="accent1"/>
                </a:solidFill>
                <a:latin typeface="+mj-lt"/>
                <a:ea typeface="+mj-ea"/>
                <a:cs typeface="+mj-cs"/>
              </a:rPr>
              <a:t>SCSE20-0940</a:t>
            </a:r>
            <a:endParaRPr lang="en-US" sz="3300" dirty="0">
              <a:solidFill>
                <a:schemeClr val="accent1"/>
              </a:solidFill>
              <a:latin typeface="+mj-lt"/>
              <a:ea typeface="+mj-ea"/>
              <a:cs typeface="+mj-cs"/>
            </a:endParaRPr>
          </a:p>
        </p:txBody>
      </p:sp>
      <p:sp>
        <p:nvSpPr>
          <p:cNvPr id="5" name="TextBox 4">
            <a:extLst>
              <a:ext uri="{FF2B5EF4-FFF2-40B4-BE49-F238E27FC236}">
                <a16:creationId xmlns:a16="http://schemas.microsoft.com/office/drawing/2014/main" id="{BE583353-A389-41DE-A6E5-02981C0E92CA}"/>
              </a:ext>
            </a:extLst>
          </p:cNvPr>
          <p:cNvSpPr txBox="1"/>
          <p:nvPr/>
        </p:nvSpPr>
        <p:spPr>
          <a:xfrm>
            <a:off x="3087687" y="1482778"/>
            <a:ext cx="5229225" cy="754053"/>
          </a:xfrm>
          <a:prstGeom prst="rect">
            <a:avLst/>
          </a:prstGeom>
        </p:spPr>
        <p:txBody>
          <a:bodyPr vert="horz" lIns="91440" tIns="45720" rIns="91440" bIns="45720" rtlCol="0" anchor="t">
            <a:noAutofit/>
          </a:bodyPr>
          <a:lstStyle>
            <a:lvl1pPr algn="ctr">
              <a:spcBef>
                <a:spcPct val="0"/>
              </a:spcBef>
              <a:buNone/>
              <a:defRPr sz="43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SG" dirty="0"/>
              <a:t>FYP Presentation</a:t>
            </a:r>
            <a:endParaRPr lang="en-US" dirty="0"/>
          </a:p>
        </p:txBody>
      </p:sp>
      <p:sp>
        <p:nvSpPr>
          <p:cNvPr id="2" name="TextBox 1">
            <a:extLst>
              <a:ext uri="{FF2B5EF4-FFF2-40B4-BE49-F238E27FC236}">
                <a16:creationId xmlns:a16="http://schemas.microsoft.com/office/drawing/2014/main" id="{47F6F69F-10E1-469F-8F9E-C5FD6F7CFC72}"/>
              </a:ext>
            </a:extLst>
          </p:cNvPr>
          <p:cNvSpPr txBox="1"/>
          <p:nvPr/>
        </p:nvSpPr>
        <p:spPr>
          <a:xfrm>
            <a:off x="3409948" y="4051167"/>
            <a:ext cx="4584700" cy="707886"/>
          </a:xfrm>
          <a:prstGeom prst="rect">
            <a:avLst/>
          </a:prstGeom>
          <a:noFill/>
        </p:spPr>
        <p:txBody>
          <a:bodyPr wrap="square" rtlCol="0">
            <a:spAutoFit/>
          </a:bodyPr>
          <a:lstStyle/>
          <a:p>
            <a:pPr algn="ctr"/>
            <a:r>
              <a:rPr lang="en-SG" sz="2000" dirty="0" err="1">
                <a:solidFill>
                  <a:schemeClr val="accent1"/>
                </a:solidFill>
                <a:latin typeface="+mj-lt"/>
                <a:ea typeface="+mj-ea"/>
                <a:cs typeface="+mj-cs"/>
              </a:rPr>
              <a:t>Aloysious</a:t>
            </a:r>
            <a:r>
              <a:rPr lang="en-SG" sz="2000" dirty="0">
                <a:solidFill>
                  <a:schemeClr val="accent1"/>
                </a:solidFill>
                <a:latin typeface="+mj-lt"/>
                <a:ea typeface="+mj-ea"/>
                <a:cs typeface="+mj-cs"/>
              </a:rPr>
              <a:t> Foo</a:t>
            </a:r>
          </a:p>
          <a:p>
            <a:pPr algn="ctr"/>
            <a:r>
              <a:rPr lang="en-SG" sz="2000" dirty="0">
                <a:solidFill>
                  <a:schemeClr val="accent1"/>
                </a:solidFill>
                <a:latin typeface="+mj-lt"/>
                <a:ea typeface="+mj-ea"/>
                <a:cs typeface="+mj-cs"/>
              </a:rPr>
              <a:t>U1822019J</a:t>
            </a:r>
          </a:p>
        </p:txBody>
      </p:sp>
    </p:spTree>
    <p:extLst>
      <p:ext uri="{BB962C8B-B14F-4D97-AF65-F5344CB8AC3E}">
        <p14:creationId xmlns:p14="http://schemas.microsoft.com/office/powerpoint/2010/main" val="330028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524000" y="277652"/>
            <a:ext cx="9144000" cy="1024489"/>
          </a:xfrm>
        </p:spPr>
        <p:txBody>
          <a:bodyPr>
            <a:normAutofit/>
          </a:bodyPr>
          <a:lstStyle/>
          <a:p>
            <a:pPr algn="ctr"/>
            <a:r>
              <a:rPr lang="en-SG" sz="4300" dirty="0"/>
              <a:t>Methods of visualisation</a:t>
            </a:r>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962813" y="5240021"/>
            <a:ext cx="2791986" cy="491283"/>
          </a:xfrm>
        </p:spPr>
        <p:txBody>
          <a:bodyPr>
            <a:normAutofit/>
          </a:bodyPr>
          <a:lstStyle/>
          <a:p>
            <a:pPr marL="800100" lvl="2" indent="-342900" algn="l">
              <a:buFont typeface="Wingdings 3" charset="2"/>
              <a:buChar char=""/>
            </a:pPr>
            <a:r>
              <a:rPr lang="en-SG" sz="1900" dirty="0">
                <a:solidFill>
                  <a:schemeClr val="tx1">
                    <a:lumMod val="75000"/>
                    <a:lumOff val="25000"/>
                  </a:schemeClr>
                </a:solidFill>
              </a:rPr>
              <a:t>Bar / Count plot</a:t>
            </a:r>
          </a:p>
          <a:p>
            <a:pPr marL="342900" indent="-342900" algn="l">
              <a:buFont typeface="Arial" panose="020B0604020202020204" pitchFamily="34" charset="0"/>
              <a:buChar char="•"/>
            </a:pPr>
            <a:endParaRPr lang="en-SG" dirty="0"/>
          </a:p>
        </p:txBody>
      </p:sp>
      <p:pic>
        <p:nvPicPr>
          <p:cNvPr id="1026" name="Picture 2" descr="seaborn.countplot — seaborn 0.11.2 documentation">
            <a:extLst>
              <a:ext uri="{FF2B5EF4-FFF2-40B4-BE49-F238E27FC236}">
                <a16:creationId xmlns:a16="http://schemas.microsoft.com/office/drawing/2014/main" id="{7732ED22-EA63-4E77-8B30-7009110AF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831" y="1496696"/>
            <a:ext cx="4933950" cy="374332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07CE6420-BA65-477D-9CBF-7892B32EC38E}"/>
              </a:ext>
            </a:extLst>
          </p:cNvPr>
          <p:cNvSpPr txBox="1">
            <a:spLocks/>
          </p:cNvSpPr>
          <p:nvPr/>
        </p:nvSpPr>
        <p:spPr>
          <a:xfrm>
            <a:off x="7339867" y="5240021"/>
            <a:ext cx="2901832" cy="7148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00100" lvl="2" indent="-342900" algn="l" defTabSz="457200">
              <a:spcBef>
                <a:spcPts val="1000"/>
              </a:spcBef>
              <a:buClr>
                <a:schemeClr val="accent1"/>
              </a:buClr>
              <a:buSzPct val="80000"/>
              <a:buFont typeface="Wingdings 3" charset="2"/>
              <a:buChar char=""/>
            </a:pPr>
            <a:r>
              <a:rPr lang="en-SG" sz="1900" dirty="0">
                <a:solidFill>
                  <a:schemeClr val="tx1">
                    <a:lumMod val="75000"/>
                    <a:lumOff val="25000"/>
                  </a:schemeClr>
                </a:solidFill>
              </a:rPr>
              <a:t>Scatter plot</a:t>
            </a:r>
          </a:p>
          <a:p>
            <a:pPr marL="342900" indent="-342900" algn="l">
              <a:buFont typeface="Arial" panose="020B0604020202020204" pitchFamily="34" charset="0"/>
              <a:buChar char="•"/>
            </a:pPr>
            <a:endParaRPr lang="en-SG" dirty="0"/>
          </a:p>
        </p:txBody>
      </p:sp>
      <p:pic>
        <p:nvPicPr>
          <p:cNvPr id="6" name="Picture 5">
            <a:extLst>
              <a:ext uri="{FF2B5EF4-FFF2-40B4-BE49-F238E27FC236}">
                <a16:creationId xmlns:a16="http://schemas.microsoft.com/office/drawing/2014/main" id="{9B282A4E-012C-4210-8001-78AECE0D4B94}"/>
              </a:ext>
            </a:extLst>
          </p:cNvPr>
          <p:cNvPicPr>
            <a:picLocks noChangeAspect="1"/>
          </p:cNvPicPr>
          <p:nvPr/>
        </p:nvPicPr>
        <p:blipFill>
          <a:blip r:embed="rId4"/>
          <a:stretch>
            <a:fillRect/>
          </a:stretch>
        </p:blipFill>
        <p:spPr>
          <a:xfrm>
            <a:off x="6281398" y="1775358"/>
            <a:ext cx="5018771" cy="3186000"/>
          </a:xfrm>
          <a:prstGeom prst="rect">
            <a:avLst/>
          </a:prstGeom>
        </p:spPr>
      </p:pic>
    </p:spTree>
    <p:extLst>
      <p:ext uri="{BB962C8B-B14F-4D97-AF65-F5344CB8AC3E}">
        <p14:creationId xmlns:p14="http://schemas.microsoft.com/office/powerpoint/2010/main" val="3364899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2154620" y="219005"/>
            <a:ext cx="8157780" cy="1063257"/>
          </a:xfrm>
        </p:spPr>
        <p:txBody>
          <a:bodyPr>
            <a:normAutofit fontScale="90000"/>
          </a:bodyPr>
          <a:lstStyle/>
          <a:p>
            <a:pPr algn="ctr"/>
            <a:r>
              <a:rPr lang="en-SG" sz="4000" dirty="0"/>
              <a:t>Results</a:t>
            </a:r>
            <a:br>
              <a:rPr lang="en-SG" sz="3500" dirty="0"/>
            </a:br>
            <a:r>
              <a:rPr lang="en-SG" sz="3500" dirty="0"/>
              <a:t>(</a:t>
            </a:r>
            <a:r>
              <a:rPr lang="en-SG" sz="4000" dirty="0"/>
              <a:t>Exploratory Analysis</a:t>
            </a:r>
            <a:r>
              <a:rPr lang="en-SG" sz="3500" dirty="0"/>
              <a:t>)</a:t>
            </a:r>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774343" y="1489868"/>
            <a:ext cx="3473303" cy="616688"/>
          </a:xfrm>
        </p:spPr>
        <p:txBody>
          <a:bodyPr>
            <a:normAutofit/>
          </a:bodyPr>
          <a:lstStyle/>
          <a:p>
            <a:pPr algn="l"/>
            <a:r>
              <a:rPr lang="en-SG" sz="1900" dirty="0" err="1">
                <a:solidFill>
                  <a:schemeClr val="tx1">
                    <a:lumMod val="75000"/>
                    <a:lumOff val="25000"/>
                  </a:schemeClr>
                </a:solidFill>
              </a:rPr>
              <a:t>Hackmageddon</a:t>
            </a:r>
            <a:r>
              <a:rPr lang="en-SG" sz="1900" dirty="0">
                <a:solidFill>
                  <a:schemeClr val="tx1">
                    <a:lumMod val="75000"/>
                    <a:lumOff val="25000"/>
                  </a:schemeClr>
                </a:solidFill>
              </a:rPr>
              <a:t> dataset:</a:t>
            </a:r>
          </a:p>
          <a:p>
            <a:endParaRPr lang="en-SG" dirty="0"/>
          </a:p>
        </p:txBody>
      </p:sp>
      <p:pic>
        <p:nvPicPr>
          <p:cNvPr id="5" name="image51.png">
            <a:extLst>
              <a:ext uri="{FF2B5EF4-FFF2-40B4-BE49-F238E27FC236}">
                <a16:creationId xmlns:a16="http://schemas.microsoft.com/office/drawing/2014/main" id="{FED4FAC9-A6A0-4D22-9B02-AEC34F8F9DBF}"/>
              </a:ext>
            </a:extLst>
          </p:cNvPr>
          <p:cNvPicPr/>
          <p:nvPr/>
        </p:nvPicPr>
        <p:blipFill>
          <a:blip r:embed="rId3"/>
          <a:srcRect/>
          <a:stretch>
            <a:fillRect/>
          </a:stretch>
        </p:blipFill>
        <p:spPr>
          <a:xfrm>
            <a:off x="434946" y="2030383"/>
            <a:ext cx="5943600" cy="3683000"/>
          </a:xfrm>
          <a:prstGeom prst="rect">
            <a:avLst/>
          </a:prstGeom>
          <a:ln/>
        </p:spPr>
      </p:pic>
      <p:sp>
        <p:nvSpPr>
          <p:cNvPr id="6" name="Subtitle 2">
            <a:extLst>
              <a:ext uri="{FF2B5EF4-FFF2-40B4-BE49-F238E27FC236}">
                <a16:creationId xmlns:a16="http://schemas.microsoft.com/office/drawing/2014/main" id="{F4E27DF4-125E-4799-806C-B89EFFD40917}"/>
              </a:ext>
            </a:extLst>
          </p:cNvPr>
          <p:cNvSpPr txBox="1">
            <a:spLocks/>
          </p:cNvSpPr>
          <p:nvPr/>
        </p:nvSpPr>
        <p:spPr>
          <a:xfrm>
            <a:off x="6096000" y="2378824"/>
            <a:ext cx="6070599" cy="30948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00100" lvl="2" indent="-342900" algn="l" defTabSz="457200">
              <a:spcBef>
                <a:spcPts val="1000"/>
              </a:spcBef>
              <a:buClr>
                <a:schemeClr val="accent1"/>
              </a:buClr>
              <a:buSzPct val="80000"/>
              <a:buFont typeface="Wingdings 3" charset="2"/>
              <a:buChar char=""/>
            </a:pPr>
            <a:r>
              <a:rPr lang="en-SG" sz="1900" dirty="0">
                <a:solidFill>
                  <a:schemeClr val="tx1">
                    <a:lumMod val="75000"/>
                    <a:lumOff val="25000"/>
                  </a:schemeClr>
                </a:solidFill>
              </a:rPr>
              <a:t>Frequency is on the rise</a:t>
            </a:r>
          </a:p>
          <a:p>
            <a:pPr marL="1257300" lvl="3" indent="-342900" algn="l" defTabSz="457200">
              <a:spcBef>
                <a:spcPts val="1000"/>
              </a:spcBef>
              <a:buClr>
                <a:schemeClr val="accent1"/>
              </a:buClr>
              <a:buSzPct val="80000"/>
              <a:buFont typeface="Wingdings 3" charset="2"/>
              <a:buChar char=""/>
            </a:pPr>
            <a:r>
              <a:rPr lang="en-SG" sz="1700" dirty="0">
                <a:solidFill>
                  <a:schemeClr val="tx1">
                    <a:lumMod val="75000"/>
                    <a:lumOff val="25000"/>
                  </a:schemeClr>
                </a:solidFill>
              </a:rPr>
              <a:t>More hacking resource</a:t>
            </a:r>
          </a:p>
          <a:p>
            <a:pPr marL="1257300" lvl="3" indent="-342900" algn="l" defTabSz="457200">
              <a:spcBef>
                <a:spcPts val="1000"/>
              </a:spcBef>
              <a:buClr>
                <a:schemeClr val="accent1"/>
              </a:buClr>
              <a:buSzPct val="80000"/>
              <a:buFont typeface="Wingdings 3" charset="2"/>
              <a:buChar char=""/>
            </a:pPr>
            <a:r>
              <a:rPr lang="en-SG" sz="1700" dirty="0">
                <a:solidFill>
                  <a:schemeClr val="tx1">
                    <a:lumMod val="75000"/>
                    <a:lumOff val="25000"/>
                  </a:schemeClr>
                </a:solidFill>
              </a:rPr>
              <a:t>More known vulnerabilities</a:t>
            </a:r>
          </a:p>
          <a:p>
            <a:pPr marL="800100" lvl="2" indent="-342900" algn="l" defTabSz="457200">
              <a:spcBef>
                <a:spcPts val="1000"/>
              </a:spcBef>
              <a:buClr>
                <a:schemeClr val="accent1"/>
              </a:buClr>
              <a:buSzPct val="80000"/>
              <a:buFont typeface="Wingdings 3" charset="2"/>
              <a:buChar char=""/>
            </a:pPr>
            <a:r>
              <a:rPr lang="en-SG" sz="1900" dirty="0">
                <a:solidFill>
                  <a:schemeClr val="tx1">
                    <a:lumMod val="75000"/>
                    <a:lumOff val="25000"/>
                  </a:schemeClr>
                </a:solidFill>
              </a:rPr>
              <a:t>Spike in 2020</a:t>
            </a:r>
          </a:p>
          <a:p>
            <a:pPr marL="1257300" lvl="3" indent="-342900" algn="l" defTabSz="457200">
              <a:spcBef>
                <a:spcPts val="1000"/>
              </a:spcBef>
              <a:buClr>
                <a:schemeClr val="accent1"/>
              </a:buClr>
              <a:buSzPct val="80000"/>
              <a:buFont typeface="Wingdings 3" charset="2"/>
              <a:buChar char=""/>
            </a:pPr>
            <a:r>
              <a:rPr lang="en-SG" sz="1700" dirty="0">
                <a:solidFill>
                  <a:schemeClr val="tx1">
                    <a:lumMod val="75000"/>
                    <a:lumOff val="25000"/>
                  </a:schemeClr>
                </a:solidFill>
              </a:rPr>
              <a:t>Covid-19’s WFH motivates cyber attacks(</a:t>
            </a:r>
            <a:r>
              <a:rPr lang="en-SG" sz="1700" dirty="0" err="1">
                <a:solidFill>
                  <a:schemeClr val="tx1">
                    <a:lumMod val="75000"/>
                    <a:lumOff val="25000"/>
                  </a:schemeClr>
                </a:solidFill>
              </a:rPr>
              <a:t>e.g</a:t>
            </a:r>
            <a:r>
              <a:rPr lang="en-SG" sz="1700" dirty="0">
                <a:solidFill>
                  <a:schemeClr val="tx1">
                    <a:lumMod val="75000"/>
                    <a:lumOff val="25000"/>
                  </a:schemeClr>
                </a:solidFill>
              </a:rPr>
              <a:t> Phishing attacks)</a:t>
            </a:r>
          </a:p>
          <a:p>
            <a:pPr marL="1714500" lvl="4" indent="-342900" algn="l" defTabSz="457200">
              <a:spcBef>
                <a:spcPts val="1000"/>
              </a:spcBef>
              <a:buClr>
                <a:schemeClr val="accent1"/>
              </a:buClr>
              <a:buSzPct val="80000"/>
              <a:buFont typeface="Wingdings 3" charset="2"/>
              <a:buChar char=""/>
            </a:pPr>
            <a:r>
              <a:rPr lang="en-SG" sz="1700" dirty="0">
                <a:solidFill>
                  <a:schemeClr val="tx1">
                    <a:lumMod val="75000"/>
                    <a:lumOff val="25000"/>
                  </a:schemeClr>
                </a:solidFill>
              </a:rPr>
              <a:t>Home networks less secure than corporate</a:t>
            </a:r>
          </a:p>
        </p:txBody>
      </p:sp>
    </p:spTree>
    <p:extLst>
      <p:ext uri="{BB962C8B-B14F-4D97-AF65-F5344CB8AC3E}">
        <p14:creationId xmlns:p14="http://schemas.microsoft.com/office/powerpoint/2010/main" val="3527489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6FBB03-0914-46F9-A84C-3900C092A179}"/>
              </a:ext>
            </a:extLst>
          </p:cNvPr>
          <p:cNvPicPr>
            <a:picLocks noChangeAspect="1"/>
          </p:cNvPicPr>
          <p:nvPr/>
        </p:nvPicPr>
        <p:blipFill>
          <a:blip r:embed="rId3"/>
          <a:stretch>
            <a:fillRect/>
          </a:stretch>
        </p:blipFill>
        <p:spPr>
          <a:xfrm>
            <a:off x="1094591" y="3297545"/>
            <a:ext cx="3152775" cy="3114675"/>
          </a:xfrm>
          <a:prstGeom prst="rect">
            <a:avLst/>
          </a:prstGeom>
        </p:spPr>
      </p:pic>
      <p:pic>
        <p:nvPicPr>
          <p:cNvPr id="6" name="Picture 5">
            <a:extLst>
              <a:ext uri="{FF2B5EF4-FFF2-40B4-BE49-F238E27FC236}">
                <a16:creationId xmlns:a16="http://schemas.microsoft.com/office/drawing/2014/main" id="{6954F472-A5DD-4140-9B60-22ACDF2A315F}"/>
              </a:ext>
            </a:extLst>
          </p:cNvPr>
          <p:cNvPicPr>
            <a:picLocks noChangeAspect="1"/>
          </p:cNvPicPr>
          <p:nvPr/>
        </p:nvPicPr>
        <p:blipFill>
          <a:blip r:embed="rId4"/>
          <a:stretch>
            <a:fillRect/>
          </a:stretch>
        </p:blipFill>
        <p:spPr>
          <a:xfrm>
            <a:off x="633938" y="363717"/>
            <a:ext cx="9566045" cy="2849745"/>
          </a:xfrm>
          <a:prstGeom prst="rect">
            <a:avLst/>
          </a:prstGeom>
        </p:spPr>
      </p:pic>
      <p:sp>
        <p:nvSpPr>
          <p:cNvPr id="2" name="TextBox 1">
            <a:extLst>
              <a:ext uri="{FF2B5EF4-FFF2-40B4-BE49-F238E27FC236}">
                <a16:creationId xmlns:a16="http://schemas.microsoft.com/office/drawing/2014/main" id="{EBAECF43-035E-4B9E-8BE2-D6ECEFE5EA53}"/>
              </a:ext>
            </a:extLst>
          </p:cNvPr>
          <p:cNvSpPr txBox="1"/>
          <p:nvPr/>
        </p:nvSpPr>
        <p:spPr>
          <a:xfrm>
            <a:off x="4878113" y="3644539"/>
            <a:ext cx="4677104" cy="1558888"/>
          </a:xfrm>
          <a:prstGeom prst="rect">
            <a:avLst/>
          </a:prstGeom>
          <a:noFill/>
        </p:spPr>
        <p:txBody>
          <a:bodyPr wrap="square" rtlCol="0">
            <a:spAutoFit/>
          </a:bodyPr>
          <a:lstStyle/>
          <a:p>
            <a:r>
              <a:rPr lang="en-SG" sz="1900" dirty="0">
                <a:solidFill>
                  <a:schemeClr val="tx1">
                    <a:lumMod val="75000"/>
                    <a:lumOff val="25000"/>
                  </a:schemeClr>
                </a:solidFill>
              </a:rPr>
              <a:t>Malware most chosen form of attack</a:t>
            </a:r>
          </a:p>
          <a:p>
            <a:pPr marL="800100" lvl="2" indent="-342900">
              <a:lnSpc>
                <a:spcPct val="90000"/>
              </a:lnSpc>
              <a:spcBef>
                <a:spcPts val="1000"/>
              </a:spcBef>
              <a:buClr>
                <a:schemeClr val="accent1"/>
              </a:buClr>
              <a:buSzPct val="80000"/>
              <a:buFont typeface="Wingdings 3" charset="2"/>
              <a:buChar char=""/>
            </a:pPr>
            <a:r>
              <a:rPr lang="en-SG" sz="1900" dirty="0">
                <a:solidFill>
                  <a:schemeClr val="tx1">
                    <a:lumMod val="75000"/>
                    <a:lumOff val="25000"/>
                  </a:schemeClr>
                </a:solidFill>
              </a:rPr>
              <a:t>Free and easy to make</a:t>
            </a:r>
          </a:p>
          <a:p>
            <a:pPr marL="800100" lvl="2" indent="-342900">
              <a:lnSpc>
                <a:spcPct val="90000"/>
              </a:lnSpc>
              <a:spcBef>
                <a:spcPts val="1000"/>
              </a:spcBef>
              <a:buClr>
                <a:schemeClr val="accent1"/>
              </a:buClr>
              <a:buSzPct val="80000"/>
              <a:buFont typeface="Wingdings 3" charset="2"/>
              <a:buChar char=""/>
            </a:pPr>
            <a:r>
              <a:rPr lang="en-SG" sz="1900" dirty="0">
                <a:solidFill>
                  <a:schemeClr val="tx1">
                    <a:lumMod val="75000"/>
                    <a:lumOff val="25000"/>
                  </a:schemeClr>
                </a:solidFill>
              </a:rPr>
              <a:t>Profitable(</a:t>
            </a:r>
            <a:r>
              <a:rPr lang="en-SG" sz="1900" dirty="0" err="1">
                <a:solidFill>
                  <a:schemeClr val="tx1">
                    <a:lumMod val="75000"/>
                    <a:lumOff val="25000"/>
                  </a:schemeClr>
                </a:solidFill>
              </a:rPr>
              <a:t>e.g</a:t>
            </a:r>
            <a:r>
              <a:rPr lang="en-SG" sz="1900" dirty="0">
                <a:solidFill>
                  <a:schemeClr val="tx1">
                    <a:lumMod val="75000"/>
                    <a:lumOff val="25000"/>
                  </a:schemeClr>
                </a:solidFill>
              </a:rPr>
              <a:t> Ransomware)</a:t>
            </a:r>
          </a:p>
          <a:p>
            <a:pPr marL="800100" lvl="2" indent="-342900">
              <a:lnSpc>
                <a:spcPct val="90000"/>
              </a:lnSpc>
              <a:spcBef>
                <a:spcPts val="1000"/>
              </a:spcBef>
              <a:buClr>
                <a:schemeClr val="accent1"/>
              </a:buClr>
              <a:buSzPct val="80000"/>
              <a:buFont typeface="Wingdings 3" charset="2"/>
              <a:buChar char=""/>
            </a:pPr>
            <a:r>
              <a:rPr lang="en-SG" sz="1900" dirty="0">
                <a:solidFill>
                  <a:schemeClr val="tx1">
                    <a:lumMod val="75000"/>
                    <a:lumOff val="25000"/>
                  </a:schemeClr>
                </a:solidFill>
              </a:rPr>
              <a:t>Versatile, easily modified</a:t>
            </a:r>
          </a:p>
        </p:txBody>
      </p:sp>
    </p:spTree>
    <p:extLst>
      <p:ext uri="{BB962C8B-B14F-4D97-AF65-F5344CB8AC3E}">
        <p14:creationId xmlns:p14="http://schemas.microsoft.com/office/powerpoint/2010/main" val="3869907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2EBD668-81BF-4887-B30C-083972307C0F}"/>
              </a:ext>
            </a:extLst>
          </p:cNvPr>
          <p:cNvSpPr>
            <a:spLocks noGrp="1"/>
          </p:cNvSpPr>
          <p:nvPr>
            <p:ph type="ctrTitle"/>
          </p:nvPr>
        </p:nvSpPr>
        <p:spPr>
          <a:xfrm>
            <a:off x="2262905" y="142956"/>
            <a:ext cx="7815908" cy="651657"/>
          </a:xfrm>
        </p:spPr>
        <p:txBody>
          <a:bodyPr>
            <a:normAutofit/>
          </a:bodyPr>
          <a:lstStyle/>
          <a:p>
            <a:pPr algn="ctr"/>
            <a:r>
              <a:rPr lang="en-SG" sz="3500" dirty="0"/>
              <a:t>About Malware</a:t>
            </a:r>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105490" y="4098553"/>
            <a:ext cx="3974510" cy="1863253"/>
          </a:xfrm>
        </p:spPr>
        <p:txBody>
          <a:bodyPr vert="horz" lIns="91440" tIns="45720" rIns="91440" bIns="45720" rtlCol="0" anchor="t">
            <a:normAutofit fontScale="55000" lnSpcReduction="20000"/>
          </a:bodyPr>
          <a:lstStyle/>
          <a:p>
            <a:pPr algn="l"/>
            <a:r>
              <a:rPr lang="en-SG" sz="3500" dirty="0">
                <a:solidFill>
                  <a:schemeClr val="tx1">
                    <a:lumMod val="75000"/>
                    <a:lumOff val="25000"/>
                  </a:schemeClr>
                </a:solidFill>
              </a:rPr>
              <a:t>Targets mostly people</a:t>
            </a:r>
          </a:p>
          <a:p>
            <a:pPr marL="800100" lvl="2" indent="-342900" algn="l">
              <a:buFont typeface="Wingdings 3" charset="2"/>
              <a:buChar char=""/>
            </a:pPr>
            <a:r>
              <a:rPr lang="en-SG" sz="3500" dirty="0">
                <a:solidFill>
                  <a:schemeClr val="tx1">
                    <a:lumMod val="75000"/>
                    <a:lumOff val="25000"/>
                  </a:schemeClr>
                </a:solidFill>
              </a:rPr>
              <a:t>Money(</a:t>
            </a:r>
            <a:r>
              <a:rPr lang="en-SG" sz="3500" dirty="0" err="1">
                <a:solidFill>
                  <a:schemeClr val="tx1">
                    <a:lumMod val="75000"/>
                    <a:lumOff val="25000"/>
                  </a:schemeClr>
                </a:solidFill>
              </a:rPr>
              <a:t>e.g</a:t>
            </a:r>
            <a:r>
              <a:rPr lang="en-SG" sz="3500" dirty="0">
                <a:solidFill>
                  <a:schemeClr val="tx1">
                    <a:lumMod val="75000"/>
                    <a:lumOff val="25000"/>
                  </a:schemeClr>
                </a:solidFill>
              </a:rPr>
              <a:t> Encrypts data)</a:t>
            </a:r>
          </a:p>
          <a:p>
            <a:pPr marL="800100" lvl="2" indent="-342900" algn="l">
              <a:buFont typeface="Wingdings 3" charset="2"/>
              <a:buChar char=""/>
            </a:pPr>
            <a:r>
              <a:rPr lang="en-SG" sz="3500" dirty="0">
                <a:solidFill>
                  <a:schemeClr val="tx1">
                    <a:lumMod val="75000"/>
                    <a:lumOff val="25000"/>
                  </a:schemeClr>
                </a:solidFill>
              </a:rPr>
              <a:t>Personal reasons(</a:t>
            </a:r>
            <a:r>
              <a:rPr lang="en-SG" sz="3500" dirty="0" err="1">
                <a:solidFill>
                  <a:schemeClr val="tx1">
                    <a:lumMod val="75000"/>
                    <a:lumOff val="25000"/>
                  </a:schemeClr>
                </a:solidFill>
              </a:rPr>
              <a:t>e.g</a:t>
            </a:r>
            <a:r>
              <a:rPr lang="en-SG" sz="3500" dirty="0">
                <a:solidFill>
                  <a:schemeClr val="tx1">
                    <a:lumMod val="75000"/>
                    <a:lumOff val="25000"/>
                  </a:schemeClr>
                </a:solidFill>
              </a:rPr>
              <a:t> Hatred)</a:t>
            </a:r>
          </a:p>
          <a:p>
            <a:pPr marL="800100" lvl="2" indent="-342900" algn="l">
              <a:buFont typeface="Wingdings 3" charset="2"/>
              <a:buChar char=""/>
            </a:pPr>
            <a:r>
              <a:rPr lang="en-SG" sz="3500" dirty="0">
                <a:solidFill>
                  <a:schemeClr val="tx1">
                    <a:lumMod val="75000"/>
                    <a:lumOff val="25000"/>
                  </a:schemeClr>
                </a:solidFill>
              </a:rPr>
              <a:t>Acquaintance(</a:t>
            </a:r>
            <a:r>
              <a:rPr lang="en-SG" sz="3500" dirty="0" err="1">
                <a:solidFill>
                  <a:schemeClr val="tx1">
                    <a:lumMod val="75000"/>
                    <a:lumOff val="25000"/>
                  </a:schemeClr>
                </a:solidFill>
              </a:rPr>
              <a:t>e.g</a:t>
            </a:r>
            <a:r>
              <a:rPr lang="en-SG" sz="3500" dirty="0">
                <a:solidFill>
                  <a:schemeClr val="tx1">
                    <a:lumMod val="75000"/>
                    <a:lumOff val="25000"/>
                  </a:schemeClr>
                </a:solidFill>
              </a:rPr>
              <a:t> Revenge)</a:t>
            </a:r>
          </a:p>
        </p:txBody>
      </p:sp>
      <p:pic>
        <p:nvPicPr>
          <p:cNvPr id="4" name="image40.png">
            <a:extLst>
              <a:ext uri="{FF2B5EF4-FFF2-40B4-BE49-F238E27FC236}">
                <a16:creationId xmlns:a16="http://schemas.microsoft.com/office/drawing/2014/main" id="{D6622300-90A3-4F3F-91D3-73280C07CBE4}"/>
              </a:ext>
            </a:extLst>
          </p:cNvPr>
          <p:cNvPicPr/>
          <p:nvPr/>
        </p:nvPicPr>
        <p:blipFill>
          <a:blip r:embed="rId3"/>
          <a:srcRect/>
          <a:stretch>
            <a:fillRect/>
          </a:stretch>
        </p:blipFill>
        <p:spPr>
          <a:xfrm>
            <a:off x="126124" y="896194"/>
            <a:ext cx="5549463" cy="3176736"/>
          </a:xfrm>
          <a:prstGeom prst="rect">
            <a:avLst/>
          </a:prstGeom>
          <a:ln/>
        </p:spPr>
      </p:pic>
      <p:pic>
        <p:nvPicPr>
          <p:cNvPr id="6" name="image7.png">
            <a:extLst>
              <a:ext uri="{FF2B5EF4-FFF2-40B4-BE49-F238E27FC236}">
                <a16:creationId xmlns:a16="http://schemas.microsoft.com/office/drawing/2014/main" id="{2A3EDE89-7DD7-43DD-8901-DC3D61BED341}"/>
              </a:ext>
            </a:extLst>
          </p:cNvPr>
          <p:cNvPicPr/>
          <p:nvPr/>
        </p:nvPicPr>
        <p:blipFill>
          <a:blip r:embed="rId4"/>
          <a:srcRect/>
          <a:stretch>
            <a:fillRect/>
          </a:stretch>
        </p:blipFill>
        <p:spPr>
          <a:xfrm>
            <a:off x="5910317" y="917250"/>
            <a:ext cx="5233041" cy="3176736"/>
          </a:xfrm>
          <a:prstGeom prst="rect">
            <a:avLst/>
          </a:prstGeom>
          <a:ln/>
        </p:spPr>
      </p:pic>
      <p:sp>
        <p:nvSpPr>
          <p:cNvPr id="7" name="Arrow: Right 6">
            <a:extLst>
              <a:ext uri="{FF2B5EF4-FFF2-40B4-BE49-F238E27FC236}">
                <a16:creationId xmlns:a16="http://schemas.microsoft.com/office/drawing/2014/main" id="{4ADB01D1-D3B0-4E66-88D7-3946104BE5DF}"/>
              </a:ext>
            </a:extLst>
          </p:cNvPr>
          <p:cNvSpPr/>
          <p:nvPr/>
        </p:nvSpPr>
        <p:spPr>
          <a:xfrm>
            <a:off x="5824756" y="1146219"/>
            <a:ext cx="167253" cy="436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Subtitle 2">
            <a:extLst>
              <a:ext uri="{FF2B5EF4-FFF2-40B4-BE49-F238E27FC236}">
                <a16:creationId xmlns:a16="http://schemas.microsoft.com/office/drawing/2014/main" id="{758C8C99-BCD8-4286-A8C1-DB944986693E}"/>
              </a:ext>
            </a:extLst>
          </p:cNvPr>
          <p:cNvSpPr txBox="1">
            <a:spLocks/>
          </p:cNvSpPr>
          <p:nvPr/>
        </p:nvSpPr>
        <p:spPr>
          <a:xfrm>
            <a:off x="6433618" y="4216623"/>
            <a:ext cx="5017935" cy="1840989"/>
          </a:xfrm>
          <a:prstGeom prst="rect">
            <a:avLst/>
          </a:prstGeom>
        </p:spPr>
        <p:txBody>
          <a:bodyPr vert="horz" lIns="91440" tIns="45720" rIns="91440" bIns="45720" rtlCol="0">
            <a:normAutofit fontScale="3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457200">
              <a:lnSpc>
                <a:spcPct val="100000"/>
              </a:lnSpc>
              <a:buClr>
                <a:schemeClr val="accent1"/>
              </a:buClr>
              <a:buSzPct val="80000"/>
              <a:buFont typeface="Wingdings 3" charset="2"/>
            </a:pPr>
            <a:r>
              <a:rPr lang="en-SG" sz="5200" dirty="0">
                <a:solidFill>
                  <a:schemeClr val="tx1">
                    <a:lumMod val="75000"/>
                    <a:lumOff val="25000"/>
                  </a:schemeClr>
                </a:solidFill>
              </a:rPr>
              <a:t>Targets random people</a:t>
            </a:r>
          </a:p>
          <a:p>
            <a:pPr marL="800100" lvl="2" indent="-342900" algn="l" defTabSz="457200">
              <a:lnSpc>
                <a:spcPct val="100000"/>
              </a:lnSpc>
              <a:spcBef>
                <a:spcPts val="1000"/>
              </a:spcBef>
              <a:buClr>
                <a:schemeClr val="accent1"/>
              </a:buClr>
              <a:buSzPct val="80000"/>
              <a:buFont typeface="Wingdings 3" charset="2"/>
              <a:buChar char=""/>
            </a:pPr>
            <a:r>
              <a:rPr lang="en-SG" sz="5200" dirty="0">
                <a:solidFill>
                  <a:schemeClr val="tx1">
                    <a:lumMod val="75000"/>
                    <a:lumOff val="25000"/>
                  </a:schemeClr>
                </a:solidFill>
              </a:rPr>
              <a:t>Home users (</a:t>
            </a:r>
            <a:r>
              <a:rPr lang="en-SG" sz="5200" dirty="0" err="1">
                <a:solidFill>
                  <a:schemeClr val="tx1">
                    <a:lumMod val="75000"/>
                    <a:lumOff val="25000"/>
                  </a:schemeClr>
                </a:solidFill>
              </a:rPr>
              <a:t>e.g</a:t>
            </a:r>
            <a:r>
              <a:rPr lang="en-SG" sz="5200" dirty="0">
                <a:solidFill>
                  <a:schemeClr val="tx1">
                    <a:lumMod val="75000"/>
                    <a:lumOff val="25000"/>
                  </a:schemeClr>
                </a:solidFill>
              </a:rPr>
              <a:t> Personal accounts)</a:t>
            </a:r>
          </a:p>
          <a:p>
            <a:pPr algn="l" defTabSz="457200">
              <a:lnSpc>
                <a:spcPct val="100000"/>
              </a:lnSpc>
              <a:buClr>
                <a:schemeClr val="accent1"/>
              </a:buClr>
              <a:buSzPct val="80000"/>
              <a:buFont typeface="Wingdings 3" charset="2"/>
            </a:pPr>
            <a:r>
              <a:rPr lang="en-SG" sz="5200" dirty="0">
                <a:solidFill>
                  <a:schemeClr val="tx1">
                    <a:lumMod val="75000"/>
                    <a:lumOff val="25000"/>
                  </a:schemeClr>
                </a:solidFill>
              </a:rPr>
              <a:t>Android susceptible to security flaws</a:t>
            </a:r>
          </a:p>
          <a:p>
            <a:pPr marL="800100" lvl="2" indent="-342900" algn="l" defTabSz="457200">
              <a:lnSpc>
                <a:spcPct val="100000"/>
              </a:lnSpc>
              <a:spcBef>
                <a:spcPts val="1000"/>
              </a:spcBef>
              <a:buClr>
                <a:schemeClr val="accent1"/>
              </a:buClr>
              <a:buSzPct val="80000"/>
              <a:buFont typeface="Wingdings 3" charset="2"/>
              <a:buChar char=""/>
            </a:pPr>
            <a:r>
              <a:rPr lang="en-SG" sz="5200" dirty="0">
                <a:solidFill>
                  <a:schemeClr val="tx1">
                    <a:lumMod val="75000"/>
                    <a:lumOff val="25000"/>
                  </a:schemeClr>
                </a:solidFill>
              </a:rPr>
              <a:t>Open sourced</a:t>
            </a:r>
          </a:p>
          <a:p>
            <a:pPr marL="800100" lvl="2" indent="-342900" algn="l" defTabSz="457200">
              <a:lnSpc>
                <a:spcPct val="100000"/>
              </a:lnSpc>
              <a:spcBef>
                <a:spcPts val="1000"/>
              </a:spcBef>
              <a:buClr>
                <a:schemeClr val="accent1"/>
              </a:buClr>
              <a:buSzPct val="80000"/>
              <a:buFont typeface="Wingdings 3" charset="2"/>
              <a:buChar char=""/>
            </a:pPr>
            <a:r>
              <a:rPr lang="en-SG" sz="5200" dirty="0">
                <a:solidFill>
                  <a:schemeClr val="tx1">
                    <a:lumMod val="75000"/>
                    <a:lumOff val="25000"/>
                  </a:schemeClr>
                </a:solidFill>
              </a:rPr>
              <a:t>Develop exploits</a:t>
            </a:r>
          </a:p>
          <a:p>
            <a:pPr algn="l"/>
            <a:endParaRPr lang="en-SG" sz="2100" dirty="0"/>
          </a:p>
          <a:p>
            <a:endParaRPr lang="en-SG" dirty="0"/>
          </a:p>
        </p:txBody>
      </p:sp>
    </p:spTree>
    <p:extLst>
      <p:ext uri="{BB962C8B-B14F-4D97-AF65-F5344CB8AC3E}">
        <p14:creationId xmlns:p14="http://schemas.microsoft.com/office/powerpoint/2010/main" val="254977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039037" y="445303"/>
            <a:ext cx="5187466" cy="498254"/>
          </a:xfrm>
        </p:spPr>
        <p:txBody>
          <a:bodyPr>
            <a:noAutofit/>
          </a:bodyPr>
          <a:lstStyle/>
          <a:p>
            <a:pPr algn="l"/>
            <a:r>
              <a:rPr lang="en-SG" sz="1900" dirty="0" err="1">
                <a:solidFill>
                  <a:schemeClr val="tx1">
                    <a:lumMod val="75000"/>
                    <a:lumOff val="25000"/>
                  </a:schemeClr>
                </a:solidFill>
              </a:rPr>
              <a:t>Veris</a:t>
            </a:r>
            <a:r>
              <a:rPr lang="en-SG" sz="1900" dirty="0">
                <a:solidFill>
                  <a:schemeClr val="tx1">
                    <a:lumMod val="75000"/>
                    <a:lumOff val="25000"/>
                  </a:schemeClr>
                </a:solidFill>
              </a:rPr>
              <a:t> dataset(Security incidents):</a:t>
            </a:r>
          </a:p>
        </p:txBody>
      </p:sp>
      <p:pic>
        <p:nvPicPr>
          <p:cNvPr id="4" name="image2.png">
            <a:extLst>
              <a:ext uri="{FF2B5EF4-FFF2-40B4-BE49-F238E27FC236}">
                <a16:creationId xmlns:a16="http://schemas.microsoft.com/office/drawing/2014/main" id="{A2FCF81A-C58B-4D2B-8A5B-CBB265D7C9CE}"/>
              </a:ext>
            </a:extLst>
          </p:cNvPr>
          <p:cNvPicPr/>
          <p:nvPr/>
        </p:nvPicPr>
        <p:blipFill>
          <a:blip r:embed="rId3"/>
          <a:srcRect/>
          <a:stretch>
            <a:fillRect/>
          </a:stretch>
        </p:blipFill>
        <p:spPr>
          <a:xfrm>
            <a:off x="685800" y="1117600"/>
            <a:ext cx="4987717" cy="3129793"/>
          </a:xfrm>
          <a:prstGeom prst="rect">
            <a:avLst/>
          </a:prstGeom>
          <a:ln/>
        </p:spPr>
      </p:pic>
      <p:pic>
        <p:nvPicPr>
          <p:cNvPr id="5" name="image45.png">
            <a:extLst>
              <a:ext uri="{FF2B5EF4-FFF2-40B4-BE49-F238E27FC236}">
                <a16:creationId xmlns:a16="http://schemas.microsoft.com/office/drawing/2014/main" id="{27C41F47-60CD-4BCA-ADFE-155D33C3A85A}"/>
              </a:ext>
            </a:extLst>
          </p:cNvPr>
          <p:cNvPicPr/>
          <p:nvPr/>
        </p:nvPicPr>
        <p:blipFill>
          <a:blip r:embed="rId4"/>
          <a:srcRect/>
          <a:stretch>
            <a:fillRect/>
          </a:stretch>
        </p:blipFill>
        <p:spPr>
          <a:xfrm>
            <a:off x="5748942" y="1117600"/>
            <a:ext cx="5187466" cy="3217633"/>
          </a:xfrm>
          <a:prstGeom prst="rect">
            <a:avLst/>
          </a:prstGeom>
          <a:ln/>
        </p:spPr>
      </p:pic>
      <p:sp>
        <p:nvSpPr>
          <p:cNvPr id="7" name="TextBox 6">
            <a:extLst>
              <a:ext uri="{FF2B5EF4-FFF2-40B4-BE49-F238E27FC236}">
                <a16:creationId xmlns:a16="http://schemas.microsoft.com/office/drawing/2014/main" id="{FBBBE173-9E8A-4E5B-ABC0-167A3639C856}"/>
              </a:ext>
            </a:extLst>
          </p:cNvPr>
          <p:cNvSpPr txBox="1"/>
          <p:nvPr/>
        </p:nvSpPr>
        <p:spPr>
          <a:xfrm>
            <a:off x="3053038" y="4509276"/>
            <a:ext cx="5391808" cy="2139047"/>
          </a:xfrm>
          <a:prstGeom prst="rect">
            <a:avLst/>
          </a:prstGeom>
          <a:noFill/>
        </p:spPr>
        <p:txBody>
          <a:bodyPr wrap="square" rtlCol="0">
            <a:spAutoFit/>
          </a:bodyPr>
          <a:lstStyle/>
          <a:p>
            <a:r>
              <a:rPr lang="en-SG" dirty="0"/>
              <a:t>Hypothesis:</a:t>
            </a:r>
          </a:p>
          <a:p>
            <a:pPr marL="800100" lvl="2" indent="-342900">
              <a:lnSpc>
                <a:spcPct val="80000"/>
              </a:lnSpc>
              <a:spcBef>
                <a:spcPts val="1000"/>
              </a:spcBef>
              <a:buClr>
                <a:schemeClr val="accent1"/>
              </a:buClr>
              <a:buSzPct val="80000"/>
              <a:buFont typeface="Wingdings 3" charset="2"/>
              <a:buChar char=""/>
            </a:pPr>
            <a:r>
              <a:rPr lang="en-SG" dirty="0"/>
              <a:t>Large scale vulnerability / bug in 2010 that distributed over the world </a:t>
            </a:r>
          </a:p>
          <a:p>
            <a:pPr marL="800100" lvl="2" indent="-342900">
              <a:lnSpc>
                <a:spcPct val="80000"/>
              </a:lnSpc>
              <a:spcBef>
                <a:spcPts val="1000"/>
              </a:spcBef>
              <a:buClr>
                <a:schemeClr val="accent1"/>
              </a:buClr>
              <a:buSzPct val="80000"/>
              <a:buFont typeface="Wingdings 3" charset="2"/>
              <a:buChar char=""/>
            </a:pPr>
            <a:endParaRPr lang="en-SG" dirty="0"/>
          </a:p>
          <a:p>
            <a:pPr marL="800100" lvl="2" indent="-342900">
              <a:lnSpc>
                <a:spcPct val="80000"/>
              </a:lnSpc>
              <a:spcBef>
                <a:spcPts val="1000"/>
              </a:spcBef>
              <a:buClr>
                <a:schemeClr val="accent1"/>
              </a:buClr>
              <a:buSzPct val="80000"/>
              <a:buFont typeface="Wingdings 3" charset="2"/>
              <a:buChar char=""/>
            </a:pPr>
            <a:r>
              <a:rPr lang="en-SG" dirty="0"/>
              <a:t>Add on in 2013 and might contributed to the majority incident type of error</a:t>
            </a:r>
          </a:p>
          <a:p>
            <a:endParaRPr lang="en-SG" dirty="0"/>
          </a:p>
        </p:txBody>
      </p:sp>
    </p:spTree>
    <p:extLst>
      <p:ext uri="{BB962C8B-B14F-4D97-AF65-F5344CB8AC3E}">
        <p14:creationId xmlns:p14="http://schemas.microsoft.com/office/powerpoint/2010/main" val="100143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17.png">
            <a:extLst>
              <a:ext uri="{FF2B5EF4-FFF2-40B4-BE49-F238E27FC236}">
                <a16:creationId xmlns:a16="http://schemas.microsoft.com/office/drawing/2014/main" id="{04D19A3F-0D37-4C33-9501-26CB478EED6C}"/>
              </a:ext>
            </a:extLst>
          </p:cNvPr>
          <p:cNvPicPr/>
          <p:nvPr/>
        </p:nvPicPr>
        <p:blipFill>
          <a:blip r:embed="rId3"/>
          <a:srcRect/>
          <a:stretch>
            <a:fillRect/>
          </a:stretch>
        </p:blipFill>
        <p:spPr>
          <a:xfrm>
            <a:off x="2392601" y="283779"/>
            <a:ext cx="6730378" cy="4103631"/>
          </a:xfrm>
          <a:prstGeom prst="rect">
            <a:avLst/>
          </a:prstGeom>
          <a:ln/>
        </p:spPr>
      </p:pic>
      <p:sp>
        <p:nvSpPr>
          <p:cNvPr id="13" name="TextBox 12">
            <a:extLst>
              <a:ext uri="{FF2B5EF4-FFF2-40B4-BE49-F238E27FC236}">
                <a16:creationId xmlns:a16="http://schemas.microsoft.com/office/drawing/2014/main" id="{4E5C96FB-3A46-476C-90E5-E5255EB1E586}"/>
              </a:ext>
            </a:extLst>
          </p:cNvPr>
          <p:cNvSpPr txBox="1"/>
          <p:nvPr/>
        </p:nvSpPr>
        <p:spPr>
          <a:xfrm>
            <a:off x="3321268" y="4387410"/>
            <a:ext cx="5728138" cy="1069011"/>
          </a:xfrm>
          <a:prstGeom prst="rect">
            <a:avLst/>
          </a:prstGeom>
          <a:noFill/>
        </p:spPr>
        <p:txBody>
          <a:bodyPr wrap="square" rtlCol="0">
            <a:spAutoFit/>
          </a:bodyPr>
          <a:lstStyle/>
          <a:p>
            <a:r>
              <a:rPr lang="en-SG" dirty="0"/>
              <a:t>Most are big firms, possible reasons:</a:t>
            </a:r>
          </a:p>
          <a:p>
            <a:pPr marL="800100" lvl="2" indent="-342900">
              <a:lnSpc>
                <a:spcPct val="80000"/>
              </a:lnSpc>
              <a:spcBef>
                <a:spcPts val="1000"/>
              </a:spcBef>
              <a:buClr>
                <a:schemeClr val="accent1"/>
              </a:buClr>
              <a:buSzPct val="80000"/>
              <a:buFont typeface="Wingdings 3" charset="2"/>
              <a:buChar char=""/>
            </a:pPr>
            <a:r>
              <a:rPr lang="en-SG" dirty="0"/>
              <a:t>More profitable</a:t>
            </a:r>
          </a:p>
          <a:p>
            <a:pPr marL="800100" lvl="2" indent="-342900">
              <a:lnSpc>
                <a:spcPct val="80000"/>
              </a:lnSpc>
              <a:spcBef>
                <a:spcPts val="1000"/>
              </a:spcBef>
              <a:buClr>
                <a:schemeClr val="accent1"/>
              </a:buClr>
              <a:buSzPct val="80000"/>
              <a:buFont typeface="Wingdings 3" charset="2"/>
              <a:buChar char=""/>
            </a:pPr>
            <a:r>
              <a:rPr lang="en-SG" dirty="0"/>
              <a:t>Corporate Espionage</a:t>
            </a:r>
          </a:p>
        </p:txBody>
      </p:sp>
    </p:spTree>
    <p:extLst>
      <p:ext uri="{BB962C8B-B14F-4D97-AF65-F5344CB8AC3E}">
        <p14:creationId xmlns:p14="http://schemas.microsoft.com/office/powerpoint/2010/main" val="197005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2478224" y="5003185"/>
            <a:ext cx="7235551" cy="1407343"/>
          </a:xfrm>
        </p:spPr>
        <p:txBody>
          <a:bodyPr>
            <a:normAutofit/>
          </a:bodyPr>
          <a:lstStyle/>
          <a:p>
            <a:pPr marL="800100" lvl="2" indent="-342900" algn="l">
              <a:lnSpc>
                <a:spcPct val="80000"/>
              </a:lnSpc>
              <a:buFont typeface="Wingdings 3" charset="2"/>
              <a:buChar char=""/>
            </a:pPr>
            <a:r>
              <a:rPr lang="en-SG" sz="1800" dirty="0">
                <a:solidFill>
                  <a:schemeClr val="tx1"/>
                </a:solidFill>
              </a:rPr>
              <a:t>Outliers at the bottom may be due to minor issues</a:t>
            </a:r>
          </a:p>
          <a:p>
            <a:pPr marL="1257300" lvl="3" indent="-342900" algn="l">
              <a:lnSpc>
                <a:spcPct val="80000"/>
              </a:lnSpc>
              <a:buFont typeface="Wingdings 3" charset="2"/>
              <a:buChar char=""/>
            </a:pPr>
            <a:r>
              <a:rPr lang="en-SG" sz="1800" dirty="0">
                <a:solidFill>
                  <a:schemeClr val="tx1"/>
                </a:solidFill>
              </a:rPr>
              <a:t>Test penetration/ Curiosity/ Boredom</a:t>
            </a:r>
          </a:p>
        </p:txBody>
      </p:sp>
      <p:pic>
        <p:nvPicPr>
          <p:cNvPr id="6" name="Picture 2">
            <a:extLst>
              <a:ext uri="{FF2B5EF4-FFF2-40B4-BE49-F238E27FC236}">
                <a16:creationId xmlns:a16="http://schemas.microsoft.com/office/drawing/2014/main" id="{3BBFD371-9996-4B0E-B1E5-F522D2FF1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6739" y="181786"/>
            <a:ext cx="6934200"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217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367631" y="4046706"/>
            <a:ext cx="5560956" cy="2086516"/>
          </a:xfrm>
        </p:spPr>
        <p:txBody>
          <a:bodyPr>
            <a:normAutofit/>
          </a:bodyPr>
          <a:lstStyle/>
          <a:p>
            <a:pPr marL="800100" lvl="2" indent="-342900" algn="l">
              <a:lnSpc>
                <a:spcPct val="80000"/>
              </a:lnSpc>
              <a:buFont typeface="Wingdings 3" charset="2"/>
              <a:buChar char=""/>
            </a:pPr>
            <a:r>
              <a:rPr lang="en-SG" sz="1800" dirty="0">
                <a:solidFill>
                  <a:schemeClr val="tx1"/>
                </a:solidFill>
              </a:rPr>
              <a:t>Huge range of losses</a:t>
            </a:r>
          </a:p>
          <a:p>
            <a:pPr marL="1257300" lvl="3" indent="-342900" algn="l">
              <a:lnSpc>
                <a:spcPct val="80000"/>
              </a:lnSpc>
              <a:buFont typeface="Wingdings 3" charset="2"/>
              <a:buChar char=""/>
            </a:pPr>
            <a:r>
              <a:rPr lang="en-SG" sz="1800" dirty="0">
                <a:solidFill>
                  <a:schemeClr val="tx1"/>
                </a:solidFill>
              </a:rPr>
              <a:t>Money might not be primary motivation</a:t>
            </a:r>
          </a:p>
          <a:p>
            <a:pPr marL="800100" lvl="2" indent="-342900" algn="l">
              <a:lnSpc>
                <a:spcPct val="80000"/>
              </a:lnSpc>
              <a:buFont typeface="Wingdings 3" charset="2"/>
              <a:buChar char=""/>
            </a:pPr>
            <a:r>
              <a:rPr lang="en-SG" sz="1800" dirty="0">
                <a:solidFill>
                  <a:schemeClr val="tx1"/>
                </a:solidFill>
              </a:rPr>
              <a:t>No recognisable pattern </a:t>
            </a:r>
          </a:p>
          <a:p>
            <a:pPr marL="1257300" lvl="3" indent="-342900" algn="l">
              <a:lnSpc>
                <a:spcPct val="80000"/>
              </a:lnSpc>
              <a:buFont typeface="Wingdings 3" charset="2"/>
              <a:buChar char=""/>
            </a:pPr>
            <a:r>
              <a:rPr lang="en-SG" sz="1800" dirty="0">
                <a:solidFill>
                  <a:schemeClr val="tx1"/>
                </a:solidFill>
              </a:rPr>
              <a:t>At least 100k losses under hacking</a:t>
            </a:r>
          </a:p>
          <a:p>
            <a:pPr marL="1257300" lvl="3" indent="-342900" algn="l">
              <a:lnSpc>
                <a:spcPct val="80000"/>
              </a:lnSpc>
              <a:buFont typeface="Wingdings 3" charset="2"/>
              <a:buChar char=""/>
            </a:pPr>
            <a:r>
              <a:rPr lang="en-SG" sz="1800" dirty="0">
                <a:solidFill>
                  <a:schemeClr val="tx1"/>
                </a:solidFill>
              </a:rPr>
              <a:t>Most happen between 2011-2016</a:t>
            </a:r>
          </a:p>
        </p:txBody>
      </p:sp>
      <p:pic>
        <p:nvPicPr>
          <p:cNvPr id="1026" name="Picture 2">
            <a:extLst>
              <a:ext uri="{FF2B5EF4-FFF2-40B4-BE49-F238E27FC236}">
                <a16:creationId xmlns:a16="http://schemas.microsoft.com/office/drawing/2014/main" id="{E41E1BCC-8044-4E1A-B410-19EBCE72CF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415" y="27465"/>
            <a:ext cx="5065854" cy="33414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29F9DD5-DDCA-491D-B332-87D36A685E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9282" y="85090"/>
            <a:ext cx="5065853" cy="33414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9C1B49B-2C7B-4CB3-8BB6-551816E46F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3415" y="3308350"/>
            <a:ext cx="5065854" cy="3341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570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524000" y="406400"/>
            <a:ext cx="9144000" cy="789151"/>
          </a:xfrm>
        </p:spPr>
        <p:txBody>
          <a:bodyPr>
            <a:normAutofit/>
          </a:bodyPr>
          <a:lstStyle/>
          <a:p>
            <a:pPr algn="ctr"/>
            <a:r>
              <a:rPr lang="en-SG" sz="4400" dirty="0"/>
              <a:t>Conclusion</a:t>
            </a:r>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966310" y="1665452"/>
            <a:ext cx="9869214" cy="4487918"/>
          </a:xfrm>
        </p:spPr>
        <p:txBody>
          <a:bodyPr>
            <a:normAutofit fontScale="77500" lnSpcReduction="20000"/>
          </a:bodyPr>
          <a:lstStyle/>
          <a:p>
            <a:pPr algn="l"/>
            <a:r>
              <a:rPr lang="en-SG" sz="3500" dirty="0">
                <a:solidFill>
                  <a:schemeClr val="tx1"/>
                </a:solidFill>
              </a:rPr>
              <a:t>What can we learn from the datasets?</a:t>
            </a:r>
          </a:p>
          <a:p>
            <a:r>
              <a:rPr lang="en-SG" sz="2700" dirty="0">
                <a:solidFill>
                  <a:schemeClr val="tx1"/>
                </a:solidFill>
              </a:rPr>
              <a:t> </a:t>
            </a:r>
          </a:p>
          <a:p>
            <a:pPr marL="1257300" lvl="3" indent="-342900" algn="l">
              <a:buFont typeface="Wingdings 3" charset="2"/>
              <a:buChar char=""/>
            </a:pPr>
            <a:r>
              <a:rPr lang="en-SG" sz="3000" dirty="0">
                <a:solidFill>
                  <a:schemeClr val="tx1"/>
                </a:solidFill>
              </a:rPr>
              <a:t>General rise of incidents over past decade</a:t>
            </a:r>
          </a:p>
          <a:p>
            <a:pPr marL="1257300" lvl="3" indent="-342900" algn="l">
              <a:buFont typeface="Wingdings 3" charset="2"/>
              <a:buChar char=""/>
            </a:pPr>
            <a:r>
              <a:rPr lang="en-SG" sz="3000" dirty="0">
                <a:solidFill>
                  <a:schemeClr val="tx1"/>
                </a:solidFill>
              </a:rPr>
              <a:t>Mostly malware form of attack</a:t>
            </a:r>
          </a:p>
          <a:p>
            <a:pPr marL="1257300" lvl="3" indent="-342900" algn="l">
              <a:buFont typeface="Wingdings 3" charset="2"/>
              <a:buChar char=""/>
            </a:pPr>
            <a:r>
              <a:rPr lang="en-SG" sz="3000" dirty="0">
                <a:solidFill>
                  <a:schemeClr val="tx1"/>
                </a:solidFill>
              </a:rPr>
              <a:t>Mainly for personal gains/attacks</a:t>
            </a:r>
          </a:p>
          <a:p>
            <a:pPr marL="342900" indent="-342900" algn="l">
              <a:buFont typeface="Arial" panose="020B0604020202020204" pitchFamily="34" charset="0"/>
              <a:buChar char="•"/>
            </a:pPr>
            <a:endParaRPr lang="en-SG" dirty="0">
              <a:solidFill>
                <a:schemeClr val="tx1"/>
              </a:solidFill>
            </a:endParaRPr>
          </a:p>
          <a:p>
            <a:pPr algn="l"/>
            <a:r>
              <a:rPr lang="en-SG" sz="3500" dirty="0">
                <a:solidFill>
                  <a:schemeClr val="tx1"/>
                </a:solidFill>
              </a:rPr>
              <a:t>Future actions</a:t>
            </a:r>
          </a:p>
          <a:p>
            <a:pPr algn="l"/>
            <a:endParaRPr lang="en-SG" sz="3500" dirty="0">
              <a:solidFill>
                <a:schemeClr val="tx1"/>
              </a:solidFill>
            </a:endParaRPr>
          </a:p>
          <a:p>
            <a:pPr marL="1257300" lvl="3" indent="-342900" algn="l">
              <a:buFont typeface="Wingdings 3" charset="2"/>
              <a:buChar char=""/>
            </a:pPr>
            <a:r>
              <a:rPr lang="en-SG" sz="3000" dirty="0">
                <a:solidFill>
                  <a:schemeClr val="tx1"/>
                </a:solidFill>
              </a:rPr>
              <a:t>Need self educate on importance of cyber security</a:t>
            </a:r>
          </a:p>
          <a:p>
            <a:pPr marL="1257300" lvl="3" indent="-342900" algn="l">
              <a:buFont typeface="Wingdings 3" charset="2"/>
              <a:buChar char=""/>
            </a:pPr>
            <a:r>
              <a:rPr lang="en-SG" sz="3000" dirty="0">
                <a:solidFill>
                  <a:schemeClr val="tx1"/>
                </a:solidFill>
              </a:rPr>
              <a:t>Conduct </a:t>
            </a:r>
            <a:r>
              <a:rPr lang="en-US" sz="3000" dirty="0">
                <a:solidFill>
                  <a:schemeClr val="tx1"/>
                </a:solidFill>
              </a:rPr>
              <a:t>cybersecurity awareness training to educate staff</a:t>
            </a:r>
          </a:p>
          <a:p>
            <a:pPr marL="1257300" lvl="3" indent="-342900" algn="l">
              <a:buFont typeface="Wingdings 3" charset="2"/>
              <a:buChar char=""/>
            </a:pPr>
            <a:r>
              <a:rPr lang="en-SG" sz="3000" dirty="0">
                <a:solidFill>
                  <a:schemeClr val="tx1"/>
                </a:solidFill>
              </a:rPr>
              <a:t>Preparation of actions in the event of cyber attack</a:t>
            </a:r>
          </a:p>
        </p:txBody>
      </p:sp>
    </p:spTree>
    <p:extLst>
      <p:ext uri="{BB962C8B-B14F-4D97-AF65-F5344CB8AC3E}">
        <p14:creationId xmlns:p14="http://schemas.microsoft.com/office/powerpoint/2010/main" val="3594676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524000" y="302556"/>
            <a:ext cx="9144000" cy="769499"/>
          </a:xfrm>
        </p:spPr>
        <p:txBody>
          <a:bodyPr>
            <a:normAutofit fontScale="90000"/>
          </a:bodyPr>
          <a:lstStyle/>
          <a:p>
            <a:pPr algn="ctr"/>
            <a:r>
              <a:rPr lang="en-SG" dirty="0"/>
              <a:t>Limitations</a:t>
            </a:r>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155700" y="1674648"/>
            <a:ext cx="9677400" cy="4167351"/>
          </a:xfrm>
        </p:spPr>
        <p:txBody>
          <a:bodyPr>
            <a:normAutofit/>
          </a:bodyPr>
          <a:lstStyle/>
          <a:p>
            <a:pPr marL="1257300" lvl="3" indent="-342900" algn="l">
              <a:lnSpc>
                <a:spcPct val="80000"/>
              </a:lnSpc>
              <a:buFont typeface="Wingdings 3" charset="2"/>
              <a:buChar char=""/>
            </a:pPr>
            <a:endParaRPr lang="en-SG" sz="1900" dirty="0">
              <a:solidFill>
                <a:schemeClr val="tx1"/>
              </a:solidFill>
            </a:endParaRPr>
          </a:p>
          <a:p>
            <a:pPr marL="1257300" lvl="3" indent="-342900" algn="l">
              <a:lnSpc>
                <a:spcPct val="80000"/>
              </a:lnSpc>
              <a:buFont typeface="Wingdings 3" charset="2"/>
              <a:buChar char=""/>
            </a:pPr>
            <a:r>
              <a:rPr lang="en-SG" sz="1900" dirty="0">
                <a:solidFill>
                  <a:schemeClr val="tx1"/>
                </a:solidFill>
              </a:rPr>
              <a:t>Inferences are bounded to datasets</a:t>
            </a:r>
          </a:p>
          <a:p>
            <a:pPr marL="1714500" lvl="4" indent="-342900" algn="l">
              <a:lnSpc>
                <a:spcPct val="80000"/>
              </a:lnSpc>
              <a:buFont typeface="Wingdings 3" charset="2"/>
              <a:buChar char=""/>
            </a:pPr>
            <a:r>
              <a:rPr lang="en-SG" sz="1900" dirty="0">
                <a:solidFill>
                  <a:schemeClr val="tx1"/>
                </a:solidFill>
              </a:rPr>
              <a:t>Reality may speak otherwise</a:t>
            </a:r>
          </a:p>
          <a:p>
            <a:pPr marL="1714500" lvl="4" indent="-342900" algn="l">
              <a:lnSpc>
                <a:spcPct val="80000"/>
              </a:lnSpc>
              <a:buFont typeface="Wingdings 3" charset="2"/>
              <a:buChar char=""/>
            </a:pPr>
            <a:r>
              <a:rPr lang="en-SG" sz="1900" dirty="0">
                <a:solidFill>
                  <a:schemeClr val="tx1"/>
                </a:solidFill>
              </a:rPr>
              <a:t>Missing data could tell another story</a:t>
            </a:r>
          </a:p>
          <a:p>
            <a:pPr marL="800100" lvl="1" indent="-342900" algn="l">
              <a:buFont typeface="Arial" panose="020B0604020202020204" pitchFamily="34" charset="0"/>
              <a:buChar char="•"/>
            </a:pPr>
            <a:endParaRPr lang="en-SG" dirty="0"/>
          </a:p>
          <a:p>
            <a:pPr lvl="1" algn="l"/>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Tree>
    <p:extLst>
      <p:ext uri="{BB962C8B-B14F-4D97-AF65-F5344CB8AC3E}">
        <p14:creationId xmlns:p14="http://schemas.microsoft.com/office/powerpoint/2010/main" val="432195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638300" y="590273"/>
            <a:ext cx="9144000" cy="969963"/>
          </a:xfrm>
        </p:spPr>
        <p:txBody>
          <a:bodyPr vert="horz" lIns="91440" tIns="45720" rIns="91440" bIns="45720" rtlCol="0" anchor="t">
            <a:noAutofit/>
          </a:bodyPr>
          <a:lstStyle/>
          <a:p>
            <a:pPr algn="ctr"/>
            <a:r>
              <a:rPr lang="en-SG" sz="4300" dirty="0"/>
              <a:t>Contents</a:t>
            </a:r>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498600" y="2001838"/>
            <a:ext cx="9639300" cy="3382962"/>
          </a:xfrm>
        </p:spPr>
        <p:txBody>
          <a:bodyPr/>
          <a:lstStyle/>
          <a:p>
            <a:pPr marL="342900" indent="-342900" algn="l">
              <a:buFont typeface="Wingdings 3" charset="2"/>
              <a:buChar char=""/>
            </a:pPr>
            <a:r>
              <a:rPr lang="en-SG" sz="2000" dirty="0">
                <a:solidFill>
                  <a:schemeClr val="tx1">
                    <a:lumMod val="75000"/>
                    <a:lumOff val="25000"/>
                  </a:schemeClr>
                </a:solidFill>
              </a:rPr>
              <a:t>Introduction</a:t>
            </a:r>
          </a:p>
          <a:p>
            <a:pPr marL="342900" indent="-342900" algn="l">
              <a:buFont typeface="Wingdings 3" charset="2"/>
              <a:buChar char=""/>
            </a:pPr>
            <a:r>
              <a:rPr lang="en-SG" sz="2000" dirty="0">
                <a:solidFill>
                  <a:schemeClr val="tx1">
                    <a:lumMod val="75000"/>
                    <a:lumOff val="25000"/>
                  </a:schemeClr>
                </a:solidFill>
              </a:rPr>
              <a:t>Methodologies</a:t>
            </a:r>
          </a:p>
          <a:p>
            <a:pPr marL="342900" indent="-342900" algn="l">
              <a:buFont typeface="Wingdings 3" charset="2"/>
              <a:buChar char=""/>
            </a:pPr>
            <a:r>
              <a:rPr lang="en-SG" sz="2000" dirty="0">
                <a:solidFill>
                  <a:schemeClr val="tx1">
                    <a:lumMod val="75000"/>
                    <a:lumOff val="25000"/>
                  </a:schemeClr>
                </a:solidFill>
              </a:rPr>
              <a:t>Results</a:t>
            </a:r>
          </a:p>
          <a:p>
            <a:pPr marL="342900" indent="-342900" algn="l">
              <a:buFont typeface="Wingdings 3" charset="2"/>
              <a:buChar char=""/>
            </a:pPr>
            <a:r>
              <a:rPr lang="en-SG" sz="2000" dirty="0">
                <a:solidFill>
                  <a:schemeClr val="tx1">
                    <a:lumMod val="75000"/>
                    <a:lumOff val="25000"/>
                  </a:schemeClr>
                </a:solidFill>
              </a:rPr>
              <a:t>Conclusion</a:t>
            </a:r>
          </a:p>
          <a:p>
            <a:pPr marL="342900" indent="-342900" algn="l">
              <a:buFont typeface="Wingdings 3" charset="2"/>
              <a:buChar char=""/>
            </a:pPr>
            <a:r>
              <a:rPr lang="en-SG" sz="2000" dirty="0">
                <a:solidFill>
                  <a:schemeClr val="tx1">
                    <a:lumMod val="75000"/>
                    <a:lumOff val="25000"/>
                  </a:schemeClr>
                </a:solidFill>
              </a:rPr>
              <a:t>Limitations</a:t>
            </a:r>
          </a:p>
          <a:p>
            <a:pPr algn="l"/>
            <a:endParaRPr lang="en-SG" dirty="0"/>
          </a:p>
        </p:txBody>
      </p:sp>
    </p:spTree>
    <p:extLst>
      <p:ext uri="{BB962C8B-B14F-4D97-AF65-F5344CB8AC3E}">
        <p14:creationId xmlns:p14="http://schemas.microsoft.com/office/powerpoint/2010/main" val="1699175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147590" y="2582097"/>
            <a:ext cx="9144000" cy="1083938"/>
          </a:xfrm>
        </p:spPr>
        <p:txBody>
          <a:bodyPr>
            <a:normAutofit/>
          </a:bodyPr>
          <a:lstStyle/>
          <a:p>
            <a:pPr algn="ctr"/>
            <a:r>
              <a:rPr lang="en-SG" dirty="0">
                <a:cs typeface="Calibri Light"/>
              </a:rPr>
              <a:t>----Q&amp;A----</a:t>
            </a:r>
            <a:endParaRPr lang="en-SG" dirty="0"/>
          </a:p>
        </p:txBody>
      </p:sp>
    </p:spTree>
    <p:extLst>
      <p:ext uri="{BB962C8B-B14F-4D97-AF65-F5344CB8AC3E}">
        <p14:creationId xmlns:p14="http://schemas.microsoft.com/office/powerpoint/2010/main" val="2082620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718441" y="418169"/>
            <a:ext cx="8755117" cy="832561"/>
          </a:xfrm>
        </p:spPr>
        <p:txBody>
          <a:bodyPr>
            <a:normAutofit fontScale="90000"/>
          </a:bodyPr>
          <a:lstStyle/>
          <a:p>
            <a:pPr algn="ctr"/>
            <a:r>
              <a:rPr lang="en-SG" dirty="0"/>
              <a:t>References</a:t>
            </a:r>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408386" y="1639613"/>
            <a:ext cx="9144000" cy="3061138"/>
          </a:xfrm>
        </p:spPr>
        <p:txBody>
          <a:bodyPr>
            <a:normAutofit/>
          </a:bodyPr>
          <a:lstStyle/>
          <a:p>
            <a:pPr marL="457200" indent="-457200" algn="l">
              <a:buFont typeface="Arial" panose="020B0604020202020204" pitchFamily="34" charset="0"/>
              <a:buChar char="•"/>
            </a:pPr>
            <a:r>
              <a:rPr lang="en-US" sz="1700" dirty="0">
                <a:hlinkClick r:id="rId2">
                  <a:extLst>
                    <a:ext uri="{A12FA001-AC4F-418D-AE19-62706E023703}">
                      <ahyp:hlinkClr xmlns:ahyp="http://schemas.microsoft.com/office/drawing/2018/hyperlinkcolor" val="tx"/>
                    </a:ext>
                  </a:extLst>
                </a:hlinkClick>
              </a:rPr>
              <a:t>Data Breaches Continued to Rise in 2019 – </a:t>
            </a:r>
            <a:r>
              <a:rPr lang="en-US" sz="1700" dirty="0" err="1">
                <a:hlinkClick r:id="rId2">
                  <a:extLst>
                    <a:ext uri="{A12FA001-AC4F-418D-AE19-62706E023703}">
                      <ahyp:hlinkClr xmlns:ahyp="http://schemas.microsoft.com/office/drawing/2018/hyperlinkcolor" val="tx"/>
                    </a:ext>
                  </a:extLst>
                </a:hlinkClick>
              </a:rPr>
              <a:t>WhamTech</a:t>
            </a:r>
            <a:endParaRPr lang="en-US" sz="1700" dirty="0"/>
          </a:p>
          <a:p>
            <a:pPr marL="457200" indent="-457200" algn="l">
              <a:buFont typeface="Arial" panose="020B0604020202020204" pitchFamily="34" charset="0"/>
              <a:buChar char="•"/>
            </a:pPr>
            <a:r>
              <a:rPr lang="en-US" sz="1700" dirty="0">
                <a:hlinkClick r:id="rId3">
                  <a:extLst>
                    <a:ext uri="{A12FA001-AC4F-418D-AE19-62706E023703}">
                      <ahyp:hlinkClr xmlns:ahyp="http://schemas.microsoft.com/office/drawing/2018/hyperlinkcolor" val="tx"/>
                    </a:ext>
                  </a:extLst>
                </a:hlinkClick>
              </a:rPr>
              <a:t> Cyber security: global incidents 2015 | Statista</a:t>
            </a:r>
            <a:endParaRPr lang="en-US" sz="1700" dirty="0"/>
          </a:p>
          <a:p>
            <a:pPr marL="457200" indent="-457200" algn="l">
              <a:buFont typeface="Arial" panose="020B0604020202020204" pitchFamily="34" charset="0"/>
              <a:buChar char="•"/>
            </a:pPr>
            <a:r>
              <a:rPr lang="en-US" sz="1700" dirty="0">
                <a:hlinkClick r:id="rId4">
                  <a:extLst>
                    <a:ext uri="{A12FA001-AC4F-418D-AE19-62706E023703}">
                      <ahyp:hlinkClr xmlns:ahyp="http://schemas.microsoft.com/office/drawing/2018/hyperlinkcolor" val="tx"/>
                    </a:ext>
                  </a:extLst>
                </a:hlinkClick>
              </a:rPr>
              <a:t>Survey Says: Companies are Ill-Prepared for Cyber Attacks – </a:t>
            </a:r>
            <a:r>
              <a:rPr lang="en-US" sz="1700" dirty="0" err="1">
                <a:hlinkClick r:id="rId4">
                  <a:extLst>
                    <a:ext uri="{A12FA001-AC4F-418D-AE19-62706E023703}">
                      <ahyp:hlinkClr xmlns:ahyp="http://schemas.microsoft.com/office/drawing/2018/hyperlinkcolor" val="tx"/>
                    </a:ext>
                  </a:extLst>
                </a:hlinkClick>
              </a:rPr>
              <a:t>Cyberint</a:t>
            </a:r>
            <a:endParaRPr lang="en-US" sz="1700" dirty="0"/>
          </a:p>
          <a:p>
            <a:pPr marL="457200" indent="-457200" algn="l">
              <a:buFont typeface="Arial" panose="020B0604020202020204" pitchFamily="34" charset="0"/>
              <a:buChar char="•"/>
            </a:pPr>
            <a:r>
              <a:rPr lang="en-US" sz="1700" dirty="0">
                <a:hlinkClick r:id="rId5">
                  <a:extLst>
                    <a:ext uri="{A12FA001-AC4F-418D-AE19-62706E023703}">
                      <ahyp:hlinkClr xmlns:ahyp="http://schemas.microsoft.com/office/drawing/2018/hyperlinkcolor" val="tx"/>
                    </a:ext>
                  </a:extLst>
                </a:hlinkClick>
              </a:rPr>
              <a:t>More than half of businesses are not prepared for Cyber Attacks - Cybersecurity Insiders (cybersecurity-insiders.com)</a:t>
            </a:r>
            <a:endParaRPr lang="en-US" sz="1700" dirty="0"/>
          </a:p>
          <a:p>
            <a:pPr marL="457200" indent="-457200" algn="l">
              <a:buFont typeface="Arial" panose="020B0604020202020204" pitchFamily="34" charset="0"/>
              <a:buChar char="•"/>
            </a:pPr>
            <a:r>
              <a:rPr lang="en-US" sz="1700" dirty="0">
                <a:hlinkClick r:id="rId6">
                  <a:extLst>
                    <a:ext uri="{A12FA001-AC4F-418D-AE19-62706E023703}">
                      <ahyp:hlinkClr xmlns:ahyp="http://schemas.microsoft.com/office/drawing/2018/hyperlinkcolor" val="tx"/>
                    </a:ext>
                  </a:extLst>
                </a:hlinkClick>
              </a:rPr>
              <a:t>Singapore companies insufficiently prepared for cyber-attacks | HRM Asia : HRM Asia</a:t>
            </a:r>
            <a:endParaRPr lang="en-US" sz="1700" dirty="0"/>
          </a:p>
          <a:p>
            <a:pPr marL="457200" indent="-457200" algn="l">
              <a:buFont typeface="Arial" panose="020B0604020202020204" pitchFamily="34" charset="0"/>
              <a:buChar char="•"/>
            </a:pPr>
            <a:r>
              <a:rPr lang="en-US" sz="1700" dirty="0">
                <a:hlinkClick r:id="rId7">
                  <a:extLst>
                    <a:ext uri="{A12FA001-AC4F-418D-AE19-62706E023703}">
                      <ahyp:hlinkClr xmlns:ahyp="http://schemas.microsoft.com/office/drawing/2018/hyperlinkcolor" val="tx"/>
                    </a:ext>
                  </a:extLst>
                </a:hlinkClick>
              </a:rPr>
              <a:t>2021 Must-Know Cyber Attack Statistics and Trends – </a:t>
            </a:r>
            <a:r>
              <a:rPr lang="en-US" sz="1700" dirty="0" err="1">
                <a:hlinkClick r:id="rId7">
                  <a:extLst>
                    <a:ext uri="{A12FA001-AC4F-418D-AE19-62706E023703}">
                      <ahyp:hlinkClr xmlns:ahyp="http://schemas.microsoft.com/office/drawing/2018/hyperlinkcolor" val="tx"/>
                    </a:ext>
                  </a:extLst>
                </a:hlinkClick>
              </a:rPr>
              <a:t>Embroker</a:t>
            </a:r>
            <a:r>
              <a:rPr lang="en-US" sz="1700" dirty="0"/>
              <a:t>(ransomware pic)</a:t>
            </a:r>
            <a:endParaRPr lang="en-SG" sz="1700" dirty="0"/>
          </a:p>
        </p:txBody>
      </p:sp>
    </p:spTree>
    <p:extLst>
      <p:ext uri="{BB962C8B-B14F-4D97-AF65-F5344CB8AC3E}">
        <p14:creationId xmlns:p14="http://schemas.microsoft.com/office/powerpoint/2010/main" val="28463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A3E7-FE4C-4CDE-9708-FC46D955CC36}"/>
              </a:ext>
            </a:extLst>
          </p:cNvPr>
          <p:cNvSpPr>
            <a:spLocks noGrp="1"/>
          </p:cNvSpPr>
          <p:nvPr>
            <p:ph type="title"/>
          </p:nvPr>
        </p:nvSpPr>
        <p:spPr>
          <a:xfrm>
            <a:off x="2058803" y="303572"/>
            <a:ext cx="8074393" cy="811370"/>
          </a:xfrm>
        </p:spPr>
        <p:txBody>
          <a:bodyPr vert="horz" lIns="91440" tIns="45720" rIns="91440" bIns="45720" rtlCol="0" anchor="t">
            <a:noAutofit/>
          </a:bodyPr>
          <a:lstStyle/>
          <a:p>
            <a:pPr algn="ctr"/>
            <a:r>
              <a:rPr lang="en-SG" sz="4300" dirty="0"/>
              <a:t>Introduction</a:t>
            </a:r>
          </a:p>
        </p:txBody>
      </p:sp>
      <p:sp>
        <p:nvSpPr>
          <p:cNvPr id="3" name="Content Placeholder 2">
            <a:extLst>
              <a:ext uri="{FF2B5EF4-FFF2-40B4-BE49-F238E27FC236}">
                <a16:creationId xmlns:a16="http://schemas.microsoft.com/office/drawing/2014/main" id="{ECD99ED0-CDF8-4871-AF35-81940E99EE45}"/>
              </a:ext>
            </a:extLst>
          </p:cNvPr>
          <p:cNvSpPr>
            <a:spLocks noGrp="1"/>
          </p:cNvSpPr>
          <p:nvPr>
            <p:ph idx="1"/>
          </p:nvPr>
        </p:nvSpPr>
        <p:spPr>
          <a:xfrm>
            <a:off x="990065" y="1571297"/>
            <a:ext cx="6629366" cy="3578772"/>
          </a:xfrm>
        </p:spPr>
        <p:txBody>
          <a:bodyPr vert="horz" lIns="91440" tIns="45720" rIns="91440" bIns="45720" rtlCol="0" anchor="t">
            <a:normAutofit/>
          </a:bodyPr>
          <a:lstStyle/>
          <a:p>
            <a:r>
              <a:rPr lang="en-US" sz="1900" dirty="0"/>
              <a:t>Cyber Attack:</a:t>
            </a:r>
          </a:p>
          <a:p>
            <a:pPr marL="0" indent="0">
              <a:buNone/>
            </a:pPr>
            <a:r>
              <a:rPr lang="en-US" sz="1900" dirty="0"/>
              <a:t> A malicious act online that compromises data, operations</a:t>
            </a:r>
            <a:endParaRPr lang="en-US" sz="1900" dirty="0">
              <a:cs typeface="Calibri"/>
            </a:endParaRPr>
          </a:p>
          <a:p>
            <a:endParaRPr lang="en-US" sz="1900" dirty="0"/>
          </a:p>
          <a:p>
            <a:endParaRPr lang="en-US" sz="1900" dirty="0"/>
          </a:p>
          <a:p>
            <a:r>
              <a:rPr lang="en-US" sz="1900" dirty="0"/>
              <a:t>Exist as part of today’s society</a:t>
            </a:r>
            <a:endParaRPr lang="en-US" sz="1900" dirty="0">
              <a:cs typeface="Calibri"/>
            </a:endParaRPr>
          </a:p>
          <a:p>
            <a:r>
              <a:rPr lang="en-US" sz="1900" dirty="0"/>
              <a:t>Unable to eradicate in a digitalized world</a:t>
            </a:r>
            <a:endParaRPr lang="en-US" sz="1900" dirty="0">
              <a:cs typeface="Calibri"/>
            </a:endParaRPr>
          </a:p>
          <a:p>
            <a:r>
              <a:rPr lang="en-US" sz="1900" dirty="0"/>
              <a:t>Continuously growing and spreading</a:t>
            </a:r>
            <a:endParaRPr lang="en-US" sz="1900" dirty="0">
              <a:cs typeface="Calibri"/>
            </a:endParaRPr>
          </a:p>
        </p:txBody>
      </p:sp>
      <p:pic>
        <p:nvPicPr>
          <p:cNvPr id="2050" name="Picture 2" descr="Data Breaches Continued to Rise in 2019 – WhamTech">
            <a:extLst>
              <a:ext uri="{FF2B5EF4-FFF2-40B4-BE49-F238E27FC236}">
                <a16:creationId xmlns:a16="http://schemas.microsoft.com/office/drawing/2014/main" id="{09E57AA5-F29D-4438-BEE6-CF6EBDD9C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5399" y="1633971"/>
            <a:ext cx="3625035" cy="22162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FF87E69-6CB0-4A24-A963-AAE152260F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1450" y="3976855"/>
            <a:ext cx="3468984" cy="25775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F69C0B9-6751-4408-942E-8E32920D5991}"/>
              </a:ext>
            </a:extLst>
          </p:cNvPr>
          <p:cNvSpPr txBox="1"/>
          <p:nvPr/>
        </p:nvSpPr>
        <p:spPr>
          <a:xfrm>
            <a:off x="8881062" y="3800249"/>
            <a:ext cx="1455848" cy="230832"/>
          </a:xfrm>
          <a:prstGeom prst="rect">
            <a:avLst/>
          </a:prstGeom>
          <a:noFill/>
        </p:spPr>
        <p:txBody>
          <a:bodyPr wrap="none" rtlCol="0">
            <a:spAutoFit/>
          </a:bodyPr>
          <a:lstStyle/>
          <a:p>
            <a:r>
              <a:rPr lang="en-SG" sz="900" i="1" dirty="0"/>
              <a:t>Source: Risk-Based Security</a:t>
            </a:r>
          </a:p>
        </p:txBody>
      </p:sp>
      <p:sp>
        <p:nvSpPr>
          <p:cNvPr id="7" name="TextBox 6">
            <a:extLst>
              <a:ext uri="{FF2B5EF4-FFF2-40B4-BE49-F238E27FC236}">
                <a16:creationId xmlns:a16="http://schemas.microsoft.com/office/drawing/2014/main" id="{604F452C-FA49-4DD9-9786-3E2BE3979AB0}"/>
              </a:ext>
            </a:extLst>
          </p:cNvPr>
          <p:cNvSpPr txBox="1"/>
          <p:nvPr/>
        </p:nvSpPr>
        <p:spPr>
          <a:xfrm>
            <a:off x="8881062" y="6566178"/>
            <a:ext cx="939681" cy="230832"/>
          </a:xfrm>
          <a:prstGeom prst="rect">
            <a:avLst/>
          </a:prstGeom>
          <a:noFill/>
        </p:spPr>
        <p:txBody>
          <a:bodyPr wrap="none" rtlCol="0">
            <a:spAutoFit/>
          </a:bodyPr>
          <a:lstStyle/>
          <a:p>
            <a:r>
              <a:rPr lang="en-SG" sz="900" i="1"/>
              <a:t>Source: Statista</a:t>
            </a:r>
          </a:p>
        </p:txBody>
      </p:sp>
      <p:sp>
        <p:nvSpPr>
          <p:cNvPr id="5" name="TextBox 4">
            <a:extLst>
              <a:ext uri="{FF2B5EF4-FFF2-40B4-BE49-F238E27FC236}">
                <a16:creationId xmlns:a16="http://schemas.microsoft.com/office/drawing/2014/main" id="{EA63F7FF-D4B4-439E-B60D-92A61C76EBD4}"/>
              </a:ext>
            </a:extLst>
          </p:cNvPr>
          <p:cNvSpPr txBox="1"/>
          <p:nvPr/>
        </p:nvSpPr>
        <p:spPr>
          <a:xfrm>
            <a:off x="8643494" y="1201965"/>
            <a:ext cx="2354497" cy="369332"/>
          </a:xfrm>
          <a:prstGeom prst="rect">
            <a:avLst/>
          </a:prstGeom>
          <a:noFill/>
        </p:spPr>
        <p:txBody>
          <a:bodyPr wrap="square" rtlCol="0">
            <a:spAutoFit/>
          </a:bodyPr>
          <a:lstStyle/>
          <a:p>
            <a:r>
              <a:rPr lang="en-SG"/>
              <a:t>Rise of cyber activity</a:t>
            </a:r>
          </a:p>
        </p:txBody>
      </p:sp>
      <p:pic>
        <p:nvPicPr>
          <p:cNvPr id="9" name="Picture 2">
            <a:extLst>
              <a:ext uri="{FF2B5EF4-FFF2-40B4-BE49-F238E27FC236}">
                <a16:creationId xmlns:a16="http://schemas.microsoft.com/office/drawing/2014/main" id="{EECF0499-B681-423B-A5FC-58817A1E21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7143" y="4607776"/>
            <a:ext cx="2911309" cy="1958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930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990BA-1BAD-4E86-8DB4-D580AB1A3689}"/>
              </a:ext>
            </a:extLst>
          </p:cNvPr>
          <p:cNvSpPr>
            <a:spLocks noGrp="1"/>
          </p:cNvSpPr>
          <p:nvPr>
            <p:ph type="title"/>
          </p:nvPr>
        </p:nvSpPr>
        <p:spPr>
          <a:xfrm>
            <a:off x="2336800" y="202736"/>
            <a:ext cx="6608817" cy="1223742"/>
          </a:xfrm>
        </p:spPr>
        <p:txBody>
          <a:bodyPr>
            <a:noAutofit/>
          </a:bodyPr>
          <a:lstStyle/>
          <a:p>
            <a:pPr algn="ctr"/>
            <a:r>
              <a:rPr lang="en-SG" sz="4300" dirty="0"/>
              <a:t>Living with cyber threats</a:t>
            </a:r>
          </a:p>
        </p:txBody>
      </p:sp>
      <p:sp>
        <p:nvSpPr>
          <p:cNvPr id="5" name="TextBox 4">
            <a:extLst>
              <a:ext uri="{FF2B5EF4-FFF2-40B4-BE49-F238E27FC236}">
                <a16:creationId xmlns:a16="http://schemas.microsoft.com/office/drawing/2014/main" id="{7D6CBAB0-DDF9-4303-B394-80954AEDDD77}"/>
              </a:ext>
            </a:extLst>
          </p:cNvPr>
          <p:cNvSpPr txBox="1"/>
          <p:nvPr/>
        </p:nvSpPr>
        <p:spPr>
          <a:xfrm>
            <a:off x="651640" y="1971844"/>
            <a:ext cx="5444359" cy="3344505"/>
          </a:xfrm>
          <a:prstGeom prst="rect">
            <a:avLst/>
          </a:prstGeom>
          <a:noFill/>
        </p:spPr>
        <p:txBody>
          <a:bodyPr wrap="square">
            <a:spAutoFit/>
          </a:bodyPr>
          <a:lstStyle/>
          <a:p>
            <a:pPr marL="342900" indent="-342900">
              <a:spcBef>
                <a:spcPts val="1000"/>
              </a:spcBef>
              <a:buClr>
                <a:schemeClr val="accent1"/>
              </a:buClr>
              <a:buSzPct val="80000"/>
              <a:buFont typeface="Wingdings 3" charset="2"/>
              <a:buChar char=""/>
            </a:pPr>
            <a:r>
              <a:rPr lang="en-US" sz="1900" dirty="0">
                <a:solidFill>
                  <a:schemeClr val="tx1">
                    <a:lumMod val="75000"/>
                    <a:lumOff val="25000"/>
                  </a:schemeClr>
                </a:solidFill>
              </a:rPr>
              <a:t>Study and surveys shown many companies ill-prepared in the event of a cyber attack</a:t>
            </a:r>
          </a:p>
          <a:p>
            <a:pPr marL="342900" indent="-342900">
              <a:spcBef>
                <a:spcPts val="1000"/>
              </a:spcBef>
              <a:buClr>
                <a:schemeClr val="accent1"/>
              </a:buClr>
              <a:buSzPct val="80000"/>
              <a:buFont typeface="Wingdings 3" charset="2"/>
              <a:buChar char=""/>
            </a:pPr>
            <a:endParaRPr lang="en-US" sz="1900" dirty="0">
              <a:solidFill>
                <a:schemeClr val="tx1">
                  <a:lumMod val="75000"/>
                  <a:lumOff val="25000"/>
                </a:schemeClr>
              </a:solidFill>
            </a:endParaRPr>
          </a:p>
          <a:p>
            <a:pPr marL="342900" indent="-342900">
              <a:spcBef>
                <a:spcPts val="1000"/>
              </a:spcBef>
              <a:buClr>
                <a:schemeClr val="accent1"/>
              </a:buClr>
              <a:buSzPct val="80000"/>
              <a:buFont typeface="Wingdings 3" charset="2"/>
              <a:buChar char=""/>
            </a:pPr>
            <a:r>
              <a:rPr lang="en-US" sz="1900" dirty="0">
                <a:solidFill>
                  <a:schemeClr val="tx1">
                    <a:lumMod val="75000"/>
                    <a:lumOff val="25000"/>
                  </a:schemeClr>
                </a:solidFill>
              </a:rPr>
              <a:t>Do not know what to do / No plans during/after cyber event</a:t>
            </a:r>
          </a:p>
          <a:p>
            <a:pPr marL="342900" indent="-342900">
              <a:spcBef>
                <a:spcPts val="1000"/>
              </a:spcBef>
              <a:buClr>
                <a:schemeClr val="accent1"/>
              </a:buClr>
              <a:buSzPct val="80000"/>
              <a:buFont typeface="Wingdings 3" charset="2"/>
              <a:buChar char=""/>
            </a:pPr>
            <a:endParaRPr lang="en-US" sz="1900" dirty="0">
              <a:solidFill>
                <a:schemeClr val="tx1">
                  <a:lumMod val="75000"/>
                  <a:lumOff val="25000"/>
                </a:schemeClr>
              </a:solidFill>
            </a:endParaRPr>
          </a:p>
          <a:p>
            <a:pPr marL="342900" indent="-342900">
              <a:spcBef>
                <a:spcPts val="1000"/>
              </a:spcBef>
              <a:buClr>
                <a:schemeClr val="accent1"/>
              </a:buClr>
              <a:buSzPct val="80000"/>
              <a:buFont typeface="Wingdings 3" charset="2"/>
              <a:buChar char=""/>
            </a:pPr>
            <a:r>
              <a:rPr lang="en-US" sz="1900" dirty="0">
                <a:solidFill>
                  <a:schemeClr val="tx1">
                    <a:lumMod val="75000"/>
                    <a:lumOff val="25000"/>
                  </a:schemeClr>
                </a:solidFill>
              </a:rPr>
              <a:t>Only </a:t>
            </a:r>
            <a:r>
              <a:rPr lang="en-US" sz="1900" dirty="0" err="1">
                <a:solidFill>
                  <a:schemeClr val="tx1">
                    <a:lumMod val="75000"/>
                    <a:lumOff val="25000"/>
                  </a:schemeClr>
                </a:solidFill>
              </a:rPr>
              <a:t>realise</a:t>
            </a:r>
            <a:r>
              <a:rPr lang="en-US" sz="1900" dirty="0">
                <a:solidFill>
                  <a:schemeClr val="tx1">
                    <a:lumMod val="75000"/>
                    <a:lumOff val="25000"/>
                  </a:schemeClr>
                </a:solidFill>
              </a:rPr>
              <a:t> the consequence when they become the victims</a:t>
            </a:r>
          </a:p>
          <a:p>
            <a:pPr marL="285750" indent="-285750">
              <a:buFont typeface="Arial" panose="020B0604020202020204" pitchFamily="34" charset="0"/>
              <a:buChar char="•"/>
            </a:pPr>
            <a:endParaRPr lang="en-SG" dirty="0"/>
          </a:p>
        </p:txBody>
      </p:sp>
      <p:pic>
        <p:nvPicPr>
          <p:cNvPr id="3074" name="Picture 2" descr=" Survey Says Companies Are Ill-Prepared For Cyber Attacks">
            <a:extLst>
              <a:ext uri="{FF2B5EF4-FFF2-40B4-BE49-F238E27FC236}">
                <a16:creationId xmlns:a16="http://schemas.microsoft.com/office/drawing/2014/main" id="{28159957-A5DF-4AA4-A557-2402721451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9756" y="1556246"/>
            <a:ext cx="5271721" cy="204015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775516C-3910-49CF-AE5B-2D7EDEB1BA61}"/>
              </a:ext>
            </a:extLst>
          </p:cNvPr>
          <p:cNvPicPr>
            <a:picLocks noChangeAspect="1"/>
          </p:cNvPicPr>
          <p:nvPr/>
        </p:nvPicPr>
        <p:blipFill>
          <a:blip r:embed="rId4"/>
          <a:stretch>
            <a:fillRect/>
          </a:stretch>
        </p:blipFill>
        <p:spPr>
          <a:xfrm>
            <a:off x="6440213" y="4187769"/>
            <a:ext cx="4012324" cy="1493950"/>
          </a:xfrm>
          <a:prstGeom prst="rect">
            <a:avLst/>
          </a:prstGeom>
        </p:spPr>
      </p:pic>
      <p:sp>
        <p:nvSpPr>
          <p:cNvPr id="3" name="TextBox 2">
            <a:extLst>
              <a:ext uri="{FF2B5EF4-FFF2-40B4-BE49-F238E27FC236}">
                <a16:creationId xmlns:a16="http://schemas.microsoft.com/office/drawing/2014/main" id="{37B6D2C1-DC16-4EF1-AC4B-8BA7479C4DBA}"/>
              </a:ext>
            </a:extLst>
          </p:cNvPr>
          <p:cNvSpPr txBox="1"/>
          <p:nvPr/>
        </p:nvSpPr>
        <p:spPr>
          <a:xfrm>
            <a:off x="8332424" y="3650254"/>
            <a:ext cx="131100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i="1" dirty="0"/>
              <a:t>Source: </a:t>
            </a:r>
            <a:r>
              <a:rPr lang="en-US" sz="1100" i="1" dirty="0" err="1"/>
              <a:t>cyberint</a:t>
            </a:r>
            <a:endParaRPr lang="en-US" i="1">
              <a:cs typeface="Calibri"/>
            </a:endParaRPr>
          </a:p>
        </p:txBody>
      </p:sp>
    </p:spTree>
    <p:extLst>
      <p:ext uri="{BB962C8B-B14F-4D97-AF65-F5344CB8AC3E}">
        <p14:creationId xmlns:p14="http://schemas.microsoft.com/office/powerpoint/2010/main" val="611539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A31C-5C28-496F-945C-B9F35414245F}"/>
              </a:ext>
            </a:extLst>
          </p:cNvPr>
          <p:cNvSpPr>
            <a:spLocks noGrp="1"/>
          </p:cNvSpPr>
          <p:nvPr>
            <p:ph type="title"/>
          </p:nvPr>
        </p:nvSpPr>
        <p:spPr>
          <a:xfrm>
            <a:off x="2452851" y="306551"/>
            <a:ext cx="7286297" cy="748971"/>
          </a:xfrm>
        </p:spPr>
        <p:txBody>
          <a:bodyPr>
            <a:normAutofit/>
          </a:bodyPr>
          <a:lstStyle/>
          <a:p>
            <a:pPr algn="ctr"/>
            <a:r>
              <a:rPr lang="en-US" sz="4300" dirty="0"/>
              <a:t>Need for action</a:t>
            </a:r>
            <a:endParaRPr lang="en-SG" sz="4300" dirty="0"/>
          </a:p>
        </p:txBody>
      </p:sp>
      <p:sp>
        <p:nvSpPr>
          <p:cNvPr id="3" name="Content Placeholder 2">
            <a:extLst>
              <a:ext uri="{FF2B5EF4-FFF2-40B4-BE49-F238E27FC236}">
                <a16:creationId xmlns:a16="http://schemas.microsoft.com/office/drawing/2014/main" id="{BB87EAAE-82DB-4FCA-9477-978E97C60060}"/>
              </a:ext>
            </a:extLst>
          </p:cNvPr>
          <p:cNvSpPr>
            <a:spLocks noGrp="1"/>
          </p:cNvSpPr>
          <p:nvPr>
            <p:ph idx="1"/>
          </p:nvPr>
        </p:nvSpPr>
        <p:spPr>
          <a:xfrm>
            <a:off x="1274234" y="1716089"/>
            <a:ext cx="8596668" cy="3880773"/>
          </a:xfrm>
        </p:spPr>
        <p:txBody>
          <a:bodyPr>
            <a:normAutofit/>
          </a:bodyPr>
          <a:lstStyle/>
          <a:p>
            <a:r>
              <a:rPr lang="en-US" sz="1900" dirty="0"/>
              <a:t>Requires understanding of cyber threats</a:t>
            </a:r>
          </a:p>
          <a:p>
            <a:pPr lvl="1"/>
            <a:r>
              <a:rPr lang="en-US" sz="1900" dirty="0"/>
              <a:t>Background research and study</a:t>
            </a:r>
            <a:endParaRPr lang="en-SG" sz="1900" dirty="0"/>
          </a:p>
          <a:p>
            <a:pPr lvl="1"/>
            <a:endParaRPr lang="en-US" sz="1900" dirty="0"/>
          </a:p>
          <a:p>
            <a:r>
              <a:rPr lang="en-US" sz="1900" dirty="0"/>
              <a:t>Requires historical data and statistics</a:t>
            </a:r>
          </a:p>
          <a:p>
            <a:pPr lvl="1"/>
            <a:r>
              <a:rPr lang="en-US" sz="1900" dirty="0"/>
              <a:t>Raw data &gt; Pictorial/Inferential</a:t>
            </a:r>
          </a:p>
          <a:p>
            <a:pPr marL="457200" lvl="1" indent="0">
              <a:buNone/>
            </a:pPr>
            <a:endParaRPr lang="en-US" sz="1900" dirty="0"/>
          </a:p>
          <a:p>
            <a:r>
              <a:rPr lang="en-US" sz="1900" dirty="0"/>
              <a:t>Goal:</a:t>
            </a:r>
          </a:p>
          <a:p>
            <a:pPr marL="457200" lvl="1" indent="0">
              <a:buNone/>
            </a:pPr>
            <a:r>
              <a:rPr lang="en-US" sz="1900" dirty="0"/>
              <a:t>Learn from past experiences to better manage risk </a:t>
            </a:r>
          </a:p>
        </p:txBody>
      </p:sp>
    </p:spTree>
    <p:extLst>
      <p:ext uri="{BB962C8B-B14F-4D97-AF65-F5344CB8AC3E}">
        <p14:creationId xmlns:p14="http://schemas.microsoft.com/office/powerpoint/2010/main" val="832038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524000" y="343683"/>
            <a:ext cx="9144000" cy="859752"/>
          </a:xfrm>
        </p:spPr>
        <p:txBody>
          <a:bodyPr>
            <a:normAutofit/>
          </a:bodyPr>
          <a:lstStyle/>
          <a:p>
            <a:pPr algn="ctr"/>
            <a:r>
              <a:rPr lang="en-US" sz="4300" dirty="0"/>
              <a:t>Outcome of project</a:t>
            </a:r>
            <a:endParaRPr lang="en-SG" sz="4300" dirty="0"/>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403130" y="1460500"/>
            <a:ext cx="9595069" cy="4711700"/>
          </a:xfrm>
        </p:spPr>
        <p:txBody>
          <a:bodyPr>
            <a:normAutofit/>
          </a:bodyPr>
          <a:lstStyle/>
          <a:p>
            <a:pPr marL="342900" indent="-342900" algn="l">
              <a:buFont typeface="Arial" panose="020B0604020202020204" pitchFamily="34" charset="0"/>
              <a:buChar char="•"/>
            </a:pPr>
            <a:endParaRPr lang="en-US" dirty="0"/>
          </a:p>
          <a:p>
            <a:pPr lvl="1" algn="l"/>
            <a:r>
              <a:rPr lang="en-SG" sz="1900" dirty="0">
                <a:solidFill>
                  <a:schemeClr val="tx1">
                    <a:lumMod val="75000"/>
                    <a:lumOff val="25000"/>
                  </a:schemeClr>
                </a:solidFill>
              </a:rPr>
              <a:t>Project task: </a:t>
            </a:r>
          </a:p>
          <a:p>
            <a:pPr marL="800100" lvl="2" indent="-342900" algn="l">
              <a:buFont typeface="Wingdings 3" charset="2"/>
              <a:buChar char=""/>
            </a:pPr>
            <a:r>
              <a:rPr lang="en-SG" sz="1700" dirty="0">
                <a:solidFill>
                  <a:schemeClr val="tx1">
                    <a:lumMod val="75000"/>
                    <a:lumOff val="25000"/>
                  </a:schemeClr>
                </a:solidFill>
              </a:rPr>
              <a:t>Find open-source data on cyber incidents</a:t>
            </a:r>
          </a:p>
          <a:p>
            <a:pPr lvl="1" algn="l"/>
            <a:endParaRPr lang="en-SG" sz="1900" dirty="0">
              <a:solidFill>
                <a:schemeClr val="tx1">
                  <a:lumMod val="75000"/>
                  <a:lumOff val="25000"/>
                </a:schemeClr>
              </a:solidFill>
            </a:endParaRPr>
          </a:p>
          <a:p>
            <a:pPr lvl="1" algn="l"/>
            <a:r>
              <a:rPr lang="en-SG" sz="1900" dirty="0">
                <a:solidFill>
                  <a:schemeClr val="tx1">
                    <a:lumMod val="75000"/>
                    <a:lumOff val="25000"/>
                  </a:schemeClr>
                </a:solidFill>
              </a:rPr>
              <a:t>Project objective:</a:t>
            </a:r>
          </a:p>
          <a:p>
            <a:pPr marL="800100" lvl="2" indent="-342900" algn="l">
              <a:buFont typeface="Wingdings 3" charset="2"/>
              <a:buChar char=""/>
            </a:pPr>
            <a:r>
              <a:rPr lang="en-US" sz="1700" dirty="0">
                <a:solidFill>
                  <a:schemeClr val="tx1">
                    <a:lumMod val="75000"/>
                    <a:lumOff val="25000"/>
                  </a:schemeClr>
                </a:solidFill>
              </a:rPr>
              <a:t>Identify cyber trends </a:t>
            </a:r>
          </a:p>
          <a:p>
            <a:pPr marL="800100" lvl="2" indent="-342900" algn="l">
              <a:buFont typeface="Wingdings 3" charset="2"/>
              <a:buChar char=""/>
            </a:pPr>
            <a:r>
              <a:rPr lang="en-US" sz="1700" dirty="0">
                <a:solidFill>
                  <a:schemeClr val="tx1">
                    <a:lumMod val="75000"/>
                    <a:lumOff val="25000"/>
                  </a:schemeClr>
                </a:solidFill>
              </a:rPr>
              <a:t>Gain information on cyber activity</a:t>
            </a:r>
          </a:p>
          <a:p>
            <a:pPr marL="342900" indent="-342900" algn="l">
              <a:buFont typeface="Arial" panose="020B0604020202020204" pitchFamily="34" charset="0"/>
              <a:buChar char="•"/>
            </a:pPr>
            <a:endParaRPr lang="en-US" sz="1900" dirty="0">
              <a:solidFill>
                <a:schemeClr val="tx1">
                  <a:lumMod val="75000"/>
                  <a:lumOff val="25000"/>
                </a:schemeClr>
              </a:solidFill>
            </a:endParaRPr>
          </a:p>
          <a:p>
            <a:endParaRPr lang="en-US" dirty="0"/>
          </a:p>
          <a:p>
            <a:endParaRPr lang="en-SG" dirty="0"/>
          </a:p>
        </p:txBody>
      </p:sp>
    </p:spTree>
    <p:extLst>
      <p:ext uri="{BB962C8B-B14F-4D97-AF65-F5344CB8AC3E}">
        <p14:creationId xmlns:p14="http://schemas.microsoft.com/office/powerpoint/2010/main" val="325988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524000" y="233363"/>
            <a:ext cx="9144000" cy="1519237"/>
          </a:xfrm>
        </p:spPr>
        <p:txBody>
          <a:bodyPr/>
          <a:lstStyle/>
          <a:p>
            <a:pPr algn="ctr"/>
            <a:r>
              <a:rPr lang="en-SG" sz="4300" dirty="0"/>
              <a:t>Methodologies</a:t>
            </a:r>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524000" y="2372139"/>
            <a:ext cx="9144000" cy="2885661"/>
          </a:xfrm>
        </p:spPr>
        <p:txBody>
          <a:bodyPr>
            <a:normAutofit/>
          </a:bodyPr>
          <a:lstStyle/>
          <a:p>
            <a:pPr marL="800100" lvl="2" indent="-342900" algn="l">
              <a:buFont typeface="Wingdings 3" charset="2"/>
              <a:buChar char=""/>
            </a:pPr>
            <a:r>
              <a:rPr lang="en-SG" sz="2000" dirty="0">
                <a:solidFill>
                  <a:schemeClr val="tx1">
                    <a:lumMod val="75000"/>
                    <a:lumOff val="25000"/>
                  </a:schemeClr>
                </a:solidFill>
              </a:rPr>
              <a:t>Intelligence gathering (Datasets)</a:t>
            </a:r>
          </a:p>
          <a:p>
            <a:pPr marL="800100" lvl="2" indent="-342900" algn="l">
              <a:buFont typeface="Wingdings 3" charset="2"/>
              <a:buChar char=""/>
            </a:pPr>
            <a:r>
              <a:rPr lang="en-SG" sz="2000" dirty="0">
                <a:solidFill>
                  <a:schemeClr val="tx1">
                    <a:lumMod val="75000"/>
                    <a:lumOff val="25000"/>
                  </a:schemeClr>
                </a:solidFill>
              </a:rPr>
              <a:t>Picking important info</a:t>
            </a:r>
          </a:p>
          <a:p>
            <a:pPr marL="800100" lvl="2" indent="-342900" algn="l">
              <a:buFont typeface="Wingdings 3" charset="2"/>
              <a:buChar char=""/>
            </a:pPr>
            <a:r>
              <a:rPr lang="en-SG" sz="2000" dirty="0">
                <a:solidFill>
                  <a:schemeClr val="tx1">
                    <a:lumMod val="75000"/>
                    <a:lumOff val="25000"/>
                  </a:schemeClr>
                </a:solidFill>
              </a:rPr>
              <a:t>Visualisation</a:t>
            </a:r>
          </a:p>
        </p:txBody>
      </p:sp>
    </p:spTree>
    <p:extLst>
      <p:ext uri="{BB962C8B-B14F-4D97-AF65-F5344CB8AC3E}">
        <p14:creationId xmlns:p14="http://schemas.microsoft.com/office/powerpoint/2010/main" val="152283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524000" y="390732"/>
            <a:ext cx="9144000" cy="907981"/>
          </a:xfrm>
        </p:spPr>
        <p:txBody>
          <a:bodyPr>
            <a:normAutofit/>
          </a:bodyPr>
          <a:lstStyle/>
          <a:p>
            <a:pPr algn="ctr"/>
            <a:r>
              <a:rPr lang="en-SG" sz="4300" dirty="0"/>
              <a:t>Intelligence gathering</a:t>
            </a:r>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524000" y="1752600"/>
            <a:ext cx="9144000" cy="3895035"/>
          </a:xfrm>
        </p:spPr>
        <p:txBody>
          <a:bodyPr>
            <a:normAutofit/>
          </a:bodyPr>
          <a:lstStyle/>
          <a:p>
            <a:pPr algn="l"/>
            <a:r>
              <a:rPr lang="en-SG" sz="1900" dirty="0">
                <a:solidFill>
                  <a:schemeClr val="tx1">
                    <a:lumMod val="75000"/>
                    <a:lumOff val="25000"/>
                  </a:schemeClr>
                </a:solidFill>
              </a:rPr>
              <a:t>Suggested information to obtain:</a:t>
            </a:r>
          </a:p>
          <a:p>
            <a:pPr marL="457200" indent="-457200" algn="l">
              <a:buFont typeface="+mj-lt"/>
              <a:buAutoNum type="arabicPeriod"/>
            </a:pPr>
            <a:r>
              <a:rPr lang="en-SG" sz="1900" dirty="0">
                <a:solidFill>
                  <a:schemeClr val="tx1">
                    <a:lumMod val="75000"/>
                    <a:lumOff val="25000"/>
                  </a:schemeClr>
                </a:solidFill>
              </a:rPr>
              <a:t>Category of attack</a:t>
            </a:r>
          </a:p>
          <a:p>
            <a:pPr marL="457200" indent="-457200" algn="l">
              <a:buFont typeface="+mj-lt"/>
              <a:buAutoNum type="arabicPeriod"/>
            </a:pPr>
            <a:r>
              <a:rPr lang="en-SG" sz="1900" dirty="0">
                <a:solidFill>
                  <a:schemeClr val="tx1">
                    <a:lumMod val="75000"/>
                    <a:lumOff val="25000"/>
                  </a:schemeClr>
                </a:solidFill>
              </a:rPr>
              <a:t>Victim demographics</a:t>
            </a:r>
          </a:p>
          <a:p>
            <a:pPr marL="800100" lvl="2" indent="-342900" algn="l">
              <a:buFont typeface="Wingdings 3" charset="2"/>
              <a:buChar char=""/>
            </a:pPr>
            <a:r>
              <a:rPr lang="en-SG" sz="1700" dirty="0">
                <a:solidFill>
                  <a:schemeClr val="tx1">
                    <a:lumMod val="75000"/>
                    <a:lumOff val="25000"/>
                  </a:schemeClr>
                </a:solidFill>
              </a:rPr>
              <a:t>Industry</a:t>
            </a:r>
          </a:p>
          <a:p>
            <a:pPr marL="800100" lvl="2" indent="-342900" algn="l">
              <a:buFont typeface="Wingdings 3" charset="2"/>
              <a:buChar char=""/>
            </a:pPr>
            <a:r>
              <a:rPr lang="en-SG" sz="1700" dirty="0">
                <a:solidFill>
                  <a:schemeClr val="tx1">
                    <a:lumMod val="75000"/>
                    <a:lumOff val="25000"/>
                  </a:schemeClr>
                </a:solidFill>
              </a:rPr>
              <a:t>Reputation</a:t>
            </a:r>
          </a:p>
          <a:p>
            <a:pPr marL="800100" lvl="2" indent="-342900" algn="l">
              <a:buFont typeface="Wingdings 3" charset="2"/>
              <a:buChar char=""/>
            </a:pPr>
            <a:r>
              <a:rPr lang="en-SG" sz="1700" dirty="0">
                <a:solidFill>
                  <a:schemeClr val="tx1">
                    <a:lumMod val="75000"/>
                    <a:lumOff val="25000"/>
                  </a:schemeClr>
                </a:solidFill>
              </a:rPr>
              <a:t>Revenue</a:t>
            </a:r>
          </a:p>
          <a:p>
            <a:pPr marL="457200" indent="-457200" algn="l">
              <a:buFont typeface="+mj-lt"/>
              <a:buAutoNum type="arabicPeriod"/>
            </a:pPr>
            <a:r>
              <a:rPr lang="en-SG" sz="1900" dirty="0">
                <a:solidFill>
                  <a:schemeClr val="tx1">
                    <a:lumMod val="75000"/>
                    <a:lumOff val="25000"/>
                  </a:schemeClr>
                </a:solidFill>
              </a:rPr>
              <a:t>Year of incident</a:t>
            </a:r>
          </a:p>
          <a:p>
            <a:pPr marL="457200" indent="-457200" algn="l">
              <a:buFont typeface="+mj-lt"/>
              <a:buAutoNum type="arabicPeriod"/>
            </a:pPr>
            <a:r>
              <a:rPr lang="en-SG" sz="1900" dirty="0">
                <a:solidFill>
                  <a:schemeClr val="tx1">
                    <a:lumMod val="75000"/>
                    <a:lumOff val="25000"/>
                  </a:schemeClr>
                </a:solidFill>
              </a:rPr>
              <a:t>Impact</a:t>
            </a:r>
          </a:p>
          <a:p>
            <a:pPr marL="800100" lvl="2" indent="-342900" algn="l">
              <a:buFont typeface="Wingdings 3" charset="2"/>
              <a:buChar char=""/>
            </a:pPr>
            <a:r>
              <a:rPr lang="en-SG" sz="1700" dirty="0">
                <a:solidFill>
                  <a:schemeClr val="tx1">
                    <a:lumMod val="75000"/>
                    <a:lumOff val="25000"/>
                  </a:schemeClr>
                </a:solidFill>
              </a:rPr>
              <a:t>Financial Loss </a:t>
            </a:r>
          </a:p>
          <a:p>
            <a:pPr algn="l"/>
            <a:endParaRPr lang="en-SG" dirty="0"/>
          </a:p>
        </p:txBody>
      </p:sp>
    </p:spTree>
    <p:extLst>
      <p:ext uri="{BB962C8B-B14F-4D97-AF65-F5344CB8AC3E}">
        <p14:creationId xmlns:p14="http://schemas.microsoft.com/office/powerpoint/2010/main" val="278984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B977-DB8B-42D7-9408-C892A2C61B95}"/>
              </a:ext>
            </a:extLst>
          </p:cNvPr>
          <p:cNvSpPr>
            <a:spLocks noGrp="1"/>
          </p:cNvSpPr>
          <p:nvPr>
            <p:ph type="ctrTitle"/>
          </p:nvPr>
        </p:nvSpPr>
        <p:spPr>
          <a:xfrm>
            <a:off x="1524000" y="190500"/>
            <a:ext cx="9144000" cy="673100"/>
          </a:xfrm>
        </p:spPr>
        <p:txBody>
          <a:bodyPr>
            <a:normAutofit fontScale="90000"/>
          </a:bodyPr>
          <a:lstStyle/>
          <a:p>
            <a:pPr algn="ctr"/>
            <a:r>
              <a:rPr lang="en-SG" sz="4300" dirty="0"/>
              <a:t>Datasets</a:t>
            </a:r>
          </a:p>
        </p:txBody>
      </p:sp>
      <p:sp>
        <p:nvSpPr>
          <p:cNvPr id="3" name="Subtitle 2">
            <a:extLst>
              <a:ext uri="{FF2B5EF4-FFF2-40B4-BE49-F238E27FC236}">
                <a16:creationId xmlns:a16="http://schemas.microsoft.com/office/drawing/2014/main" id="{82364093-12DA-40AC-BF47-8F91115D0E12}"/>
              </a:ext>
            </a:extLst>
          </p:cNvPr>
          <p:cNvSpPr>
            <a:spLocks noGrp="1"/>
          </p:cNvSpPr>
          <p:nvPr>
            <p:ph type="subTitle" idx="1"/>
          </p:nvPr>
        </p:nvSpPr>
        <p:spPr>
          <a:xfrm>
            <a:off x="1333500" y="1627086"/>
            <a:ext cx="9525000" cy="3603828"/>
          </a:xfrm>
        </p:spPr>
        <p:txBody>
          <a:bodyPr>
            <a:normAutofit/>
          </a:bodyPr>
          <a:lstStyle/>
          <a:p>
            <a:pPr marL="457200" indent="-457200" algn="l">
              <a:buFont typeface="+mj-lt"/>
              <a:buAutoNum type="arabicPeriod"/>
            </a:pPr>
            <a:r>
              <a:rPr lang="en-SG" sz="1700" dirty="0" err="1">
                <a:solidFill>
                  <a:schemeClr val="tx1">
                    <a:lumMod val="75000"/>
                    <a:lumOff val="25000"/>
                  </a:schemeClr>
                </a:solidFill>
              </a:rPr>
              <a:t>Hackmageddon</a:t>
            </a:r>
            <a:endParaRPr lang="en-SG" sz="1700" dirty="0">
              <a:solidFill>
                <a:schemeClr val="tx1">
                  <a:lumMod val="75000"/>
                  <a:lumOff val="25000"/>
                </a:schemeClr>
              </a:solidFill>
            </a:endParaRPr>
          </a:p>
          <a:p>
            <a:pPr marL="800100" lvl="2" indent="-342900" algn="l">
              <a:buFont typeface="Wingdings 3" charset="2"/>
              <a:buChar char=""/>
            </a:pPr>
            <a:r>
              <a:rPr lang="en-SG" sz="1700" dirty="0">
                <a:solidFill>
                  <a:schemeClr val="tx1">
                    <a:lumMod val="75000"/>
                    <a:lumOff val="25000"/>
                  </a:schemeClr>
                </a:solidFill>
              </a:rPr>
              <a:t>Collection of cyber attack incidents</a:t>
            </a:r>
          </a:p>
          <a:p>
            <a:pPr marL="457200" lvl="2" algn="l"/>
            <a:r>
              <a:rPr lang="en-SG" sz="1700" dirty="0">
                <a:solidFill>
                  <a:schemeClr val="tx1">
                    <a:lumMod val="75000"/>
                    <a:lumOff val="25000"/>
                  </a:schemeClr>
                </a:solidFill>
              </a:rPr>
              <a:t>Chosen attributes: Attack frequency, attack and victim type, year</a:t>
            </a:r>
          </a:p>
          <a:p>
            <a:pPr marL="914400" lvl="1" indent="-457200" algn="l">
              <a:buFont typeface="Arial" panose="020B0604020202020204" pitchFamily="34" charset="0"/>
              <a:buChar char="•"/>
            </a:pPr>
            <a:endParaRPr lang="en-SG" sz="1700" dirty="0">
              <a:solidFill>
                <a:schemeClr val="tx1">
                  <a:lumMod val="75000"/>
                  <a:lumOff val="25000"/>
                </a:schemeClr>
              </a:solidFill>
            </a:endParaRPr>
          </a:p>
          <a:p>
            <a:pPr marL="457200" indent="-457200" algn="l">
              <a:buFont typeface="+mj-lt"/>
              <a:buAutoNum type="arabicPeriod"/>
            </a:pPr>
            <a:r>
              <a:rPr lang="en-SG" sz="1700" dirty="0" err="1">
                <a:solidFill>
                  <a:schemeClr val="tx1">
                    <a:lumMod val="75000"/>
                    <a:lumOff val="25000"/>
                  </a:schemeClr>
                </a:solidFill>
              </a:rPr>
              <a:t>Veris</a:t>
            </a:r>
            <a:r>
              <a:rPr lang="en-SG" sz="1700" dirty="0">
                <a:solidFill>
                  <a:schemeClr val="tx1">
                    <a:lumMod val="75000"/>
                    <a:lumOff val="25000"/>
                  </a:schemeClr>
                </a:solidFill>
              </a:rPr>
              <a:t> Database(</a:t>
            </a:r>
            <a:r>
              <a:rPr lang="en-US" sz="1700" dirty="0">
                <a:solidFill>
                  <a:schemeClr val="tx1">
                    <a:lumMod val="75000"/>
                    <a:lumOff val="25000"/>
                  </a:schemeClr>
                </a:solidFill>
              </a:rPr>
              <a:t>Vocabulary for Event Recording and Incident Sharing) </a:t>
            </a:r>
          </a:p>
          <a:p>
            <a:pPr marL="800100" lvl="2" indent="-342900" algn="l">
              <a:buFont typeface="Wingdings 3" charset="2"/>
              <a:buChar char=""/>
            </a:pPr>
            <a:r>
              <a:rPr lang="en-US" sz="1700" dirty="0">
                <a:solidFill>
                  <a:schemeClr val="tx1">
                    <a:lumMod val="75000"/>
                    <a:lumOff val="25000"/>
                  </a:schemeClr>
                </a:solidFill>
              </a:rPr>
              <a:t>Open and free</a:t>
            </a:r>
          </a:p>
          <a:p>
            <a:pPr lvl="1" algn="l"/>
            <a:r>
              <a:rPr lang="en-SG" sz="1700" dirty="0">
                <a:solidFill>
                  <a:schemeClr val="tx1">
                    <a:lumMod val="75000"/>
                    <a:lumOff val="25000"/>
                  </a:schemeClr>
                </a:solidFill>
              </a:rPr>
              <a:t>Chosen attributes: Attack frequency, incident and victim type, year, average employee 					count, revenue, financial loss</a:t>
            </a:r>
          </a:p>
          <a:p>
            <a:pPr marL="457200" lvl="2" algn="l"/>
            <a:endParaRPr lang="en-SG" sz="1700" dirty="0">
              <a:solidFill>
                <a:schemeClr val="tx1">
                  <a:lumMod val="75000"/>
                  <a:lumOff val="25000"/>
                </a:schemeClr>
              </a:solidFill>
            </a:endParaRPr>
          </a:p>
          <a:p>
            <a:pPr marL="914400" lvl="1" indent="-457200" algn="l">
              <a:buFont typeface="+mj-lt"/>
              <a:buAutoNum type="arabicPeriod"/>
            </a:pPr>
            <a:endParaRPr lang="en-SG" dirty="0"/>
          </a:p>
          <a:p>
            <a:pPr marL="914400" lvl="1" indent="-457200" algn="l">
              <a:buFont typeface="Arial" panose="020B0604020202020204" pitchFamily="34" charset="0"/>
              <a:buChar char="•"/>
            </a:pPr>
            <a:endParaRPr lang="en-SG" dirty="0"/>
          </a:p>
        </p:txBody>
      </p:sp>
    </p:spTree>
    <p:extLst>
      <p:ext uri="{BB962C8B-B14F-4D97-AF65-F5344CB8AC3E}">
        <p14:creationId xmlns:p14="http://schemas.microsoft.com/office/powerpoint/2010/main" val="11301604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E218CA30430544CBD4EFA75ED931F3B" ma:contentTypeVersion="9" ma:contentTypeDescription="Create a new document." ma:contentTypeScope="" ma:versionID="d47670d2b01775ae145e14eef591484d">
  <xsd:schema xmlns:xsd="http://www.w3.org/2001/XMLSchema" xmlns:xs="http://www.w3.org/2001/XMLSchema" xmlns:p="http://schemas.microsoft.com/office/2006/metadata/properties" xmlns:ns3="e962438f-539a-4709-bc69-36264b017783" targetNamespace="http://schemas.microsoft.com/office/2006/metadata/properties" ma:root="true" ma:fieldsID="13fe29aa7bc6f7c7c55eab4ded2b8965" ns3:_="">
    <xsd:import namespace="e962438f-539a-4709-bc69-36264b01778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62438f-539a-4709-bc69-36264b0177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5C95A6-F47D-433A-90CB-2B04C12BFC3C}">
  <ds:schemaRefs>
    <ds:schemaRef ds:uri="e962438f-539a-4709-bc69-36264b01778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EDDCF38-B1E9-4936-93EF-A358464F3E1E}">
  <ds:schemaRefs>
    <ds:schemaRef ds:uri="e962438f-539a-4709-bc69-36264b01778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0092B0-C88C-4560-B067-B236B03C6D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1898</TotalTime>
  <Words>1290</Words>
  <Application>Microsoft Office PowerPoint</Application>
  <PresentationFormat>Widescreen</PresentationFormat>
  <Paragraphs>193</Paragraphs>
  <Slides>21</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Lato</vt:lpstr>
      <vt:lpstr>Trebuchet MS</vt:lpstr>
      <vt:lpstr>Wingdings 3</vt:lpstr>
      <vt:lpstr>Facet</vt:lpstr>
      <vt:lpstr>PowerPoint Presentation</vt:lpstr>
      <vt:lpstr>Contents</vt:lpstr>
      <vt:lpstr>Introduction</vt:lpstr>
      <vt:lpstr>Living with cyber threats</vt:lpstr>
      <vt:lpstr>Need for action</vt:lpstr>
      <vt:lpstr>Outcome of project</vt:lpstr>
      <vt:lpstr>Methodologies</vt:lpstr>
      <vt:lpstr>Intelligence gathering</vt:lpstr>
      <vt:lpstr>Datasets</vt:lpstr>
      <vt:lpstr>Methods of visualisation</vt:lpstr>
      <vt:lpstr>Results (Exploratory Analysis)</vt:lpstr>
      <vt:lpstr>PowerPoint Presentation</vt:lpstr>
      <vt:lpstr>About Malware</vt:lpstr>
      <vt:lpstr>PowerPoint Presentation</vt:lpstr>
      <vt:lpstr>PowerPoint Presentation</vt:lpstr>
      <vt:lpstr>PowerPoint Presentation</vt:lpstr>
      <vt:lpstr>PowerPoint Presentation</vt:lpstr>
      <vt:lpstr>Conclusion</vt:lpstr>
      <vt:lpstr>Limitations</vt:lpstr>
      <vt:lpstr>----Q&amp;A----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Presentation</dc:title>
  <dc:creator>#ALOYSIOUS FOO DUN JIAT#</dc:creator>
  <cp:lastModifiedBy>#ALOYSIOUS FOO DUN JIAT#</cp:lastModifiedBy>
  <cp:revision>222</cp:revision>
  <dcterms:created xsi:type="dcterms:W3CDTF">2021-10-23T04:46:54Z</dcterms:created>
  <dcterms:modified xsi:type="dcterms:W3CDTF">2022-07-14T04:27:01Z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0x0101009E218CA30430544CBD4EFA75ED931F3B</vt:lpwstr>
  </property>
</Properties>
</file>