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1" r:id="rId4"/>
    <p:sldId id="262" r:id="rId5"/>
    <p:sldId id="263" r:id="rId6"/>
    <p:sldId id="260" r:id="rId7"/>
    <p:sldId id="266" r:id="rId8"/>
    <p:sldId id="267" r:id="rId9"/>
    <p:sldId id="257" r:id="rId10"/>
    <p:sldId id="258" r:id="rId11"/>
    <p:sldId id="268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41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31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35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61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65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9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39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86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4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9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E696-AD7E-48E5-BCE3-31F62A596AEA}" type="datetimeFigureOut">
              <a:rPr lang="it-IT" smtClean="0"/>
              <a:t>28/11/2016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3D0E-9CD0-4F2A-AD74-CFE4E33936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9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Quantificazione dei livelli di espressione in RNA-seq, un compito non banale!</a:t>
            </a:r>
            <a:endParaRPr lang="it-IT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numero di reads per gene/trascritto è dipendente da:</a:t>
            </a:r>
          </a:p>
          <a:p>
            <a:pPr marL="571500" indent="-571500">
              <a:buAutoNum type="romanUcParenBoth"/>
            </a:pPr>
            <a:r>
              <a:rPr lang="it-IT" dirty="0" smtClean="0"/>
              <a:t>Il livello di espressione</a:t>
            </a:r>
          </a:p>
          <a:p>
            <a:pPr marL="571500" indent="-571500">
              <a:buAutoNum type="romanUcParenBoth"/>
            </a:pPr>
            <a:r>
              <a:rPr lang="it-IT" dirty="0" smtClean="0"/>
              <a:t>La lunghezza del trascritto</a:t>
            </a:r>
          </a:p>
          <a:p>
            <a:pPr marL="571500" indent="-571500">
              <a:buAutoNum type="romanUcParenBoth"/>
            </a:pPr>
            <a:r>
              <a:rPr lang="it-IT" dirty="0" smtClean="0"/>
              <a:t>La profondità di sequenziamento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59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19" y="464416"/>
            <a:ext cx="5209309" cy="3754294"/>
          </a:xfrm>
        </p:spPr>
        <p:txBody>
          <a:bodyPr>
            <a:normAutofit/>
          </a:bodyPr>
          <a:lstStyle/>
          <a:p>
            <a:r>
              <a:rPr lang="it-IT" sz="2400" dirty="0" smtClean="0"/>
              <a:t>Alcuni tessuti (ma anche campioni sperimentali!) produrranno pochi geni a livelli altissimi che «cattureranno» la maggior parte delle reads di un sequenziamento</a:t>
            </a:r>
          </a:p>
          <a:p>
            <a:r>
              <a:rPr lang="it-IT" sz="2400" dirty="0" smtClean="0"/>
              <a:t>Altri saranno meno specializzati e avranno una distribuzione più uniforme delle reads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78" y="3667993"/>
            <a:ext cx="4584589" cy="2755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75" y="98304"/>
            <a:ext cx="4220488" cy="3939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48847" y="4218710"/>
            <a:ext cx="5099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Il numero di geni non espressi in tessuti/campioni diversi può variare!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Questo ha un effetto importante sulle unità di misura da usare per la comparazione tra campioni!</a:t>
            </a:r>
          </a:p>
        </p:txBody>
      </p:sp>
    </p:spTree>
    <p:extLst>
      <p:ext uri="{BB962C8B-B14F-4D97-AF65-F5344CB8AC3E}">
        <p14:creationId xmlns:p14="http://schemas.microsoft.com/office/powerpoint/2010/main" val="30049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16"/>
            <a:ext cx="10515600" cy="1200785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Ma allora quale è il problema degli RPKM/FPKM?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9810" cy="4351338"/>
          </a:xfrm>
        </p:spPr>
        <p:txBody>
          <a:bodyPr/>
          <a:lstStyle/>
          <a:p>
            <a:r>
              <a:rPr lang="it-IT" dirty="0" smtClean="0"/>
              <a:t>La sommatoria degli RPKM/FPKM nei diversi campioni mi darò valori diversi!</a:t>
            </a:r>
          </a:p>
          <a:p>
            <a:r>
              <a:rPr lang="it-IT" dirty="0" smtClean="0"/>
              <a:t>E’come se volessi confrontare i livelli di espressione nei due diagrammi a torta a fianco basandomi sull’area delle fette</a:t>
            </a:r>
          </a:p>
          <a:p>
            <a:r>
              <a:rPr lang="it-IT" dirty="0" smtClean="0"/>
              <a:t>L’area del diagramma 2 è doppia di quella del diagramma 1!</a:t>
            </a:r>
          </a:p>
          <a:p>
            <a:r>
              <a:rPr lang="it-IT" dirty="0" smtClean="0"/>
              <a:t>Quello che devo confrontare non è l’area delle fette ma la proporzione relativa al totale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721" t="13630" r="13488" b="2583"/>
          <a:stretch/>
        </p:blipFill>
        <p:spPr>
          <a:xfrm>
            <a:off x="7795261" y="1482029"/>
            <a:ext cx="3474720" cy="2308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313" t="14963" r="16703" b="2344"/>
          <a:stretch/>
        </p:blipFill>
        <p:spPr>
          <a:xfrm>
            <a:off x="7501890" y="3900218"/>
            <a:ext cx="3851910" cy="28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Introduciamo una nuva misura: I TPM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TPM = Transcripts Per Million</a:t>
            </a:r>
          </a:p>
          <a:p>
            <a:r>
              <a:rPr lang="it-IT" dirty="0" smtClean="0"/>
              <a:t>In sostanza questa misura converte gl RPKM/FPKM di modo che la loro sommatoria dia 1 milione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Questa misura dovrebbe rendere maggiormente raffrontabili i livelli di espressione tra campioni, pur mantenendo la comparabilità dei livelli di espressione tra geni in uno stesso campione come gli RPKM</a:t>
            </a:r>
            <a:endParaRPr lang="it-IT" dirty="0"/>
          </a:p>
        </p:txBody>
      </p:sp>
      <p:pic>
        <p:nvPicPr>
          <p:cNvPr id="6146" name="Picture 2" descr="\begin{aligned}  \text{TPM}_i &amp;= \left( \dfrac{\text{FPKM}_i}{\sum_j \text{FPKM}_j } \right) \cdot 10^6  \end{aligned}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65" y="3435509"/>
            <a:ext cx="2971124" cy="72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Ma...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470"/>
            <a:ext cx="10515600" cy="4702493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Tutte queste misure sono </a:t>
            </a:r>
            <a:r>
              <a:rPr lang="it-IT" b="1" u="sng" dirty="0" smtClean="0"/>
              <a:t>misure di abbondanza relativa</a:t>
            </a:r>
          </a:p>
          <a:p>
            <a:r>
              <a:rPr lang="it-IT" dirty="0" smtClean="0"/>
              <a:t>Non esiste nessun modo, bioinformaticamente parlando, di garantire una comparabilità diretta tra i campioni</a:t>
            </a:r>
          </a:p>
          <a:p>
            <a:r>
              <a:rPr lang="it-IT" dirty="0" smtClean="0"/>
              <a:t>I TPM tentano di approssimare una misura accurata, ma sono comunque dipendenti dal numero di trascritti espressi</a:t>
            </a:r>
          </a:p>
          <a:p>
            <a:r>
              <a:rPr lang="it-IT" dirty="0" smtClean="0"/>
              <a:t>Morale della favola: il confronto tra i livelli di espressione tra vari campioni deve sempre necessariamente tenere in considerazione il fatto che stiamo lavorando con abbondanze relative e non con </a:t>
            </a:r>
            <a:r>
              <a:rPr lang="it-IT" b="1" u="sng" dirty="0" smtClean="0"/>
              <a:t>abbondanze assolute</a:t>
            </a:r>
          </a:p>
          <a:p>
            <a:r>
              <a:rPr lang="it-IT" dirty="0" smtClean="0"/>
              <a:t>Se volessi ottenere delle misure assolute dovrei fare affidamento a trascritti sintetici «spike-in» inseriti con concentrazioni note in fase di preparazione delle librerie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15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330" y="617220"/>
            <a:ext cx="4488180" cy="5662613"/>
          </a:xfrm>
        </p:spPr>
        <p:txBody>
          <a:bodyPr/>
          <a:lstStyle/>
          <a:p>
            <a:r>
              <a:rPr lang="it-IT" dirty="0" smtClean="0"/>
              <a:t>Esistono molte diverse strategie per la normalizzazione dei dati di RNA-seq</a:t>
            </a:r>
          </a:p>
          <a:p>
            <a:r>
              <a:rPr lang="it-IT" dirty="0" smtClean="0"/>
              <a:t>Tutte hanno i loro sostenitori e detrattori</a:t>
            </a:r>
          </a:p>
          <a:p>
            <a:r>
              <a:rPr lang="it-IT" dirty="0" smtClean="0"/>
              <a:t>Bisogna notare che solo RPKM/FPKM e TPM garantiscono sia una normalizzazione «between-samples» che «within-samples»</a:t>
            </a:r>
            <a:endParaRPr lang="it-IT" dirty="0"/>
          </a:p>
        </p:txBody>
      </p:sp>
      <p:pic>
        <p:nvPicPr>
          <p:cNvPr id="2050" name="Picture 2" descr="http://bib.oxfordjournals.org/content/early/2012/09/15/bib.bbs046/F1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80" y="148589"/>
            <a:ext cx="6358254" cy="635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Altri problemi...come gestisco le reads che mappano su più di un gene o più di un trascritto?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Ogni gene ha diverse varianti di splicing alternativo, annotate nei vari genomi</a:t>
            </a:r>
          </a:p>
          <a:p>
            <a:r>
              <a:rPr lang="it-IT" sz="2400" dirty="0" smtClean="0"/>
              <a:t>Anche alcuni algoritmi per l’assemblaggio de novo di trascrittomi fanno generano isoforme di splicing (Trinity)</a:t>
            </a:r>
          </a:p>
          <a:p>
            <a:r>
              <a:rPr lang="it-IT" sz="2400" dirty="0" smtClean="0"/>
              <a:t>Geni paraloghi possono essere identici o quasi</a:t>
            </a:r>
          </a:p>
          <a:p>
            <a:r>
              <a:rPr lang="it-IT" sz="2400" dirty="0" smtClean="0"/>
              <a:t>Differenza tra specie</a:t>
            </a:r>
          </a:p>
          <a:p>
            <a:r>
              <a:rPr lang="it-IT" sz="2400" dirty="0" smtClean="0"/>
              <a:t>Ad esempio in pesci (WGD)</a:t>
            </a:r>
          </a:p>
          <a:p>
            <a:r>
              <a:rPr lang="it-IT" sz="2400" dirty="0" smtClean="0"/>
              <a:t>Meno rilevante con reads lunghe</a:t>
            </a:r>
          </a:p>
          <a:p>
            <a:r>
              <a:rPr lang="it-IT" sz="2400" dirty="0" smtClean="0"/>
              <a:t>Meno rilevante con reads PE</a:t>
            </a:r>
          </a:p>
          <a:p>
            <a:r>
              <a:rPr lang="it-IT" sz="2400" u="sng" dirty="0" smtClean="0">
                <a:solidFill>
                  <a:srgbClr val="FF0000"/>
                </a:solidFill>
              </a:rPr>
              <a:t>Come le gestisco?</a:t>
            </a:r>
          </a:p>
          <a:p>
            <a:endParaRPr lang="it-IT" sz="2400" dirty="0" smtClean="0"/>
          </a:p>
          <a:p>
            <a:endParaRPr lang="it-IT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39" y="3600430"/>
            <a:ext cx="5853851" cy="28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395"/>
            <a:ext cx="10515600" cy="1325563"/>
          </a:xfrm>
        </p:spPr>
        <p:txBody>
          <a:bodyPr>
            <a:normAutofit/>
          </a:bodyPr>
          <a:lstStyle/>
          <a:p>
            <a:r>
              <a:rPr lang="it-IT" sz="3200" dirty="0" smtClean="0"/>
              <a:t>Come gestisco le reads che mappano su geni/trascritti multipli?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/>
          <a:lstStyle/>
          <a:p>
            <a:r>
              <a:rPr lang="it-IT" dirty="0" smtClean="0"/>
              <a:t>Opzione 1: le scarto e uso solo le reads che mappano in modo univoco -&gt; </a:t>
            </a:r>
            <a:r>
              <a:rPr lang="it-IT" dirty="0" smtClean="0">
                <a:solidFill>
                  <a:srgbClr val="FF0000"/>
                </a:solidFill>
              </a:rPr>
              <a:t>bad idea</a:t>
            </a:r>
          </a:p>
          <a:p>
            <a:r>
              <a:rPr lang="it-IT" dirty="0" smtClean="0"/>
              <a:t>Opzione 2: mappo prima le reads univoche e poi ridistribuisco quelle multiple in modo proporzionale-&gt; </a:t>
            </a:r>
            <a:r>
              <a:rPr lang="it-IT" dirty="0" smtClean="0">
                <a:solidFill>
                  <a:srgbClr val="FF0000"/>
                </a:solidFill>
              </a:rPr>
              <a:t>good idea</a:t>
            </a:r>
          </a:p>
          <a:p>
            <a:r>
              <a:rPr lang="it-IT" dirty="0" smtClean="0"/>
              <a:t>Opzione 3: sviluppo un algoritmo che ottimizzi questo sistema -&gt; </a:t>
            </a:r>
            <a:r>
              <a:rPr lang="it-IT" dirty="0" smtClean="0">
                <a:solidFill>
                  <a:srgbClr val="FF0000"/>
                </a:solidFill>
              </a:rPr>
              <a:t>RSEM -&gt; Expectation-Maximization</a:t>
            </a:r>
          </a:p>
          <a:p>
            <a:endParaRPr lang="it-IT" dirty="0" smtClean="0"/>
          </a:p>
        </p:txBody>
      </p:sp>
      <p:pic>
        <p:nvPicPr>
          <p:cNvPr id="7170" name="Picture 2" descr="https://romance4thebeach.files.wordpress.com/2015/06/good-idea-bad-id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85309"/>
            <a:ext cx="6096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94" y="445135"/>
            <a:ext cx="5243362" cy="5811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30" y="871910"/>
            <a:ext cx="4809585" cy="1907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9470" y="3657600"/>
            <a:ext cx="341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Tratto da Patcher, MODELS FOR TRANSCRIPT QUANTIFICATION FROM RNA-SEQ, 2011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4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 smtClean="0"/>
              <a:t>Le basi della quantificazione dei livelli di espressione in RNA-seq</a:t>
            </a:r>
            <a:endParaRPr lang="it-IT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88480" cy="435133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Allineare le reads con un genoma/trascrittoma di riferimento</a:t>
            </a:r>
          </a:p>
          <a:p>
            <a:r>
              <a:rPr lang="it-IT" dirty="0" smtClean="0"/>
              <a:t>Contare le reads allineate per ogni gene/trascritto</a:t>
            </a:r>
          </a:p>
          <a:p>
            <a:r>
              <a:rPr lang="it-IT" dirty="0" smtClean="0"/>
              <a:t>Convertire le conte in livelli di espressione relativi</a:t>
            </a:r>
          </a:p>
          <a:p>
            <a:endParaRPr lang="it-IT" dirty="0"/>
          </a:p>
          <a:p>
            <a:r>
              <a:rPr lang="it-IT" dirty="0" smtClean="0"/>
              <a:t>I parametri di </a:t>
            </a:r>
            <a:r>
              <a:rPr lang="it-IT" smtClean="0"/>
              <a:t>mapping </a:t>
            </a:r>
            <a:r>
              <a:rPr lang="it-IT" smtClean="0"/>
              <a:t>sono importanti</a:t>
            </a:r>
            <a:r>
              <a:rPr lang="it-IT" dirty="0" smtClean="0"/>
              <a:t>, ma ancora più </a:t>
            </a:r>
            <a:r>
              <a:rPr lang="it-IT" smtClean="0"/>
              <a:t>importanti </a:t>
            </a:r>
            <a:r>
              <a:rPr lang="it-IT" smtClean="0"/>
              <a:t>sono le </a:t>
            </a:r>
            <a:r>
              <a:rPr lang="it-IT" dirty="0" smtClean="0"/>
              <a:t>strategie con cui gestire/convertire le conte</a:t>
            </a:r>
            <a:endParaRPr lang="it-IT" dirty="0"/>
          </a:p>
        </p:txBody>
      </p:sp>
      <p:pic>
        <p:nvPicPr>
          <p:cNvPr id="1026" name="Picture 2" descr="http://education.more4kids.info/uploads/Image/boy-and-abac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15" y="1482725"/>
            <a:ext cx="269557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319"/>
          </a:xfrm>
        </p:spPr>
        <p:txBody>
          <a:bodyPr>
            <a:noAutofit/>
          </a:bodyPr>
          <a:lstStyle/>
          <a:p>
            <a:r>
              <a:rPr lang="it-IT" sz="3200" dirty="0" smtClean="0"/>
              <a:t>Cosa succede se uso solamente il numero delle conte?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343"/>
            <a:ext cx="4294909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Rischio di non tenere in considerazione la diversa profondità di sequenziamento (non sempre la quantificazione delle librerie è precisa!)</a:t>
            </a:r>
          </a:p>
          <a:p>
            <a:r>
              <a:rPr lang="it-IT" dirty="0" smtClean="0"/>
              <a:t>Vediamo il caso a fianco: il campione «trattato» evidentemente è stato sequenziato con maggior profondità -&gt; tutti i trascritti sembrano upregolati!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42" y="862445"/>
            <a:ext cx="6395488" cy="5031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668" y="5955579"/>
            <a:ext cx="88426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FF0000"/>
                </a:solidFill>
              </a:rPr>
              <a:t>Nell’esempio in figura il campione trattato consiste di circa 60 Mreads, il controllo di circa 20 Mreads... C’è un fattore 3X di differenza!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319"/>
          </a:xfrm>
        </p:spPr>
        <p:txBody>
          <a:bodyPr>
            <a:noAutofit/>
          </a:bodyPr>
          <a:lstStyle/>
          <a:p>
            <a:r>
              <a:rPr lang="it-IT" sz="3200" dirty="0" smtClean="0"/>
              <a:t>C’è necessità di normalizzare i valori di espressione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343"/>
            <a:ext cx="4294909" cy="4351338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Caso più semplice: normalizzazione «by totals»</a:t>
            </a:r>
          </a:p>
          <a:p>
            <a:r>
              <a:rPr lang="it-IT" dirty="0" smtClean="0"/>
              <a:t>Normalizzo le conte in modo che il numero di reads ottenuto per ciascuna libreria sia il medesimo</a:t>
            </a:r>
          </a:p>
          <a:p>
            <a:r>
              <a:rPr lang="it-IT" dirty="0" smtClean="0"/>
              <a:t>La </a:t>
            </a:r>
            <a:r>
              <a:rPr lang="it-IT" dirty="0" smtClean="0"/>
              <a:t>somma - toria </a:t>
            </a:r>
            <a:r>
              <a:rPr lang="it-IT" dirty="0" smtClean="0"/>
              <a:t>delle conte dovrà darmi lo stesso numero</a:t>
            </a:r>
            <a:r>
              <a:rPr lang="it-IT" dirty="0" smtClean="0"/>
              <a:t>! -&gt; ad esempio conte per milion (RPM, Reads Per Million)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1674668" y="5955579"/>
            <a:ext cx="88426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FF0000"/>
                </a:solidFill>
              </a:rPr>
              <a:t>In seguito a normalizzazione delle conte lo scatter plot risulta molto più omogeneo e non si notano più molti geni che si discostano in modo rilevante dalla bisettrice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768" y="925844"/>
            <a:ext cx="6312284" cy="4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812165"/>
          </a:xfrm>
        </p:spPr>
        <p:txBody>
          <a:bodyPr/>
          <a:lstStyle/>
          <a:p>
            <a:r>
              <a:rPr lang="it-IT" dirty="0" smtClean="0"/>
              <a:t>Basta una normalizzazione «by totals»?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563"/>
            <a:ext cx="10980420" cy="2436178"/>
          </a:xfrm>
        </p:spPr>
        <p:txBody>
          <a:bodyPr>
            <a:normAutofit/>
          </a:bodyPr>
          <a:lstStyle/>
          <a:p>
            <a:r>
              <a:rPr lang="it-IT" sz="2000" dirty="0" smtClean="0"/>
              <a:t>Per molte applicazioni può essere sufficiente</a:t>
            </a:r>
          </a:p>
          <a:p>
            <a:r>
              <a:rPr lang="it-IT" sz="2000" dirty="0" smtClean="0"/>
              <a:t>Si tratta di un tipo di normalizzazione «tra campioni»</a:t>
            </a:r>
          </a:p>
          <a:p>
            <a:r>
              <a:rPr lang="it-IT" sz="2000" dirty="0" smtClean="0"/>
              <a:t>Tuttavia non permette di apprezzare differenze di espressione tra geni all’interno dello stesso campione</a:t>
            </a:r>
          </a:p>
          <a:p>
            <a:r>
              <a:rPr lang="it-IT" sz="2000" dirty="0" smtClean="0"/>
              <a:t>Questo perchè la lunghezza degli mRNA è variabile</a:t>
            </a:r>
          </a:p>
          <a:p>
            <a:r>
              <a:rPr lang="it-IT" sz="2000" dirty="0" smtClean="0"/>
              <a:t>mRNA lunghi daranno, a parità di espressione, origine a più reads rispetto agli mRNA corti</a:t>
            </a:r>
            <a:endParaRPr lang="it-IT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667" b="37333"/>
          <a:stretch/>
        </p:blipFill>
        <p:spPr>
          <a:xfrm>
            <a:off x="1524000" y="3634741"/>
            <a:ext cx="9144000" cy="1920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863590"/>
            <a:ext cx="9144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I due geni sopra sono espressi allo stesso livello, anche se il gene B ha generato 8 volte il numero di reads del gene A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Normalizzazione «within samples»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RPKM (Reads Per Kilobase of exon per Million mapped reads)</a:t>
            </a:r>
          </a:p>
          <a:p>
            <a:r>
              <a:rPr lang="it-IT" dirty="0" smtClean="0"/>
              <a:t>Normalizza «between samples» (usa il numero di reads mappate totali,dipendente dalla profondità di sequenziamento come fattore di scaling</a:t>
            </a:r>
          </a:p>
          <a:p>
            <a:r>
              <a:rPr lang="it-IT" dirty="0" smtClean="0"/>
              <a:t>Normalizza anche «within samples» (usa la lunghezza dei trascritti come fattore di scaling)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  <p:pic>
        <p:nvPicPr>
          <p:cNvPr id="5126" name="Picture 6" descr="http://images.slideplayer.com/19/5778707/slides/slide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3" b="45514"/>
          <a:stretch/>
        </p:blipFill>
        <p:spPr bwMode="auto">
          <a:xfrm>
            <a:off x="1524000" y="4777739"/>
            <a:ext cx="9144000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zabelcavassim.files.wordpress.com/2015/03/screenshot-from-2015-03-08-22455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431801"/>
            <a:ext cx="87153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8234" y="5959793"/>
            <a:ext cx="99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 = conte; N = numero totale di reads mappabili (dipende dalla profondità di sequenziamento!)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1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 smtClean="0"/>
              <a:t>Che differenza c’è tra RPKM ed FPKM?</a:t>
            </a:r>
            <a:endParaRPr lang="it-IT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3025"/>
            <a:ext cx="10515600" cy="4351338"/>
          </a:xfrm>
        </p:spPr>
        <p:txBody>
          <a:bodyPr/>
          <a:lstStyle/>
          <a:p>
            <a:r>
              <a:rPr lang="it-IT" dirty="0" smtClean="0"/>
              <a:t>FPKM = Fragments Per Kilobase of exon per Million mapped reads</a:t>
            </a:r>
          </a:p>
          <a:p>
            <a:r>
              <a:rPr lang="it-IT" dirty="0" smtClean="0"/>
              <a:t>Il concetto è lo stesso degli RPKM</a:t>
            </a:r>
          </a:p>
          <a:p>
            <a:r>
              <a:rPr lang="it-IT" dirty="0" smtClean="0"/>
              <a:t>Vengono però contati i </a:t>
            </a:r>
            <a:r>
              <a:rPr lang="it-IT" u="sng" dirty="0" smtClean="0"/>
              <a:t>frammenti</a:t>
            </a:r>
            <a:r>
              <a:rPr lang="it-IT" dirty="0" smtClean="0"/>
              <a:t>, cioè le coppie di reads Paired-End</a:t>
            </a:r>
          </a:p>
          <a:p>
            <a:r>
              <a:rPr lang="it-IT" dirty="0" smtClean="0"/>
              <a:t>Questa misura ha senso solo per sequenziamenti Illumina Paired-End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39" y="1690688"/>
            <a:ext cx="8010541" cy="19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rgbClr val="FF0000"/>
                </a:solidFill>
              </a:rPr>
              <a:t>Non tutti i campioni/tessuti sono uguali!</a:t>
            </a:r>
            <a:endParaRPr lang="it-IT" sz="36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15"/>
            <a:ext cx="5136573" cy="4351338"/>
          </a:xfrm>
        </p:spPr>
        <p:txBody>
          <a:bodyPr/>
          <a:lstStyle/>
          <a:p>
            <a:r>
              <a:rPr lang="it-IT" dirty="0" smtClean="0"/>
              <a:t>Prendiamo il caso di </a:t>
            </a:r>
            <a:r>
              <a:rPr lang="it-IT" i="1" dirty="0" smtClean="0"/>
              <a:t>Septifer virgatus </a:t>
            </a:r>
            <a:r>
              <a:rPr lang="it-IT" dirty="0" smtClean="0"/>
              <a:t>visto a lezione la scorsa volta</a:t>
            </a:r>
          </a:p>
          <a:p>
            <a:r>
              <a:rPr lang="it-IT" dirty="0" smtClean="0"/>
              <a:t>Abbiamo visto che alcuni tessuti (ghiandola digestiva, piede, muscolo) sembrano essere molto specializzati</a:t>
            </a:r>
          </a:p>
          <a:p>
            <a:r>
              <a:rPr lang="it-IT" dirty="0" smtClean="0"/>
              <a:t>Cioè esprimono a livelli altissimi alcuni geni molto importanti per la loro funzionalità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2058"/>
            <a:ext cx="5170233" cy="41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998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Quantificazione dei livelli di espressione in RNA-seq, un compito non banale!</vt:lpstr>
      <vt:lpstr>Le basi della quantificazione dei livelli di espressione in RNA-seq</vt:lpstr>
      <vt:lpstr>Cosa succede se uso solamente il numero delle conte?</vt:lpstr>
      <vt:lpstr>C’è necessità di normalizzare i valori di espressione</vt:lpstr>
      <vt:lpstr>Basta una normalizzazione «by totals»?</vt:lpstr>
      <vt:lpstr>Normalizzazione «within samples»</vt:lpstr>
      <vt:lpstr>PowerPoint Presentation</vt:lpstr>
      <vt:lpstr>Che differenza c’è tra RPKM ed FPKM?</vt:lpstr>
      <vt:lpstr>Non tutti i campioni/tessuti sono uguali!</vt:lpstr>
      <vt:lpstr>PowerPoint Presentation</vt:lpstr>
      <vt:lpstr>Ma allora quale è il problema degli RPKM/FPKM?</vt:lpstr>
      <vt:lpstr>Introduciamo una nuva misura: I TPM</vt:lpstr>
      <vt:lpstr>Ma...</vt:lpstr>
      <vt:lpstr>PowerPoint Presentation</vt:lpstr>
      <vt:lpstr>Altri problemi...come gestisco le reads che mappano su più di un gene o più di un trascritto?</vt:lpstr>
      <vt:lpstr>Come gestisco le reads che mappano su geni/trascritti multipli?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Quantificazione dei livelli di espressione in RNA-seq, un compito non banale!</dc:title>
  <dc:creator>marco gerdol</dc:creator>
  <cp:lastModifiedBy>marco gerdol</cp:lastModifiedBy>
  <cp:revision>24</cp:revision>
  <dcterms:created xsi:type="dcterms:W3CDTF">2016-11-25T14:56:12Z</dcterms:created>
  <dcterms:modified xsi:type="dcterms:W3CDTF">2016-11-28T09:38:28Z</dcterms:modified>
</cp:coreProperties>
</file>