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58768-BB64-416A-BA8F-B207A1BD6861}"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58768-BB64-416A-BA8F-B207A1BD6861}"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58768-BB64-416A-BA8F-B207A1BD6861}"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58768-BB64-416A-BA8F-B207A1BD6861}"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58768-BB64-416A-BA8F-B207A1BD6861}"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58768-BB64-416A-BA8F-B207A1BD6861}" type="datetimeFigureOut">
              <a:rPr lang="en-US" smtClean="0"/>
              <a:pPr/>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58768-BB64-416A-BA8F-B207A1BD6861}" type="datetimeFigureOut">
              <a:rPr lang="en-US" smtClean="0"/>
              <a:pPr/>
              <a:t>6/3/2019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58768-BB64-416A-BA8F-B207A1BD6861}" type="datetimeFigureOut">
              <a:rPr lang="en-US" smtClean="0"/>
              <a:pPr/>
              <a:t>6/3/2019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58768-BB64-416A-BA8F-B207A1BD6861}" type="datetimeFigureOut">
              <a:rPr lang="en-US" smtClean="0"/>
              <a:pPr/>
              <a:t>6/3/2019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58768-BB64-416A-BA8F-B207A1BD6861}" type="datetimeFigureOut">
              <a:rPr lang="en-US" smtClean="0"/>
              <a:pPr/>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58768-BB64-416A-BA8F-B207A1BD6861}" type="datetimeFigureOut">
              <a:rPr lang="en-US" smtClean="0"/>
              <a:pPr/>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ECF35-5ABE-48D9-A6CE-4939F56899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58768-BB64-416A-BA8F-B207A1BD6861}" type="datetimeFigureOut">
              <a:rPr lang="en-US" smtClean="0"/>
              <a:pPr/>
              <a:t>6/3/2019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ECF35-5ABE-48D9-A6CE-4939F56899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public.opendatasoft.com/explore/dataset/ntsb-aviation-accident-dataset/information/?dataChart=eyJxdWVyaWVzIjpbeyJjaGFydHMiOlt7InR5cGUiOiJsaW5lIiwiZnVuYyI6IkNPVU5UIiwic2NpZW50aWZpY0Rpc3BsYXkiOnRydWUsImNvbG9yIjoiI0QwNTM1NiJ9XSwieEF4aXMiOiJldmVudF9kY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CAPSTONE-1 PROJECT REPORT</a:t>
            </a:r>
            <a:br>
              <a:rPr lang="en-US" dirty="0" smtClean="0"/>
            </a:br>
            <a:r>
              <a:rPr lang="en-US" dirty="0"/>
              <a:t/>
            </a:r>
            <a:br>
              <a:rPr lang="en-US" dirty="0"/>
            </a:br>
            <a:r>
              <a:rPr lang="en-US" dirty="0" smtClean="0"/>
              <a:t>Can Air Accidents/Incidents be Predicted?</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p:txBody>
          <a:bodyPr>
            <a:normAutofit/>
          </a:bodyPr>
          <a:lstStyle/>
          <a:p>
            <a:r>
              <a:rPr lang="en-US" dirty="0" err="1" smtClean="0"/>
              <a:t>Adnan</a:t>
            </a:r>
            <a:r>
              <a:rPr lang="en-US" dirty="0" smtClean="0"/>
              <a:t> </a:t>
            </a:r>
            <a:r>
              <a:rPr lang="en-US" dirty="0" err="1" smtClean="0"/>
              <a:t>Aygunduz</a:t>
            </a:r>
            <a:endParaRPr lang="en-US" dirty="0"/>
          </a:p>
          <a:p>
            <a:r>
              <a:rPr lang="en-US" dirty="0" smtClean="0"/>
              <a:t>Springboard DS Track</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p:cNvPicPr/>
          <p:nvPr/>
        </p:nvPicPr>
        <p:blipFill>
          <a:blip r:embed="rId2"/>
          <a:srcRect/>
          <a:stretch>
            <a:fillRect/>
          </a:stretch>
        </p:blipFill>
        <p:spPr bwMode="auto">
          <a:xfrm>
            <a:off x="990600" y="1143000"/>
            <a:ext cx="7086600" cy="5715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a:blip r:embed="rId2"/>
          <a:srcRect/>
          <a:stretch>
            <a:fillRect/>
          </a:stretch>
        </p:blipFill>
        <p:spPr bwMode="auto">
          <a:xfrm>
            <a:off x="1295400" y="1143000"/>
            <a:ext cx="6553200" cy="5715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p:cNvPicPr/>
          <p:nvPr/>
        </p:nvPicPr>
        <p:blipFill>
          <a:blip r:embed="rId2"/>
          <a:srcRect/>
          <a:stretch>
            <a:fillRect/>
          </a:stretch>
        </p:blipFill>
        <p:spPr bwMode="auto">
          <a:xfrm>
            <a:off x="609600" y="1219200"/>
            <a:ext cx="7848600" cy="5257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a:blip r:embed="rId2"/>
          <a:srcRect t="2703"/>
          <a:stretch>
            <a:fillRect/>
          </a:stretch>
        </p:blipFill>
        <p:spPr bwMode="auto">
          <a:xfrm>
            <a:off x="914400" y="1066800"/>
            <a:ext cx="7315200" cy="5791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Hypotesis</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2438400"/>
          </a:xfrm>
        </p:spPr>
        <p:txBody>
          <a:bodyPr>
            <a:normAutofit/>
          </a:bodyPr>
          <a:lstStyle/>
          <a:p>
            <a:r>
              <a:rPr lang="en-US" sz="2400" b="1" dirty="0" smtClean="0"/>
              <a:t>The Null and Alternate Hypothesis</a:t>
            </a:r>
            <a:endParaRPr lang="en-US" sz="2400" dirty="0" smtClean="0"/>
          </a:p>
          <a:p>
            <a:r>
              <a:rPr lang="en-US" sz="2400" dirty="0" smtClean="0"/>
              <a:t>H0:There is no statistically significant relationship between weather conditions and investigation type.</a:t>
            </a:r>
          </a:p>
          <a:p>
            <a:r>
              <a:rPr lang="en-US" sz="2400" dirty="0" err="1" smtClean="0"/>
              <a:t>Ha:There</a:t>
            </a:r>
            <a:r>
              <a:rPr lang="en-US" sz="2400" dirty="0" smtClean="0"/>
              <a:t> is a statistically significant relationship between weather conditions and investigation type.</a:t>
            </a:r>
            <a:endParaRPr lang="en-US" sz="2400" dirty="0"/>
          </a:p>
        </p:txBody>
      </p:sp>
      <p:pic>
        <p:nvPicPr>
          <p:cNvPr id="12" name="Picture 11"/>
          <p:cNvPicPr/>
          <p:nvPr/>
        </p:nvPicPr>
        <p:blipFill>
          <a:blip r:embed="rId2"/>
          <a:srcRect/>
          <a:stretch>
            <a:fillRect/>
          </a:stretch>
        </p:blipFill>
        <p:spPr bwMode="auto">
          <a:xfrm>
            <a:off x="1524000" y="3276600"/>
            <a:ext cx="6324600" cy="3429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Hypotesis</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914400"/>
          </a:xfrm>
        </p:spPr>
        <p:txBody>
          <a:bodyPr>
            <a:normAutofit/>
          </a:bodyPr>
          <a:lstStyle/>
          <a:p>
            <a:r>
              <a:rPr lang="en-US" sz="2400" b="1" dirty="0" smtClean="0"/>
              <a:t>The Chi-Squared Test for Independence - Calculation with </a:t>
            </a:r>
            <a:r>
              <a:rPr lang="en-US" sz="2400" b="1" dirty="0" err="1" smtClean="0"/>
              <a:t>Numpy</a:t>
            </a:r>
            <a:endParaRPr lang="en-US" sz="2400" dirty="0" smtClean="0"/>
          </a:p>
        </p:txBody>
      </p:sp>
      <p:pic>
        <p:nvPicPr>
          <p:cNvPr id="11" name="Picture 10"/>
          <p:cNvPicPr/>
          <p:nvPr/>
        </p:nvPicPr>
        <p:blipFill>
          <a:blip r:embed="rId2"/>
          <a:srcRect/>
          <a:stretch>
            <a:fillRect/>
          </a:stretch>
        </p:blipFill>
        <p:spPr bwMode="auto">
          <a:xfrm>
            <a:off x="838200" y="2209800"/>
            <a:ext cx="7467600" cy="1066800"/>
          </a:xfrm>
          <a:prstGeom prst="rect">
            <a:avLst/>
          </a:prstGeom>
          <a:noFill/>
          <a:ln w="9525">
            <a:noFill/>
            <a:miter lim="800000"/>
            <a:headEnd/>
            <a:tailEnd/>
          </a:ln>
        </p:spPr>
      </p:pic>
      <p:pic>
        <p:nvPicPr>
          <p:cNvPr id="13" name="Picture 12"/>
          <p:cNvPicPr/>
          <p:nvPr/>
        </p:nvPicPr>
        <p:blipFill>
          <a:blip r:embed="rId3"/>
          <a:srcRect/>
          <a:stretch>
            <a:fillRect/>
          </a:stretch>
        </p:blipFill>
        <p:spPr bwMode="auto">
          <a:xfrm>
            <a:off x="838200" y="3505200"/>
            <a:ext cx="6934200" cy="1066800"/>
          </a:xfrm>
          <a:prstGeom prst="rect">
            <a:avLst/>
          </a:prstGeom>
          <a:noFill/>
          <a:ln w="9525">
            <a:noFill/>
            <a:miter lim="800000"/>
            <a:headEnd/>
            <a:tailEnd/>
          </a:ln>
        </p:spPr>
      </p:pic>
      <p:sp>
        <p:nvSpPr>
          <p:cNvPr id="14" name="TextBox 13"/>
          <p:cNvSpPr txBox="1"/>
          <p:nvPr/>
        </p:nvSpPr>
        <p:spPr>
          <a:xfrm>
            <a:off x="762000" y="5257800"/>
            <a:ext cx="184731" cy="369332"/>
          </a:xfrm>
          <a:prstGeom prst="rect">
            <a:avLst/>
          </a:prstGeom>
          <a:noFill/>
        </p:spPr>
        <p:txBody>
          <a:bodyPr wrap="none" rtlCol="0">
            <a:spAutoFit/>
          </a:bodyPr>
          <a:lstStyle/>
          <a:p>
            <a:endParaRPr lang="en-US" dirty="0"/>
          </a:p>
        </p:txBody>
      </p:sp>
      <p:sp>
        <p:nvSpPr>
          <p:cNvPr id="15" name="Content Placeholder 2"/>
          <p:cNvSpPr txBox="1">
            <a:spLocks/>
          </p:cNvSpPr>
          <p:nvPr/>
        </p:nvSpPr>
        <p:spPr>
          <a:xfrm>
            <a:off x="381000" y="4800600"/>
            <a:ext cx="8229600" cy="1905000"/>
          </a:xfrm>
          <a:prstGeom prst="rect">
            <a:avLst/>
          </a:prstGeom>
        </p:spPr>
        <p:txBody>
          <a:bodyPr vert="horz" lIns="91440" tIns="45720" rIns="91440" bIns="45720" rtlCol="0">
            <a:normAutofit fontScale="85000" lnSpcReduction="10000"/>
          </a:bodyPr>
          <a:lstStyle/>
          <a:p>
            <a:pPr marL="342900" indent="-342900">
              <a:spcBef>
                <a:spcPct val="20000"/>
              </a:spcBef>
            </a:pPr>
            <a:r>
              <a:rPr lang="en-US" sz="2400" dirty="0" smtClean="0"/>
              <a:t>Conclusion:</a:t>
            </a:r>
          </a:p>
          <a:p>
            <a:pPr marL="342900" lvl="0" indent="-342900">
              <a:spcBef>
                <a:spcPct val="20000"/>
              </a:spcBef>
              <a:buFont typeface="Arial" pitchFamily="34" charset="0"/>
              <a:buChar char="•"/>
            </a:pPr>
            <a:r>
              <a:rPr lang="en-US" sz="2400" dirty="0" smtClean="0"/>
              <a:t>The X**2 = ~49, p-value = ~0 and degrees of freedom = 2.</a:t>
            </a:r>
          </a:p>
          <a:p>
            <a:pPr marL="342900" lvl="0" indent="-342900">
              <a:spcBef>
                <a:spcPct val="20000"/>
              </a:spcBef>
              <a:buFont typeface="Arial" pitchFamily="34" charset="0"/>
              <a:buChar char="•"/>
            </a:pPr>
            <a:r>
              <a:rPr lang="en-US" sz="2400" dirty="0" smtClean="0"/>
              <a:t>With a p-value &lt; 0.05 , we can reject the null hypothesis. There is definitely some sort of relationship between Accident and the Incident column. We don't know what this relationship is, but we do know that these two variables are not independent of each other.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Learning (Classification)</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3581400"/>
          </a:xfrm>
        </p:spPr>
        <p:txBody>
          <a:bodyPr>
            <a:normAutofit/>
          </a:bodyPr>
          <a:lstStyle/>
          <a:p>
            <a:pPr>
              <a:buNone/>
            </a:pPr>
            <a:r>
              <a:rPr lang="en-US" sz="2400" dirty="0" smtClean="0"/>
              <a:t>Steps:</a:t>
            </a:r>
          </a:p>
          <a:p>
            <a:r>
              <a:rPr lang="en-US" sz="2400" b="1" dirty="0" smtClean="0"/>
              <a:t>Categorical to numerical conversion</a:t>
            </a:r>
          </a:p>
          <a:p>
            <a:r>
              <a:rPr lang="en-US" sz="2400" b="1" dirty="0" smtClean="0"/>
              <a:t>Defining X and y data</a:t>
            </a:r>
          </a:p>
          <a:p>
            <a:r>
              <a:rPr lang="en-US" sz="2400" b="1" dirty="0" smtClean="0"/>
              <a:t>Splitting Data</a:t>
            </a:r>
          </a:p>
          <a:p>
            <a:r>
              <a:rPr lang="en-US" sz="2400" b="1" dirty="0" smtClean="0"/>
              <a:t>Model Selection (Logistic Regression)</a:t>
            </a:r>
          </a:p>
          <a:p>
            <a:r>
              <a:rPr lang="en-US" sz="2400" b="1" dirty="0" smtClean="0"/>
              <a:t>Prediction</a:t>
            </a:r>
          </a:p>
          <a:p>
            <a:r>
              <a:rPr lang="en-US" sz="2400" b="1" dirty="0" smtClean="0"/>
              <a:t>Evaluation and confusion matrix</a:t>
            </a:r>
            <a:endParaRPr lang="en-US" sz="2400" dirty="0" smtClean="0"/>
          </a:p>
        </p:txBody>
      </p:sp>
      <p:sp>
        <p:nvSpPr>
          <p:cNvPr id="14" name="TextBox 13"/>
          <p:cNvSpPr txBox="1"/>
          <p:nvPr/>
        </p:nvSpPr>
        <p:spPr>
          <a:xfrm>
            <a:off x="762000" y="5257800"/>
            <a:ext cx="184731" cy="369332"/>
          </a:xfrm>
          <a:prstGeom prst="rect">
            <a:avLst/>
          </a:prstGeom>
          <a:noFill/>
        </p:spPr>
        <p:txBody>
          <a:bodyPr wrap="none" rtlCol="0">
            <a:spAutoFit/>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Learning (Classification)</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5334000"/>
          </a:xfrm>
        </p:spPr>
        <p:txBody>
          <a:bodyPr>
            <a:normAutofit/>
          </a:bodyPr>
          <a:lstStyle/>
          <a:p>
            <a:pPr>
              <a:buNone/>
            </a:pPr>
            <a:r>
              <a:rPr lang="en-US" sz="2400" dirty="0" smtClean="0"/>
              <a:t>Steps:</a:t>
            </a:r>
          </a:p>
          <a:p>
            <a:r>
              <a:rPr lang="en-US" sz="2400" dirty="0" smtClean="0"/>
              <a:t>Categorical to numerical conversion</a:t>
            </a:r>
          </a:p>
          <a:p>
            <a:endParaRPr lang="en-US" sz="2400" dirty="0" smtClean="0"/>
          </a:p>
          <a:p>
            <a:endParaRPr lang="en-US" sz="2400" dirty="0" smtClean="0"/>
          </a:p>
          <a:p>
            <a:endParaRPr lang="en-US" sz="2400" dirty="0" smtClean="0"/>
          </a:p>
          <a:p>
            <a:endParaRPr lang="en-US" sz="2400" dirty="0" smtClean="0"/>
          </a:p>
          <a:p>
            <a:r>
              <a:rPr lang="en-US" sz="2400" dirty="0" smtClean="0"/>
              <a:t>Defining X and y data</a:t>
            </a:r>
          </a:p>
          <a:p>
            <a:r>
              <a:rPr lang="en-US" sz="2400" dirty="0" smtClean="0"/>
              <a:t>Splitting Data</a:t>
            </a:r>
          </a:p>
          <a:p>
            <a:r>
              <a:rPr lang="en-US" sz="2400" dirty="0" smtClean="0"/>
              <a:t>Model Selection (Logistic Regression)</a:t>
            </a:r>
          </a:p>
        </p:txBody>
      </p:sp>
      <p:pic>
        <p:nvPicPr>
          <p:cNvPr id="11" name="Picture 10"/>
          <p:cNvPicPr/>
          <p:nvPr/>
        </p:nvPicPr>
        <p:blipFill>
          <a:blip r:embed="rId2"/>
          <a:srcRect/>
          <a:stretch>
            <a:fillRect/>
          </a:stretch>
        </p:blipFill>
        <p:spPr bwMode="auto">
          <a:xfrm>
            <a:off x="609600" y="1981200"/>
            <a:ext cx="6286500" cy="1674085"/>
          </a:xfrm>
          <a:prstGeom prst="rect">
            <a:avLst/>
          </a:prstGeom>
          <a:noFill/>
          <a:ln w="9525">
            <a:noFill/>
            <a:miter lim="800000"/>
            <a:headEnd/>
            <a:tailEnd/>
          </a:ln>
        </p:spPr>
      </p:pic>
      <p:pic>
        <p:nvPicPr>
          <p:cNvPr id="12" name="Picture 11"/>
          <p:cNvPicPr/>
          <p:nvPr/>
        </p:nvPicPr>
        <p:blipFill>
          <a:blip r:embed="rId3"/>
          <a:srcRect/>
          <a:stretch>
            <a:fillRect/>
          </a:stretch>
        </p:blipFill>
        <p:spPr bwMode="auto">
          <a:xfrm>
            <a:off x="457200" y="5029200"/>
            <a:ext cx="6705600" cy="18288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Learning (Classification)</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5334000"/>
          </a:xfrm>
        </p:spPr>
        <p:txBody>
          <a:bodyPr>
            <a:normAutofit/>
          </a:bodyPr>
          <a:lstStyle/>
          <a:p>
            <a:pPr>
              <a:buNone/>
            </a:pPr>
            <a:r>
              <a:rPr lang="en-US" sz="2400" dirty="0" smtClean="0"/>
              <a:t>Steps:</a:t>
            </a:r>
          </a:p>
          <a:p>
            <a:r>
              <a:rPr lang="en-US" sz="2400" b="1" dirty="0" smtClean="0"/>
              <a:t>Prediction</a:t>
            </a:r>
          </a:p>
          <a:p>
            <a:endParaRPr lang="en-US" sz="2400" b="1" dirty="0" smtClean="0"/>
          </a:p>
          <a:p>
            <a:endParaRPr lang="en-US" sz="2400" b="1" dirty="0" smtClean="0"/>
          </a:p>
          <a:p>
            <a:r>
              <a:rPr lang="en-US" sz="2400" b="1" dirty="0" smtClean="0"/>
              <a:t>Evaluation and confusion matrix</a:t>
            </a:r>
            <a:endParaRPr lang="en-US" sz="2400" dirty="0" smtClean="0"/>
          </a:p>
          <a:p>
            <a:endParaRPr lang="en-US" sz="2400" b="1" dirty="0" smtClean="0"/>
          </a:p>
          <a:p>
            <a:endParaRPr lang="en-US" sz="2400" b="1" dirty="0" smtClean="0"/>
          </a:p>
        </p:txBody>
      </p:sp>
      <p:pic>
        <p:nvPicPr>
          <p:cNvPr id="13" name="Picture 12"/>
          <p:cNvPicPr/>
          <p:nvPr/>
        </p:nvPicPr>
        <p:blipFill>
          <a:blip r:embed="rId2"/>
          <a:srcRect/>
          <a:stretch>
            <a:fillRect/>
          </a:stretch>
        </p:blipFill>
        <p:spPr bwMode="auto">
          <a:xfrm>
            <a:off x="381000" y="2057400"/>
            <a:ext cx="7467600" cy="609600"/>
          </a:xfrm>
          <a:prstGeom prst="rect">
            <a:avLst/>
          </a:prstGeom>
          <a:noFill/>
          <a:ln w="9525">
            <a:noFill/>
            <a:miter lim="800000"/>
            <a:headEnd/>
            <a:tailEnd/>
          </a:ln>
        </p:spPr>
      </p:pic>
      <p:pic>
        <p:nvPicPr>
          <p:cNvPr id="15" name="Picture 14"/>
          <p:cNvPicPr/>
          <p:nvPr/>
        </p:nvPicPr>
        <p:blipFill>
          <a:blip r:embed="rId3"/>
          <a:srcRect/>
          <a:stretch>
            <a:fillRect/>
          </a:stretch>
        </p:blipFill>
        <p:spPr bwMode="auto">
          <a:xfrm>
            <a:off x="457200" y="3276600"/>
            <a:ext cx="7543800" cy="2895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idx="1"/>
          </p:nvPr>
        </p:nvSpPr>
        <p:spPr>
          <a:xfrm>
            <a:off x="381000" y="1143000"/>
            <a:ext cx="8229600" cy="5334000"/>
          </a:xfrm>
        </p:spPr>
        <p:txBody>
          <a:bodyPr>
            <a:normAutofit/>
          </a:bodyPr>
          <a:lstStyle/>
          <a:p>
            <a:r>
              <a:rPr lang="en-US" sz="2400" dirty="0" smtClean="0"/>
              <a:t>Successful prediction</a:t>
            </a:r>
          </a:p>
          <a:p>
            <a:r>
              <a:rPr lang="en-US" sz="2400" dirty="0" smtClean="0"/>
              <a:t>Currently this model is not  capable of predicting possible future air accidents. </a:t>
            </a:r>
          </a:p>
          <a:p>
            <a:r>
              <a:rPr lang="en-US" sz="2400" dirty="0" smtClean="0"/>
              <a:t>Dataset can be enriched with total flight hours of</a:t>
            </a:r>
            <a:r>
              <a:rPr lang="en-US" sz="2000" dirty="0" smtClean="0"/>
              <a:t> </a:t>
            </a:r>
          </a:p>
          <a:p>
            <a:pPr lvl="1"/>
            <a:r>
              <a:rPr lang="en-US" sz="1600" dirty="0" smtClean="0"/>
              <a:t>each aircraft model, </a:t>
            </a:r>
          </a:p>
          <a:p>
            <a:pPr lvl="1"/>
            <a:r>
              <a:rPr lang="en-US" sz="1600" dirty="0" smtClean="0"/>
              <a:t>engine, and </a:t>
            </a:r>
          </a:p>
          <a:p>
            <a:pPr lvl="1"/>
            <a:r>
              <a:rPr lang="en-US" sz="1600" dirty="0" smtClean="0"/>
              <a:t>pilots during the accident in addition to </a:t>
            </a:r>
          </a:p>
          <a:p>
            <a:pPr lvl="1"/>
            <a:r>
              <a:rPr lang="en-US" sz="1600" dirty="0" smtClean="0"/>
              <a:t>annual and total flight hours of each air carrier.</a:t>
            </a:r>
          </a:p>
          <a:p>
            <a:endParaRPr lang="en-US" sz="2400"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457200" y="4191000"/>
            <a:ext cx="8229600" cy="2438400"/>
          </a:xfrm>
        </p:spPr>
        <p:txBody>
          <a:bodyPr>
            <a:normAutofit/>
          </a:bodyPr>
          <a:lstStyle/>
          <a:p>
            <a:r>
              <a:rPr lang="en-US" sz="2400" dirty="0"/>
              <a:t>Air accidents and incidents can cost lives and huge </a:t>
            </a:r>
            <a:r>
              <a:rPr lang="en-US" sz="2400" dirty="0" smtClean="0"/>
              <a:t>resources.</a:t>
            </a:r>
          </a:p>
          <a:p>
            <a:r>
              <a:rPr lang="en-US" sz="2400" dirty="0" smtClean="0"/>
              <a:t>Understanding </a:t>
            </a:r>
            <a:r>
              <a:rPr lang="en-US" sz="2400" dirty="0"/>
              <a:t>the factors behind them based on the previous data we have can help authorities to take preventative measures in advance and save lives and valuable assets. </a:t>
            </a:r>
            <a:endParaRPr lang="en-US" sz="2400" dirty="0" smtClean="0"/>
          </a:p>
          <a:p>
            <a:r>
              <a:rPr lang="en-US" sz="2400" dirty="0" smtClean="0"/>
              <a:t>Is there a Pattern? </a:t>
            </a:r>
            <a:endParaRPr lang="en-US" sz="2400" dirty="0"/>
          </a:p>
        </p:txBody>
      </p:sp>
      <p:pic>
        <p:nvPicPr>
          <p:cNvPr id="1026" name="Picture 2" descr="1201150612470.jpg"/>
          <p:cNvPicPr>
            <a:picLocks noChangeAspect="1" noChangeArrowheads="1"/>
          </p:cNvPicPr>
          <p:nvPr/>
        </p:nvPicPr>
        <p:blipFill>
          <a:blip r:embed="rId2"/>
          <a:srcRect/>
          <a:stretch>
            <a:fillRect/>
          </a:stretch>
        </p:blipFill>
        <p:spPr bwMode="auto">
          <a:xfrm>
            <a:off x="2667000" y="1219200"/>
            <a:ext cx="3638550" cy="291084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457200" y="4191000"/>
            <a:ext cx="8229600" cy="2438400"/>
          </a:xfrm>
        </p:spPr>
        <p:txBody>
          <a:bodyPr>
            <a:normAutofit fontScale="77500" lnSpcReduction="20000"/>
          </a:bodyPr>
          <a:lstStyle/>
          <a:p>
            <a:pPr marL="0" marR="0" algn="just">
              <a:lnSpc>
                <a:spcPct val="115000"/>
              </a:lnSpc>
              <a:spcBef>
                <a:spcPts val="0"/>
              </a:spcBef>
              <a:spcAft>
                <a:spcPts val="1000"/>
              </a:spcAft>
            </a:pPr>
            <a:r>
              <a:rPr lang="en-US" sz="2500" dirty="0" smtClean="0">
                <a:solidFill>
                  <a:srgbClr val="333333"/>
                </a:solidFill>
                <a:latin typeface="Arial"/>
                <a:ea typeface="Calibri"/>
                <a:cs typeface="Times New Roman"/>
              </a:rPr>
              <a:t>Accident is defined as "An occurrence associated with the operation of an aircraft which takes </a:t>
            </a:r>
            <a:r>
              <a:rPr lang="en-US" sz="2400" dirty="0" smtClean="0">
                <a:solidFill>
                  <a:srgbClr val="333333"/>
                </a:solidFill>
                <a:latin typeface="Arial"/>
                <a:ea typeface="Calibri"/>
                <a:cs typeface="Times New Roman"/>
              </a:rPr>
              <a:t>place between the time any person boards the aircraft with the intention of flight until such time as all such persons have disembarked, in which a person is fatally or seriously injured." </a:t>
            </a:r>
            <a:endParaRPr lang="en-US" sz="2400" dirty="0" smtClean="0">
              <a:ea typeface="Calibri"/>
              <a:cs typeface="Times New Roman"/>
            </a:endParaRPr>
          </a:p>
          <a:p>
            <a:pPr marL="0" marR="0" algn="just">
              <a:lnSpc>
                <a:spcPct val="115000"/>
              </a:lnSpc>
              <a:spcBef>
                <a:spcPts val="0"/>
              </a:spcBef>
              <a:spcAft>
                <a:spcPts val="1000"/>
              </a:spcAft>
            </a:pPr>
            <a:r>
              <a:rPr lang="en-US" sz="2400" dirty="0" smtClean="0">
                <a:solidFill>
                  <a:srgbClr val="333333"/>
                </a:solidFill>
                <a:latin typeface="Arial"/>
                <a:ea typeface="Calibri"/>
                <a:cs typeface="Times New Roman"/>
              </a:rPr>
              <a:t>Incident is defined as "An occurrence, other than an accident, associated with the operation of an aircraft which affects or could affect the safety of operation."</a:t>
            </a:r>
            <a:endParaRPr lang="en-US" sz="2400" dirty="0" smtClean="0">
              <a:ea typeface="Calibri"/>
              <a:cs typeface="Times New Roman"/>
            </a:endParaRPr>
          </a:p>
          <a:p>
            <a:endParaRPr lang="en-US" sz="2400" dirty="0"/>
          </a:p>
        </p:txBody>
      </p:sp>
      <p:pic>
        <p:nvPicPr>
          <p:cNvPr id="1026" name="Picture 2" descr="1201150612470.jpg"/>
          <p:cNvPicPr>
            <a:picLocks noChangeAspect="1" noChangeArrowheads="1"/>
          </p:cNvPicPr>
          <p:nvPr/>
        </p:nvPicPr>
        <p:blipFill>
          <a:blip r:embed="rId2"/>
          <a:srcRect/>
          <a:stretch>
            <a:fillRect/>
          </a:stretch>
        </p:blipFill>
        <p:spPr bwMode="auto">
          <a:xfrm>
            <a:off x="2667000" y="1219200"/>
            <a:ext cx="3638550" cy="291084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457200" y="4191000"/>
            <a:ext cx="8229600" cy="2438400"/>
          </a:xfrm>
        </p:spPr>
        <p:txBody>
          <a:bodyPr>
            <a:normAutofit/>
          </a:bodyPr>
          <a:lstStyle/>
          <a:p>
            <a:r>
              <a:rPr lang="en-US" sz="2400" dirty="0" smtClean="0"/>
              <a:t>The </a:t>
            </a:r>
            <a:r>
              <a:rPr lang="en-US" sz="2400" dirty="0"/>
              <a:t>NTSB aviation accident database contains information from 1962 and later about civil aviation accidents and selected incidents within the United States, its territories and possessions, and in international waters. </a:t>
            </a:r>
            <a:endParaRPr lang="en-US" sz="2400" dirty="0" smtClean="0"/>
          </a:p>
          <a:p>
            <a:r>
              <a:rPr lang="en-US" sz="2400" b="1" dirty="0"/>
              <a:t>Data Set:</a:t>
            </a:r>
            <a:r>
              <a:rPr lang="en-US" sz="2400" dirty="0"/>
              <a:t> </a:t>
            </a:r>
            <a:r>
              <a:rPr lang="en-US" sz="2400" u="sng" dirty="0" err="1">
                <a:hlinkClick r:id="rId2"/>
              </a:rPr>
              <a:t>ntsb</a:t>
            </a:r>
            <a:r>
              <a:rPr lang="en-US" sz="2400" u="sng" dirty="0">
                <a:hlinkClick r:id="rId2"/>
              </a:rPr>
              <a:t>-aviation-accident-dataset</a:t>
            </a:r>
            <a:endParaRPr lang="en-US" sz="2400" dirty="0"/>
          </a:p>
          <a:p>
            <a:pPr>
              <a:buNone/>
            </a:pPr>
            <a:endParaRPr lang="en-US" sz="2400" dirty="0"/>
          </a:p>
        </p:txBody>
      </p:sp>
      <p:pic>
        <p:nvPicPr>
          <p:cNvPr id="15362" name="Picture 2" descr="Image result for air accidents"/>
          <p:cNvPicPr>
            <a:picLocks noChangeAspect="1" noChangeArrowheads="1"/>
          </p:cNvPicPr>
          <p:nvPr/>
        </p:nvPicPr>
        <p:blipFill>
          <a:blip r:embed="rId3"/>
          <a:srcRect/>
          <a:stretch>
            <a:fillRect/>
          </a:stretch>
        </p:blipFill>
        <p:spPr bwMode="auto">
          <a:xfrm>
            <a:off x="2362200" y="1295400"/>
            <a:ext cx="4619625" cy="271462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457200" y="4191000"/>
            <a:ext cx="8229600" cy="2438400"/>
          </a:xfrm>
        </p:spPr>
        <p:txBody>
          <a:bodyPr>
            <a:normAutofit/>
          </a:bodyPr>
          <a:lstStyle/>
          <a:p>
            <a:r>
              <a:rPr lang="en-US" sz="2400" dirty="0" smtClean="0"/>
              <a:t>Since the Data was containing around 162.000 records including all air assets, only airliner data filtered out to be able to maintain same parameters.</a:t>
            </a:r>
          </a:p>
          <a:p>
            <a:r>
              <a:rPr lang="en-US" sz="2400" dirty="0" smtClean="0"/>
              <a:t>Final  dataset shape was 2189x13</a:t>
            </a:r>
            <a:endParaRPr lang="en-US" sz="2400"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92" name="Picture 8" descr="Image result for us airliner accidents"/>
          <p:cNvPicPr>
            <a:picLocks noChangeAspect="1" noChangeArrowheads="1"/>
          </p:cNvPicPr>
          <p:nvPr/>
        </p:nvPicPr>
        <p:blipFill>
          <a:blip r:embed="rId2"/>
          <a:srcRect/>
          <a:stretch>
            <a:fillRect/>
          </a:stretch>
        </p:blipFill>
        <p:spPr bwMode="auto">
          <a:xfrm>
            <a:off x="2590800" y="1295400"/>
            <a:ext cx="4114800" cy="273821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Wrangling</a:t>
            </a:r>
            <a:endParaRPr lang="en-US" dirty="0"/>
          </a:p>
        </p:txBody>
      </p:sp>
      <p:sp>
        <p:nvSpPr>
          <p:cNvPr id="3" name="Content Placeholder 2"/>
          <p:cNvSpPr>
            <a:spLocks noGrp="1"/>
          </p:cNvSpPr>
          <p:nvPr>
            <p:ph idx="1"/>
          </p:nvPr>
        </p:nvSpPr>
        <p:spPr>
          <a:xfrm>
            <a:off x="457200" y="4191000"/>
            <a:ext cx="8229600" cy="2438400"/>
          </a:xfrm>
        </p:spPr>
        <p:txBody>
          <a:bodyPr>
            <a:normAutofit lnSpcReduction="10000"/>
          </a:bodyPr>
          <a:lstStyle/>
          <a:p>
            <a:pPr>
              <a:buNone/>
            </a:pPr>
            <a:r>
              <a:rPr lang="en-US" sz="2400" dirty="0" smtClean="0"/>
              <a:t>Steps Taken</a:t>
            </a:r>
          </a:p>
          <a:p>
            <a:r>
              <a:rPr lang="en-US" sz="2400" dirty="0" smtClean="0"/>
              <a:t>Cleaning Duplicates</a:t>
            </a:r>
          </a:p>
          <a:p>
            <a:r>
              <a:rPr lang="en-US" sz="2400" dirty="0" smtClean="0"/>
              <a:t>Cleaning White Spaces</a:t>
            </a:r>
          </a:p>
          <a:p>
            <a:r>
              <a:rPr lang="en-US" sz="2400" dirty="0" smtClean="0"/>
              <a:t>Handling Missing Values</a:t>
            </a:r>
          </a:p>
          <a:p>
            <a:r>
              <a:rPr lang="en-US" sz="2400" dirty="0" smtClean="0"/>
              <a:t>Standardization and Formatting</a:t>
            </a:r>
          </a:p>
          <a:p>
            <a:r>
              <a:rPr lang="en-US" sz="2400" dirty="0" smtClean="0"/>
              <a:t>Creating New Columns</a:t>
            </a:r>
            <a:endParaRPr lang="en-US" sz="2400"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6" name="Picture 8" descr="Image result for us airliner accidents"/>
          <p:cNvPicPr>
            <a:picLocks noChangeAspect="1" noChangeArrowheads="1"/>
          </p:cNvPicPr>
          <p:nvPr/>
        </p:nvPicPr>
        <p:blipFill>
          <a:blip r:embed="rId2"/>
          <a:srcRect/>
          <a:stretch>
            <a:fillRect/>
          </a:stretch>
        </p:blipFill>
        <p:spPr bwMode="auto">
          <a:xfrm>
            <a:off x="2362200" y="1447800"/>
            <a:ext cx="4782365" cy="2514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12"/>
          <p:cNvPicPr/>
          <p:nvPr/>
        </p:nvPicPr>
        <p:blipFill>
          <a:blip r:embed="rId2"/>
          <a:srcRect r="28448"/>
          <a:stretch>
            <a:fillRect/>
          </a:stretch>
        </p:blipFill>
        <p:spPr bwMode="auto">
          <a:xfrm>
            <a:off x="914400" y="1066800"/>
            <a:ext cx="7315200" cy="5715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p:cNvPicPr/>
          <p:nvPr/>
        </p:nvPicPr>
        <p:blipFill>
          <a:blip r:embed="rId2"/>
          <a:srcRect t="2667"/>
          <a:stretch>
            <a:fillRect/>
          </a:stretch>
        </p:blipFill>
        <p:spPr bwMode="auto">
          <a:xfrm>
            <a:off x="1295400" y="1143000"/>
            <a:ext cx="6629400" cy="5562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16386" name="AutoShape 2"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mage result for air accidents"/>
          <p:cNvSpPr>
            <a:spLocks noChangeAspect="1" noChangeArrowheads="1"/>
          </p:cNvSpPr>
          <p:nvPr/>
        </p:nvSpPr>
        <p:spPr bwMode="auto">
          <a:xfrm>
            <a:off x="155575" y="-1592263"/>
            <a:ext cx="6743700" cy="3324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Related image"/>
          <p:cNvSpPr>
            <a:spLocks noChangeAspect="1" noChangeArrowheads="1"/>
          </p:cNvSpPr>
          <p:nvPr/>
        </p:nvSpPr>
        <p:spPr bwMode="auto">
          <a:xfrm>
            <a:off x="155575" y="-1608138"/>
            <a:ext cx="47910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Image result for us airliner accidents"/>
          <p:cNvSpPr>
            <a:spLocks noChangeAspect="1" noChangeArrowheads="1"/>
          </p:cNvSpPr>
          <p:nvPr/>
        </p:nvSpPr>
        <p:spPr bwMode="auto">
          <a:xfrm>
            <a:off x="155575" y="-1608138"/>
            <a:ext cx="44862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Image result for us airliner accid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a:blip r:embed="rId2"/>
          <a:srcRect/>
          <a:stretch>
            <a:fillRect/>
          </a:stretch>
        </p:blipFill>
        <p:spPr bwMode="auto">
          <a:xfrm>
            <a:off x="762000" y="1143000"/>
            <a:ext cx="7620000" cy="5715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452</Words>
  <Application>Microsoft Office PowerPoint</Application>
  <PresentationFormat>On-screen Show (4:3)</PresentationFormat>
  <Paragraphs>71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CAPSTONE-1 PROJECT REPORT  Can Air Accidents/Incidents be Predicted?  </vt:lpstr>
      <vt:lpstr>Problem</vt:lpstr>
      <vt:lpstr>Problem</vt:lpstr>
      <vt:lpstr>Data</vt:lpstr>
      <vt:lpstr>Data</vt:lpstr>
      <vt:lpstr>Wrangling</vt:lpstr>
      <vt:lpstr>EDA</vt:lpstr>
      <vt:lpstr>EDA</vt:lpstr>
      <vt:lpstr>EDA</vt:lpstr>
      <vt:lpstr>EDA</vt:lpstr>
      <vt:lpstr>EDA</vt:lpstr>
      <vt:lpstr>EDA</vt:lpstr>
      <vt:lpstr>EDA</vt:lpstr>
      <vt:lpstr>Hypotesis</vt:lpstr>
      <vt:lpstr>Hypotesis</vt:lpstr>
      <vt:lpstr>Machine Learning (Classification)</vt:lpstr>
      <vt:lpstr>Machine Learning (Classification)</vt:lpstr>
      <vt:lpstr>Machine Learning (Classification)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CAPSTONE-1 PROJECT REPORT Can Air Accidents/Incidents be Pre</dc:title>
  <dc:creator>asus</dc:creator>
  <cp:lastModifiedBy>asus</cp:lastModifiedBy>
  <cp:revision>12</cp:revision>
  <dcterms:created xsi:type="dcterms:W3CDTF">2019-06-03T21:49:58Z</dcterms:created>
  <dcterms:modified xsi:type="dcterms:W3CDTF">2019-06-04T00:15:01Z</dcterms:modified>
</cp:coreProperties>
</file>