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9" r:id="rId14"/>
    <p:sldId id="268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A15F-ADB9-42E2-B147-8B2A9C315197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F4E9-12D4-4CFA-B090-E438EAB850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97ABF-BA3C-4192-C5A9-A319CAE2B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8173C2-652B-F733-6DFE-335C22B2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16F85-C5A6-D763-6D40-19BC9CA3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7B92F-3B55-1AD6-7D9B-F8B9DB0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9D28F-F17F-D07F-6877-C2E6826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5E139-AC0A-0378-E5DB-07915A5A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FE093-7832-BFEC-762B-E8153DDD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5CD2B-2F98-681D-1B64-3DE8AC17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52FB6-0005-13D1-3650-2F1E214D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E5DD1-8A21-2933-6746-BF143975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9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80CEA2-D06B-7EF8-E775-D59D5A56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6CCED-391E-CDCE-B852-877EFCCD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C1E75-D1FE-3CF2-A747-1C1A2692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CA842-7145-E44F-1999-BDC062BD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198B3-12A9-5CB8-78C6-E24C15A6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9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A77E3-7EAB-4EED-CAE0-F2FBF84A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88FD-0E87-39E2-9434-DC826EFE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CB20F-58C4-F778-27FA-313167F0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1A71D-E486-0790-29BC-13531CB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603E7-D309-EABC-8F4C-A11E570F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63CA-C942-3F17-5DD3-2CB10177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1539B-E5D2-6017-E5EF-58E7798A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1D2F5-36DD-F700-2842-389E6F97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C00B3-1332-1638-0598-6617C607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5A632-EF54-6D07-C11B-B2CB90CF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EA84-EEC5-BA80-0C75-0727820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59F06-FB3F-3122-B5B2-5AD88B621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6A45F-EF5C-1630-E1E0-70BF47ED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CF3E58-2B25-3A5C-42E6-ABA77A3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255864-1F48-AE35-E09E-7B888807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74945-44D5-8BDA-91E3-A5D53E08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C8696-3145-01B6-1A64-E154CF6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B92A0-B562-0179-E9C6-08FD7DE0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348AD6-D942-1C03-C22E-84C4A72F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7E8958-BD13-0523-F08A-F2470692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6AEB1-685B-626B-435C-D2018194E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A4531C-8CBA-E539-5847-83622FFE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5D3472-8081-EED2-882C-5FF0CF2B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A2EA3C-56E2-15C3-E9C0-ED54150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2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53D91-64C0-B33D-C4DE-2C412EB9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9A158-7323-DFA4-C4A5-B46D92DA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0959B7-FA28-F0B9-C307-FD639959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41046-67B2-3D8C-6E0A-78145DBB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0196BA-5D60-7EF7-6C8C-AC7E6008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95D122-0F3B-7E59-E30B-82A6A153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AEAF8-8CEC-4DA9-4D87-987131D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020DF-BDD0-2C7E-DEBD-955C6015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1A7C-541A-DAA7-7E43-096F4D1D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29DD7-0CD4-C8BB-48FB-58AAC6F0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EDEB57-489B-D280-19C9-F81C1D0C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8B1570-AE09-ECD3-D2D5-007DB3E4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7E42B-F9C3-C52C-7DBD-B75FFCAD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4F7F4-7548-3490-48E7-F1117F56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6B26DC-7064-B203-0589-1203282D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16FFCA-A9CB-BDD3-B317-6FF90C23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F00AA-290C-E4ED-2313-387E1116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5FA95B-5AF6-78F4-D451-D551167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A82624-BCE6-0D89-725A-71A570F2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9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B8715D-550F-853B-7DCC-085EA53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D273D-FB0C-1DB6-FD28-54FFEC99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7BA5F-3AFF-992D-26F7-856422FBB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D2D5D-CBF6-E55F-2979-F48253AE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8653-5A5E-6DA4-75FE-E4AD44D6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FE8E-7B00-4FC5-8BEB-EF9039D050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3CE09-0DF2-8B7D-8F35-EFBEBF8E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368"/>
            <a:ext cx="9144000" cy="2193594"/>
          </a:xfrm>
        </p:spPr>
        <p:txBody>
          <a:bodyPr>
            <a:normAutofit/>
          </a:bodyPr>
          <a:lstStyle/>
          <a:p>
            <a:r>
              <a:rPr lang="de-DE" sz="7200" b="1" dirty="0"/>
              <a:t>Gleichstrommaschine 2</a:t>
            </a:r>
            <a:endParaRPr lang="en-GB" sz="72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522EE9-4708-6BA9-DA5B-DEF122CC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Elektrische Maschinen</a:t>
            </a:r>
          </a:p>
          <a:p>
            <a:br>
              <a:rPr lang="de-DE" dirty="0"/>
            </a:br>
            <a:r>
              <a:rPr lang="de-DE" dirty="0"/>
              <a:t>Sommersemester 2022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4685D2-1207-4AAB-9964-845313CF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240867" cy="91029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56E888-D998-306F-8D37-E680445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AD6343E-E269-F8E0-8285-B4553AA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D5FC7A-C94F-964E-12BE-1496A96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1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D172-27A1-619C-305F-135622A6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</a:t>
            </a:r>
            <a:r>
              <a:rPr lang="en-GB" sz="4400" dirty="0" err="1"/>
              <a:t>Auswertung</a:t>
            </a:r>
            <a:r>
              <a:rPr lang="en-GB" sz="4400" dirty="0"/>
              <a:t> </a:t>
            </a:r>
            <a:r>
              <a:rPr lang="en-GB" sz="4400" dirty="0" err="1"/>
              <a:t>Drehzahlverstellung</a:t>
            </a:r>
            <a:r>
              <a:rPr lang="en-GB" sz="4400" dirty="0"/>
              <a:t> </a:t>
            </a:r>
            <a:br>
              <a:rPr lang="en-GB" sz="4400" dirty="0"/>
            </a:br>
            <a:r>
              <a:rPr lang="de-DE" sz="4000" dirty="0"/>
              <a:t>a) </a:t>
            </a:r>
            <a:r>
              <a:rPr lang="de-DE" sz="3600" dirty="0">
                <a:solidFill>
                  <a:srgbClr val="FF0000"/>
                </a:solidFill>
              </a:rPr>
              <a:t>1. Änderung des Ankerkreiswiderstandes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A76BCBE-5B1A-5A84-7B81-E4A538FDC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652" y="1855410"/>
            <a:ext cx="5740695" cy="425471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C2494-9008-7EF9-AEC9-C2E5BB80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059D-4C34-BA2F-FC1A-86231C86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10676-5F62-0A25-9B80-85C531BD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10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A7A199-23DA-5250-C345-1F52331B99FA}"/>
              </a:ext>
            </a:extLst>
          </p:cNvPr>
          <p:cNvSpPr txBox="1"/>
          <p:nvPr/>
        </p:nvSpPr>
        <p:spPr>
          <a:xfrm>
            <a:off x="127000" y="611012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Döring, Peter &amp; Fuest, Klaus (2007): Elektrische Maschinen und Antriebe. Lehr- und Arbeitsbuch für Gleich-, Wechsel- und Drehstrommaschinen sowie Elektronische Antriebstechnik (7. Auflage). Wiesbaden: Vieweg Verlag. S. 51.</a:t>
            </a:r>
          </a:p>
        </p:txBody>
      </p:sp>
    </p:spTree>
    <p:extLst>
      <p:ext uri="{BB962C8B-B14F-4D97-AF65-F5344CB8AC3E}">
        <p14:creationId xmlns:p14="http://schemas.microsoft.com/office/powerpoint/2010/main" val="17795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68197-7555-DFA8-2C1D-6C72F040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2. Änderung der Ankerspannung</a:t>
            </a:r>
            <a:endParaRPr lang="de-DE" sz="3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328F60B-08DD-AC3C-2606-9C19ECD37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902" y="1470025"/>
            <a:ext cx="5692195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B8E19-AA4A-D514-ACB0-84B7B0C8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D6325-F073-991A-9ADC-0BC0B608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80685-56B6-DB0C-0F2F-CA52199A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11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6C78E8-77CB-DDC8-FC67-0EA9423DF096}"/>
              </a:ext>
            </a:extLst>
          </p:cNvPr>
          <p:cNvSpPr txBox="1"/>
          <p:nvPr/>
        </p:nvSpPr>
        <p:spPr>
          <a:xfrm>
            <a:off x="127000" y="611012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Döring, Peter &amp; Fuest, Klaus (2007): Elektrische Maschinen und Antriebe. Lehr- und Arbeitsbuch für Gleich-, Wechsel- und Drehstrommaschinen sowie Elektronische Antriebstechnik (7. Auflage). Wiesbaden: Vieweg Verlag. S. 50.</a:t>
            </a:r>
          </a:p>
        </p:txBody>
      </p:sp>
    </p:spTree>
    <p:extLst>
      <p:ext uri="{BB962C8B-B14F-4D97-AF65-F5344CB8AC3E}">
        <p14:creationId xmlns:p14="http://schemas.microsoft.com/office/powerpoint/2010/main" val="29071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77CBA28-28D3-0ECE-32CF-27864C2D2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24"/>
          <a:stretch/>
        </p:blipFill>
        <p:spPr>
          <a:xfrm rot="16200000">
            <a:off x="4029617" y="-102480"/>
            <a:ext cx="4132765" cy="742526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86D28-A374-F5EE-205E-61CFCC8C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3516E-0678-696D-1854-CAEF43C7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84971-35D5-053B-4497-F4611F88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12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7A6B119-2EAF-05A7-77DF-DF1E6645AD48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rgbClr val="FF0000"/>
                </a:solidFill>
              </a:rPr>
              <a:t>3. Feldsteuerung</a:t>
            </a:r>
            <a:endParaRPr lang="de-DE" sz="3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7FEA058-73A1-3327-C773-02EF06F1833B}"/>
              </a:ext>
            </a:extLst>
          </p:cNvPr>
          <p:cNvSpPr txBox="1"/>
          <p:nvPr/>
        </p:nvSpPr>
        <p:spPr>
          <a:xfrm>
            <a:off x="127000" y="611012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Döring, Peter &amp; Fuest, Klaus (2007): Elektrische Maschinen und Antriebe. Lehr- und Arbeitsbuch für Gleich-, Wechsel- und Drehstrommaschinen sowie Elektronische Antriebstechnik (7. Auflage). Wiesbaden: Vieweg Verlag. S. 49.</a:t>
            </a:r>
          </a:p>
        </p:txBody>
      </p:sp>
    </p:spTree>
    <p:extLst>
      <p:ext uri="{BB962C8B-B14F-4D97-AF65-F5344CB8AC3E}">
        <p14:creationId xmlns:p14="http://schemas.microsoft.com/office/powerpoint/2010/main" val="6448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5970-568F-A54F-DCD5-6336CF1A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b) c)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F3AC060-BA65-C31B-D95D-DE02064C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30" y="1793971"/>
            <a:ext cx="6445339" cy="445909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0672D-4C30-5D15-A7BC-D7191012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C6C7E-C150-5EB7-C778-4568A5DF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D10E9-D00E-C887-B3FD-B2037E95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13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469FB-1230-5203-FD05-3159AF715F39}"/>
              </a:ext>
            </a:extLst>
          </p:cNvPr>
          <p:cNvSpPr txBox="1"/>
          <p:nvPr/>
        </p:nvSpPr>
        <p:spPr>
          <a:xfrm>
            <a:off x="4490477" y="1027906"/>
            <a:ext cx="3211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/>
              <a:t>U</a:t>
            </a:r>
            <a:r>
              <a:rPr lang="de-DE" sz="2800" b="1" baseline="-25000" dirty="0"/>
              <a:t>A </a:t>
            </a:r>
            <a:r>
              <a:rPr lang="de-DE" sz="2800" b="1" dirty="0"/>
              <a:t>= f(n) </a:t>
            </a:r>
            <a:r>
              <a:rPr lang="de-DE" sz="2800" dirty="0"/>
              <a:t>und</a:t>
            </a:r>
            <a:r>
              <a:rPr lang="de-DE" sz="2800" b="1" dirty="0"/>
              <a:t> I</a:t>
            </a:r>
            <a:r>
              <a:rPr lang="de-DE" sz="2800" b="1" baseline="-25000" dirty="0"/>
              <a:t>E </a:t>
            </a:r>
            <a:r>
              <a:rPr lang="de-DE" sz="2800" b="1" dirty="0"/>
              <a:t>= f(n)</a:t>
            </a:r>
          </a:p>
          <a:p>
            <a:r>
              <a:rPr lang="de-DE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85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8FCEE-DEAD-A218-C4E3-B53BE84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152744B-6819-61A7-DE03-D5EDAEFD6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9" y="1798126"/>
            <a:ext cx="6115139" cy="42306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2F1DB-1B59-C05B-AA72-5FE3FEAE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A29AC-1B10-B92C-2616-9A48F860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3801-194E-28F9-3435-EE5EFA7F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14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970C46-3040-246C-179F-ECDE9128F8FD}"/>
              </a:ext>
            </a:extLst>
          </p:cNvPr>
          <p:cNvSpPr txBox="1"/>
          <p:nvPr/>
        </p:nvSpPr>
        <p:spPr>
          <a:xfrm>
            <a:off x="5340288" y="1111466"/>
            <a:ext cx="1511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/>
              <a:t>I</a:t>
            </a:r>
            <a:r>
              <a:rPr lang="de-DE" sz="2800" b="1" baseline="-25000" dirty="0"/>
              <a:t>A </a:t>
            </a:r>
            <a:r>
              <a:rPr lang="de-DE" sz="2800" b="1" dirty="0"/>
              <a:t>= f(n)</a:t>
            </a:r>
          </a:p>
        </p:txBody>
      </p:sp>
    </p:spTree>
    <p:extLst>
      <p:ext uri="{BB962C8B-B14F-4D97-AF65-F5344CB8AC3E}">
        <p14:creationId xmlns:p14="http://schemas.microsoft.com/office/powerpoint/2010/main" val="319758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F7074-3820-526A-7B20-928BFCEB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D177-ED8F-0AEB-DE1E-680A652E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7BBBD-4159-FBC0-3225-00EA553F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34143-693B-BCB6-A24B-EB2A3550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15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8CD5E5-6E3C-80A0-79C8-D060A96A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97" y="1538785"/>
            <a:ext cx="8002204" cy="411909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F749DD-ABCA-35CA-287A-5A01AC86E3C8}"/>
              </a:ext>
            </a:extLst>
          </p:cNvPr>
          <p:cNvSpPr txBox="1"/>
          <p:nvPr/>
        </p:nvSpPr>
        <p:spPr>
          <a:xfrm>
            <a:off x="1545166" y="6094740"/>
            <a:ext cx="910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Fischer, Rolf &amp; Nolle, Eugen (2022): Elektrische Maschinen. Aufbau, Wirkungsweise und Betriebsverhalten (18. Auflage). München: Carl Hanser Verlag. S. 91. </a:t>
            </a:r>
          </a:p>
        </p:txBody>
      </p:sp>
    </p:spTree>
    <p:extLst>
      <p:ext uri="{BB962C8B-B14F-4D97-AF65-F5344CB8AC3E}">
        <p14:creationId xmlns:p14="http://schemas.microsoft.com/office/powerpoint/2010/main" val="22962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AE32F-BF0F-1EA8-3889-F8A1FA23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A4BA8-ABA5-287D-C32D-E3E69F3E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38426-79C7-C9D0-8FD1-64DA4D8C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D90FA-8ED2-22B8-F4C9-C5E84201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16</a:t>
            </a:fld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8010A03-0E24-1E75-1737-EB10CD5409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de-DE" sz="1600" dirty="0"/>
              <a:t>Fischer, Rolf &amp; Nolle, Eugen (2022): Elektrische Maschinen. Aufbau, Wirkungsweise und Betriebsverhalten (18. Auflage). München: Carl Hanser Verlag. </a:t>
            </a:r>
          </a:p>
          <a:p>
            <a:pPr marL="0" indent="0" algn="just">
              <a:buNone/>
            </a:pPr>
            <a:r>
              <a:rPr lang="de-DE" sz="1600" dirty="0"/>
              <a:t>Döring, Peter &amp; Fuest, Klaus (2007): Elektrische Maschinen und Antriebe. Lehr- und Arbeitsbuch für Gleich-, Wechsel- und Drehstrommaschinen sowie Elektronische Antriebstechnik (7. Auflage). Wiesbaden: Vieweg Verlag.</a:t>
            </a:r>
          </a:p>
          <a:p>
            <a:pPr marL="0" indent="0">
              <a:buNone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49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ACE37-6BD9-207B-926F-655F76B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  <a:endParaRPr lang="en-GB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504A2-9A72-4864-2FE3-BBA99A78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1</a:t>
            </a:r>
            <a:r>
              <a:rPr lang="en-GB" sz="3200" dirty="0"/>
              <a:t>. </a:t>
            </a:r>
            <a:r>
              <a:rPr lang="en-GB" sz="3200" dirty="0" err="1"/>
              <a:t>Ersatzschaltbild</a:t>
            </a:r>
            <a:r>
              <a:rPr lang="en-GB" sz="3200" dirty="0"/>
              <a:t> der </a:t>
            </a:r>
            <a:r>
              <a:rPr lang="en-GB" sz="3200" dirty="0" err="1"/>
              <a:t>Gleichstrommaschine</a:t>
            </a:r>
            <a:endParaRPr lang="en-GB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2. </a:t>
            </a:r>
            <a:r>
              <a:rPr lang="en-GB" sz="3200" dirty="0" err="1"/>
              <a:t>Ankerrückwirkung</a:t>
            </a:r>
            <a:r>
              <a:rPr lang="en-GB" sz="3200" dirty="0"/>
              <a:t> und </a:t>
            </a:r>
            <a:r>
              <a:rPr lang="en-GB" sz="3200" dirty="0" err="1"/>
              <a:t>Gegenmaßnahmen</a:t>
            </a:r>
            <a:endParaRPr lang="en-GB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3. </a:t>
            </a:r>
            <a:r>
              <a:rPr lang="en-GB" sz="3200" dirty="0" err="1"/>
              <a:t>Auswertung</a:t>
            </a:r>
            <a:r>
              <a:rPr lang="en-GB" sz="3200" dirty="0"/>
              <a:t> </a:t>
            </a:r>
            <a:r>
              <a:rPr lang="en-GB" sz="3200" dirty="0" err="1"/>
              <a:t>Leerlaufversuch</a:t>
            </a:r>
            <a:endParaRPr lang="en-GB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4. </a:t>
            </a:r>
            <a:r>
              <a:rPr lang="en-GB" sz="3200" dirty="0" err="1"/>
              <a:t>Auswertung</a:t>
            </a:r>
            <a:r>
              <a:rPr lang="en-GB" sz="3200" dirty="0"/>
              <a:t> </a:t>
            </a:r>
            <a:r>
              <a:rPr lang="en-GB" sz="3200" dirty="0" err="1"/>
              <a:t>Drehzahlverstellung</a:t>
            </a:r>
            <a:endParaRPr lang="de-DE" sz="3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94165-E4A2-2318-198F-9266E1C8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31585-D363-FD19-0C0E-C5F75439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5311F-E959-B131-23F4-E888E89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7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AC4C6-870D-2794-D38B-6A1D1B69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1</a:t>
            </a:r>
            <a:r>
              <a:rPr lang="en-GB" sz="4000" b="1" dirty="0"/>
              <a:t>. 	</a:t>
            </a:r>
            <a:r>
              <a:rPr lang="en-GB" sz="4000" b="1" dirty="0" err="1"/>
              <a:t>Ersatzschaltbild</a:t>
            </a:r>
            <a:r>
              <a:rPr lang="en-GB" sz="4000" b="1" dirty="0"/>
              <a:t> der </a:t>
            </a:r>
            <a:r>
              <a:rPr lang="en-GB" sz="4000" b="1" dirty="0" err="1"/>
              <a:t>Gleichstrommaschine</a:t>
            </a:r>
            <a:br>
              <a:rPr lang="en-GB" sz="4000" b="1" dirty="0"/>
            </a:br>
            <a:endParaRPr lang="en-GB" sz="32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F9919-E003-ADD8-5DAA-AF151052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647B6-6A33-F14F-21ED-D7A1373B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FC564-8466-B7AD-01C7-DCF02A19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3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DB4CAF-CC7A-A3BD-7ED4-690BBBE9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62" y="1508820"/>
            <a:ext cx="6247438" cy="40093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838BCD-6A2F-D0FA-E44E-8DE2898CABC3}"/>
              </a:ext>
            </a:extLst>
          </p:cNvPr>
          <p:cNvSpPr txBox="1"/>
          <p:nvPr/>
        </p:nvSpPr>
        <p:spPr>
          <a:xfrm>
            <a:off x="1545166" y="6094740"/>
            <a:ext cx="910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Fischer, Rolf &amp; Nolle, Eugen (2022): Elektrische Maschinen. Aufbau, Wirkungsweise und Betriebsverhalten (18. Auflage). München: Carl Hanser Verlag. S. 78. </a:t>
            </a:r>
          </a:p>
        </p:txBody>
      </p:sp>
    </p:spTree>
    <p:extLst>
      <p:ext uri="{BB962C8B-B14F-4D97-AF65-F5344CB8AC3E}">
        <p14:creationId xmlns:p14="http://schemas.microsoft.com/office/powerpoint/2010/main" val="627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2797E-5FE7-140B-DB71-1177A592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Ersatzschaltbild einer fremderregten Gleichstrommaschine im stationären Betrieb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8BEECB-BF47-7423-41E2-555DDD4E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77" y="2301907"/>
            <a:ext cx="5687243" cy="304627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45D8A-E770-AB50-E349-7D3CFF5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40BB2-9C6F-365E-7088-E38F1E94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A2612-3E54-83E4-C988-661EAC23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4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40FB19-51A5-574B-ADAB-3575472C9185}"/>
              </a:ext>
            </a:extLst>
          </p:cNvPr>
          <p:cNvSpPr txBox="1"/>
          <p:nvPr/>
        </p:nvSpPr>
        <p:spPr>
          <a:xfrm>
            <a:off x="1545166" y="6094740"/>
            <a:ext cx="910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Fischer, Rolf &amp; Nolle, Eugen (2022): Elektrische Maschinen. Aufbau, Wirkungsweise und Betriebsverhalten (18. Auflage). München: Carl Hanser Verlag. S. 79. </a:t>
            </a:r>
          </a:p>
        </p:txBody>
      </p:sp>
    </p:spTree>
    <p:extLst>
      <p:ext uri="{BB962C8B-B14F-4D97-AF65-F5344CB8AC3E}">
        <p14:creationId xmlns:p14="http://schemas.microsoft.com/office/powerpoint/2010/main" val="27257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15E18-ABE6-9372-B7E5-49DC1FDF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2. </a:t>
            </a:r>
            <a:r>
              <a:rPr lang="en-GB" sz="3600" dirty="0" err="1"/>
              <a:t>Ankerrückwirkung</a:t>
            </a:r>
            <a:r>
              <a:rPr lang="en-GB" sz="3600" dirty="0"/>
              <a:t> und </a:t>
            </a:r>
            <a:r>
              <a:rPr lang="en-GB" sz="3600" dirty="0" err="1"/>
              <a:t>Gegenmaßnahmen</a:t>
            </a:r>
            <a:endParaRPr lang="de-DE" sz="3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6DD8000-9260-7B64-AF5B-AF70FCC8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" t="3757" r="877" b="2987"/>
          <a:stretch/>
        </p:blipFill>
        <p:spPr>
          <a:xfrm>
            <a:off x="2006599" y="1716088"/>
            <a:ext cx="8178801" cy="30734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C903B-0345-967D-54D4-BEF3507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35488-5742-6A60-853F-2035D143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6C99F-D98F-15D2-3408-E150B0A8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5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40498F-D1D9-879E-EF30-F04ECDA61C82}"/>
              </a:ext>
            </a:extLst>
          </p:cNvPr>
          <p:cNvSpPr txBox="1"/>
          <p:nvPr/>
        </p:nvSpPr>
        <p:spPr>
          <a:xfrm>
            <a:off x="431799" y="4961467"/>
            <a:ext cx="1143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		unverzerrtes Hauptfeld 	    Ankerquerfeld		verzerrtes Feld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7DB1B6-9A96-E9DF-2F72-D739B99D9DDC}"/>
              </a:ext>
            </a:extLst>
          </p:cNvPr>
          <p:cNvSpPr txBox="1"/>
          <p:nvPr/>
        </p:nvSpPr>
        <p:spPr>
          <a:xfrm>
            <a:off x="127000" y="611012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Döring, Peter &amp; Fuest, Klaus (2007): Elektrische Maschinen und Antriebe. Lehr- und Arbeitsbuch für Gleich-, Wechsel- und Drehstrommaschinen sowie Elektronische Antriebstechnik (7. Auflage). Wiesbaden: Vieweg Verlag. S. 41.</a:t>
            </a:r>
          </a:p>
        </p:txBody>
      </p:sp>
    </p:spTree>
    <p:extLst>
      <p:ext uri="{BB962C8B-B14F-4D97-AF65-F5344CB8AC3E}">
        <p14:creationId xmlns:p14="http://schemas.microsoft.com/office/powerpoint/2010/main" val="247657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1A100-F4CF-7122-1DBF-7D11E672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312" y="2163337"/>
            <a:ext cx="4841488" cy="2475570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de-DE" dirty="0"/>
              <a:t>Erregerwicklung</a:t>
            </a:r>
          </a:p>
          <a:p>
            <a:pPr marL="514350" indent="-514350">
              <a:buAutoNum type="arabicParenBoth"/>
            </a:pPr>
            <a:r>
              <a:rPr lang="de-DE" dirty="0"/>
              <a:t>Ankerwicklung</a:t>
            </a:r>
          </a:p>
          <a:p>
            <a:pPr marL="514350" indent="-514350">
              <a:buAutoNum type="arabicParenBoth"/>
            </a:pPr>
            <a:r>
              <a:rPr lang="de-DE" dirty="0"/>
              <a:t>Wendepolwicklung</a:t>
            </a:r>
          </a:p>
          <a:p>
            <a:pPr marL="514350" indent="-514350">
              <a:buAutoNum type="arabicParenBoth"/>
            </a:pPr>
            <a:r>
              <a:rPr lang="de-DE" dirty="0"/>
              <a:t>Kompensationswicklung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053A6-E8A2-1BA8-0637-D525D78B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608E7-9F88-DE39-4699-23BA769A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3A000-224A-8D96-2C09-303D069E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6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B394CB-897D-7345-B591-0D4BFF525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"/>
          <a:stretch/>
        </p:blipFill>
        <p:spPr>
          <a:xfrm>
            <a:off x="1028700" y="457200"/>
            <a:ext cx="5067300" cy="5461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7CE8641-6181-7265-90B7-373A11DB1F7F}"/>
              </a:ext>
            </a:extLst>
          </p:cNvPr>
          <p:cNvSpPr txBox="1"/>
          <p:nvPr/>
        </p:nvSpPr>
        <p:spPr>
          <a:xfrm>
            <a:off x="127000" y="611012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Döring, Peter &amp; Fuest, Klaus (2007): Elektrische Maschinen und Antriebe. Lehr- und Arbeitsbuch für Gleich-, Wechsel- und Drehstrommaschinen sowie Elektronische Antriebstechnik (7. Auflage). Wiesbaden: Vieweg Verlag. S. 41.</a:t>
            </a:r>
          </a:p>
        </p:txBody>
      </p:sp>
    </p:spTree>
    <p:extLst>
      <p:ext uri="{BB962C8B-B14F-4D97-AF65-F5344CB8AC3E}">
        <p14:creationId xmlns:p14="http://schemas.microsoft.com/office/powerpoint/2010/main" val="1142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F2D6C-ED24-667A-66D6-57E4ADA4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686"/>
            <a:ext cx="10515600" cy="816694"/>
          </a:xfrm>
        </p:spPr>
        <p:txBody>
          <a:bodyPr>
            <a:normAutofit fontScale="90000"/>
          </a:bodyPr>
          <a:lstStyle/>
          <a:p>
            <a:r>
              <a:rPr lang="de-DE" dirty="0"/>
              <a:t>3. Auswertung Leerlaufversuch</a:t>
            </a:r>
            <a:br>
              <a:rPr lang="de-DE" dirty="0"/>
            </a:br>
            <a:r>
              <a:rPr lang="de-DE" dirty="0"/>
              <a:t>a) b)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E8BFB3-79C6-C7B3-4F71-4AC8952B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84" y="1726724"/>
            <a:ext cx="6691831" cy="46296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9DB55-EF74-3117-9208-A1761E06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D3CC4-9BCF-A60C-3075-77DD31B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553FC-2CE4-A074-3427-2718A5BD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7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F661DE-1FFA-96FC-96AE-87639AD0ED36}"/>
              </a:ext>
            </a:extLst>
          </p:cNvPr>
          <p:cNvSpPr txBox="1"/>
          <p:nvPr/>
        </p:nvSpPr>
        <p:spPr>
          <a:xfrm>
            <a:off x="5331662" y="1092770"/>
            <a:ext cx="1528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 err="1"/>
              <a:t>Uq</a:t>
            </a:r>
            <a:r>
              <a:rPr lang="de-DE" sz="2800" b="1" dirty="0"/>
              <a:t> = f(I</a:t>
            </a:r>
            <a:r>
              <a:rPr lang="de-DE" sz="2800" b="1" baseline="-25000" dirty="0"/>
              <a:t>E</a:t>
            </a:r>
            <a:r>
              <a:rPr lang="de-DE" sz="2800" b="1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CB315B-6C1F-B77D-2FDC-BED3AFB8ADDD}"/>
              </a:ext>
            </a:extLst>
          </p:cNvPr>
          <p:cNvSpPr txBox="1"/>
          <p:nvPr/>
        </p:nvSpPr>
        <p:spPr>
          <a:xfrm>
            <a:off x="9911752" y="5447643"/>
            <a:ext cx="20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00FF"/>
                </a:solidFill>
              </a:rPr>
              <a:t>U</a:t>
            </a:r>
            <a:r>
              <a:rPr lang="de-DE" sz="2400" b="1" baseline="-25000" dirty="0" err="1">
                <a:solidFill>
                  <a:srgbClr val="0000FF"/>
                </a:solidFill>
              </a:rPr>
              <a:t>rem</a:t>
            </a:r>
            <a:r>
              <a:rPr lang="de-DE" sz="2400" b="1" dirty="0">
                <a:solidFill>
                  <a:srgbClr val="0000FF"/>
                </a:solidFill>
              </a:rPr>
              <a:t> = 6,4 V</a:t>
            </a:r>
          </a:p>
        </p:txBody>
      </p:sp>
    </p:spTree>
    <p:extLst>
      <p:ext uri="{BB962C8B-B14F-4D97-AF65-F5344CB8AC3E}">
        <p14:creationId xmlns:p14="http://schemas.microsoft.com/office/powerpoint/2010/main" val="12322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0162C-F8C9-A9F8-1F15-1705B333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56F73B0-0790-A2E8-2A3A-4CD110BB0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00" y="1432301"/>
            <a:ext cx="7117400" cy="49240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7CD95-C189-1271-6461-409E9377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FD6E-10E8-FDD0-1927-08A2DAC8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A6BCE-53BE-34B1-B144-AB05F3A0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8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26F640-5C7A-E172-45D5-79E467623CBB}"/>
              </a:ext>
            </a:extLst>
          </p:cNvPr>
          <p:cNvSpPr txBox="1"/>
          <p:nvPr/>
        </p:nvSpPr>
        <p:spPr>
          <a:xfrm>
            <a:off x="5340290" y="766296"/>
            <a:ext cx="1511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 err="1"/>
              <a:t>Uq</a:t>
            </a:r>
            <a:r>
              <a:rPr lang="de-DE" sz="2800" b="1" dirty="0"/>
              <a:t> = f(n)</a:t>
            </a:r>
          </a:p>
        </p:txBody>
      </p:sp>
    </p:spTree>
    <p:extLst>
      <p:ext uri="{BB962C8B-B14F-4D97-AF65-F5344CB8AC3E}">
        <p14:creationId xmlns:p14="http://schemas.microsoft.com/office/powerpoint/2010/main" val="30844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77879-6DDA-7173-6D25-868F8773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13315-8EBB-BD15-F7FD-11DF66C3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B7828-C895-51BE-0A9C-7CDD5DE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24/06/2022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4F0CA-18C7-BDA2-ADD1-F4021BA5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Ayham Alhalaibi - Julia Blechle - Clara Huber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E3C94-C06E-7662-556C-FC3EDCF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FE8E-7B00-4FC5-8BEB-EF9039D0500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Breitbild</PresentationFormat>
  <Paragraphs>90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Gleichstrommaschine 2</vt:lpstr>
      <vt:lpstr>Gliederung</vt:lpstr>
      <vt:lpstr>1.  Ersatzschaltbild der Gleichstrommaschine </vt:lpstr>
      <vt:lpstr>Ersatzschaltbild einer fremderregten Gleichstrommaschine im stationären Betrieb</vt:lpstr>
      <vt:lpstr>2. Ankerrückwirkung und Gegenmaßnahmen</vt:lpstr>
      <vt:lpstr>PowerPoint-Präsentation</vt:lpstr>
      <vt:lpstr>3. Auswertung Leerlaufversuch a) b)</vt:lpstr>
      <vt:lpstr>c)</vt:lpstr>
      <vt:lpstr>d)</vt:lpstr>
      <vt:lpstr>4. Auswertung Drehzahlverstellung  a) 1. Änderung des Ankerkreiswiderstandes</vt:lpstr>
      <vt:lpstr>2. Änderung der Ankerspannung</vt:lpstr>
      <vt:lpstr>PowerPoint-Präsentation</vt:lpstr>
      <vt:lpstr>b) c)</vt:lpstr>
      <vt:lpstr>d)</vt:lpstr>
      <vt:lpstr>e)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Gleichstrommaschine 2</dc:title>
  <dc:creator>Clara Huber</dc:creator>
  <cp:lastModifiedBy>Clara Huber</cp:lastModifiedBy>
  <cp:revision>16</cp:revision>
  <dcterms:created xsi:type="dcterms:W3CDTF">2022-06-13T19:07:59Z</dcterms:created>
  <dcterms:modified xsi:type="dcterms:W3CDTF">2022-06-20T19:32:52Z</dcterms:modified>
</cp:coreProperties>
</file>