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9"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114" d="100"/>
          <a:sy n="114" d="100"/>
        </p:scale>
        <p:origin x="8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t>7/17/2023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313856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16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175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920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7/17/2023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78272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166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73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979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885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081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pPr/>
              <a:t>7/17/2023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95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2087149"/>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oodread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3391-705B-FAC9-2E43-1A5378710A5B}"/>
              </a:ext>
            </a:extLst>
          </p:cNvPr>
          <p:cNvSpPr>
            <a:spLocks noGrp="1"/>
          </p:cNvSpPr>
          <p:nvPr>
            <p:ph type="ctrTitle"/>
          </p:nvPr>
        </p:nvSpPr>
        <p:spPr>
          <a:xfrm>
            <a:off x="1560576" y="2176048"/>
            <a:ext cx="9070848" cy="2505904"/>
          </a:xfrm>
        </p:spPr>
        <p:txBody>
          <a:bodyPr/>
          <a:lstStyle/>
          <a:p>
            <a:r>
              <a:rPr lang="en-US" sz="6600" b="0" i="0" dirty="0">
                <a:solidFill>
                  <a:srgbClr val="374151"/>
                </a:solidFill>
                <a:effectLst/>
                <a:latin typeface="Söhne"/>
              </a:rPr>
              <a:t>Optimal Review Ranking for Shopper's Decision Making</a:t>
            </a:r>
            <a:endParaRPr lang="ar-SA" sz="6600" dirty="0"/>
          </a:p>
        </p:txBody>
      </p:sp>
    </p:spTree>
    <p:extLst>
      <p:ext uri="{BB962C8B-B14F-4D97-AF65-F5344CB8AC3E}">
        <p14:creationId xmlns:p14="http://schemas.microsoft.com/office/powerpoint/2010/main" val="102627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B6A-5F4D-E873-3A10-710629E75A77}"/>
              </a:ext>
            </a:extLst>
          </p:cNvPr>
          <p:cNvSpPr>
            <a:spLocks noGrp="1"/>
          </p:cNvSpPr>
          <p:nvPr>
            <p:ph type="title"/>
          </p:nvPr>
        </p:nvSpPr>
        <p:spPr/>
        <p:txBody>
          <a:bodyPr/>
          <a:lstStyle/>
          <a:p>
            <a:r>
              <a:rPr lang="en-US" dirty="0"/>
              <a:t>Work Methodology</a:t>
            </a:r>
            <a:r>
              <a:rPr lang="en-US" sz="2800" dirty="0"/>
              <a:t>(continue)</a:t>
            </a:r>
            <a:endParaRPr lang="ar-SA" dirty="0"/>
          </a:p>
        </p:txBody>
      </p:sp>
      <p:sp>
        <p:nvSpPr>
          <p:cNvPr id="3" name="Content Placeholder 2">
            <a:extLst>
              <a:ext uri="{FF2B5EF4-FFF2-40B4-BE49-F238E27FC236}">
                <a16:creationId xmlns:a16="http://schemas.microsoft.com/office/drawing/2014/main" id="{C0F4F5A2-C111-9929-ACE7-357E96257DF6}"/>
              </a:ext>
            </a:extLst>
          </p:cNvPr>
          <p:cNvSpPr>
            <a:spLocks noGrp="1"/>
          </p:cNvSpPr>
          <p:nvPr>
            <p:ph idx="1"/>
          </p:nvPr>
        </p:nvSpPr>
        <p:spPr>
          <a:xfrm>
            <a:off x="1066800" y="1744911"/>
            <a:ext cx="10400950" cy="4815280"/>
          </a:xfrm>
        </p:spPr>
        <p:txBody>
          <a:bodyPr>
            <a:normAutofit/>
          </a:bodyPr>
          <a:lstStyle/>
          <a:p>
            <a:pPr marL="0" indent="0" algn="l" rtl="0">
              <a:buNone/>
            </a:pPr>
            <a:r>
              <a:rPr lang="en-US" b="1" dirty="0">
                <a:latin typeface="Century Gothic (Body)"/>
              </a:rPr>
              <a:t>5- </a:t>
            </a:r>
            <a:r>
              <a:rPr lang="en-US" sz="2000" b="1" i="0" dirty="0">
                <a:solidFill>
                  <a:srgbClr val="374151"/>
                </a:solidFill>
                <a:effectLst/>
                <a:latin typeface="Century Gothic (Body)"/>
              </a:rPr>
              <a:t>Farasa for Stemming</a:t>
            </a:r>
            <a:r>
              <a:rPr lang="en-US" sz="2300" b="1" dirty="0">
                <a:latin typeface="Century Gothic (Body)"/>
              </a:rPr>
              <a:t>:</a:t>
            </a:r>
          </a:p>
          <a:p>
            <a:pPr marL="0" indent="0" algn="l" rtl="0">
              <a:buNone/>
            </a:pPr>
            <a:endParaRPr lang="en-US" sz="100" b="1" dirty="0">
              <a:latin typeface="Century Gothic (Body)"/>
            </a:endParaRPr>
          </a:p>
          <a:p>
            <a:pPr algn="l" rtl="0">
              <a:buFont typeface="Arial" panose="020B0604020202020204" pitchFamily="34" charset="0"/>
              <a:buChar char="•"/>
            </a:pPr>
            <a:r>
              <a:rPr lang="en-US" sz="2000" b="0" i="0" dirty="0">
                <a:solidFill>
                  <a:srgbClr val="374151"/>
                </a:solidFill>
                <a:effectLst/>
                <a:latin typeface="Century Gothic (Body)"/>
              </a:rPr>
              <a:t>Stemming simplifies words to their base form</a:t>
            </a:r>
          </a:p>
          <a:p>
            <a:pPr algn="l" rtl="0">
              <a:buFont typeface="Arial" panose="020B0604020202020204" pitchFamily="34" charset="0"/>
              <a:buChar char="•"/>
            </a:pPr>
            <a:r>
              <a:rPr lang="en-US" sz="2000" b="0" i="0" dirty="0">
                <a:solidFill>
                  <a:srgbClr val="374151"/>
                </a:solidFill>
                <a:effectLst/>
                <a:latin typeface="Century Gothic (Body)"/>
              </a:rPr>
              <a:t>Efficient vocabulary reduction</a:t>
            </a:r>
          </a:p>
          <a:p>
            <a:pPr algn="l" rtl="0">
              <a:buFont typeface="Arial" panose="020B0604020202020204" pitchFamily="34" charset="0"/>
              <a:buChar char="•"/>
            </a:pPr>
            <a:r>
              <a:rPr lang="en-US" sz="2000" b="0" i="0" dirty="0">
                <a:solidFill>
                  <a:srgbClr val="374151"/>
                </a:solidFill>
                <a:effectLst/>
                <a:latin typeface="Century Gothic (Body)"/>
              </a:rPr>
              <a:t>Improved computational efficiency in analysis tasks</a:t>
            </a:r>
          </a:p>
          <a:p>
            <a:pPr marL="0" indent="0" algn="l" rtl="0">
              <a:buNone/>
            </a:pPr>
            <a:endParaRPr lang="en-US" sz="1050" dirty="0"/>
          </a:p>
          <a:p>
            <a:pPr marL="0" indent="0" algn="l" rtl="0">
              <a:buNone/>
            </a:pPr>
            <a:r>
              <a:rPr lang="en-US" dirty="0"/>
              <a:t>Example:</a:t>
            </a:r>
          </a:p>
          <a:p>
            <a:pPr marL="0" indent="0" algn="l" rtl="0">
              <a:buNone/>
            </a:pPr>
            <a:endParaRPr lang="en-US" sz="200" dirty="0"/>
          </a:p>
          <a:p>
            <a:pPr marL="0" indent="0" algn="l" rtl="0">
              <a:buNone/>
            </a:pPr>
            <a:r>
              <a:rPr lang="en-US" dirty="0"/>
              <a:t>Nouns and Adjective : </a:t>
            </a:r>
            <a:r>
              <a:rPr lang="ar-SA" dirty="0"/>
              <a:t>['كتاب', 'مثير', 'شيق', '</a:t>
            </a:r>
            <a:r>
              <a:rPr lang="ar-SA" dirty="0">
                <a:highlight>
                  <a:srgbClr val="FFFF00"/>
                </a:highlight>
              </a:rPr>
              <a:t>القراءة</a:t>
            </a:r>
            <a:r>
              <a:rPr lang="ar-SA" dirty="0"/>
              <a:t>', 'نظرة', 'شاملة', 'أسلوب', 'سلس', 'واضح', '</a:t>
            </a:r>
            <a:r>
              <a:rPr lang="ar-SA" dirty="0" err="1">
                <a:highlight>
                  <a:srgbClr val="FFFF00"/>
                </a:highlight>
              </a:rPr>
              <a:t>قراءت</a:t>
            </a:r>
            <a:r>
              <a:rPr lang="ar-SA" dirty="0"/>
              <a:t>']</a:t>
            </a:r>
            <a:endParaRPr lang="en-US" dirty="0"/>
          </a:p>
          <a:p>
            <a:pPr marL="0" indent="0" algn="l" rtl="0">
              <a:buNone/>
            </a:pPr>
            <a:r>
              <a:rPr lang="en-US" dirty="0"/>
              <a:t> </a:t>
            </a:r>
          </a:p>
          <a:p>
            <a:pPr marL="0" indent="0" algn="l" rtl="0">
              <a:buNone/>
            </a:pPr>
            <a:r>
              <a:rPr lang="en-US" dirty="0"/>
              <a:t>Nouns and Adjective: </a:t>
            </a:r>
            <a:r>
              <a:rPr lang="ar-SA" dirty="0"/>
              <a:t>['كتاب', 'مثير', 'شيق', '</a:t>
            </a:r>
            <a:r>
              <a:rPr lang="ar-SA" dirty="0">
                <a:highlight>
                  <a:srgbClr val="FFFF00"/>
                </a:highlight>
              </a:rPr>
              <a:t>قراءة</a:t>
            </a:r>
            <a:r>
              <a:rPr lang="ar-SA" dirty="0"/>
              <a:t>', 'نظرة', 'شامل', 'أسلوب', 'سلس', 'واضح', </a:t>
            </a:r>
            <a:r>
              <a:rPr lang="ar-SA" dirty="0">
                <a:highlight>
                  <a:srgbClr val="FFFF00"/>
                </a:highlight>
              </a:rPr>
              <a:t>'قراءة'</a:t>
            </a:r>
            <a:r>
              <a:rPr lang="ar-SA" dirty="0"/>
              <a:t>]</a:t>
            </a:r>
            <a:endParaRPr lang="en-US" dirty="0"/>
          </a:p>
        </p:txBody>
      </p:sp>
    </p:spTree>
    <p:extLst>
      <p:ext uri="{BB962C8B-B14F-4D97-AF65-F5344CB8AC3E}">
        <p14:creationId xmlns:p14="http://schemas.microsoft.com/office/powerpoint/2010/main" val="139794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B6A-5F4D-E873-3A10-710629E75A77}"/>
              </a:ext>
            </a:extLst>
          </p:cNvPr>
          <p:cNvSpPr>
            <a:spLocks noGrp="1"/>
          </p:cNvSpPr>
          <p:nvPr>
            <p:ph type="title"/>
          </p:nvPr>
        </p:nvSpPr>
        <p:spPr>
          <a:xfrm>
            <a:off x="915798" y="130866"/>
            <a:ext cx="10058400" cy="1371600"/>
          </a:xfrm>
        </p:spPr>
        <p:txBody>
          <a:bodyPr/>
          <a:lstStyle/>
          <a:p>
            <a:r>
              <a:rPr lang="en-US" dirty="0"/>
              <a:t>Work Methodology</a:t>
            </a:r>
            <a:r>
              <a:rPr lang="en-US" sz="2800" dirty="0"/>
              <a:t>(continue)</a:t>
            </a:r>
            <a:endParaRPr lang="ar-SA" dirty="0"/>
          </a:p>
        </p:txBody>
      </p:sp>
      <p:sp>
        <p:nvSpPr>
          <p:cNvPr id="3" name="Content Placeholder 2">
            <a:extLst>
              <a:ext uri="{FF2B5EF4-FFF2-40B4-BE49-F238E27FC236}">
                <a16:creationId xmlns:a16="http://schemas.microsoft.com/office/drawing/2014/main" id="{C0F4F5A2-C111-9929-ACE7-357E96257DF6}"/>
              </a:ext>
            </a:extLst>
          </p:cNvPr>
          <p:cNvSpPr>
            <a:spLocks noGrp="1"/>
          </p:cNvSpPr>
          <p:nvPr>
            <p:ph idx="1"/>
          </p:nvPr>
        </p:nvSpPr>
        <p:spPr>
          <a:xfrm>
            <a:off x="991299" y="1224793"/>
            <a:ext cx="10442895" cy="5335398"/>
          </a:xfrm>
        </p:spPr>
        <p:txBody>
          <a:bodyPr>
            <a:normAutofit fontScale="85000" lnSpcReduction="20000"/>
          </a:bodyPr>
          <a:lstStyle/>
          <a:p>
            <a:pPr marL="0" indent="0" algn="l" rtl="0">
              <a:buNone/>
            </a:pPr>
            <a:r>
              <a:rPr lang="en-US" b="1" dirty="0"/>
              <a:t>6- </a:t>
            </a:r>
            <a:r>
              <a:rPr lang="en-US" sz="2400" b="1" i="0" dirty="0">
                <a:solidFill>
                  <a:srgbClr val="374151"/>
                </a:solidFill>
                <a:effectLst/>
                <a:latin typeface="Century Gothic (Body)"/>
              </a:rPr>
              <a:t>Applying Frequency-based Method (TF-IDF)</a:t>
            </a:r>
            <a:r>
              <a:rPr lang="en-US" sz="2300" b="1" dirty="0">
                <a:latin typeface="Century Gothic (Body)"/>
              </a:rPr>
              <a:t>:</a:t>
            </a:r>
          </a:p>
          <a:p>
            <a:pPr marL="0" indent="0" algn="l" rtl="0">
              <a:buNone/>
            </a:pPr>
            <a:endParaRPr lang="en-US" sz="100" b="1" dirty="0"/>
          </a:p>
          <a:p>
            <a:pPr lvl="1" algn="l" rtl="0">
              <a:buFont typeface="Arial" panose="020B0604020202020204" pitchFamily="34" charset="0"/>
              <a:buChar char="•"/>
            </a:pPr>
            <a:r>
              <a:rPr lang="en-US" sz="1800" b="0" i="0" dirty="0">
                <a:solidFill>
                  <a:srgbClr val="374151"/>
                </a:solidFill>
                <a:effectLst/>
                <a:latin typeface="Century Gothic (Body)"/>
              </a:rPr>
              <a:t>TF measures term frequency in a review</a:t>
            </a:r>
          </a:p>
          <a:p>
            <a:pPr lvl="1" algn="l" rtl="0">
              <a:buFont typeface="Arial" panose="020B0604020202020204" pitchFamily="34" charset="0"/>
              <a:buChar char="•"/>
            </a:pPr>
            <a:r>
              <a:rPr lang="en-US" sz="1800" b="0" i="0" dirty="0">
                <a:solidFill>
                  <a:srgbClr val="374151"/>
                </a:solidFill>
                <a:effectLst/>
                <a:latin typeface="Century Gothic (Body)"/>
              </a:rPr>
              <a:t>IDF measures term rarity across all reviews</a:t>
            </a:r>
          </a:p>
          <a:p>
            <a:pPr lvl="1" algn="l" rtl="0">
              <a:buFont typeface="Arial" panose="020B0604020202020204" pitchFamily="34" charset="0"/>
              <a:buChar char="•"/>
            </a:pPr>
            <a:r>
              <a:rPr lang="en-US" sz="1800" b="0" i="0" dirty="0">
                <a:solidFill>
                  <a:srgbClr val="374151"/>
                </a:solidFill>
                <a:effectLst/>
                <a:latin typeface="Century Gothic (Body)"/>
              </a:rPr>
              <a:t>TF-IDF combines both scores for term importance</a:t>
            </a:r>
          </a:p>
          <a:p>
            <a:pPr lvl="1" algn="l" rtl="0">
              <a:buFont typeface="Arial" panose="020B0604020202020204" pitchFamily="34" charset="0"/>
              <a:buChar char="•"/>
            </a:pPr>
            <a:r>
              <a:rPr lang="en-US" sz="1800" b="0" i="0" dirty="0">
                <a:solidFill>
                  <a:srgbClr val="374151"/>
                </a:solidFill>
                <a:effectLst/>
                <a:latin typeface="Century Gothic (Body)"/>
              </a:rPr>
              <a:t>Highlights significant and unique keywords</a:t>
            </a:r>
          </a:p>
          <a:p>
            <a:pPr lvl="1" algn="l" rtl="0">
              <a:buFont typeface="Arial" panose="020B0604020202020204" pitchFamily="34" charset="0"/>
              <a:buChar char="•"/>
            </a:pPr>
            <a:r>
              <a:rPr lang="en-US" sz="1800" b="0" i="0" dirty="0">
                <a:solidFill>
                  <a:srgbClr val="374151"/>
                </a:solidFill>
                <a:effectLst/>
                <a:latin typeface="Century Gothic (Body)"/>
              </a:rPr>
              <a:t>Enhances accurate analysis and personalized recommendations</a:t>
            </a:r>
          </a:p>
          <a:p>
            <a:pPr marL="0" indent="0" algn="l" rtl="0">
              <a:buNone/>
            </a:pPr>
            <a:endParaRPr lang="en-US" sz="1050" dirty="0"/>
          </a:p>
          <a:p>
            <a:pPr marL="0" indent="0" algn="l" rtl="0">
              <a:buNone/>
            </a:pPr>
            <a:r>
              <a:rPr lang="en-US" dirty="0"/>
              <a:t>Example: </a:t>
            </a:r>
            <a:r>
              <a:rPr lang="en-US" sz="1800" i="0" dirty="0">
                <a:solidFill>
                  <a:srgbClr val="374151"/>
                </a:solidFill>
                <a:effectLst/>
                <a:latin typeface="Söhne"/>
              </a:rPr>
              <a:t>TF-IDF</a:t>
            </a:r>
            <a:r>
              <a:rPr lang="en-US" dirty="0"/>
              <a:t> values for some words in user-568832 reviews:</a:t>
            </a:r>
          </a:p>
          <a:p>
            <a:pPr marL="0" indent="0" algn="l" rtl="0">
              <a:buNone/>
            </a:pPr>
            <a:endParaRPr lang="en-US" sz="100" dirty="0"/>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مسرحية </a:t>
            </a:r>
            <a:r>
              <a:rPr lang="en-US" b="0" i="0" dirty="0">
                <a:solidFill>
                  <a:srgbClr val="212121"/>
                </a:solidFill>
                <a:effectLst/>
                <a:latin typeface="Courier New" panose="02070309020205020404" pitchFamily="49" charset="0"/>
              </a:rPr>
              <a:t>Weights: [0.19493999097391132, 0.2792955725275054]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فلسطين </a:t>
            </a:r>
            <a:r>
              <a:rPr lang="en-US" b="0" i="0" dirty="0">
                <a:solidFill>
                  <a:srgbClr val="212121"/>
                </a:solidFill>
                <a:effectLst/>
                <a:latin typeface="Courier New" panose="02070309020205020404" pitchFamily="49" charset="0"/>
              </a:rPr>
              <a:t>Weights: [2.892156152897621]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غسان </a:t>
            </a:r>
            <a:r>
              <a:rPr lang="en-US" b="0" i="0" dirty="0">
                <a:solidFill>
                  <a:srgbClr val="212121"/>
                </a:solidFill>
                <a:effectLst/>
                <a:latin typeface="Courier New" panose="02070309020205020404" pitchFamily="49" charset="0"/>
              </a:rPr>
              <a:t>Weights: [2.892156152897621]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كتاب </a:t>
            </a:r>
            <a:r>
              <a:rPr lang="en-US" b="0" i="0" dirty="0">
                <a:solidFill>
                  <a:srgbClr val="212121"/>
                </a:solidFill>
                <a:effectLst/>
                <a:latin typeface="Courier New" panose="02070309020205020404" pitchFamily="49" charset="0"/>
              </a:rPr>
              <a:t>Weights: [0.2807807261266475, 0.21164732945581718, 0.15226403739577962]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جريء </a:t>
            </a:r>
            <a:r>
              <a:rPr lang="en-US" b="0" i="0" dirty="0">
                <a:solidFill>
                  <a:srgbClr val="212121"/>
                </a:solidFill>
                <a:effectLst/>
                <a:latin typeface="Courier New" panose="02070309020205020404" pitchFamily="49" charset="0"/>
              </a:rPr>
              <a:t>Weights: [0.2345016097340388]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ناس </a:t>
            </a:r>
            <a:r>
              <a:rPr lang="en-US" b="0" i="0" dirty="0">
                <a:solidFill>
                  <a:srgbClr val="212121"/>
                </a:solidFill>
                <a:effectLst/>
                <a:latin typeface="Courier New" panose="02070309020205020404" pitchFamily="49" charset="0"/>
              </a:rPr>
              <a:t>Weights: [0.17636827339603653]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منبهر </a:t>
            </a:r>
            <a:r>
              <a:rPr lang="en-US" b="0" i="0" dirty="0">
                <a:solidFill>
                  <a:srgbClr val="212121"/>
                </a:solidFill>
                <a:effectLst/>
                <a:latin typeface="Courier New" panose="02070309020205020404" pitchFamily="49" charset="0"/>
              </a:rPr>
              <a:t>Weights: [0.17636827339603653]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مصر </a:t>
            </a:r>
            <a:r>
              <a:rPr lang="en-US" b="0" i="0" dirty="0">
                <a:solidFill>
                  <a:srgbClr val="212121"/>
                </a:solidFill>
                <a:effectLst/>
                <a:latin typeface="Courier New" panose="02070309020205020404" pitchFamily="49" charset="0"/>
              </a:rPr>
              <a:t>Weights: [0.1458612274480481, 0.21240123476127368, 2.332567206452783] </a:t>
            </a:r>
          </a:p>
          <a:p>
            <a:pPr marL="0" indent="0" algn="l" rtl="0">
              <a:buNone/>
            </a:pPr>
            <a:r>
              <a:rPr lang="en-US" b="0" i="0" dirty="0">
                <a:solidFill>
                  <a:srgbClr val="212121"/>
                </a:solidFill>
                <a:effectLst/>
                <a:latin typeface="Courier New" panose="02070309020205020404" pitchFamily="49" charset="0"/>
              </a:rPr>
              <a:t>Word: </a:t>
            </a:r>
            <a:r>
              <a:rPr lang="ar-SA" b="0" i="0" dirty="0">
                <a:solidFill>
                  <a:srgbClr val="212121"/>
                </a:solidFill>
                <a:effectLst/>
                <a:latin typeface="Courier New" panose="02070309020205020404" pitchFamily="49" charset="0"/>
              </a:rPr>
              <a:t> ثورة </a:t>
            </a:r>
            <a:r>
              <a:rPr lang="en-US" b="0" i="0" dirty="0">
                <a:solidFill>
                  <a:srgbClr val="212121"/>
                </a:solidFill>
                <a:effectLst/>
                <a:latin typeface="Courier New" panose="02070309020205020404" pitchFamily="49" charset="0"/>
              </a:rPr>
              <a:t>Weights: [0.16137530076342588, 0.4699852557367499]. . .</a:t>
            </a:r>
            <a:endParaRPr lang="en-US" dirty="0"/>
          </a:p>
        </p:txBody>
      </p:sp>
    </p:spTree>
    <p:extLst>
      <p:ext uri="{BB962C8B-B14F-4D97-AF65-F5344CB8AC3E}">
        <p14:creationId xmlns:p14="http://schemas.microsoft.com/office/powerpoint/2010/main" val="102415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9D69-C764-3102-D430-D784AF8EA396}"/>
              </a:ext>
            </a:extLst>
          </p:cNvPr>
          <p:cNvSpPr>
            <a:spLocks noGrp="1"/>
          </p:cNvSpPr>
          <p:nvPr>
            <p:ph type="title"/>
          </p:nvPr>
        </p:nvSpPr>
        <p:spPr>
          <a:xfrm>
            <a:off x="459646" y="249333"/>
            <a:ext cx="10058400" cy="1371600"/>
          </a:xfrm>
        </p:spPr>
        <p:txBody>
          <a:bodyPr/>
          <a:lstStyle/>
          <a:p>
            <a:r>
              <a:rPr lang="en-US" dirty="0"/>
              <a:t>User Profiling</a:t>
            </a:r>
            <a:endParaRPr lang="ar-SA" dirty="0"/>
          </a:p>
        </p:txBody>
      </p:sp>
      <p:sp>
        <p:nvSpPr>
          <p:cNvPr id="3" name="Content Placeholder 2">
            <a:extLst>
              <a:ext uri="{FF2B5EF4-FFF2-40B4-BE49-F238E27FC236}">
                <a16:creationId xmlns:a16="http://schemas.microsoft.com/office/drawing/2014/main" id="{9E02BC2A-ED85-1BEA-A641-591980D5E358}"/>
              </a:ext>
            </a:extLst>
          </p:cNvPr>
          <p:cNvSpPr>
            <a:spLocks noGrp="1"/>
          </p:cNvSpPr>
          <p:nvPr>
            <p:ph idx="1"/>
          </p:nvPr>
        </p:nvSpPr>
        <p:spPr>
          <a:xfrm>
            <a:off x="459646" y="1502854"/>
            <a:ext cx="10603686" cy="1691044"/>
          </a:xfrm>
        </p:spPr>
        <p:txBody>
          <a:bodyPr>
            <a:normAutofit/>
          </a:bodyPr>
          <a:lstStyle/>
          <a:p>
            <a:pPr algn="l" rtl="0">
              <a:buFont typeface="+mj-lt"/>
              <a:buAutoNum type="arabicPeriod"/>
            </a:pPr>
            <a:r>
              <a:rPr lang="en-US" b="1" i="0" dirty="0">
                <a:solidFill>
                  <a:srgbClr val="374151"/>
                </a:solidFill>
                <a:effectLst/>
                <a:latin typeface="Century Gothic (Body)"/>
              </a:rPr>
              <a:t>Constructing User Profiles</a:t>
            </a:r>
            <a:r>
              <a:rPr lang="en-US" b="0" i="0" dirty="0">
                <a:solidFill>
                  <a:srgbClr val="374151"/>
                </a:solidFill>
                <a:effectLst/>
                <a:latin typeface="Century Gothic (Body)"/>
              </a:rPr>
              <a:t>:</a:t>
            </a:r>
          </a:p>
          <a:p>
            <a:pPr lvl="1" algn="l" rtl="0">
              <a:buFont typeface="Arial" panose="020B0604020202020204" pitchFamily="34" charset="0"/>
              <a:buChar char="•"/>
            </a:pPr>
            <a:r>
              <a:rPr lang="en-US" b="0" i="0" dirty="0">
                <a:solidFill>
                  <a:srgbClr val="374151"/>
                </a:solidFill>
                <a:effectLst/>
                <a:latin typeface="Century Gothic (Body)"/>
              </a:rPr>
              <a:t>User profiles are built from their reviews on different books.</a:t>
            </a:r>
          </a:p>
          <a:p>
            <a:pPr lvl="1" algn="l" rtl="0">
              <a:buFont typeface="Arial" panose="020B0604020202020204" pitchFamily="34" charset="0"/>
              <a:buChar char="•"/>
            </a:pPr>
            <a:r>
              <a:rPr lang="en-US" b="0" i="0" dirty="0">
                <a:solidFill>
                  <a:srgbClr val="374151"/>
                </a:solidFill>
                <a:effectLst/>
                <a:latin typeface="Century Gothic (Body)"/>
              </a:rPr>
              <a:t>TF-IDF technique assigns weights to words in the reviews.</a:t>
            </a:r>
          </a:p>
          <a:p>
            <a:pPr lvl="1" algn="l" rtl="0">
              <a:buFont typeface="Arial" panose="020B0604020202020204" pitchFamily="34" charset="0"/>
              <a:buChar char="•"/>
            </a:pPr>
            <a:r>
              <a:rPr lang="en-US" b="0" i="0" dirty="0">
                <a:solidFill>
                  <a:srgbClr val="374151"/>
                </a:solidFill>
                <a:effectLst/>
                <a:latin typeface="Century Gothic (Body)"/>
              </a:rPr>
              <a:t>Words with multiple weights are consolidated within the user corpus.</a:t>
            </a:r>
          </a:p>
          <a:p>
            <a:pPr lvl="1" algn="l" rtl="0">
              <a:buFont typeface="Arial" panose="020B0604020202020204" pitchFamily="34" charset="0"/>
              <a:buChar char="•"/>
            </a:pPr>
            <a:r>
              <a:rPr lang="en-US" b="0" i="0" dirty="0">
                <a:solidFill>
                  <a:srgbClr val="374151"/>
                </a:solidFill>
                <a:effectLst/>
                <a:latin typeface="Century Gothic (Body)"/>
              </a:rPr>
              <a:t>We prefer </a:t>
            </a:r>
            <a:r>
              <a:rPr lang="en-US" b="1" i="0" dirty="0">
                <a:solidFill>
                  <a:srgbClr val="374151"/>
                </a:solidFill>
                <a:effectLst/>
                <a:latin typeface="Century Gothic (Body)"/>
              </a:rPr>
              <a:t>summing the weights </a:t>
            </a:r>
            <a:r>
              <a:rPr lang="en-US" b="0" i="0" dirty="0">
                <a:solidFill>
                  <a:srgbClr val="374151"/>
                </a:solidFill>
                <a:effectLst/>
                <a:latin typeface="Century Gothic (Body)"/>
              </a:rPr>
              <a:t>to capture the most frequent and important words.</a:t>
            </a:r>
          </a:p>
          <a:p>
            <a:pPr algn="l" rtl="0"/>
            <a:endParaRPr lang="ar-SA" dirty="0"/>
          </a:p>
        </p:txBody>
      </p:sp>
      <p:sp>
        <p:nvSpPr>
          <p:cNvPr id="5" name="TextBox 4">
            <a:extLst>
              <a:ext uri="{FF2B5EF4-FFF2-40B4-BE49-F238E27FC236}">
                <a16:creationId xmlns:a16="http://schemas.microsoft.com/office/drawing/2014/main" id="{106B8755-5CB3-0E68-A470-C49893088793}"/>
              </a:ext>
            </a:extLst>
          </p:cNvPr>
          <p:cNvSpPr txBox="1"/>
          <p:nvPr/>
        </p:nvSpPr>
        <p:spPr>
          <a:xfrm>
            <a:off x="4741003" y="3563583"/>
            <a:ext cx="7649537" cy="2646878"/>
          </a:xfrm>
          <a:prstGeom prst="rect">
            <a:avLst/>
          </a:prstGeom>
          <a:noFill/>
        </p:spPr>
        <p:txBody>
          <a:bodyPr wrap="square" rtlCol="1">
            <a:spAutoFit/>
          </a:bodyPr>
          <a:lstStyle/>
          <a:p>
            <a:pPr algn="l" rtl="0"/>
            <a:endParaRPr lang="en-US" b="0" i="0" dirty="0">
              <a:solidFill>
                <a:srgbClr val="374151"/>
              </a:solidFill>
              <a:effectLst/>
              <a:latin typeface="Söhne"/>
            </a:endParaRPr>
          </a:p>
          <a:p>
            <a:pPr algn="l" rtl="0">
              <a:buFont typeface="Arial" panose="020B0604020202020204" pitchFamily="34" charset="0"/>
              <a:buChar char="•"/>
            </a:pPr>
            <a:r>
              <a:rPr lang="en-US" b="1" i="0" dirty="0">
                <a:solidFill>
                  <a:srgbClr val="374151"/>
                </a:solidFill>
                <a:effectLst/>
                <a:latin typeface="17"/>
              </a:rPr>
              <a:t> </a:t>
            </a:r>
            <a:r>
              <a:rPr lang="en-US" sz="1600" b="1" i="0" dirty="0">
                <a:solidFill>
                  <a:srgbClr val="374151"/>
                </a:solidFill>
                <a:effectLst/>
                <a:latin typeface="Century Gothic (Body)"/>
              </a:rPr>
              <a:t>Case II: Reviews without conflicts:</a:t>
            </a:r>
          </a:p>
          <a:p>
            <a:pPr lvl="1">
              <a:buFont typeface="Arial" panose="020B0604020202020204" pitchFamily="34" charset="0"/>
              <a:buChar char="•"/>
            </a:pPr>
            <a:r>
              <a:rPr lang="en-US" sz="1600" b="0" i="0" dirty="0">
                <a:solidFill>
                  <a:srgbClr val="374151"/>
                </a:solidFill>
                <a:effectLst/>
                <a:latin typeface="Century Gothic (Body)"/>
              </a:rPr>
              <a:t> We consider sentiment score and rating to update the weights.</a:t>
            </a:r>
          </a:p>
          <a:p>
            <a:pPr lvl="1"/>
            <a:endParaRPr lang="en-US" sz="1600" b="0" i="0" dirty="0">
              <a:solidFill>
                <a:srgbClr val="374151"/>
              </a:solidFill>
              <a:effectLst/>
              <a:latin typeface="Century Gothic (Body)"/>
            </a:endParaRPr>
          </a:p>
          <a:p>
            <a:pPr lvl="1">
              <a:buFont typeface="Arial" panose="020B0604020202020204" pitchFamily="34" charset="0"/>
              <a:buChar char="•"/>
            </a:pPr>
            <a:r>
              <a:rPr lang="en-US" sz="1600" b="0" i="0" dirty="0">
                <a:solidFill>
                  <a:srgbClr val="374151"/>
                </a:solidFill>
                <a:effectLst/>
                <a:latin typeface="Century Gothic (Body)"/>
              </a:rPr>
              <a:t> Equation: </a:t>
            </a:r>
          </a:p>
          <a:p>
            <a:pPr lvl="1"/>
            <a:r>
              <a:rPr lang="en-US" sz="1600" b="1" dirty="0">
                <a:solidFill>
                  <a:srgbClr val="FF0000"/>
                </a:solidFill>
                <a:latin typeface="Century Gothic (Body)"/>
              </a:rPr>
              <a:t>       N</a:t>
            </a:r>
            <a:r>
              <a:rPr lang="en-US" sz="1600" b="1" i="0" dirty="0">
                <a:solidFill>
                  <a:srgbClr val="FF0000"/>
                </a:solidFill>
                <a:effectLst/>
                <a:latin typeface="Century Gothic (Body)"/>
              </a:rPr>
              <a:t>ew weight = old weight + (semantic score * α) + (rating * β).</a:t>
            </a:r>
          </a:p>
          <a:p>
            <a:pPr lvl="1"/>
            <a:endParaRPr lang="en-US" sz="1600" b="1" i="0" dirty="0">
              <a:solidFill>
                <a:srgbClr val="374151"/>
              </a:solidFill>
              <a:effectLst/>
              <a:latin typeface="Century Gothic (Body)"/>
            </a:endParaRPr>
          </a:p>
          <a:p>
            <a:pPr lvl="1">
              <a:buFont typeface="Arial" panose="020B0604020202020204" pitchFamily="34" charset="0"/>
              <a:buChar char="•"/>
            </a:pPr>
            <a:r>
              <a:rPr lang="en-US" sz="1600" b="0" i="0" dirty="0">
                <a:solidFill>
                  <a:srgbClr val="374151"/>
                </a:solidFill>
                <a:effectLst/>
                <a:latin typeface="Century Gothic (Body)"/>
              </a:rPr>
              <a:t> α and β are parameters used to adjust the influence of sentiment score and rating. We use (</a:t>
            </a:r>
            <a:r>
              <a:rPr lang="ar-SA" sz="1600" b="0" i="0" dirty="0">
                <a:solidFill>
                  <a:srgbClr val="343541"/>
                </a:solidFill>
                <a:effectLst/>
                <a:latin typeface="Century Gothic (Body)"/>
              </a:rPr>
              <a:t>∝</a:t>
            </a:r>
            <a:r>
              <a:rPr lang="en-US" sz="1600" b="0" i="0" dirty="0">
                <a:solidFill>
                  <a:srgbClr val="343541"/>
                </a:solidFill>
                <a:effectLst/>
                <a:latin typeface="Century Gothic (Body)"/>
              </a:rPr>
              <a:t> = 0.3 and </a:t>
            </a:r>
            <a:r>
              <a:rPr lang="ar-SA" sz="1600" b="0" i="0" dirty="0">
                <a:solidFill>
                  <a:srgbClr val="343541"/>
                </a:solidFill>
                <a:effectLst/>
                <a:latin typeface="Century Gothic (Body)"/>
              </a:rPr>
              <a:t>𝛽</a:t>
            </a:r>
            <a:r>
              <a:rPr lang="en-US" sz="1600" b="0" i="0" dirty="0">
                <a:solidFill>
                  <a:srgbClr val="343541"/>
                </a:solidFill>
                <a:effectLst/>
                <a:latin typeface="Century Gothic (Body)"/>
              </a:rPr>
              <a:t> =0.5) from experiments</a:t>
            </a:r>
            <a:r>
              <a:rPr lang="en-US" sz="1600" dirty="0">
                <a:solidFill>
                  <a:srgbClr val="343541"/>
                </a:solidFill>
                <a:latin typeface="Century Gothic (Body)"/>
              </a:rPr>
              <a:t>.</a:t>
            </a:r>
            <a:endParaRPr lang="en-US" sz="1600" b="0" i="0" dirty="0">
              <a:solidFill>
                <a:srgbClr val="374151"/>
              </a:solidFill>
              <a:effectLst/>
              <a:latin typeface="Century Gothic (Body)"/>
            </a:endParaRPr>
          </a:p>
          <a:p>
            <a:endParaRPr lang="ar-SA" dirty="0"/>
          </a:p>
        </p:txBody>
      </p:sp>
      <p:sp>
        <p:nvSpPr>
          <p:cNvPr id="6" name="TextBox 5">
            <a:extLst>
              <a:ext uri="{FF2B5EF4-FFF2-40B4-BE49-F238E27FC236}">
                <a16:creationId xmlns:a16="http://schemas.microsoft.com/office/drawing/2014/main" id="{86C82980-C73B-34CD-1AEE-67A57BC8758B}"/>
              </a:ext>
            </a:extLst>
          </p:cNvPr>
          <p:cNvSpPr txBox="1"/>
          <p:nvPr/>
        </p:nvSpPr>
        <p:spPr>
          <a:xfrm>
            <a:off x="596841" y="3319701"/>
            <a:ext cx="4479721" cy="2831544"/>
          </a:xfrm>
          <a:prstGeom prst="rect">
            <a:avLst/>
          </a:prstGeom>
          <a:noFill/>
        </p:spPr>
        <p:txBody>
          <a:bodyPr wrap="square" rtlCol="1">
            <a:spAutoFit/>
          </a:bodyPr>
          <a:lstStyle/>
          <a:p>
            <a:r>
              <a:rPr lang="en-US" sz="1600" b="1" i="0" dirty="0">
                <a:solidFill>
                  <a:srgbClr val="374151"/>
                </a:solidFill>
                <a:effectLst/>
                <a:latin typeface="Söhne"/>
              </a:rPr>
              <a:t> </a:t>
            </a:r>
            <a:r>
              <a:rPr lang="en-US" sz="1600" b="1" i="0" dirty="0">
                <a:solidFill>
                  <a:srgbClr val="374151"/>
                </a:solidFill>
                <a:effectLst/>
                <a:latin typeface="Century Gothic (Body)"/>
              </a:rPr>
              <a:t>Term weight equation</a:t>
            </a:r>
            <a:r>
              <a:rPr lang="en-US" sz="1600" b="0" i="0" dirty="0">
                <a:solidFill>
                  <a:srgbClr val="374151"/>
                </a:solidFill>
                <a:effectLst/>
                <a:latin typeface="Century Gothic (Body)"/>
              </a:rPr>
              <a:t>:</a:t>
            </a:r>
          </a:p>
          <a:p>
            <a:pPr algn="l" rtl="0"/>
            <a:endParaRPr lang="en-US" sz="1600" b="0" i="0" dirty="0">
              <a:solidFill>
                <a:srgbClr val="374151"/>
              </a:solidFill>
              <a:effectLst/>
              <a:latin typeface="Century Gothic (Body)"/>
            </a:endParaRPr>
          </a:p>
          <a:p>
            <a:pPr algn="l" rtl="0">
              <a:buFont typeface="Arial" panose="020B0604020202020204" pitchFamily="34" charset="0"/>
              <a:buChar char="•"/>
            </a:pPr>
            <a:r>
              <a:rPr lang="en-US" sz="1600" b="1" i="0" dirty="0">
                <a:solidFill>
                  <a:srgbClr val="374151"/>
                </a:solidFill>
                <a:effectLst/>
                <a:latin typeface="Century Gothic (Body)"/>
              </a:rPr>
              <a:t> Case I: Reviews with conflicts (e.g., negative sentiment but high rating):</a:t>
            </a:r>
          </a:p>
          <a:p>
            <a:pPr algn="l" rtl="0"/>
            <a:endParaRPr lang="en-US" sz="1600" b="1" i="0" dirty="0">
              <a:solidFill>
                <a:srgbClr val="374151"/>
              </a:solidFill>
              <a:effectLst/>
              <a:latin typeface="Century Gothic (Body)"/>
            </a:endParaRPr>
          </a:p>
          <a:p>
            <a:pPr lvl="1">
              <a:buFont typeface="Arial" panose="020B0604020202020204" pitchFamily="34" charset="0"/>
              <a:buChar char="•"/>
            </a:pPr>
            <a:r>
              <a:rPr lang="en-US" sz="1600" b="0" i="0" dirty="0">
                <a:solidFill>
                  <a:srgbClr val="374151"/>
                </a:solidFill>
                <a:effectLst/>
                <a:latin typeface="Century Gothic (Body)"/>
              </a:rPr>
              <a:t>The weight of the term remains the same in such cases.</a:t>
            </a:r>
          </a:p>
          <a:p>
            <a:pPr lvl="1"/>
            <a:endParaRPr lang="en-US" sz="1600" b="0" i="0" dirty="0">
              <a:solidFill>
                <a:srgbClr val="374151"/>
              </a:solidFill>
              <a:effectLst/>
              <a:latin typeface="Century Gothic (Body)"/>
            </a:endParaRPr>
          </a:p>
          <a:p>
            <a:pPr lvl="1">
              <a:buFont typeface="Arial" panose="020B0604020202020204" pitchFamily="34" charset="0"/>
              <a:buChar char="•"/>
            </a:pPr>
            <a:r>
              <a:rPr lang="en-US" sz="1600" b="0" i="0" dirty="0">
                <a:solidFill>
                  <a:srgbClr val="374151"/>
                </a:solidFill>
                <a:effectLst/>
                <a:latin typeface="Century Gothic (Body)"/>
              </a:rPr>
              <a:t>Equation:</a:t>
            </a:r>
          </a:p>
          <a:p>
            <a:pPr lvl="1"/>
            <a:r>
              <a:rPr lang="en-US" sz="1600" b="0" i="0" dirty="0">
                <a:solidFill>
                  <a:srgbClr val="374151"/>
                </a:solidFill>
                <a:effectLst/>
                <a:latin typeface="Century Gothic (Body)"/>
              </a:rPr>
              <a:t>       </a:t>
            </a:r>
            <a:r>
              <a:rPr lang="en-US" sz="1600" b="1" i="0" dirty="0">
                <a:solidFill>
                  <a:srgbClr val="FF0000"/>
                </a:solidFill>
                <a:effectLst/>
                <a:latin typeface="Century Gothic (Body)"/>
              </a:rPr>
              <a:t>New weight = Old weight.</a:t>
            </a:r>
          </a:p>
          <a:p>
            <a:r>
              <a:rPr lang="en-US" dirty="0"/>
              <a:t> </a:t>
            </a:r>
            <a:endParaRPr lang="ar-SA" dirty="0"/>
          </a:p>
        </p:txBody>
      </p:sp>
    </p:spTree>
    <p:extLst>
      <p:ext uri="{BB962C8B-B14F-4D97-AF65-F5344CB8AC3E}">
        <p14:creationId xmlns:p14="http://schemas.microsoft.com/office/powerpoint/2010/main" val="8478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1D07-D523-0BF2-00BA-A5DF6AD22A6D}"/>
              </a:ext>
            </a:extLst>
          </p:cNvPr>
          <p:cNvSpPr>
            <a:spLocks noGrp="1"/>
          </p:cNvSpPr>
          <p:nvPr>
            <p:ph type="title"/>
          </p:nvPr>
        </p:nvSpPr>
        <p:spPr/>
        <p:txBody>
          <a:bodyPr/>
          <a:lstStyle/>
          <a:p>
            <a:r>
              <a:rPr lang="en-US" dirty="0"/>
              <a:t>User Profiling</a:t>
            </a:r>
            <a:r>
              <a:rPr lang="en-US" sz="2800" dirty="0"/>
              <a:t>(continue)</a:t>
            </a:r>
            <a:endParaRPr lang="ar-SA" dirty="0"/>
          </a:p>
        </p:txBody>
      </p:sp>
      <p:sp>
        <p:nvSpPr>
          <p:cNvPr id="3" name="Content Placeholder 2">
            <a:extLst>
              <a:ext uri="{FF2B5EF4-FFF2-40B4-BE49-F238E27FC236}">
                <a16:creationId xmlns:a16="http://schemas.microsoft.com/office/drawing/2014/main" id="{BE3DC61B-CE0D-ED23-5874-3AF90B677550}"/>
              </a:ext>
            </a:extLst>
          </p:cNvPr>
          <p:cNvSpPr>
            <a:spLocks noGrp="1"/>
          </p:cNvSpPr>
          <p:nvPr>
            <p:ph idx="1"/>
          </p:nvPr>
        </p:nvSpPr>
        <p:spPr>
          <a:xfrm>
            <a:off x="1066800" y="1801117"/>
            <a:ext cx="10058400" cy="1126642"/>
          </a:xfrm>
        </p:spPr>
        <p:txBody>
          <a:bodyPr/>
          <a:lstStyle/>
          <a:p>
            <a:pPr marL="0" indent="0" algn="l" rtl="0">
              <a:buNone/>
            </a:pPr>
            <a:r>
              <a:rPr lang="en-US" b="1" i="0" dirty="0">
                <a:solidFill>
                  <a:srgbClr val="374151"/>
                </a:solidFill>
                <a:effectLst/>
                <a:latin typeface="Söhne"/>
              </a:rPr>
              <a:t>Selecting Top Terms:</a:t>
            </a:r>
          </a:p>
          <a:p>
            <a:pPr lvl="1" algn="l" rtl="0">
              <a:buFont typeface="Arial" panose="020B0604020202020204" pitchFamily="34" charset="0"/>
              <a:buChar char="•"/>
            </a:pPr>
            <a:r>
              <a:rPr lang="en-US" b="0" i="0" dirty="0">
                <a:solidFill>
                  <a:srgbClr val="374151"/>
                </a:solidFill>
                <a:effectLst/>
                <a:latin typeface="Söhne"/>
              </a:rPr>
              <a:t>After updating weights, we select the </a:t>
            </a:r>
            <a:r>
              <a:rPr lang="en-US" b="1" i="0" dirty="0">
                <a:solidFill>
                  <a:srgbClr val="374151"/>
                </a:solidFill>
                <a:effectLst/>
                <a:latin typeface="Söhne"/>
              </a:rPr>
              <a:t>top 30 terms </a:t>
            </a:r>
            <a:r>
              <a:rPr lang="en-US" b="0" i="0" dirty="0">
                <a:solidFill>
                  <a:srgbClr val="374151"/>
                </a:solidFill>
                <a:effectLst/>
                <a:latin typeface="Söhne"/>
              </a:rPr>
              <a:t>with the </a:t>
            </a:r>
            <a:r>
              <a:rPr lang="en-US" b="1" i="0" dirty="0">
                <a:solidFill>
                  <a:srgbClr val="374151"/>
                </a:solidFill>
                <a:effectLst/>
                <a:latin typeface="Söhne"/>
              </a:rPr>
              <a:t>highest weights</a:t>
            </a:r>
            <a:r>
              <a:rPr lang="en-US" b="0" i="0" dirty="0">
                <a:solidFill>
                  <a:srgbClr val="374151"/>
                </a:solidFill>
                <a:effectLst/>
                <a:latin typeface="Söhne"/>
              </a:rPr>
              <a:t>.</a:t>
            </a:r>
          </a:p>
          <a:p>
            <a:pPr lvl="1" algn="l" rtl="0">
              <a:buFont typeface="Arial" panose="020B0604020202020204" pitchFamily="34" charset="0"/>
              <a:buChar char="•"/>
            </a:pPr>
            <a:r>
              <a:rPr lang="en-US" b="0" i="0" dirty="0">
                <a:solidFill>
                  <a:srgbClr val="374151"/>
                </a:solidFill>
                <a:effectLst/>
                <a:latin typeface="Söhne"/>
              </a:rPr>
              <a:t>These terms represent the user's interests and preferences for personalized recommendations.</a:t>
            </a:r>
          </a:p>
          <a:p>
            <a:pPr algn="l" rtl="0"/>
            <a:endParaRPr lang="en-US" dirty="0"/>
          </a:p>
          <a:p>
            <a:pPr algn="l" rtl="0"/>
            <a:endParaRPr lang="ar-SA" dirty="0"/>
          </a:p>
        </p:txBody>
      </p:sp>
      <p:pic>
        <p:nvPicPr>
          <p:cNvPr id="5" name="Picture 4">
            <a:extLst>
              <a:ext uri="{FF2B5EF4-FFF2-40B4-BE49-F238E27FC236}">
                <a16:creationId xmlns:a16="http://schemas.microsoft.com/office/drawing/2014/main" id="{FCD33999-F5F1-D0E7-1B39-F4FD6C08FA80}"/>
              </a:ext>
            </a:extLst>
          </p:cNvPr>
          <p:cNvPicPr>
            <a:picLocks noChangeAspect="1"/>
          </p:cNvPicPr>
          <p:nvPr/>
        </p:nvPicPr>
        <p:blipFill>
          <a:blip r:embed="rId2"/>
          <a:stretch>
            <a:fillRect/>
          </a:stretch>
        </p:blipFill>
        <p:spPr>
          <a:xfrm>
            <a:off x="1428923" y="2994869"/>
            <a:ext cx="4667077" cy="3006772"/>
          </a:xfrm>
          <a:prstGeom prst="rect">
            <a:avLst/>
          </a:prstGeom>
        </p:spPr>
      </p:pic>
      <p:pic>
        <p:nvPicPr>
          <p:cNvPr id="7" name="Picture 6">
            <a:extLst>
              <a:ext uri="{FF2B5EF4-FFF2-40B4-BE49-F238E27FC236}">
                <a16:creationId xmlns:a16="http://schemas.microsoft.com/office/drawing/2014/main" id="{2E947BDB-60CA-D765-E0D4-BCA6EF88FAB5}"/>
              </a:ext>
            </a:extLst>
          </p:cNvPr>
          <p:cNvPicPr>
            <a:picLocks noChangeAspect="1"/>
          </p:cNvPicPr>
          <p:nvPr/>
        </p:nvPicPr>
        <p:blipFill>
          <a:blip r:embed="rId3"/>
          <a:stretch>
            <a:fillRect/>
          </a:stretch>
        </p:blipFill>
        <p:spPr>
          <a:xfrm>
            <a:off x="6442742" y="2994870"/>
            <a:ext cx="4667077" cy="3006771"/>
          </a:xfrm>
          <a:prstGeom prst="rect">
            <a:avLst/>
          </a:prstGeom>
        </p:spPr>
      </p:pic>
      <p:sp>
        <p:nvSpPr>
          <p:cNvPr id="8" name="TextBox 7">
            <a:extLst>
              <a:ext uri="{FF2B5EF4-FFF2-40B4-BE49-F238E27FC236}">
                <a16:creationId xmlns:a16="http://schemas.microsoft.com/office/drawing/2014/main" id="{CEF43D36-1F58-D813-A440-1B8788B6470F}"/>
              </a:ext>
            </a:extLst>
          </p:cNvPr>
          <p:cNvSpPr txBox="1"/>
          <p:nvPr/>
        </p:nvSpPr>
        <p:spPr>
          <a:xfrm>
            <a:off x="2583810" y="6068794"/>
            <a:ext cx="2197915" cy="338554"/>
          </a:xfrm>
          <a:prstGeom prst="rect">
            <a:avLst/>
          </a:prstGeom>
          <a:noFill/>
        </p:spPr>
        <p:txBody>
          <a:bodyPr wrap="square" rtlCol="1">
            <a:spAutoFit/>
          </a:bodyPr>
          <a:lstStyle/>
          <a:p>
            <a:r>
              <a:rPr lang="en-US" sz="1600" dirty="0"/>
              <a:t>User-5688322 profile</a:t>
            </a:r>
            <a:endParaRPr lang="ar-SA" sz="1600" dirty="0"/>
          </a:p>
        </p:txBody>
      </p:sp>
      <p:sp>
        <p:nvSpPr>
          <p:cNvPr id="9" name="TextBox 8">
            <a:extLst>
              <a:ext uri="{FF2B5EF4-FFF2-40B4-BE49-F238E27FC236}">
                <a16:creationId xmlns:a16="http://schemas.microsoft.com/office/drawing/2014/main" id="{6E5FE066-40CD-4BAF-20EB-B94D0E3C3FD9}"/>
              </a:ext>
            </a:extLst>
          </p:cNvPr>
          <p:cNvSpPr txBox="1"/>
          <p:nvPr/>
        </p:nvSpPr>
        <p:spPr>
          <a:xfrm>
            <a:off x="7769603" y="6068752"/>
            <a:ext cx="2758580" cy="369332"/>
          </a:xfrm>
          <a:prstGeom prst="rect">
            <a:avLst/>
          </a:prstGeom>
          <a:noFill/>
        </p:spPr>
        <p:txBody>
          <a:bodyPr wrap="square" rtlCol="1">
            <a:spAutoFit/>
          </a:bodyPr>
          <a:lstStyle/>
          <a:p>
            <a:r>
              <a:rPr lang="en-US" sz="1600" dirty="0"/>
              <a:t>User-21545383</a:t>
            </a:r>
            <a:r>
              <a:rPr lang="en-US" dirty="0"/>
              <a:t> profile</a:t>
            </a:r>
            <a:endParaRPr lang="ar-SA" dirty="0"/>
          </a:p>
        </p:txBody>
      </p:sp>
    </p:spTree>
    <p:extLst>
      <p:ext uri="{BB962C8B-B14F-4D97-AF65-F5344CB8AC3E}">
        <p14:creationId xmlns:p14="http://schemas.microsoft.com/office/powerpoint/2010/main" val="419244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781B-6AFB-1A98-4275-F38CF2F1B88E}"/>
              </a:ext>
            </a:extLst>
          </p:cNvPr>
          <p:cNvSpPr>
            <a:spLocks noGrp="1"/>
          </p:cNvSpPr>
          <p:nvPr>
            <p:ph type="title"/>
          </p:nvPr>
        </p:nvSpPr>
        <p:spPr>
          <a:xfrm>
            <a:off x="722851" y="583871"/>
            <a:ext cx="10058400" cy="808701"/>
          </a:xfrm>
        </p:spPr>
        <p:txBody>
          <a:bodyPr/>
          <a:lstStyle/>
          <a:p>
            <a:r>
              <a:rPr lang="en-US" b="0" i="0" dirty="0">
                <a:solidFill>
                  <a:srgbClr val="374151"/>
                </a:solidFill>
                <a:effectLst/>
                <a:latin typeface="Söhne"/>
              </a:rPr>
              <a:t>Ranking of Reviews</a:t>
            </a:r>
            <a:endParaRPr lang="ar-SA" dirty="0"/>
          </a:p>
        </p:txBody>
      </p:sp>
      <p:sp>
        <p:nvSpPr>
          <p:cNvPr id="3" name="Content Placeholder 2">
            <a:extLst>
              <a:ext uri="{FF2B5EF4-FFF2-40B4-BE49-F238E27FC236}">
                <a16:creationId xmlns:a16="http://schemas.microsoft.com/office/drawing/2014/main" id="{328F5C6E-AF64-7C28-12F3-9059CA1051AE}"/>
              </a:ext>
            </a:extLst>
          </p:cNvPr>
          <p:cNvSpPr>
            <a:spLocks noGrp="1"/>
          </p:cNvSpPr>
          <p:nvPr>
            <p:ph idx="1"/>
          </p:nvPr>
        </p:nvSpPr>
        <p:spPr>
          <a:xfrm>
            <a:off x="1066799" y="1392571"/>
            <a:ext cx="10535175" cy="5226343"/>
          </a:xfrm>
        </p:spPr>
        <p:txBody>
          <a:bodyPr>
            <a:normAutofit/>
          </a:bodyPr>
          <a:lstStyle/>
          <a:p>
            <a:pPr algn="l" rtl="0">
              <a:buFont typeface="+mj-lt"/>
              <a:buAutoNum type="arabicPeriod"/>
            </a:pPr>
            <a:r>
              <a:rPr lang="en-US" b="0" i="0" dirty="0">
                <a:solidFill>
                  <a:srgbClr val="374151"/>
                </a:solidFill>
                <a:effectLst/>
                <a:latin typeface="Söhne"/>
              </a:rPr>
              <a:t> </a:t>
            </a:r>
            <a:r>
              <a:rPr lang="en-US" b="1" i="0" dirty="0">
                <a:solidFill>
                  <a:srgbClr val="374151"/>
                </a:solidFill>
                <a:effectLst/>
                <a:latin typeface="Söhne"/>
              </a:rPr>
              <a:t>Selecting Books and Applying Stemming</a:t>
            </a:r>
            <a:r>
              <a:rPr lang="en-US" b="0" i="0" dirty="0">
                <a:solidFill>
                  <a:srgbClr val="374151"/>
                </a:solidFill>
                <a:effectLst/>
                <a:latin typeface="Söhne"/>
              </a:rPr>
              <a:t>:</a:t>
            </a:r>
            <a:endParaRPr lang="en-US" sz="100" b="0" i="0" dirty="0">
              <a:solidFill>
                <a:srgbClr val="374151"/>
              </a:solidFill>
              <a:effectLst/>
              <a:latin typeface="Söhne"/>
            </a:endParaRPr>
          </a:p>
          <a:p>
            <a:pPr lvl="1" algn="l" rtl="0">
              <a:buFont typeface="Arial" panose="020B0604020202020204" pitchFamily="34" charset="0"/>
              <a:buChar char="•"/>
            </a:pPr>
            <a:r>
              <a:rPr lang="en-US" b="0" i="0" dirty="0">
                <a:solidFill>
                  <a:srgbClr val="374151"/>
                </a:solidFill>
                <a:effectLst/>
                <a:latin typeface="Söhne"/>
              </a:rPr>
              <a:t>Randomly choose 10 unique books from the BRA Dataset.</a:t>
            </a:r>
          </a:p>
          <a:p>
            <a:pPr lvl="1" algn="l" rtl="0">
              <a:buFont typeface="Arial" panose="020B0604020202020204" pitchFamily="34" charset="0"/>
              <a:buChar char="•"/>
            </a:pPr>
            <a:r>
              <a:rPr lang="en-US" b="0" i="0" dirty="0">
                <a:solidFill>
                  <a:srgbClr val="374151"/>
                </a:solidFill>
                <a:effectLst/>
                <a:latin typeface="Söhne"/>
              </a:rPr>
              <a:t>Apply the stemming process only to the review text.</a:t>
            </a:r>
          </a:p>
          <a:p>
            <a:pPr marL="274320" lvl="1" indent="0" algn="l" rtl="0">
              <a:buNone/>
            </a:pPr>
            <a:endParaRPr lang="en-US" sz="700" b="0" i="0" dirty="0">
              <a:solidFill>
                <a:srgbClr val="374151"/>
              </a:solidFill>
              <a:effectLst/>
              <a:latin typeface="Söhne"/>
            </a:endParaRPr>
          </a:p>
          <a:p>
            <a:pPr marL="0" indent="0" algn="l" rtl="0">
              <a:buNone/>
            </a:pPr>
            <a:r>
              <a:rPr lang="en-US" b="0" i="0" dirty="0">
                <a:solidFill>
                  <a:srgbClr val="374151"/>
                </a:solidFill>
                <a:effectLst/>
                <a:latin typeface="Söhne"/>
              </a:rPr>
              <a:t>2. </a:t>
            </a:r>
            <a:r>
              <a:rPr lang="en-US" b="1" i="0" dirty="0">
                <a:solidFill>
                  <a:srgbClr val="374151"/>
                </a:solidFill>
                <a:effectLst/>
                <a:latin typeface="Söhne"/>
              </a:rPr>
              <a:t>Elastic Search Engine</a:t>
            </a:r>
            <a:r>
              <a:rPr lang="en-US" b="0" i="0" dirty="0">
                <a:solidFill>
                  <a:srgbClr val="374151"/>
                </a:solidFill>
                <a:effectLst/>
                <a:latin typeface="Söhne"/>
              </a:rPr>
              <a:t>:</a:t>
            </a:r>
          </a:p>
          <a:p>
            <a:pPr lvl="1" algn="l" rtl="0">
              <a:buFont typeface="Arial" panose="020B0604020202020204" pitchFamily="34" charset="0"/>
              <a:buChar char="•"/>
            </a:pPr>
            <a:r>
              <a:rPr lang="en-US" b="0" i="0" dirty="0">
                <a:solidFill>
                  <a:srgbClr val="374151"/>
                </a:solidFill>
                <a:effectLst/>
                <a:latin typeface="Söhne"/>
              </a:rPr>
              <a:t>Powerful engine for handling large data and performing fast searches.</a:t>
            </a:r>
          </a:p>
          <a:p>
            <a:pPr lvl="1" algn="l" rtl="0">
              <a:buFont typeface="Arial" panose="020B0604020202020204" pitchFamily="34" charset="0"/>
              <a:buChar char="•"/>
            </a:pPr>
            <a:r>
              <a:rPr lang="en-US" b="0" i="0" dirty="0">
                <a:solidFill>
                  <a:srgbClr val="374151"/>
                </a:solidFill>
                <a:effectLst/>
                <a:latin typeface="Söhne"/>
              </a:rPr>
              <a:t>Indexes documents (book reviews) and enables complex queries (user profile).</a:t>
            </a:r>
          </a:p>
          <a:p>
            <a:pPr lvl="1" algn="l" rtl="0">
              <a:buFont typeface="Arial" panose="020B0604020202020204" pitchFamily="34" charset="0"/>
              <a:buChar char="•"/>
            </a:pPr>
            <a:r>
              <a:rPr lang="en-US" b="0" i="0" dirty="0">
                <a:solidFill>
                  <a:srgbClr val="374151"/>
                </a:solidFill>
                <a:effectLst/>
                <a:latin typeface="Söhne"/>
              </a:rPr>
              <a:t>Uses tokenization and inverted index for efficient search.</a:t>
            </a:r>
          </a:p>
          <a:p>
            <a:pPr lvl="1" algn="l" rtl="0">
              <a:buFont typeface="Arial" panose="020B0604020202020204" pitchFamily="34" charset="0"/>
              <a:buChar char="•"/>
            </a:pPr>
            <a:r>
              <a:rPr lang="en-US" b="0" i="0" dirty="0">
                <a:solidFill>
                  <a:srgbClr val="374151"/>
                </a:solidFill>
                <a:effectLst/>
                <a:latin typeface="Söhne"/>
              </a:rPr>
              <a:t>Default ranking model is BM25.</a:t>
            </a:r>
          </a:p>
          <a:p>
            <a:pPr algn="l" rtl="0">
              <a:buFont typeface="Arial" panose="020B0604020202020204" pitchFamily="34" charset="0"/>
              <a:buChar char="•"/>
            </a:pPr>
            <a:endParaRPr lang="en-US" sz="500" b="0" i="0" dirty="0">
              <a:solidFill>
                <a:srgbClr val="374151"/>
              </a:solidFill>
              <a:effectLst/>
              <a:latin typeface="Söhne"/>
            </a:endParaRPr>
          </a:p>
          <a:p>
            <a:pPr marL="0" indent="0" algn="l" rtl="0">
              <a:buNone/>
            </a:pPr>
            <a:r>
              <a:rPr lang="en-US" b="0" i="0" dirty="0">
                <a:solidFill>
                  <a:srgbClr val="374151"/>
                </a:solidFill>
                <a:effectLst/>
                <a:latin typeface="Söhne"/>
              </a:rPr>
              <a:t>3. </a:t>
            </a:r>
            <a:r>
              <a:rPr lang="en-US" b="1" i="0" dirty="0">
                <a:solidFill>
                  <a:srgbClr val="374151"/>
                </a:solidFill>
                <a:effectLst/>
                <a:latin typeface="Söhne"/>
              </a:rPr>
              <a:t>BM25 Ranking Model</a:t>
            </a:r>
            <a:r>
              <a:rPr lang="en-US" b="0" i="0" dirty="0">
                <a:solidFill>
                  <a:srgbClr val="374151"/>
                </a:solidFill>
                <a:effectLst/>
                <a:latin typeface="Söhne"/>
              </a:rPr>
              <a:t>:</a:t>
            </a:r>
          </a:p>
          <a:p>
            <a:pPr lvl="1" algn="l" rtl="0">
              <a:buFont typeface="Arial" panose="020B0604020202020204" pitchFamily="34" charset="0"/>
              <a:buChar char="•"/>
            </a:pPr>
            <a:r>
              <a:rPr lang="en-US" b="0" i="0" dirty="0">
                <a:solidFill>
                  <a:srgbClr val="374151"/>
                </a:solidFill>
                <a:effectLst/>
                <a:latin typeface="Söhne"/>
              </a:rPr>
              <a:t>Improves upon TF-IDF by considering document length and average document length.</a:t>
            </a:r>
          </a:p>
          <a:p>
            <a:pPr lvl="1" algn="l" rtl="0">
              <a:buFont typeface="Arial" panose="020B0604020202020204" pitchFamily="34" charset="0"/>
              <a:buChar char="•"/>
            </a:pPr>
            <a:r>
              <a:rPr lang="en-US" b="0" i="0" dirty="0">
                <a:solidFill>
                  <a:srgbClr val="374151"/>
                </a:solidFill>
                <a:effectLst/>
                <a:latin typeface="Söhne"/>
              </a:rPr>
              <a:t>Uses a probabilistic approach to rank documents based on query relevance.</a:t>
            </a:r>
          </a:p>
          <a:p>
            <a:pPr lvl="1" algn="l" rtl="0">
              <a:buFont typeface="Arial" panose="020B0604020202020204" pitchFamily="34" charset="0"/>
              <a:buChar char="•"/>
            </a:pPr>
            <a:r>
              <a:rPr lang="en-US" b="0" i="0" dirty="0">
                <a:solidFill>
                  <a:srgbClr val="374151"/>
                </a:solidFill>
                <a:effectLst/>
                <a:latin typeface="Söhne"/>
              </a:rPr>
              <a:t>Formula includes term frequency, inverse document frequency, document length, and tuning parameters.</a:t>
            </a:r>
          </a:p>
          <a:p>
            <a:pPr marL="274320" lvl="1" indent="0" algn="l" rtl="0">
              <a:buNone/>
            </a:pPr>
            <a:endParaRPr lang="en-US" b="0" i="0" dirty="0">
              <a:solidFill>
                <a:srgbClr val="374151"/>
              </a:solidFill>
              <a:effectLst/>
              <a:latin typeface="Söhne"/>
            </a:endParaRPr>
          </a:p>
          <a:p>
            <a:pPr marL="274320" lvl="1" indent="0" algn="ctr" rtl="0">
              <a:buNone/>
            </a:pPr>
            <a:endParaRPr lang="en-US" b="0" i="0" dirty="0">
              <a:solidFill>
                <a:srgbClr val="374151"/>
              </a:solidFill>
              <a:effectLst/>
              <a:latin typeface="Söhne"/>
            </a:endParaRPr>
          </a:p>
          <a:p>
            <a:pPr lvl="1" algn="l" rtl="0">
              <a:buFont typeface="Arial" panose="020B0604020202020204" pitchFamily="34" charset="0"/>
              <a:buChar char="•"/>
            </a:pPr>
            <a:r>
              <a:rPr lang="en-US" b="0" i="0" dirty="0">
                <a:solidFill>
                  <a:srgbClr val="374151"/>
                </a:solidFill>
                <a:effectLst/>
                <a:latin typeface="Söhne"/>
              </a:rPr>
              <a:t>Widely used for efficient and accurate ranking in information retrieval systems.</a:t>
            </a:r>
          </a:p>
          <a:p>
            <a:pPr lvl="1" algn="l" rtl="0">
              <a:buFont typeface="Arial" panose="020B0604020202020204" pitchFamily="34" charset="0"/>
              <a:buChar char="•"/>
            </a:pPr>
            <a:endParaRPr lang="en-US" b="0" i="0" dirty="0">
              <a:solidFill>
                <a:srgbClr val="374151"/>
              </a:solidFill>
              <a:effectLst/>
              <a:latin typeface="Söhne"/>
            </a:endParaRPr>
          </a:p>
          <a:p>
            <a:pPr marL="274320" lvl="1" indent="0" algn="l" rtl="0">
              <a:buNone/>
            </a:pPr>
            <a:endParaRPr lang="en-US" b="0" i="0" dirty="0">
              <a:solidFill>
                <a:srgbClr val="374151"/>
              </a:solidFill>
              <a:effectLst/>
              <a:latin typeface="Söhne"/>
            </a:endParaRPr>
          </a:p>
          <a:p>
            <a:pPr algn="l" rtl="0"/>
            <a:endParaRPr lang="ar-SA" dirty="0"/>
          </a:p>
        </p:txBody>
      </p:sp>
      <p:pic>
        <p:nvPicPr>
          <p:cNvPr id="5" name="Picture 4">
            <a:extLst>
              <a:ext uri="{FF2B5EF4-FFF2-40B4-BE49-F238E27FC236}">
                <a16:creationId xmlns:a16="http://schemas.microsoft.com/office/drawing/2014/main" id="{C12EEFDD-DBB5-EA8E-093E-9448579B55E7}"/>
              </a:ext>
            </a:extLst>
          </p:cNvPr>
          <p:cNvPicPr>
            <a:picLocks noChangeAspect="1"/>
          </p:cNvPicPr>
          <p:nvPr/>
        </p:nvPicPr>
        <p:blipFill>
          <a:blip r:embed="rId2"/>
          <a:stretch>
            <a:fillRect/>
          </a:stretch>
        </p:blipFill>
        <p:spPr>
          <a:xfrm>
            <a:off x="4355326" y="5704598"/>
            <a:ext cx="2968263" cy="569531"/>
          </a:xfrm>
          <a:prstGeom prst="rect">
            <a:avLst/>
          </a:prstGeom>
        </p:spPr>
      </p:pic>
    </p:spTree>
    <p:extLst>
      <p:ext uri="{BB962C8B-B14F-4D97-AF65-F5344CB8AC3E}">
        <p14:creationId xmlns:p14="http://schemas.microsoft.com/office/powerpoint/2010/main" val="608608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4F51-FA2F-9233-A47D-5BE123436734}"/>
              </a:ext>
            </a:extLst>
          </p:cNvPr>
          <p:cNvSpPr>
            <a:spLocks noGrp="1"/>
          </p:cNvSpPr>
          <p:nvPr>
            <p:ph type="title"/>
          </p:nvPr>
        </p:nvSpPr>
        <p:spPr>
          <a:xfrm>
            <a:off x="641336" y="507514"/>
            <a:ext cx="10058400" cy="1371600"/>
          </a:xfrm>
        </p:spPr>
        <p:txBody>
          <a:bodyPr/>
          <a:lstStyle/>
          <a:p>
            <a:r>
              <a:rPr lang="en-US" dirty="0"/>
              <a:t>Results</a:t>
            </a:r>
            <a:endParaRPr lang="ar-SA" dirty="0"/>
          </a:p>
        </p:txBody>
      </p:sp>
      <p:pic>
        <p:nvPicPr>
          <p:cNvPr id="5" name="Content Placeholder 4">
            <a:extLst>
              <a:ext uri="{FF2B5EF4-FFF2-40B4-BE49-F238E27FC236}">
                <a16:creationId xmlns:a16="http://schemas.microsoft.com/office/drawing/2014/main" id="{EB4D8EE0-D236-FF3F-DBE1-35F5B372CC40}"/>
              </a:ext>
            </a:extLst>
          </p:cNvPr>
          <p:cNvPicPr>
            <a:picLocks noGrp="1" noChangeAspect="1"/>
          </p:cNvPicPr>
          <p:nvPr>
            <p:ph idx="1"/>
          </p:nvPr>
        </p:nvPicPr>
        <p:blipFill>
          <a:blip r:embed="rId2"/>
          <a:stretch>
            <a:fillRect/>
          </a:stretch>
        </p:blipFill>
        <p:spPr>
          <a:xfrm>
            <a:off x="7460048" y="1561376"/>
            <a:ext cx="3771900" cy="2400300"/>
          </a:xfrm>
        </p:spPr>
      </p:pic>
      <p:sp>
        <p:nvSpPr>
          <p:cNvPr id="6" name="TextBox 5">
            <a:extLst>
              <a:ext uri="{FF2B5EF4-FFF2-40B4-BE49-F238E27FC236}">
                <a16:creationId xmlns:a16="http://schemas.microsoft.com/office/drawing/2014/main" id="{CC0021CF-9F37-8DEE-BFA7-36C42782B9BE}"/>
              </a:ext>
            </a:extLst>
          </p:cNvPr>
          <p:cNvSpPr txBox="1"/>
          <p:nvPr/>
        </p:nvSpPr>
        <p:spPr>
          <a:xfrm>
            <a:off x="762487" y="1811492"/>
            <a:ext cx="3771900" cy="369115"/>
          </a:xfrm>
          <a:prstGeom prst="rect">
            <a:avLst/>
          </a:prstGeom>
          <a:noFill/>
        </p:spPr>
        <p:txBody>
          <a:bodyPr wrap="square" rtlCol="1">
            <a:spAutoFit/>
          </a:bodyPr>
          <a:lstStyle/>
          <a:p>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User4047738 with book-13575970:</a:t>
            </a:r>
            <a:endParaRPr lang="ar-SA" dirty="0"/>
          </a:p>
        </p:txBody>
      </p:sp>
      <p:sp>
        <p:nvSpPr>
          <p:cNvPr id="7" name="TextBox 6">
            <a:extLst>
              <a:ext uri="{FF2B5EF4-FFF2-40B4-BE49-F238E27FC236}">
                <a16:creationId xmlns:a16="http://schemas.microsoft.com/office/drawing/2014/main" id="{C9B21407-9C1A-7E32-307E-4B235CF09F14}"/>
              </a:ext>
            </a:extLst>
          </p:cNvPr>
          <p:cNvSpPr txBox="1"/>
          <p:nvPr/>
        </p:nvSpPr>
        <p:spPr>
          <a:xfrm flipH="1">
            <a:off x="641336" y="2397453"/>
            <a:ext cx="3695771" cy="369332"/>
          </a:xfrm>
          <a:prstGeom prst="rect">
            <a:avLst/>
          </a:prstGeom>
          <a:noFill/>
        </p:spPr>
        <p:txBody>
          <a:bodyPr wrap="square" rtlCol="1">
            <a:spAutoFit/>
          </a:bodyPr>
          <a:lstStyle/>
          <a:p>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Rank1: Score: 21.950178</a:t>
            </a:r>
            <a:endParaRPr lang="ar-SA" dirty="0"/>
          </a:p>
        </p:txBody>
      </p:sp>
      <p:sp>
        <p:nvSpPr>
          <p:cNvPr id="8" name="TextBox 7">
            <a:extLst>
              <a:ext uri="{FF2B5EF4-FFF2-40B4-BE49-F238E27FC236}">
                <a16:creationId xmlns:a16="http://schemas.microsoft.com/office/drawing/2014/main" id="{47A3F81D-E103-85A2-2934-34FF1ECEE350}"/>
              </a:ext>
            </a:extLst>
          </p:cNvPr>
          <p:cNvSpPr txBox="1"/>
          <p:nvPr/>
        </p:nvSpPr>
        <p:spPr>
          <a:xfrm flipH="1">
            <a:off x="641337" y="2949220"/>
            <a:ext cx="6237635" cy="670120"/>
          </a:xfrm>
          <a:prstGeom prst="rect">
            <a:avLst/>
          </a:prstGeom>
          <a:noFill/>
        </p:spPr>
        <p:txBody>
          <a:bodyPr wrap="square" rtlCol="1">
            <a:spAutoFit/>
          </a:bodyPr>
          <a:lstStyle/>
          <a:p>
            <a:pPr marL="0" marR="0" algn="r" rtl="1">
              <a:lnSpc>
                <a:spcPct val="107000"/>
              </a:lnSpc>
              <a:spcBef>
                <a:spcPts val="0"/>
              </a:spcBef>
              <a:spcAft>
                <a:spcPts val="800"/>
              </a:spcAft>
            </a:pP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يعجبني في الرواية أنها وإن كانت خيالية، تختلط بالواقع بشكل كبير؛ تذكر المجازر في سياق القصة وأسماء أشخاص ومناطق حقيقية</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FB55702D-7427-D7C3-534E-9105517E6841}"/>
              </a:ext>
            </a:extLst>
          </p:cNvPr>
          <p:cNvSpPr txBox="1"/>
          <p:nvPr/>
        </p:nvSpPr>
        <p:spPr>
          <a:xfrm flipH="1">
            <a:off x="641337" y="3741717"/>
            <a:ext cx="3695771" cy="369332"/>
          </a:xfrm>
          <a:prstGeom prst="rect">
            <a:avLst/>
          </a:prstGeom>
          <a:noFill/>
        </p:spPr>
        <p:txBody>
          <a:bodyPr wrap="square" rtlCol="1">
            <a:spAutoFit/>
          </a:bodyPr>
          <a:lstStyle/>
          <a:p>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Rank2: Score: 20.408289</a:t>
            </a:r>
            <a:endParaRPr lang="ar-SA" dirty="0"/>
          </a:p>
        </p:txBody>
      </p:sp>
      <p:sp>
        <p:nvSpPr>
          <p:cNvPr id="12" name="TextBox 11">
            <a:extLst>
              <a:ext uri="{FF2B5EF4-FFF2-40B4-BE49-F238E27FC236}">
                <a16:creationId xmlns:a16="http://schemas.microsoft.com/office/drawing/2014/main" id="{9FE63CFE-8837-F9BD-BC2D-9FD7A0DADBE9}"/>
              </a:ext>
            </a:extLst>
          </p:cNvPr>
          <p:cNvSpPr txBox="1"/>
          <p:nvPr/>
        </p:nvSpPr>
        <p:spPr>
          <a:xfrm flipH="1">
            <a:off x="641336" y="4368161"/>
            <a:ext cx="11237212" cy="2031325"/>
          </a:xfrm>
          <a:prstGeom prst="rect">
            <a:avLst/>
          </a:prstGeom>
          <a:noFill/>
        </p:spPr>
        <p:txBody>
          <a:bodyPr wrap="square" rtlCol="1">
            <a:spAutoFit/>
          </a:bodyPr>
          <a:lstStyle/>
          <a:p>
            <a:pPr algn="r"/>
            <a:r>
              <a:rPr lang="ar-SA" dirty="0">
                <a:solidFill>
                  <a:srgbClr val="000000"/>
                </a:solidFill>
                <a:effectLst/>
                <a:latin typeface="Calibri" panose="020F0502020204030204" pitchFamily="34" charset="0"/>
                <a:ea typeface="Calibri" panose="020F0502020204030204" pitchFamily="34" charset="0"/>
                <a:cs typeface="Arial" panose="020B0604020202020204" pitchFamily="34" charset="0"/>
              </a:rPr>
              <a:t>انتهيت لتوا من رواية (</a:t>
            </a:r>
            <a:r>
              <a:rPr lang="ar-SA"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الطنطورية</a:t>
            </a:r>
            <a:r>
              <a:rPr lang="ar-SA"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ل( رضوي عاشور) عندما تقرأ ل( رضوي) كن متأكداً من انك </a:t>
            </a:r>
            <a:r>
              <a:rPr lang="ar-SA"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ستحظي</a:t>
            </a:r>
            <a:r>
              <a:rPr lang="ar-SA"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ببعد روائي قل ما تجده او تحظي به مع كتاب روايات اخرين،،. في هذه الرواية تنتحل روحك و تتجسد في بطلة الرواية ( رقية) فتاة صغيرة من قرية صغيرة اسمها ( </a:t>
            </a:r>
            <a:r>
              <a:rPr lang="ar-SA"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الطنطورية</a:t>
            </a:r>
            <a:r>
              <a:rPr lang="ar-SA"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على حدود البحر في فلسطين المحتلة،،تبدأ احداث الرواية و رقية مازالت طفلة لم تبلغ العاشرة و هناك كذلك تبدأ احداث الاحتلال،،،تزخر الرواية بالكثير من المشاعر و الجمال و الحزن و الفرح على حد سواء،،( رقية) تصبح صديقة لك في نهاية الرواية تودعها بالدموع كما ودعت هي مفتاح بيتها في </a:t>
            </a:r>
            <a:r>
              <a:rPr lang="ar-SA"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الطنطورية</a:t>
            </a:r>
            <a:r>
              <a:rPr lang="ar-SA"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و الذي بقي لربع قرن معلق حول رقبتها،،،لم ابكي خلال الرواية كما بكيت و سالت دموعي عندما خلعت رقية المفتاح من على رقبتها لتعلق على رقبة حفيدتها و التي سميت </a:t>
            </a:r>
            <a:r>
              <a:rPr lang="ar-SA"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بأسمها</a:t>
            </a:r>
            <a:r>
              <a:rPr lang="ar-SA" dirty="0">
                <a:solidFill>
                  <a:srgbClr val="000000"/>
                </a:solidFill>
                <a:effectLst/>
                <a:latin typeface="Calibri" panose="020F0502020204030204" pitchFamily="34" charset="0"/>
                <a:ea typeface="Calibri" panose="020F0502020204030204" pitchFamily="34" charset="0"/>
                <a:cs typeface="Arial" panose="020B0604020202020204" pitchFamily="34" charset="0"/>
              </a:rPr>
              <a:t> ( رقية) لعل في زمن ما قريب او بعيد تعود رقية الصغيرة و تفتح باب البيت الذي ما عاد هناك و لعلها تحكي </a:t>
            </a:r>
            <a:r>
              <a:rPr lang="ar-SA"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لاحفادها</a:t>
            </a:r>
            <a:r>
              <a:rPr lang="ar-SA"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كيف ان جدتها اعطتها هذا المفتاح لتعود لدارها في يوم من الايام قد يكون قريب او بعيد،،،رواية تستحق درجة كاملة 5 من 5.( رضوي) شكرا لك فقد </a:t>
            </a:r>
            <a:r>
              <a:rPr lang="ar-SA"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ابدعتي</a:t>
            </a:r>
            <a:endParaRPr lang="ar-SA" dirty="0"/>
          </a:p>
        </p:txBody>
      </p:sp>
    </p:spTree>
    <p:extLst>
      <p:ext uri="{BB962C8B-B14F-4D97-AF65-F5344CB8AC3E}">
        <p14:creationId xmlns:p14="http://schemas.microsoft.com/office/powerpoint/2010/main" val="76974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BD7887-4E68-B74A-B693-4A7D66F2ED2D}"/>
              </a:ext>
            </a:extLst>
          </p:cNvPr>
          <p:cNvSpPr txBox="1"/>
          <p:nvPr/>
        </p:nvSpPr>
        <p:spPr>
          <a:xfrm flipH="1">
            <a:off x="606698" y="658531"/>
            <a:ext cx="3695771" cy="369332"/>
          </a:xfrm>
          <a:prstGeom prst="rect">
            <a:avLst/>
          </a:prstGeom>
          <a:noFill/>
        </p:spPr>
        <p:txBody>
          <a:bodyPr wrap="square" rtlCol="1">
            <a:spAutoFit/>
          </a:bodyPr>
          <a:lstStyle/>
          <a:p>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Rank3: Score: 19.540932</a:t>
            </a:r>
            <a:endParaRPr lang="ar-SA" dirty="0"/>
          </a:p>
        </p:txBody>
      </p:sp>
      <p:sp>
        <p:nvSpPr>
          <p:cNvPr id="5" name="TextBox 4">
            <a:extLst>
              <a:ext uri="{FF2B5EF4-FFF2-40B4-BE49-F238E27FC236}">
                <a16:creationId xmlns:a16="http://schemas.microsoft.com/office/drawing/2014/main" id="{B49228AA-59DD-DC5A-9F21-7FF6611890D8}"/>
              </a:ext>
            </a:extLst>
          </p:cNvPr>
          <p:cNvSpPr txBox="1"/>
          <p:nvPr/>
        </p:nvSpPr>
        <p:spPr>
          <a:xfrm>
            <a:off x="674482" y="1027863"/>
            <a:ext cx="11228929" cy="2308324"/>
          </a:xfrm>
          <a:prstGeom prst="rect">
            <a:avLst/>
          </a:prstGeom>
          <a:noFill/>
        </p:spPr>
        <p:txBody>
          <a:bodyPr wrap="square" rtlCol="1">
            <a:spAutoFit/>
          </a:bodyPr>
          <a:lstStyle/>
          <a:p>
            <a:pPr algn="r"/>
            <a:r>
              <a:rPr lang="ar-SA"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جميــــلة جداً . لا من الناحية الأدبية أو الأسلوب الكتابي، فذلك ليس الأهم في مثل هذه الحالات، بل هو التأريخ . تأريخ الأحداث، إعادة ربط ألجمة العواطف بتلك الأرض. ألا تستحق فلسطين جزءاً من العاطفة، ومن الفكر أيضاً. لقد قدمت هذه الكاتبة المصرية تاريخا فلسطينياً ثقافيا، </a:t>
            </a:r>
            <a:r>
              <a:rPr lang="ar-SA" sz="16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ثراثيا</a:t>
            </a:r>
            <a:r>
              <a:rPr lang="ar-SA"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و سياسياً لهذا الجيل الذي رُبطت ألجمت عواطفه بأوطان أخرى، لعلها أوطان الخصوم، للأسف. ألم أقل أنها ستغير </a:t>
            </a:r>
            <a:r>
              <a:rPr lang="ar-SA" sz="16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الكثير؟ّ</a:t>
            </a:r>
            <a:r>
              <a:rPr lang="ar-SA"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نعم لقد غيرت، الكثير . لقد غيرت هذه الرواية فكرتي عن الأدب، عن الروايات و أهميتها و قيمة وجودها ضمن قوائم الكتب الواجب قراءتها . فكرتي كانت بدائية، للأسف، عن الروايات . ربما لأني لم أقرأ مثلها من قبل. نعم، الروايات مهمة، أعترف. رُقية، </a:t>
            </a:r>
            <a:r>
              <a:rPr lang="ar-SA" sz="16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الطنطورية</a:t>
            </a:r>
            <a:r>
              <a:rPr lang="ar-SA"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أي من الطنطورة، كتبتها رضوى بمعاني المشاعر الإنسانية، كما كتبت كل الشخصيات. عواطف الشعب الفلسطيني ظهرت على كل شخصية في الكتاب، كل مثل جزءاً . الأمومة، الأبوة و الأخوة ملئت هذه المشاعر الصفحات. الحبيب و الحبيبة، الثائر، الوطني، العاشق، الحالم، الطموحة، الحنون كلها أسماء للمشاعر لا للأشخاص، هي وحدها من يصنع الأشخاص. لا أستطيع أن أقول أكثر. أحببت الفكرة، رواية التاريخ لتأريخ الحقيقة، المشاعر، القضية لتبقى كلها في الذاكرة، لكي لا تُفقد كما فُقد الكثير، لتبقى معلقة في الذاكرة كمفتاح الدار، إلى أن يشاء الله و تفتح الأبواب، أبواب الدور في أرض فلسطين، و أبواب الفرح في قلوب الملايين. أحببت الفصل الذي يتحدث عن الإسكندرية، وأحببت مريم، لا أدري لماذا، لكني تعلقت بهذه الشخصية بعض الشيء. أقتبس هذه الأغنية عن الإسكندرية، و أقول </a:t>
            </a:r>
            <a:r>
              <a:rPr lang="ar-SA" sz="16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أشتقت</a:t>
            </a:r>
            <a:r>
              <a:rPr lang="ar-SA"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لك.</a:t>
            </a:r>
            <a:endParaRPr lang="ar-SA" sz="1600" dirty="0"/>
          </a:p>
        </p:txBody>
      </p:sp>
      <p:sp>
        <p:nvSpPr>
          <p:cNvPr id="6" name="TextBox 5">
            <a:extLst>
              <a:ext uri="{FF2B5EF4-FFF2-40B4-BE49-F238E27FC236}">
                <a16:creationId xmlns:a16="http://schemas.microsoft.com/office/drawing/2014/main" id="{24A47C88-B3F9-1AC5-F534-A317B9206542}"/>
              </a:ext>
            </a:extLst>
          </p:cNvPr>
          <p:cNvSpPr txBox="1"/>
          <p:nvPr/>
        </p:nvSpPr>
        <p:spPr>
          <a:xfrm flipH="1">
            <a:off x="606698" y="3244334"/>
            <a:ext cx="3695771" cy="369332"/>
          </a:xfrm>
          <a:prstGeom prst="rect">
            <a:avLst/>
          </a:prstGeom>
          <a:noFill/>
        </p:spPr>
        <p:txBody>
          <a:bodyPr wrap="square" rtlCol="1">
            <a:spAutoFit/>
          </a:bodyPr>
          <a:lstStyle/>
          <a:p>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Rank4: Score: 17.807402</a:t>
            </a:r>
            <a:endParaRPr lang="ar-SA" dirty="0"/>
          </a:p>
        </p:txBody>
      </p:sp>
      <p:sp>
        <p:nvSpPr>
          <p:cNvPr id="7" name="TextBox 6">
            <a:extLst>
              <a:ext uri="{FF2B5EF4-FFF2-40B4-BE49-F238E27FC236}">
                <a16:creationId xmlns:a16="http://schemas.microsoft.com/office/drawing/2014/main" id="{160E52C1-8E97-CE04-B3AC-C67E9FEE6ACE}"/>
              </a:ext>
            </a:extLst>
          </p:cNvPr>
          <p:cNvSpPr txBox="1"/>
          <p:nvPr/>
        </p:nvSpPr>
        <p:spPr>
          <a:xfrm>
            <a:off x="790246" y="3705519"/>
            <a:ext cx="10997400" cy="966483"/>
          </a:xfrm>
          <a:prstGeom prst="rect">
            <a:avLst/>
          </a:prstGeom>
          <a:noFill/>
        </p:spPr>
        <p:txBody>
          <a:bodyPr wrap="square" rtlCol="1">
            <a:spAutoFit/>
          </a:bodyPr>
          <a:lstStyle/>
          <a:p>
            <a:pPr marL="0" marR="0" algn="r" rtl="1">
              <a:lnSpc>
                <a:spcPct val="107000"/>
              </a:lnSpc>
              <a:spcBef>
                <a:spcPts val="0"/>
              </a:spcBef>
              <a:spcAft>
                <a:spcPts val="800"/>
              </a:spcAft>
            </a:pP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مكنتش</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متخيلة أنى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هفتقدها</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كده لما اخلصها . رواية قوية جدا لدرجة انها من السهل تغير فيك . بحب اقرا عن التاريخ لكن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بمل</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من كتب التاريخ، عشان كده بحبه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فى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شكل رواية، بس ده مش مجرد رواية تاريخية .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ازاى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بتتعمق</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جواك كده وتسيب اثرها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اللى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ناوى_تقريبا</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_ يفضل معاك طول العمر. رضوى عاشور، مش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هقدر</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اوفيك حقك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فى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الشكر!</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C2065EDC-FA39-B4C4-A8C1-B4939CF63ADF}"/>
              </a:ext>
            </a:extLst>
          </p:cNvPr>
          <p:cNvSpPr txBox="1"/>
          <p:nvPr/>
        </p:nvSpPr>
        <p:spPr>
          <a:xfrm flipH="1">
            <a:off x="606698" y="4487336"/>
            <a:ext cx="3695771" cy="369332"/>
          </a:xfrm>
          <a:prstGeom prst="rect">
            <a:avLst/>
          </a:prstGeom>
          <a:noFill/>
        </p:spPr>
        <p:txBody>
          <a:bodyPr wrap="square" rtlCol="1">
            <a:spAutoFit/>
          </a:bodyPr>
          <a:lstStyle/>
          <a:p>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Rank5: Score: 16.742023</a:t>
            </a:r>
            <a:endParaRPr lang="ar-SA" dirty="0"/>
          </a:p>
        </p:txBody>
      </p:sp>
      <p:sp>
        <p:nvSpPr>
          <p:cNvPr id="9" name="TextBox 8">
            <a:extLst>
              <a:ext uri="{FF2B5EF4-FFF2-40B4-BE49-F238E27FC236}">
                <a16:creationId xmlns:a16="http://schemas.microsoft.com/office/drawing/2014/main" id="{EC22B069-30A8-3040-54F4-E8BF42FC9AE2}"/>
              </a:ext>
            </a:extLst>
          </p:cNvPr>
          <p:cNvSpPr txBox="1"/>
          <p:nvPr/>
        </p:nvSpPr>
        <p:spPr>
          <a:xfrm>
            <a:off x="674482" y="5041334"/>
            <a:ext cx="11113164" cy="1559209"/>
          </a:xfrm>
          <a:prstGeom prst="rect">
            <a:avLst/>
          </a:prstGeom>
          <a:noFill/>
        </p:spPr>
        <p:txBody>
          <a:bodyPr wrap="square" rtlCol="1">
            <a:spAutoFit/>
          </a:bodyPr>
          <a:lstStyle/>
          <a:p>
            <a:pPr marL="0" marR="0" algn="r" rtl="1">
              <a:lnSpc>
                <a:spcPct val="107000"/>
              </a:lnSpc>
              <a:spcBef>
                <a:spcPts val="0"/>
              </a:spcBef>
              <a:spcAft>
                <a:spcPts val="800"/>
              </a:spcAft>
            </a:pP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ياريت</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كان فيه اكتر من 5 نجمات عشان اقيم الرواية بيهم. اد ايه قدرت رضوى عاشور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توصفلى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الاماكن كأنى زرتها و الاحداث كأنى عشتها. حبيت رقية و أعجبت بصمودها وثباتها قدام كل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اللى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حصلها. حبيت عبد الكبير و الصغير و حسن و صادق و مريم و أمين و أبو الأمين و عز و وصال لدرجة انى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اتمنيت</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أكون جزء منهم. كعادتها كتبت رضوى التاريخ :) مش مجرد رواية و السلام. لما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بقرأ</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رواياتها بطمن ان التاريخ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هيفضل</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محفوظ مهما الاماكن و الاشخاص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اتغيروا</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بكتب الكلام ده بعد كام يوم من وفاة رضوى عاشور و انا حزينة انها مش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هتحكيلى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ولا </a:t>
            </a:r>
            <a:r>
              <a:rPr lang="ar-SA" sz="1800"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لأولادى</a:t>
            </a:r>
            <a:r>
              <a:rPr lang="ar-SA"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المستقبليين حكاية مواطنة من سوريا وقت ثورتها</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5791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3391-705B-FAC9-2E43-1A5378710A5B}"/>
              </a:ext>
            </a:extLst>
          </p:cNvPr>
          <p:cNvSpPr>
            <a:spLocks noGrp="1"/>
          </p:cNvSpPr>
          <p:nvPr>
            <p:ph type="ctrTitle"/>
          </p:nvPr>
        </p:nvSpPr>
        <p:spPr>
          <a:xfrm>
            <a:off x="1560576" y="2243160"/>
            <a:ext cx="9070848" cy="2505904"/>
          </a:xfrm>
        </p:spPr>
        <p:txBody>
          <a:bodyPr/>
          <a:lstStyle/>
          <a:p>
            <a:r>
              <a:rPr lang="en-US" sz="6600" b="0" i="0" dirty="0">
                <a:solidFill>
                  <a:srgbClr val="374151"/>
                </a:solidFill>
                <a:effectLst/>
                <a:latin typeface="Söhne"/>
              </a:rPr>
              <a:t>Thank you </a:t>
            </a:r>
            <a:r>
              <a:rPr lang="en-US" sz="6600" b="0" i="0" dirty="0">
                <a:solidFill>
                  <a:srgbClr val="374151"/>
                </a:solidFill>
                <a:effectLst/>
                <a:latin typeface="Söhne"/>
                <a:sym typeface="Wingdings" panose="05000000000000000000" pitchFamily="2" charset="2"/>
              </a:rPr>
              <a:t></a:t>
            </a:r>
            <a:endParaRPr lang="ar-SA" sz="6600" dirty="0"/>
          </a:p>
        </p:txBody>
      </p:sp>
    </p:spTree>
    <p:extLst>
      <p:ext uri="{BB962C8B-B14F-4D97-AF65-F5344CB8AC3E}">
        <p14:creationId xmlns:p14="http://schemas.microsoft.com/office/powerpoint/2010/main" val="134270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FF62-7895-ED6E-0F12-0E5FE0297B97}"/>
              </a:ext>
            </a:extLst>
          </p:cNvPr>
          <p:cNvSpPr>
            <a:spLocks noGrp="1"/>
          </p:cNvSpPr>
          <p:nvPr>
            <p:ph type="title"/>
          </p:nvPr>
        </p:nvSpPr>
        <p:spPr/>
        <p:txBody>
          <a:bodyPr/>
          <a:lstStyle/>
          <a:p>
            <a:r>
              <a:rPr lang="en-US" dirty="0"/>
              <a:t>Introduction</a:t>
            </a:r>
            <a:endParaRPr lang="ar-SA" dirty="0"/>
          </a:p>
        </p:txBody>
      </p:sp>
      <p:sp>
        <p:nvSpPr>
          <p:cNvPr id="3" name="Content Placeholder 2">
            <a:extLst>
              <a:ext uri="{FF2B5EF4-FFF2-40B4-BE49-F238E27FC236}">
                <a16:creationId xmlns:a16="http://schemas.microsoft.com/office/drawing/2014/main" id="{87D06022-2D89-7D72-DFDC-2574EA962D0B}"/>
              </a:ext>
            </a:extLst>
          </p:cNvPr>
          <p:cNvSpPr>
            <a:spLocks noGrp="1"/>
          </p:cNvSpPr>
          <p:nvPr>
            <p:ph idx="1"/>
          </p:nvPr>
        </p:nvSpPr>
        <p:spPr>
          <a:xfrm>
            <a:off x="1066800" y="1843315"/>
            <a:ext cx="10058400" cy="4688114"/>
          </a:xfrm>
        </p:spPr>
        <p:txBody>
          <a:bodyPr>
            <a:normAutofit/>
          </a:bodyPr>
          <a:lstStyle/>
          <a:p>
            <a:pPr algn="l" rtl="0"/>
            <a:r>
              <a:rPr lang="en-US" sz="1600" dirty="0"/>
              <a:t>Online shopping has become increasingly popular, offering convenience and a vast selection of products. However, one significant challenge faced by online shoppers is the overwhelming volume of user-generated reviews. Navigating through these reviews to make informed purchasing decisions can be daunting and time-consuming.</a:t>
            </a:r>
          </a:p>
          <a:p>
            <a:endParaRPr lang="en-US" sz="1600" dirty="0"/>
          </a:p>
          <a:p>
            <a:pPr algn="l" rtl="0"/>
            <a:r>
              <a:rPr lang="en-US" sz="1600" dirty="0"/>
              <a:t>Traditional ranking techniques, such as sorting reviews by time, rating, or helpfulness votes, provide some basic insights. However, they fail to deliver a personalized experience for each user. This lack of personalization hinders shoppers' ability to find relevant and trustworthy information that aligns with their unique preferences and needs.</a:t>
            </a:r>
          </a:p>
          <a:p>
            <a:endParaRPr lang="en-US" sz="1600" dirty="0"/>
          </a:p>
          <a:p>
            <a:pPr algn="l" rtl="0"/>
            <a:r>
              <a:rPr lang="en-US" sz="1600" dirty="0"/>
              <a:t>The goal of our project is to develop the review ranking process by reinventing how shoppers access and evaluate user-generated reviews. We aim to develop a system that offers personalized review recommendations based on individual user preferences and contextual aspects. By leveraging algorithms and machine learning techniques, we will create an optimal review ranking system that enhances decision-making capabilities and improves user satisfaction.</a:t>
            </a:r>
          </a:p>
        </p:txBody>
      </p:sp>
    </p:spTree>
    <p:extLst>
      <p:ext uri="{BB962C8B-B14F-4D97-AF65-F5344CB8AC3E}">
        <p14:creationId xmlns:p14="http://schemas.microsoft.com/office/powerpoint/2010/main" val="29893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9C3A-EF29-375C-F238-C0E6B846A2F9}"/>
              </a:ext>
            </a:extLst>
          </p:cNvPr>
          <p:cNvSpPr>
            <a:spLocks noGrp="1"/>
          </p:cNvSpPr>
          <p:nvPr>
            <p:ph type="title"/>
          </p:nvPr>
        </p:nvSpPr>
        <p:spPr/>
        <p:txBody>
          <a:bodyPr>
            <a:normAutofit fontScale="90000"/>
          </a:bodyPr>
          <a:lstStyle/>
          <a:p>
            <a:r>
              <a:rPr lang="en-US" b="0" i="0" dirty="0">
                <a:solidFill>
                  <a:srgbClr val="374151"/>
                </a:solidFill>
                <a:effectLst/>
                <a:latin typeface="Söhne"/>
              </a:rPr>
              <a:t>Data Analysis</a:t>
            </a:r>
            <a:br>
              <a:rPr lang="en-US" b="0" i="0" dirty="0">
                <a:solidFill>
                  <a:srgbClr val="374151"/>
                </a:solidFill>
                <a:effectLst/>
                <a:latin typeface="Söhne"/>
              </a:rPr>
            </a:br>
            <a:r>
              <a:rPr lang="en-US" b="0" i="0" dirty="0">
                <a:solidFill>
                  <a:srgbClr val="374151"/>
                </a:solidFill>
                <a:effectLst/>
                <a:latin typeface="Söhne"/>
              </a:rPr>
              <a:t> </a:t>
            </a:r>
            <a:r>
              <a:rPr lang="en-US" sz="2000" b="1" dirty="0"/>
              <a:t>BRAD: Books Reviews in Arabic Dataset</a:t>
            </a:r>
            <a:endParaRPr lang="ar-SA" sz="2000" b="1" dirty="0"/>
          </a:p>
        </p:txBody>
      </p:sp>
      <p:sp>
        <p:nvSpPr>
          <p:cNvPr id="3" name="Content Placeholder 2">
            <a:extLst>
              <a:ext uri="{FF2B5EF4-FFF2-40B4-BE49-F238E27FC236}">
                <a16:creationId xmlns:a16="http://schemas.microsoft.com/office/drawing/2014/main" id="{0D1C7B1D-093A-74A9-576D-DCD17DC34B06}"/>
              </a:ext>
            </a:extLst>
          </p:cNvPr>
          <p:cNvSpPr>
            <a:spLocks noGrp="1"/>
          </p:cNvSpPr>
          <p:nvPr>
            <p:ph idx="1"/>
          </p:nvPr>
        </p:nvSpPr>
        <p:spPr>
          <a:xfrm>
            <a:off x="1066799" y="2103120"/>
            <a:ext cx="10878457" cy="4213860"/>
          </a:xfrm>
        </p:spPr>
        <p:txBody>
          <a:bodyPr>
            <a:normAutofit lnSpcReduction="10000"/>
          </a:bodyPr>
          <a:lstStyle/>
          <a:p>
            <a:pPr algn="l" rtl="0"/>
            <a:r>
              <a:rPr lang="en-US" b="0" i="0" dirty="0">
                <a:solidFill>
                  <a:srgbClr val="1F2328"/>
                </a:solidFill>
                <a:effectLst/>
                <a:latin typeface="Century Gothic (Body)"/>
              </a:rPr>
              <a:t>The reviews were collected from </a:t>
            </a:r>
            <a:r>
              <a:rPr lang="en-US" b="0" i="0" u="none" strike="noStrike" dirty="0">
                <a:effectLst/>
                <a:latin typeface="Century Gothic (Body)"/>
                <a:hlinkClick r:id="rId2"/>
              </a:rPr>
              <a:t>GoodReads.com</a:t>
            </a:r>
            <a:r>
              <a:rPr lang="en-US" b="0" i="0" dirty="0">
                <a:solidFill>
                  <a:srgbClr val="1F2328"/>
                </a:solidFill>
                <a:effectLst/>
                <a:latin typeface="Century Gothic (Body)"/>
              </a:rPr>
              <a:t> website during June/July 2016.</a:t>
            </a:r>
          </a:p>
          <a:p>
            <a:pPr algn="l" rtl="0"/>
            <a:r>
              <a:rPr lang="en-US" b="0" i="0" dirty="0">
                <a:solidFill>
                  <a:srgbClr val="1F2328"/>
                </a:solidFill>
                <a:effectLst/>
                <a:latin typeface="Century Gothic (Body)"/>
              </a:rPr>
              <a:t> This dataset contains </a:t>
            </a:r>
            <a:r>
              <a:rPr lang="en-US" b="1" i="0" dirty="0">
                <a:solidFill>
                  <a:srgbClr val="1F2328"/>
                </a:solidFill>
                <a:effectLst/>
                <a:latin typeface="Century Gothic (Body)"/>
              </a:rPr>
              <a:t>231,392</a:t>
            </a:r>
            <a:r>
              <a:rPr lang="en-US" b="0" i="0" dirty="0">
                <a:solidFill>
                  <a:srgbClr val="1F2328"/>
                </a:solidFill>
                <a:effectLst/>
                <a:latin typeface="Century Gothic (Body)"/>
              </a:rPr>
              <a:t> book reviews,</a:t>
            </a:r>
            <a:r>
              <a:rPr lang="en-US" b="1" i="0" dirty="0">
                <a:solidFill>
                  <a:srgbClr val="1F2328"/>
                </a:solidFill>
                <a:effectLst/>
                <a:latin typeface="Century Gothic (Body)"/>
              </a:rPr>
              <a:t> 27,530 </a:t>
            </a:r>
            <a:r>
              <a:rPr lang="en-US" b="0" i="0" dirty="0">
                <a:solidFill>
                  <a:srgbClr val="1F2328"/>
                </a:solidFill>
                <a:effectLst/>
                <a:latin typeface="Century Gothic (Body)"/>
              </a:rPr>
              <a:t>unique users and</a:t>
            </a:r>
            <a:r>
              <a:rPr lang="en-US" b="1" dirty="0">
                <a:solidFill>
                  <a:srgbClr val="1F2328"/>
                </a:solidFill>
                <a:latin typeface="Century Gothic (Body)"/>
              </a:rPr>
              <a:t> 10,620 </a:t>
            </a:r>
            <a:r>
              <a:rPr lang="en-US" b="0" i="0" dirty="0">
                <a:solidFill>
                  <a:srgbClr val="1F2328"/>
                </a:solidFill>
                <a:effectLst/>
                <a:latin typeface="Century Gothic (Body)"/>
              </a:rPr>
              <a:t>unique books in Arabic language.</a:t>
            </a:r>
            <a:endParaRPr lang="en-US" dirty="0">
              <a:solidFill>
                <a:srgbClr val="1F2328"/>
              </a:solidFill>
              <a:latin typeface="Century Gothic (Body)"/>
            </a:endParaRPr>
          </a:p>
          <a:p>
            <a:pPr algn="l" rtl="0"/>
            <a:r>
              <a:rPr lang="en-US" dirty="0"/>
              <a:t>The reviews are expressed mainly in Modern Standard Arabic but there are reviews in dialectal Arabic as well.</a:t>
            </a:r>
          </a:p>
          <a:p>
            <a:pPr algn="l" rtl="0"/>
            <a:r>
              <a:rPr lang="en-US" dirty="0"/>
              <a:t>Format of the data set: </a:t>
            </a:r>
          </a:p>
          <a:p>
            <a:pPr marL="0" indent="0" algn="l" rtl="0">
              <a:buNone/>
            </a:pPr>
            <a:r>
              <a:rPr lang="en-US" dirty="0"/>
              <a:t>     - rating: 2.0 </a:t>
            </a:r>
          </a:p>
          <a:p>
            <a:pPr marL="0" indent="0" algn="l" rtl="0">
              <a:buNone/>
            </a:pPr>
            <a:r>
              <a:rPr lang="en-US" dirty="0"/>
              <a:t>     - review_id: “1657686339” </a:t>
            </a:r>
          </a:p>
          <a:p>
            <a:pPr marL="0" indent="0" algn="l" rtl="0">
              <a:buNone/>
            </a:pPr>
            <a:r>
              <a:rPr lang="en-US" dirty="0"/>
              <a:t>     - user_id: “22103652” </a:t>
            </a:r>
          </a:p>
          <a:p>
            <a:pPr marL="0" indent="0" algn="l" rtl="0">
              <a:buNone/>
            </a:pPr>
            <a:r>
              <a:rPr lang="en-US" dirty="0"/>
              <a:t>     - book_id: “13637412”</a:t>
            </a:r>
          </a:p>
          <a:p>
            <a:pPr marL="0" indent="0" algn="l" rtl="0">
              <a:buNone/>
            </a:pPr>
            <a:r>
              <a:rPr lang="en-US" dirty="0"/>
              <a:t>     - review:</a:t>
            </a:r>
          </a:p>
          <a:p>
            <a:pPr marL="0" indent="0" algn="l" rtl="0">
              <a:buNone/>
            </a:pPr>
            <a:r>
              <a:rPr lang="ar-SA" dirty="0"/>
              <a:t>" لطيفه :(. كأنك </a:t>
            </a:r>
            <a:r>
              <a:rPr lang="ar-SA" dirty="0" err="1"/>
              <a:t>بتتفرج</a:t>
            </a:r>
            <a:r>
              <a:rPr lang="ar-SA" dirty="0"/>
              <a:t> ع مسلسل بس نوعا ما لطيف"       </a:t>
            </a:r>
            <a:endParaRPr lang="en-US" dirty="0"/>
          </a:p>
          <a:p>
            <a:pPr marL="0" indent="0" algn="l" rtl="0">
              <a:buNone/>
            </a:pPr>
            <a:endParaRPr lang="en-US" dirty="0"/>
          </a:p>
          <a:p>
            <a:pPr algn="l" rtl="0"/>
            <a:endParaRPr lang="ar-SA" dirty="0"/>
          </a:p>
        </p:txBody>
      </p:sp>
      <p:pic>
        <p:nvPicPr>
          <p:cNvPr id="7" name="Picture 6">
            <a:extLst>
              <a:ext uri="{FF2B5EF4-FFF2-40B4-BE49-F238E27FC236}">
                <a16:creationId xmlns:a16="http://schemas.microsoft.com/office/drawing/2014/main" id="{689C78A2-6DB6-7D8D-0852-8CD02E5865D4}"/>
              </a:ext>
            </a:extLst>
          </p:cNvPr>
          <p:cNvPicPr>
            <a:picLocks noChangeAspect="1"/>
          </p:cNvPicPr>
          <p:nvPr/>
        </p:nvPicPr>
        <p:blipFill>
          <a:blip r:embed="rId3"/>
          <a:stretch>
            <a:fillRect/>
          </a:stretch>
        </p:blipFill>
        <p:spPr>
          <a:xfrm>
            <a:off x="6873232" y="3536547"/>
            <a:ext cx="4712795" cy="2271707"/>
          </a:xfrm>
          <a:prstGeom prst="rect">
            <a:avLst/>
          </a:prstGeom>
        </p:spPr>
      </p:pic>
      <p:sp>
        <p:nvSpPr>
          <p:cNvPr id="8" name="TextBox 7">
            <a:extLst>
              <a:ext uri="{FF2B5EF4-FFF2-40B4-BE49-F238E27FC236}">
                <a16:creationId xmlns:a16="http://schemas.microsoft.com/office/drawing/2014/main" id="{96BE9166-060E-3792-2EE1-8FD1368248F4}"/>
              </a:ext>
            </a:extLst>
          </p:cNvPr>
          <p:cNvSpPr txBox="1"/>
          <p:nvPr/>
        </p:nvSpPr>
        <p:spPr>
          <a:xfrm>
            <a:off x="7276209" y="5893340"/>
            <a:ext cx="3906839" cy="338554"/>
          </a:xfrm>
          <a:prstGeom prst="rect">
            <a:avLst/>
          </a:prstGeom>
          <a:noFill/>
        </p:spPr>
        <p:txBody>
          <a:bodyPr wrap="none" rtlCol="1">
            <a:spAutoFit/>
          </a:bodyPr>
          <a:lstStyle/>
          <a:p>
            <a:r>
              <a:rPr lang="en-US" sz="1600" dirty="0"/>
              <a:t>Table 1 Summary Table BRAD Analysis</a:t>
            </a:r>
            <a:endParaRPr lang="ar-SA" sz="1600" dirty="0"/>
          </a:p>
        </p:txBody>
      </p:sp>
    </p:spTree>
    <p:extLst>
      <p:ext uri="{BB962C8B-B14F-4D97-AF65-F5344CB8AC3E}">
        <p14:creationId xmlns:p14="http://schemas.microsoft.com/office/powerpoint/2010/main" val="294324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57E2-9200-FFDC-EE84-7590CC964526}"/>
              </a:ext>
            </a:extLst>
          </p:cNvPr>
          <p:cNvSpPr>
            <a:spLocks noGrp="1"/>
          </p:cNvSpPr>
          <p:nvPr>
            <p:ph type="title"/>
          </p:nvPr>
        </p:nvSpPr>
        <p:spPr/>
        <p:txBody>
          <a:bodyPr/>
          <a:lstStyle/>
          <a:p>
            <a:r>
              <a:rPr lang="en-US" dirty="0"/>
              <a:t>Filtered BRA Dataset</a:t>
            </a:r>
            <a:endParaRPr lang="ar-SA" dirty="0"/>
          </a:p>
        </p:txBody>
      </p:sp>
      <p:sp>
        <p:nvSpPr>
          <p:cNvPr id="3" name="Content Placeholder 2">
            <a:extLst>
              <a:ext uri="{FF2B5EF4-FFF2-40B4-BE49-F238E27FC236}">
                <a16:creationId xmlns:a16="http://schemas.microsoft.com/office/drawing/2014/main" id="{00DAA120-5133-DEDD-DD94-18E507B8BACB}"/>
              </a:ext>
            </a:extLst>
          </p:cNvPr>
          <p:cNvSpPr>
            <a:spLocks noGrp="1"/>
          </p:cNvSpPr>
          <p:nvPr>
            <p:ph idx="1"/>
          </p:nvPr>
        </p:nvSpPr>
        <p:spPr>
          <a:xfrm>
            <a:off x="1066800" y="1851450"/>
            <a:ext cx="10058400" cy="3931920"/>
          </a:xfrm>
        </p:spPr>
        <p:txBody>
          <a:bodyPr>
            <a:normAutofit/>
          </a:bodyPr>
          <a:lstStyle/>
          <a:p>
            <a:pPr algn="l" rtl="0"/>
            <a:r>
              <a:rPr lang="en-US" dirty="0"/>
              <a:t>In order to improve the accuracy of our model, we applied a filtering process to the BRAD Dataset. The filtering aimed to remove unhelpful and unnecessary data, focusing on selecting reviews that meet specific criteria.</a:t>
            </a:r>
          </a:p>
          <a:p>
            <a:pPr algn="l" rtl="0"/>
            <a:endParaRPr lang="en-US" dirty="0"/>
          </a:p>
          <a:p>
            <a:pPr algn="l" rtl="0"/>
            <a:r>
              <a:rPr lang="en-US" dirty="0"/>
              <a:t>The filtering process involved two main conditions:</a:t>
            </a:r>
          </a:p>
          <a:p>
            <a:pPr marL="0" indent="0" algn="l" rtl="0">
              <a:buNone/>
            </a:pPr>
            <a:endParaRPr lang="en-US" sz="100" dirty="0"/>
          </a:p>
          <a:p>
            <a:pPr lvl="1" algn="l" rtl="0">
              <a:buFont typeface="Wingdings" panose="05000000000000000000" pitchFamily="2" charset="2"/>
              <a:buChar char="q"/>
            </a:pPr>
            <a:r>
              <a:rPr lang="en-US" dirty="0"/>
              <a:t> </a:t>
            </a:r>
            <a:r>
              <a:rPr lang="en-US" b="1" dirty="0"/>
              <a:t>Review Length</a:t>
            </a:r>
            <a:r>
              <a:rPr lang="en-US" dirty="0"/>
              <a:t>: We selected </a:t>
            </a:r>
            <a:r>
              <a:rPr lang="en-US" b="1" dirty="0"/>
              <a:t>reviews with a length between 20 and 50 words</a:t>
            </a:r>
            <a:r>
              <a:rPr lang="en-US" dirty="0"/>
              <a:t>. This criterion ensures that the selected reviews provide sufficient information while avoiding excessively long or short reviews that may lack valuable insights.</a:t>
            </a:r>
          </a:p>
          <a:p>
            <a:pPr lvl="1" algn="l" rtl="0">
              <a:buFont typeface="Wingdings" panose="05000000000000000000" pitchFamily="2" charset="2"/>
              <a:buChar char="q"/>
            </a:pPr>
            <a:r>
              <a:rPr lang="en-US" dirty="0"/>
              <a:t> </a:t>
            </a:r>
            <a:r>
              <a:rPr lang="en-US" b="1" dirty="0"/>
              <a:t>User Reviews Count</a:t>
            </a:r>
            <a:r>
              <a:rPr lang="en-US" dirty="0"/>
              <a:t>: We chose </a:t>
            </a:r>
            <a:r>
              <a:rPr lang="en-US" b="1" dirty="0"/>
              <a:t>users who had a review count between 20 and 40 reviews</a:t>
            </a:r>
            <a:r>
              <a:rPr lang="en-US" dirty="0"/>
              <a:t>. This criterion helps ensure that the selected users have a substantial level of engagement and experience in providing reviews, making their insights more reliable and valuable.</a:t>
            </a:r>
          </a:p>
          <a:p>
            <a:pPr marL="0" indent="0" algn="l" rtl="0">
              <a:buNone/>
            </a:pPr>
            <a:endParaRPr lang="ar-SA" dirty="0"/>
          </a:p>
          <a:p>
            <a:pPr algn="l" rtl="0">
              <a:buFont typeface="Wingdings" panose="05000000000000000000" pitchFamily="2" charset="2"/>
              <a:buChar char="q"/>
            </a:pPr>
            <a:endParaRPr lang="en-US" dirty="0"/>
          </a:p>
          <a:p>
            <a:pPr algn="l" rtl="0"/>
            <a:endParaRPr lang="en-US" dirty="0"/>
          </a:p>
        </p:txBody>
      </p:sp>
    </p:spTree>
    <p:extLst>
      <p:ext uri="{BB962C8B-B14F-4D97-AF65-F5344CB8AC3E}">
        <p14:creationId xmlns:p14="http://schemas.microsoft.com/office/powerpoint/2010/main" val="62305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8E5A-58B0-77F1-1CAD-F2E82A1A007F}"/>
              </a:ext>
            </a:extLst>
          </p:cNvPr>
          <p:cNvSpPr>
            <a:spLocks noGrp="1"/>
          </p:cNvSpPr>
          <p:nvPr>
            <p:ph type="title"/>
          </p:nvPr>
        </p:nvSpPr>
        <p:spPr/>
        <p:txBody>
          <a:bodyPr/>
          <a:lstStyle/>
          <a:p>
            <a:r>
              <a:rPr lang="en-US" dirty="0"/>
              <a:t>Filtered BRA Dataset</a:t>
            </a:r>
            <a:r>
              <a:rPr lang="en-US" sz="2800" dirty="0"/>
              <a:t>(continue)</a:t>
            </a:r>
            <a:endParaRPr lang="ar-SA" sz="2800" dirty="0"/>
          </a:p>
        </p:txBody>
      </p:sp>
      <p:sp>
        <p:nvSpPr>
          <p:cNvPr id="3" name="Content Placeholder 2">
            <a:extLst>
              <a:ext uri="{FF2B5EF4-FFF2-40B4-BE49-F238E27FC236}">
                <a16:creationId xmlns:a16="http://schemas.microsoft.com/office/drawing/2014/main" id="{2902E5CF-5F70-118A-6078-587D60017562}"/>
              </a:ext>
            </a:extLst>
          </p:cNvPr>
          <p:cNvSpPr>
            <a:spLocks noGrp="1"/>
          </p:cNvSpPr>
          <p:nvPr>
            <p:ph idx="1"/>
          </p:nvPr>
        </p:nvSpPr>
        <p:spPr>
          <a:xfrm>
            <a:off x="1066800" y="2014194"/>
            <a:ext cx="10058400" cy="4306069"/>
          </a:xfrm>
        </p:spPr>
        <p:txBody>
          <a:bodyPr>
            <a:normAutofit fontScale="92500" lnSpcReduction="10000"/>
          </a:bodyPr>
          <a:lstStyle/>
          <a:p>
            <a:pPr algn="l" rtl="0"/>
            <a:r>
              <a:rPr lang="en-US" dirty="0"/>
              <a:t>To demonstrate the effectiveness of the filtering process, we </a:t>
            </a:r>
            <a:r>
              <a:rPr lang="en-US" b="1" dirty="0"/>
              <a:t>randomly selected 10 users from the filtered dataset</a:t>
            </a:r>
            <a:r>
              <a:rPr lang="en-US" dirty="0"/>
              <a:t>. The analysis of this subset revealed important statistics, such as the number of user reviews, book reviews, review lengths, user rating and user sentiment scores. These insights confirm that the filtering process successfully narrowed down the dataset to reviews that are more meaningful and informative.</a:t>
            </a:r>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The filtered dataset represents a refined subset of reviews that meet specific criteria for length and user engagement. </a:t>
            </a:r>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ar-SA" dirty="0"/>
          </a:p>
        </p:txBody>
      </p:sp>
      <p:pic>
        <p:nvPicPr>
          <p:cNvPr id="5" name="Picture 4">
            <a:extLst>
              <a:ext uri="{FF2B5EF4-FFF2-40B4-BE49-F238E27FC236}">
                <a16:creationId xmlns:a16="http://schemas.microsoft.com/office/drawing/2014/main" id="{8661D41D-9924-A1B0-BDF9-09FC8E87E505}"/>
              </a:ext>
            </a:extLst>
          </p:cNvPr>
          <p:cNvPicPr>
            <a:picLocks noChangeAspect="1"/>
          </p:cNvPicPr>
          <p:nvPr/>
        </p:nvPicPr>
        <p:blipFill>
          <a:blip r:embed="rId2"/>
          <a:stretch>
            <a:fillRect/>
          </a:stretch>
        </p:blipFill>
        <p:spPr>
          <a:xfrm>
            <a:off x="2618441" y="3565321"/>
            <a:ext cx="3405859" cy="1677813"/>
          </a:xfrm>
          <a:prstGeom prst="rect">
            <a:avLst/>
          </a:prstGeom>
        </p:spPr>
      </p:pic>
      <p:pic>
        <p:nvPicPr>
          <p:cNvPr id="9" name="Picture 8">
            <a:extLst>
              <a:ext uri="{FF2B5EF4-FFF2-40B4-BE49-F238E27FC236}">
                <a16:creationId xmlns:a16="http://schemas.microsoft.com/office/drawing/2014/main" id="{C67D0A21-BD2D-901C-8C5C-C953872FD8FC}"/>
              </a:ext>
            </a:extLst>
          </p:cNvPr>
          <p:cNvPicPr>
            <a:picLocks noChangeAspect="1"/>
          </p:cNvPicPr>
          <p:nvPr/>
        </p:nvPicPr>
        <p:blipFill>
          <a:blip r:embed="rId3"/>
          <a:stretch>
            <a:fillRect/>
          </a:stretch>
        </p:blipFill>
        <p:spPr>
          <a:xfrm>
            <a:off x="6167702" y="3565321"/>
            <a:ext cx="3508140" cy="1677813"/>
          </a:xfrm>
          <a:prstGeom prst="rect">
            <a:avLst/>
          </a:prstGeom>
        </p:spPr>
      </p:pic>
      <p:sp>
        <p:nvSpPr>
          <p:cNvPr id="10" name="TextBox 9">
            <a:extLst>
              <a:ext uri="{FF2B5EF4-FFF2-40B4-BE49-F238E27FC236}">
                <a16:creationId xmlns:a16="http://schemas.microsoft.com/office/drawing/2014/main" id="{2C6DB13A-43C1-F6F6-57DE-E3AA969907A1}"/>
              </a:ext>
            </a:extLst>
          </p:cNvPr>
          <p:cNvSpPr txBox="1"/>
          <p:nvPr/>
        </p:nvSpPr>
        <p:spPr>
          <a:xfrm>
            <a:off x="3416046" y="5243134"/>
            <a:ext cx="5359911" cy="307777"/>
          </a:xfrm>
          <a:prstGeom prst="rect">
            <a:avLst/>
          </a:prstGeom>
          <a:noFill/>
        </p:spPr>
        <p:txBody>
          <a:bodyPr wrap="square" rtlCol="1">
            <a:spAutoFit/>
          </a:bodyPr>
          <a:lstStyle/>
          <a:p>
            <a:r>
              <a:rPr lang="en-US" sz="1400" dirty="0"/>
              <a:t>Table 2 Summary Table Filtered BRAD Analysis for each user</a:t>
            </a:r>
            <a:endParaRPr lang="ar-SA" sz="1400" dirty="0"/>
          </a:p>
        </p:txBody>
      </p:sp>
    </p:spTree>
    <p:extLst>
      <p:ext uri="{BB962C8B-B14F-4D97-AF65-F5344CB8AC3E}">
        <p14:creationId xmlns:p14="http://schemas.microsoft.com/office/powerpoint/2010/main" val="70311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B6A-5F4D-E873-3A10-710629E75A77}"/>
              </a:ext>
            </a:extLst>
          </p:cNvPr>
          <p:cNvSpPr>
            <a:spLocks noGrp="1"/>
          </p:cNvSpPr>
          <p:nvPr>
            <p:ph type="title"/>
          </p:nvPr>
        </p:nvSpPr>
        <p:spPr/>
        <p:txBody>
          <a:bodyPr/>
          <a:lstStyle/>
          <a:p>
            <a:r>
              <a:rPr lang="en-US" dirty="0"/>
              <a:t>Work Methodology</a:t>
            </a:r>
            <a:endParaRPr lang="ar-SA" dirty="0"/>
          </a:p>
        </p:txBody>
      </p:sp>
      <p:sp>
        <p:nvSpPr>
          <p:cNvPr id="3" name="Content Placeholder 2">
            <a:extLst>
              <a:ext uri="{FF2B5EF4-FFF2-40B4-BE49-F238E27FC236}">
                <a16:creationId xmlns:a16="http://schemas.microsoft.com/office/drawing/2014/main" id="{C0F4F5A2-C111-9929-ACE7-357E96257DF6}"/>
              </a:ext>
            </a:extLst>
          </p:cNvPr>
          <p:cNvSpPr>
            <a:spLocks noGrp="1"/>
          </p:cNvSpPr>
          <p:nvPr>
            <p:ph idx="1"/>
          </p:nvPr>
        </p:nvSpPr>
        <p:spPr/>
        <p:txBody>
          <a:bodyPr/>
          <a:lstStyle/>
          <a:p>
            <a:pPr marL="0" indent="0" algn="l" rtl="0">
              <a:buNone/>
            </a:pPr>
            <a:r>
              <a:rPr lang="en-US" b="1" dirty="0"/>
              <a:t>1- Data Clean: </a:t>
            </a:r>
            <a:r>
              <a:rPr lang="en-US" dirty="0"/>
              <a:t>remove punctuation, numbers, links, underscores, and parentheses, </a:t>
            </a:r>
            <a:r>
              <a:rPr lang="en-US" dirty="0" err="1"/>
              <a:t>etc</a:t>
            </a:r>
            <a:r>
              <a:rPr lang="en-US" dirty="0"/>
              <a:t>, from the review text. </a:t>
            </a:r>
          </a:p>
          <a:p>
            <a:pPr marL="0" indent="0" algn="l" rtl="0">
              <a:buNone/>
            </a:pPr>
            <a:endParaRPr lang="en-US" dirty="0"/>
          </a:p>
          <a:p>
            <a:pPr marL="0" indent="0" algn="l" rtl="0">
              <a:buNone/>
            </a:pPr>
            <a:r>
              <a:rPr lang="en-US" dirty="0"/>
              <a:t>Example: </a:t>
            </a:r>
          </a:p>
          <a:p>
            <a:pPr marL="0" indent="0" algn="l" rtl="0">
              <a:buNone/>
            </a:pPr>
            <a:endParaRPr lang="en-US" dirty="0"/>
          </a:p>
          <a:p>
            <a:pPr marL="0" indent="0" algn="l" rtl="0">
              <a:buNone/>
            </a:pPr>
            <a:r>
              <a:rPr lang="en-US" dirty="0"/>
              <a:t>              Original review text: “</a:t>
            </a:r>
            <a:r>
              <a:rPr lang="ar-SA" dirty="0"/>
              <a:t>لطيفه :(. كأنك </a:t>
            </a:r>
            <a:r>
              <a:rPr lang="ar-SA" dirty="0" err="1"/>
              <a:t>بتتفرج</a:t>
            </a:r>
            <a:r>
              <a:rPr lang="ar-SA" dirty="0"/>
              <a:t> ع مسلسل بس نوعا ما لطيف</a:t>
            </a:r>
            <a:r>
              <a:rPr lang="en-US" dirty="0"/>
              <a:t>” </a:t>
            </a:r>
          </a:p>
          <a:p>
            <a:pPr marL="0" indent="0" algn="l" rtl="0">
              <a:buNone/>
            </a:pPr>
            <a:r>
              <a:rPr lang="en-US" dirty="0"/>
              <a:t>              Clean review: “</a:t>
            </a:r>
            <a:r>
              <a:rPr lang="ar-SA" dirty="0"/>
              <a:t>لطيفه كأنك </a:t>
            </a:r>
            <a:r>
              <a:rPr lang="ar-SA" dirty="0" err="1"/>
              <a:t>بتتفرج</a:t>
            </a:r>
            <a:r>
              <a:rPr lang="ar-SA" dirty="0"/>
              <a:t> ع مسلسل بس نوعا ما لطيف</a:t>
            </a:r>
            <a:r>
              <a:rPr lang="en-US" dirty="0"/>
              <a:t>”</a:t>
            </a:r>
          </a:p>
        </p:txBody>
      </p:sp>
    </p:spTree>
    <p:extLst>
      <p:ext uri="{BB962C8B-B14F-4D97-AF65-F5344CB8AC3E}">
        <p14:creationId xmlns:p14="http://schemas.microsoft.com/office/powerpoint/2010/main" val="428002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B6A-5F4D-E873-3A10-710629E75A77}"/>
              </a:ext>
            </a:extLst>
          </p:cNvPr>
          <p:cNvSpPr>
            <a:spLocks noGrp="1"/>
          </p:cNvSpPr>
          <p:nvPr>
            <p:ph type="title"/>
          </p:nvPr>
        </p:nvSpPr>
        <p:spPr/>
        <p:txBody>
          <a:bodyPr/>
          <a:lstStyle/>
          <a:p>
            <a:r>
              <a:rPr lang="en-US" dirty="0"/>
              <a:t>Work Methodology</a:t>
            </a:r>
            <a:r>
              <a:rPr lang="en-US" sz="2800" dirty="0"/>
              <a:t>(continue)</a:t>
            </a:r>
            <a:endParaRPr lang="ar-SA" dirty="0"/>
          </a:p>
        </p:txBody>
      </p:sp>
      <p:sp>
        <p:nvSpPr>
          <p:cNvPr id="3" name="Content Placeholder 2">
            <a:extLst>
              <a:ext uri="{FF2B5EF4-FFF2-40B4-BE49-F238E27FC236}">
                <a16:creationId xmlns:a16="http://schemas.microsoft.com/office/drawing/2014/main" id="{C0F4F5A2-C111-9929-ACE7-357E96257DF6}"/>
              </a:ext>
            </a:extLst>
          </p:cNvPr>
          <p:cNvSpPr>
            <a:spLocks noGrp="1"/>
          </p:cNvSpPr>
          <p:nvPr>
            <p:ph idx="1"/>
          </p:nvPr>
        </p:nvSpPr>
        <p:spPr>
          <a:xfrm>
            <a:off x="1066800" y="1812022"/>
            <a:ext cx="10058400" cy="4672668"/>
          </a:xfrm>
        </p:spPr>
        <p:txBody>
          <a:bodyPr>
            <a:normAutofit fontScale="85000" lnSpcReduction="20000"/>
          </a:bodyPr>
          <a:lstStyle/>
          <a:p>
            <a:pPr marL="0" indent="0" algn="l" rtl="0">
              <a:buNone/>
            </a:pPr>
            <a:r>
              <a:rPr lang="en-US" b="1" dirty="0"/>
              <a:t>2- </a:t>
            </a:r>
            <a:r>
              <a:rPr lang="en-US" sz="2100" b="1" i="0" dirty="0">
                <a:solidFill>
                  <a:srgbClr val="374151"/>
                </a:solidFill>
                <a:effectLst/>
                <a:latin typeface="Söhne"/>
              </a:rPr>
              <a:t>Sentiment Analysis with </a:t>
            </a:r>
            <a:r>
              <a:rPr lang="en-US" sz="2100" b="1" i="0" dirty="0" err="1">
                <a:solidFill>
                  <a:srgbClr val="374151"/>
                </a:solidFill>
                <a:effectLst/>
                <a:latin typeface="Söhne"/>
              </a:rPr>
              <a:t>AraBERT</a:t>
            </a:r>
            <a:r>
              <a:rPr lang="en-US" sz="1900" b="1" dirty="0"/>
              <a:t>:</a:t>
            </a:r>
          </a:p>
          <a:p>
            <a:pPr marL="0" indent="0" algn="l" rtl="0">
              <a:buNone/>
            </a:pPr>
            <a:endParaRPr lang="en-US" b="1" dirty="0"/>
          </a:p>
          <a:p>
            <a:pPr lvl="1" algn="l" rtl="0">
              <a:buFont typeface="Arial" panose="020B0604020202020204" pitchFamily="34" charset="0"/>
              <a:buChar char="•"/>
            </a:pPr>
            <a:r>
              <a:rPr lang="en-US" sz="2000" b="0" i="0" dirty="0" err="1">
                <a:solidFill>
                  <a:srgbClr val="374151"/>
                </a:solidFill>
                <a:effectLst/>
                <a:latin typeface="Century Gothic (Body)"/>
              </a:rPr>
              <a:t>AraBERT</a:t>
            </a:r>
            <a:r>
              <a:rPr lang="en-US" sz="2000" b="0" i="0" dirty="0">
                <a:solidFill>
                  <a:srgbClr val="374151"/>
                </a:solidFill>
                <a:effectLst/>
                <a:latin typeface="Century Gothic (Body)"/>
              </a:rPr>
              <a:t>: Modern model for analyzing Arabic text</a:t>
            </a:r>
          </a:p>
          <a:p>
            <a:pPr lvl="1" algn="l" rtl="0">
              <a:buFont typeface="Arial" panose="020B0604020202020204" pitchFamily="34" charset="0"/>
              <a:buChar char="•"/>
            </a:pPr>
            <a:r>
              <a:rPr lang="en-US" sz="2000" b="0" i="0" dirty="0">
                <a:solidFill>
                  <a:srgbClr val="374151"/>
                </a:solidFill>
                <a:effectLst/>
                <a:latin typeface="Century Gothic (Body)"/>
              </a:rPr>
              <a:t>Sentiment analysis assigns polarity scores to reviews</a:t>
            </a:r>
          </a:p>
          <a:p>
            <a:pPr lvl="1" algn="l" rtl="0">
              <a:buFont typeface="Arial" panose="020B0604020202020204" pitchFamily="34" charset="0"/>
              <a:buChar char="•"/>
            </a:pPr>
            <a:r>
              <a:rPr lang="en-US" sz="2000" b="0" i="0" dirty="0">
                <a:solidFill>
                  <a:srgbClr val="374151"/>
                </a:solidFill>
                <a:effectLst/>
                <a:latin typeface="Century Gothic (Body)"/>
              </a:rPr>
              <a:t>Scores range from -1 to 1: negative, neutral, or positive sentiment</a:t>
            </a:r>
          </a:p>
          <a:p>
            <a:pPr lvl="1" algn="l" rtl="0">
              <a:buFont typeface="Arial" panose="020B0604020202020204" pitchFamily="34" charset="0"/>
              <a:buChar char="•"/>
            </a:pPr>
            <a:r>
              <a:rPr lang="en-US" sz="2000" b="0" i="0" dirty="0">
                <a:solidFill>
                  <a:srgbClr val="374151"/>
                </a:solidFill>
                <a:effectLst/>
                <a:latin typeface="Century Gothic (Body)"/>
              </a:rPr>
              <a:t>Provides insights into user sentiments and preferences</a:t>
            </a:r>
          </a:p>
          <a:p>
            <a:pPr lvl="1" algn="l" rtl="0">
              <a:buFont typeface="Arial" panose="020B0604020202020204" pitchFamily="34" charset="0"/>
              <a:buChar char="•"/>
            </a:pPr>
            <a:r>
              <a:rPr lang="en-US" sz="2000" b="0" i="0" dirty="0">
                <a:solidFill>
                  <a:srgbClr val="374151"/>
                </a:solidFill>
                <a:effectLst/>
                <a:latin typeface="Century Gothic (Body)"/>
              </a:rPr>
              <a:t>Enables personalized review recommendations for shoppers</a:t>
            </a:r>
          </a:p>
          <a:p>
            <a:pPr marL="0" indent="0" algn="l" rtl="0">
              <a:buNone/>
            </a:pPr>
            <a:endParaRPr lang="en-US" b="1" dirty="0"/>
          </a:p>
          <a:p>
            <a:pPr marL="0" indent="0" algn="l" rtl="0">
              <a:buNone/>
            </a:pPr>
            <a:r>
              <a:rPr lang="en-US" dirty="0"/>
              <a:t>Examples: </a:t>
            </a:r>
          </a:p>
          <a:p>
            <a:pPr marL="0" indent="0" algn="l" rtl="0">
              <a:buNone/>
            </a:pPr>
            <a:endParaRPr lang="en-US" dirty="0"/>
          </a:p>
          <a:p>
            <a:pPr marL="0" indent="0" algn="l" rtl="0">
              <a:buNone/>
            </a:pPr>
            <a:r>
              <a:rPr lang="en-US" dirty="0"/>
              <a:t>1- Clean review: “</a:t>
            </a:r>
            <a:r>
              <a:rPr lang="ar-SA" dirty="0"/>
              <a:t>لطيفه كأنك </a:t>
            </a:r>
            <a:r>
              <a:rPr lang="ar-SA" dirty="0" err="1"/>
              <a:t>بتتفرج</a:t>
            </a:r>
            <a:r>
              <a:rPr lang="ar-SA" dirty="0"/>
              <a:t> ع مسلسل بس نوعا ما لطيف</a:t>
            </a:r>
            <a:r>
              <a:rPr lang="en-US" dirty="0"/>
              <a:t>” </a:t>
            </a:r>
          </a:p>
          <a:p>
            <a:pPr marL="0" indent="0" algn="l" rtl="0">
              <a:buNone/>
            </a:pPr>
            <a:r>
              <a:rPr lang="en-US" b="0" dirty="0">
                <a:effectLst/>
                <a:latin typeface="Courier New" panose="02070309020205020404" pitchFamily="49" charset="0"/>
              </a:rPr>
              <a:t>        sentiment_score:</a:t>
            </a:r>
            <a:r>
              <a:rPr lang="ar-SA" b="0" i="0" dirty="0">
                <a:solidFill>
                  <a:srgbClr val="212121"/>
                </a:solidFill>
                <a:effectLst/>
                <a:latin typeface="Courier New" panose="02070309020205020404" pitchFamily="49" charset="0"/>
              </a:rPr>
              <a:t> 0.0617656409740448</a:t>
            </a:r>
            <a:r>
              <a:rPr lang="en-US" b="0" dirty="0">
                <a:effectLst/>
                <a:latin typeface="Courier New" panose="02070309020205020404" pitchFamily="49" charset="0"/>
              </a:rPr>
              <a:t> </a:t>
            </a:r>
          </a:p>
          <a:p>
            <a:pPr marL="0" indent="0" algn="l" rtl="0">
              <a:buNone/>
            </a:pPr>
            <a:endParaRPr lang="en-US" dirty="0"/>
          </a:p>
          <a:p>
            <a:pPr marL="0" indent="0" algn="l" rtl="0">
              <a:buNone/>
            </a:pPr>
            <a:r>
              <a:rPr lang="en-US" dirty="0"/>
              <a:t>2- Clean review: “</a:t>
            </a:r>
            <a:r>
              <a:rPr lang="ar-SA" dirty="0"/>
              <a:t>هذا الكتاب كان خيبة أمل كبيرة بالنسبة لي لم يكن هناك تنظيم جيد في المحتوى والأفكار كانت مبهمة وغير مترابطة</a:t>
            </a:r>
            <a:r>
              <a:rPr lang="en-US" dirty="0"/>
              <a:t>”  </a:t>
            </a:r>
          </a:p>
          <a:p>
            <a:pPr marL="0" indent="0" algn="l" rtl="0">
              <a:buNone/>
            </a:pPr>
            <a:r>
              <a:rPr lang="en-US" b="0" dirty="0">
                <a:effectLst/>
                <a:latin typeface="Courier New" panose="02070309020205020404" pitchFamily="49" charset="0"/>
              </a:rPr>
              <a:t>        sentiment_score: </a:t>
            </a:r>
            <a:r>
              <a:rPr lang="ar-SA" b="0" i="0" dirty="0">
                <a:solidFill>
                  <a:srgbClr val="212121"/>
                </a:solidFill>
                <a:effectLst/>
                <a:latin typeface="Courier New" panose="02070309020205020404" pitchFamily="49" charset="0"/>
              </a:rPr>
              <a:t>0.42404139041900635-</a:t>
            </a:r>
            <a:r>
              <a:rPr lang="en-US" b="0" dirty="0">
                <a:effectLst/>
                <a:latin typeface="Courier New" panose="02070309020205020404" pitchFamily="49" charset="0"/>
              </a:rPr>
              <a:t> </a:t>
            </a:r>
          </a:p>
          <a:p>
            <a:pPr marL="0" indent="0" algn="l" rtl="0">
              <a:buNone/>
            </a:pPr>
            <a:endParaRPr lang="en-US" b="0" dirty="0">
              <a:effectLst/>
              <a:latin typeface="Courier New" panose="02070309020205020404" pitchFamily="49" charset="0"/>
            </a:endParaRPr>
          </a:p>
          <a:p>
            <a:pPr marL="0" indent="0" algn="l" rtl="0">
              <a:buNone/>
            </a:pPr>
            <a:endParaRPr lang="en-US" b="0" dirty="0">
              <a:effectLst/>
              <a:latin typeface="Courier New" panose="02070309020205020404" pitchFamily="49" charset="0"/>
            </a:endParaRPr>
          </a:p>
          <a:p>
            <a:pPr marL="0" indent="0" algn="l" rtl="0">
              <a:buNone/>
            </a:pPr>
            <a:endParaRPr lang="en-US" dirty="0"/>
          </a:p>
          <a:p>
            <a:pPr marL="0" indent="0" algn="l" rtl="0">
              <a:buNone/>
            </a:pPr>
            <a:endParaRPr lang="en-US" dirty="0"/>
          </a:p>
        </p:txBody>
      </p:sp>
    </p:spTree>
    <p:extLst>
      <p:ext uri="{BB962C8B-B14F-4D97-AF65-F5344CB8AC3E}">
        <p14:creationId xmlns:p14="http://schemas.microsoft.com/office/powerpoint/2010/main" val="247641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B6A-5F4D-E873-3A10-710629E75A77}"/>
              </a:ext>
            </a:extLst>
          </p:cNvPr>
          <p:cNvSpPr>
            <a:spLocks noGrp="1"/>
          </p:cNvSpPr>
          <p:nvPr>
            <p:ph type="title"/>
          </p:nvPr>
        </p:nvSpPr>
        <p:spPr/>
        <p:txBody>
          <a:bodyPr/>
          <a:lstStyle/>
          <a:p>
            <a:r>
              <a:rPr lang="en-US" dirty="0"/>
              <a:t>Work Methodology</a:t>
            </a:r>
            <a:r>
              <a:rPr lang="en-US" sz="2800" dirty="0"/>
              <a:t>(continue)</a:t>
            </a:r>
            <a:endParaRPr lang="ar-SA" dirty="0"/>
          </a:p>
        </p:txBody>
      </p:sp>
      <p:sp>
        <p:nvSpPr>
          <p:cNvPr id="3" name="Content Placeholder 2">
            <a:extLst>
              <a:ext uri="{FF2B5EF4-FFF2-40B4-BE49-F238E27FC236}">
                <a16:creationId xmlns:a16="http://schemas.microsoft.com/office/drawing/2014/main" id="{C0F4F5A2-C111-9929-ACE7-357E96257DF6}"/>
              </a:ext>
            </a:extLst>
          </p:cNvPr>
          <p:cNvSpPr>
            <a:spLocks noGrp="1"/>
          </p:cNvSpPr>
          <p:nvPr>
            <p:ph idx="1"/>
          </p:nvPr>
        </p:nvSpPr>
        <p:spPr>
          <a:xfrm>
            <a:off x="1066800" y="1770077"/>
            <a:ext cx="9931167" cy="4687873"/>
          </a:xfrm>
        </p:spPr>
        <p:txBody>
          <a:bodyPr>
            <a:normAutofit fontScale="85000" lnSpcReduction="20000"/>
          </a:bodyPr>
          <a:lstStyle/>
          <a:p>
            <a:pPr marL="0" indent="0" algn="l" rtl="0">
              <a:buNone/>
            </a:pPr>
            <a:r>
              <a:rPr lang="en-US" b="1" dirty="0"/>
              <a:t>3- </a:t>
            </a:r>
            <a:r>
              <a:rPr lang="en-US" sz="2300" b="1" i="0" dirty="0">
                <a:solidFill>
                  <a:srgbClr val="374151"/>
                </a:solidFill>
                <a:effectLst/>
                <a:latin typeface="Century Gothic (Body)"/>
              </a:rPr>
              <a:t>Farasa for POS Tagging</a:t>
            </a:r>
            <a:r>
              <a:rPr lang="en-US" sz="2300" b="1" dirty="0"/>
              <a:t>:</a:t>
            </a:r>
          </a:p>
          <a:p>
            <a:pPr marL="0" indent="0" algn="l" rtl="0">
              <a:buNone/>
            </a:pPr>
            <a:endParaRPr lang="en-US" b="1" dirty="0"/>
          </a:p>
          <a:p>
            <a:pPr lvl="1" algn="l" rtl="0">
              <a:buFont typeface="Arial" panose="020B0604020202020204" pitchFamily="34" charset="0"/>
              <a:buChar char="•"/>
            </a:pPr>
            <a:r>
              <a:rPr lang="en-US" sz="2000" b="0" i="0" dirty="0">
                <a:solidFill>
                  <a:srgbClr val="374151"/>
                </a:solidFill>
                <a:effectLst/>
                <a:latin typeface="Century Gothic (Body)"/>
              </a:rPr>
              <a:t>Farasa: Advanced tool for Arabic text analysis</a:t>
            </a:r>
          </a:p>
          <a:p>
            <a:pPr lvl="1" algn="l" rtl="0">
              <a:buFont typeface="Arial" panose="020B0604020202020204" pitchFamily="34" charset="0"/>
              <a:buChar char="•"/>
            </a:pPr>
            <a:r>
              <a:rPr lang="en-US" sz="2000" b="0" i="0" dirty="0">
                <a:solidFill>
                  <a:srgbClr val="374151"/>
                </a:solidFill>
                <a:effectLst/>
                <a:latin typeface="Century Gothic (Body)"/>
              </a:rPr>
              <a:t>POS tagging assigns grammatical tags to words</a:t>
            </a:r>
          </a:p>
          <a:p>
            <a:pPr lvl="1" algn="l" rtl="0">
              <a:buFont typeface="Arial" panose="020B0604020202020204" pitchFamily="34" charset="0"/>
              <a:buChar char="•"/>
            </a:pPr>
            <a:r>
              <a:rPr lang="en-US" sz="2000" b="0" i="0" dirty="0">
                <a:solidFill>
                  <a:srgbClr val="374151"/>
                </a:solidFill>
                <a:effectLst/>
                <a:latin typeface="Century Gothic (Body)"/>
              </a:rPr>
              <a:t>Enhances understanding of linguistic structure</a:t>
            </a:r>
          </a:p>
          <a:p>
            <a:pPr lvl="1" algn="l" rtl="0">
              <a:buFont typeface="Arial" panose="020B0604020202020204" pitchFamily="34" charset="0"/>
              <a:buChar char="•"/>
            </a:pPr>
            <a:r>
              <a:rPr lang="en-US" sz="2000" b="0" i="0" dirty="0">
                <a:solidFill>
                  <a:srgbClr val="374151"/>
                </a:solidFill>
                <a:effectLst/>
                <a:latin typeface="Century Gothic (Body)"/>
              </a:rPr>
              <a:t>Enables accurate extraction of relevant terms</a:t>
            </a:r>
          </a:p>
          <a:p>
            <a:pPr lvl="1" algn="l" rtl="0">
              <a:buFont typeface="Arial" panose="020B0604020202020204" pitchFamily="34" charset="0"/>
              <a:buChar char="•"/>
            </a:pPr>
            <a:r>
              <a:rPr lang="en-US" sz="2000" b="0" i="0" dirty="0">
                <a:solidFill>
                  <a:srgbClr val="374151"/>
                </a:solidFill>
                <a:effectLst/>
                <a:latin typeface="Century Gothic (Body)"/>
              </a:rPr>
              <a:t>Improves analysis and user profiling</a:t>
            </a:r>
          </a:p>
          <a:p>
            <a:pPr marL="0" indent="0" algn="l" rtl="0">
              <a:buNone/>
            </a:pPr>
            <a:endParaRPr lang="en-US" b="1" dirty="0"/>
          </a:p>
          <a:p>
            <a:pPr marL="0" indent="0" algn="l" rtl="0">
              <a:buNone/>
            </a:pPr>
            <a:r>
              <a:rPr lang="en-US" dirty="0"/>
              <a:t>Example: </a:t>
            </a:r>
          </a:p>
          <a:p>
            <a:pPr marL="0" indent="0" algn="l" rtl="0">
              <a:buNone/>
            </a:pPr>
            <a:endParaRPr lang="en-US" dirty="0"/>
          </a:p>
          <a:p>
            <a:pPr marL="0" indent="0" algn="l" rtl="0">
              <a:buNone/>
            </a:pPr>
            <a:r>
              <a:rPr lang="en-US" dirty="0"/>
              <a:t>Clean review: “</a:t>
            </a:r>
            <a:r>
              <a:rPr lang="ar-SA" dirty="0"/>
              <a:t>أنصح بقراءته</a:t>
            </a:r>
            <a:r>
              <a:rPr lang="en-US" dirty="0"/>
              <a:t> </a:t>
            </a:r>
            <a:r>
              <a:rPr lang="ar-SA" dirty="0"/>
              <a:t>كتاب مثير وشيق للقراءة يقدم نظرة شاملة بأسلوب سلس وواضح</a:t>
            </a:r>
            <a:r>
              <a:rPr lang="en-US" dirty="0"/>
              <a:t>”</a:t>
            </a:r>
            <a:endParaRPr lang="en-US" b="0" dirty="0">
              <a:effectLst/>
              <a:latin typeface="Courier New" panose="02070309020205020404" pitchFamily="49" charset="0"/>
            </a:endParaRPr>
          </a:p>
          <a:p>
            <a:pPr marL="0" indent="0" algn="l" rtl="0">
              <a:buNone/>
            </a:pPr>
            <a:endParaRPr lang="en-US" dirty="0"/>
          </a:p>
          <a:p>
            <a:pPr marL="0" indent="0" algn="l" rtl="0">
              <a:buNone/>
            </a:pPr>
            <a:r>
              <a:rPr lang="en-US" dirty="0"/>
              <a:t>POS tagging:</a:t>
            </a:r>
          </a:p>
          <a:p>
            <a:pPr marL="274320" lvl="1" indent="0" algn="l" rtl="0">
              <a:buNone/>
            </a:pPr>
            <a:r>
              <a:rPr lang="en-US" dirty="0"/>
              <a:t> S/S </a:t>
            </a:r>
            <a:r>
              <a:rPr lang="ar-SA" dirty="0"/>
              <a:t>كتاب/</a:t>
            </a:r>
            <a:r>
              <a:rPr lang="en-US" dirty="0"/>
              <a:t>NOUN-MS </a:t>
            </a:r>
            <a:r>
              <a:rPr lang="ar-SA" dirty="0"/>
              <a:t>مثير/</a:t>
            </a:r>
            <a:r>
              <a:rPr lang="en-US" dirty="0"/>
              <a:t>ADJ-MS </a:t>
            </a:r>
            <a:r>
              <a:rPr lang="ar-SA" dirty="0"/>
              <a:t>و+/</a:t>
            </a:r>
            <a:r>
              <a:rPr lang="en-US" dirty="0"/>
              <a:t>CONJ </a:t>
            </a:r>
            <a:r>
              <a:rPr lang="ar-SA" dirty="0"/>
              <a:t>شيق/</a:t>
            </a:r>
            <a:r>
              <a:rPr lang="en-US" dirty="0"/>
              <a:t>ADJ-MS </a:t>
            </a:r>
            <a:r>
              <a:rPr lang="ar-SA" dirty="0"/>
              <a:t>ل+/</a:t>
            </a:r>
            <a:r>
              <a:rPr lang="en-US" dirty="0"/>
              <a:t>PREP </a:t>
            </a:r>
            <a:r>
              <a:rPr lang="ar-SA" dirty="0"/>
              <a:t>ال+ قراء +ة/</a:t>
            </a:r>
            <a:r>
              <a:rPr lang="en-US" dirty="0"/>
              <a:t>DET+NOUN+NSUFF-FS </a:t>
            </a:r>
            <a:r>
              <a:rPr lang="ar-SA" dirty="0"/>
              <a:t>يقدم/</a:t>
            </a:r>
            <a:r>
              <a:rPr lang="en-US" dirty="0"/>
              <a:t>V </a:t>
            </a:r>
            <a:r>
              <a:rPr lang="ar-SA" dirty="0"/>
              <a:t>نظر +ة/</a:t>
            </a:r>
            <a:r>
              <a:rPr lang="en-US" dirty="0"/>
              <a:t>NOUN+NSUFF-FS </a:t>
            </a:r>
            <a:r>
              <a:rPr lang="ar-SA" dirty="0"/>
              <a:t>شامل +ة/</a:t>
            </a:r>
            <a:r>
              <a:rPr lang="en-US" dirty="0"/>
              <a:t>ADJ+NSUFF-FP </a:t>
            </a:r>
            <a:r>
              <a:rPr lang="ar-SA" dirty="0"/>
              <a:t>ب+/</a:t>
            </a:r>
            <a:r>
              <a:rPr lang="en-US" dirty="0"/>
              <a:t>PREP </a:t>
            </a:r>
            <a:r>
              <a:rPr lang="ar-SA" dirty="0"/>
              <a:t>أسلوب/</a:t>
            </a:r>
            <a:r>
              <a:rPr lang="en-US" dirty="0"/>
              <a:t>NOUN-MS </a:t>
            </a:r>
            <a:r>
              <a:rPr lang="ar-SA" dirty="0"/>
              <a:t>سلس/</a:t>
            </a:r>
            <a:r>
              <a:rPr lang="en-US" dirty="0"/>
              <a:t>ADJ-MS </a:t>
            </a:r>
            <a:r>
              <a:rPr lang="ar-SA" dirty="0"/>
              <a:t>و+/</a:t>
            </a:r>
            <a:r>
              <a:rPr lang="en-US" dirty="0"/>
              <a:t>CONJ </a:t>
            </a:r>
            <a:r>
              <a:rPr lang="ar-SA" dirty="0"/>
              <a:t>واضح/</a:t>
            </a:r>
            <a:r>
              <a:rPr lang="en-US" dirty="0"/>
              <a:t>ADJ-MS </a:t>
            </a:r>
            <a:r>
              <a:rPr lang="ar-SA" dirty="0"/>
              <a:t>أنصح/</a:t>
            </a:r>
            <a:r>
              <a:rPr lang="en-US" dirty="0"/>
              <a:t>V </a:t>
            </a:r>
            <a:r>
              <a:rPr lang="ar-SA" dirty="0"/>
              <a:t>ب+/</a:t>
            </a:r>
            <a:r>
              <a:rPr lang="en-US" dirty="0"/>
              <a:t>PREP </a:t>
            </a:r>
            <a:r>
              <a:rPr lang="ar-SA" dirty="0"/>
              <a:t>قراء +ت/</a:t>
            </a:r>
            <a:r>
              <a:rPr lang="en-US" dirty="0"/>
              <a:t>NOUN+NSUFF-FD +</a:t>
            </a:r>
            <a:r>
              <a:rPr lang="ar-SA" dirty="0"/>
              <a:t>ه/</a:t>
            </a:r>
            <a:r>
              <a:rPr lang="en-US" dirty="0"/>
              <a:t>PRON E/E</a:t>
            </a:r>
          </a:p>
          <a:p>
            <a:pPr marL="0" indent="0" algn="l" rtl="0">
              <a:buNone/>
            </a:pPr>
            <a:endParaRPr lang="en-US" b="0" dirty="0">
              <a:effectLst/>
              <a:latin typeface="Courier New" panose="02070309020205020404" pitchFamily="49" charset="0"/>
            </a:endParaRPr>
          </a:p>
          <a:p>
            <a:pPr marL="0" indent="0" algn="l" rtl="0">
              <a:buNone/>
            </a:pPr>
            <a:endParaRPr lang="en-US" dirty="0"/>
          </a:p>
          <a:p>
            <a:pPr marL="0" indent="0" algn="l" rtl="0">
              <a:buNone/>
            </a:pPr>
            <a:endParaRPr lang="en-US" dirty="0"/>
          </a:p>
        </p:txBody>
      </p:sp>
    </p:spTree>
    <p:extLst>
      <p:ext uri="{BB962C8B-B14F-4D97-AF65-F5344CB8AC3E}">
        <p14:creationId xmlns:p14="http://schemas.microsoft.com/office/powerpoint/2010/main" val="216447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B6A-5F4D-E873-3A10-710629E75A77}"/>
              </a:ext>
            </a:extLst>
          </p:cNvPr>
          <p:cNvSpPr>
            <a:spLocks noGrp="1"/>
          </p:cNvSpPr>
          <p:nvPr>
            <p:ph type="title"/>
          </p:nvPr>
        </p:nvSpPr>
        <p:spPr/>
        <p:txBody>
          <a:bodyPr/>
          <a:lstStyle/>
          <a:p>
            <a:r>
              <a:rPr lang="en-US" dirty="0"/>
              <a:t>Work Methodology</a:t>
            </a:r>
            <a:r>
              <a:rPr lang="en-US" sz="2800" dirty="0"/>
              <a:t>(continue)</a:t>
            </a:r>
            <a:endParaRPr lang="ar-SA" dirty="0"/>
          </a:p>
        </p:txBody>
      </p:sp>
      <p:sp>
        <p:nvSpPr>
          <p:cNvPr id="3" name="Content Placeholder 2">
            <a:extLst>
              <a:ext uri="{FF2B5EF4-FFF2-40B4-BE49-F238E27FC236}">
                <a16:creationId xmlns:a16="http://schemas.microsoft.com/office/drawing/2014/main" id="{C0F4F5A2-C111-9929-ACE7-357E96257DF6}"/>
              </a:ext>
            </a:extLst>
          </p:cNvPr>
          <p:cNvSpPr>
            <a:spLocks noGrp="1"/>
          </p:cNvSpPr>
          <p:nvPr>
            <p:ph idx="1"/>
          </p:nvPr>
        </p:nvSpPr>
        <p:spPr>
          <a:xfrm>
            <a:off x="1066800" y="1744911"/>
            <a:ext cx="10400950" cy="4815280"/>
          </a:xfrm>
        </p:spPr>
        <p:txBody>
          <a:bodyPr>
            <a:normAutofit fontScale="92500"/>
          </a:bodyPr>
          <a:lstStyle/>
          <a:p>
            <a:pPr marL="0" indent="0" algn="l" rtl="0">
              <a:buNone/>
            </a:pPr>
            <a:r>
              <a:rPr lang="en-US" b="1" dirty="0"/>
              <a:t>4- </a:t>
            </a:r>
            <a:r>
              <a:rPr lang="en-US" b="1" i="0" dirty="0">
                <a:solidFill>
                  <a:srgbClr val="374151"/>
                </a:solidFill>
                <a:effectLst/>
                <a:latin typeface="Century Gothic (Body)"/>
              </a:rPr>
              <a:t>Extracting Nouns and Adjectives</a:t>
            </a:r>
            <a:r>
              <a:rPr lang="en-US" sz="2300" b="1" dirty="0"/>
              <a:t>:</a:t>
            </a:r>
          </a:p>
          <a:p>
            <a:pPr marL="0" indent="0" algn="l" rtl="0">
              <a:buNone/>
            </a:pPr>
            <a:endParaRPr lang="en-US" sz="100" b="1" dirty="0"/>
          </a:p>
          <a:p>
            <a:pPr lvl="1" algn="l" rtl="0">
              <a:buFont typeface="Arial" panose="020B0604020202020204" pitchFamily="34" charset="0"/>
              <a:buChar char="•"/>
            </a:pPr>
            <a:r>
              <a:rPr lang="en-US" sz="1700" b="0" i="0" dirty="0" err="1">
                <a:solidFill>
                  <a:srgbClr val="374151"/>
                </a:solidFill>
                <a:effectLst/>
                <a:latin typeface="Century Gothic (Body)"/>
              </a:rPr>
              <a:t>Farasa's</a:t>
            </a:r>
            <a:r>
              <a:rPr lang="en-US" sz="1700" b="0" i="0" dirty="0">
                <a:solidFill>
                  <a:srgbClr val="374151"/>
                </a:solidFill>
                <a:effectLst/>
                <a:latin typeface="Century Gothic (Body)"/>
              </a:rPr>
              <a:t> POS tagging enables extraction of relevant terms</a:t>
            </a:r>
          </a:p>
          <a:p>
            <a:pPr lvl="1" algn="l" rtl="0">
              <a:buFont typeface="Arial" panose="020B0604020202020204" pitchFamily="34" charset="0"/>
              <a:buChar char="•"/>
            </a:pPr>
            <a:r>
              <a:rPr lang="en-US" sz="1700" b="0" i="0" dirty="0">
                <a:solidFill>
                  <a:srgbClr val="374151"/>
                </a:solidFill>
                <a:effectLst/>
                <a:latin typeface="Century Gothic (Body)"/>
              </a:rPr>
              <a:t>Noun Extraction: Identifying objects, products, and concepts mentioned in reviews</a:t>
            </a:r>
          </a:p>
          <a:p>
            <a:pPr lvl="1" algn="l" rtl="0">
              <a:buFont typeface="Arial" panose="020B0604020202020204" pitchFamily="34" charset="0"/>
              <a:buChar char="•"/>
            </a:pPr>
            <a:r>
              <a:rPr lang="en-US" sz="1700" b="0" i="0" dirty="0">
                <a:solidFill>
                  <a:srgbClr val="374151"/>
                </a:solidFill>
                <a:effectLst/>
                <a:latin typeface="Century Gothic (Body)"/>
              </a:rPr>
              <a:t>Adjective Extraction: Capturing qualities, characteristics, and opinions associated with the reviews</a:t>
            </a:r>
          </a:p>
          <a:p>
            <a:pPr lvl="1" algn="l" rtl="0">
              <a:buFont typeface="Arial" panose="020B0604020202020204" pitchFamily="34" charset="0"/>
              <a:buChar char="•"/>
            </a:pPr>
            <a:r>
              <a:rPr lang="en-US" sz="1700" b="0" i="0" dirty="0">
                <a:solidFill>
                  <a:srgbClr val="374151"/>
                </a:solidFill>
                <a:effectLst/>
                <a:latin typeface="Century Gothic (Body)"/>
              </a:rPr>
              <a:t>Nouns and adjectives provide insights into user preferences and interests</a:t>
            </a:r>
          </a:p>
          <a:p>
            <a:pPr marL="0" indent="0" algn="l" rtl="0">
              <a:buNone/>
            </a:pPr>
            <a:endParaRPr lang="en-US" sz="1050" dirty="0"/>
          </a:p>
          <a:p>
            <a:pPr marL="0" indent="0" algn="l" rtl="0">
              <a:buNone/>
            </a:pPr>
            <a:r>
              <a:rPr lang="en-US" dirty="0"/>
              <a:t>Example:</a:t>
            </a:r>
          </a:p>
          <a:p>
            <a:pPr marL="0" indent="0" algn="l" rtl="0">
              <a:buNone/>
            </a:pPr>
            <a:endParaRPr lang="en-US" sz="200" dirty="0"/>
          </a:p>
          <a:p>
            <a:pPr marL="0" indent="0" algn="l" rtl="0">
              <a:buNone/>
            </a:pPr>
            <a:r>
              <a:rPr lang="en-US" dirty="0"/>
              <a:t>POS tagging:</a:t>
            </a:r>
          </a:p>
          <a:p>
            <a:pPr marL="0" indent="0" algn="l" rtl="0">
              <a:buNone/>
            </a:pPr>
            <a:r>
              <a:rPr lang="en-US" dirty="0"/>
              <a:t> S/S </a:t>
            </a:r>
            <a:r>
              <a:rPr lang="ar-SA" dirty="0"/>
              <a:t>كتاب/</a:t>
            </a:r>
            <a:r>
              <a:rPr lang="en-US" dirty="0"/>
              <a:t>NOUN-MS </a:t>
            </a:r>
            <a:r>
              <a:rPr lang="ar-SA" dirty="0"/>
              <a:t>مثير/</a:t>
            </a:r>
            <a:r>
              <a:rPr lang="en-US" dirty="0"/>
              <a:t>ADJ-MS </a:t>
            </a:r>
            <a:r>
              <a:rPr lang="ar-SA" dirty="0"/>
              <a:t>و+/</a:t>
            </a:r>
            <a:r>
              <a:rPr lang="en-US" dirty="0"/>
              <a:t>CONJ </a:t>
            </a:r>
            <a:r>
              <a:rPr lang="ar-SA" dirty="0"/>
              <a:t>شيق/</a:t>
            </a:r>
            <a:r>
              <a:rPr lang="en-US" dirty="0"/>
              <a:t>ADJ-MS </a:t>
            </a:r>
            <a:r>
              <a:rPr lang="ar-SA" dirty="0"/>
              <a:t>ل+/</a:t>
            </a:r>
            <a:r>
              <a:rPr lang="en-US" dirty="0"/>
              <a:t>PREP </a:t>
            </a:r>
            <a:r>
              <a:rPr lang="ar-SA" dirty="0"/>
              <a:t>ال+ قراء +ة/</a:t>
            </a:r>
            <a:r>
              <a:rPr lang="en-US" dirty="0"/>
              <a:t>DET+NOUN+NSUFF-FS </a:t>
            </a:r>
            <a:r>
              <a:rPr lang="ar-SA" dirty="0"/>
              <a:t>يقدم/</a:t>
            </a:r>
            <a:r>
              <a:rPr lang="en-US" dirty="0"/>
              <a:t>V </a:t>
            </a:r>
            <a:r>
              <a:rPr lang="ar-SA" dirty="0"/>
              <a:t>نظر +ة/</a:t>
            </a:r>
            <a:r>
              <a:rPr lang="en-US" dirty="0"/>
              <a:t>NOUN+NSUFF-FS </a:t>
            </a:r>
            <a:r>
              <a:rPr lang="ar-SA" dirty="0"/>
              <a:t>شامل +ة/</a:t>
            </a:r>
            <a:r>
              <a:rPr lang="en-US" dirty="0"/>
              <a:t>ADJ+NSUFF-FP </a:t>
            </a:r>
            <a:r>
              <a:rPr lang="ar-SA" dirty="0"/>
              <a:t>ب+/</a:t>
            </a:r>
            <a:r>
              <a:rPr lang="en-US" dirty="0"/>
              <a:t>PREP </a:t>
            </a:r>
            <a:r>
              <a:rPr lang="ar-SA" dirty="0"/>
              <a:t>أسلوب/</a:t>
            </a:r>
            <a:r>
              <a:rPr lang="en-US" dirty="0"/>
              <a:t>NOUN-MS </a:t>
            </a:r>
            <a:r>
              <a:rPr lang="ar-SA" dirty="0"/>
              <a:t>سلس/</a:t>
            </a:r>
            <a:r>
              <a:rPr lang="en-US" dirty="0"/>
              <a:t>ADJ-MS </a:t>
            </a:r>
            <a:r>
              <a:rPr lang="ar-SA" dirty="0"/>
              <a:t>و+/</a:t>
            </a:r>
            <a:r>
              <a:rPr lang="en-US" dirty="0"/>
              <a:t>CONJ </a:t>
            </a:r>
            <a:r>
              <a:rPr lang="ar-SA" dirty="0"/>
              <a:t>واضح/</a:t>
            </a:r>
            <a:r>
              <a:rPr lang="en-US" dirty="0"/>
              <a:t>ADJ-MS </a:t>
            </a:r>
            <a:r>
              <a:rPr lang="ar-SA" dirty="0"/>
              <a:t>أنصح/</a:t>
            </a:r>
            <a:r>
              <a:rPr lang="en-US" dirty="0"/>
              <a:t>V </a:t>
            </a:r>
            <a:r>
              <a:rPr lang="ar-SA" dirty="0"/>
              <a:t>ب+/</a:t>
            </a:r>
            <a:r>
              <a:rPr lang="en-US" dirty="0"/>
              <a:t>PREP </a:t>
            </a:r>
            <a:r>
              <a:rPr lang="ar-SA" dirty="0"/>
              <a:t>قراء +ت/</a:t>
            </a:r>
            <a:r>
              <a:rPr lang="en-US" dirty="0"/>
              <a:t>NOUN+NSUFF-FD +</a:t>
            </a:r>
            <a:r>
              <a:rPr lang="ar-SA" dirty="0"/>
              <a:t>ه/</a:t>
            </a:r>
            <a:r>
              <a:rPr lang="en-US" dirty="0"/>
              <a:t>PRON E/E</a:t>
            </a:r>
          </a:p>
          <a:p>
            <a:pPr marL="0" indent="0" algn="l" rtl="0">
              <a:buNone/>
            </a:pPr>
            <a:endParaRPr lang="en-US" dirty="0"/>
          </a:p>
          <a:p>
            <a:pPr marL="0" indent="0" algn="l" rtl="0">
              <a:buNone/>
            </a:pPr>
            <a:r>
              <a:rPr lang="en-US" dirty="0"/>
              <a:t>Nouns and Adjective:  </a:t>
            </a:r>
            <a:r>
              <a:rPr lang="ar-SA" dirty="0"/>
              <a:t>['كتاب', 'مثير', 'شيق', 'القراءة', 'نظرة', 'شاملة', 'أسلوب', 'سلس', 'واضح', '</a:t>
            </a:r>
            <a:r>
              <a:rPr lang="ar-SA" dirty="0" err="1"/>
              <a:t>قراءت</a:t>
            </a:r>
            <a:r>
              <a:rPr lang="ar-SA" dirty="0"/>
              <a:t>']</a:t>
            </a:r>
            <a:endParaRPr lang="en-US" dirty="0"/>
          </a:p>
        </p:txBody>
      </p:sp>
    </p:spTree>
    <p:extLst>
      <p:ext uri="{BB962C8B-B14F-4D97-AF65-F5344CB8AC3E}">
        <p14:creationId xmlns:p14="http://schemas.microsoft.com/office/powerpoint/2010/main" val="1095986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539</TotalTime>
  <Words>2329</Words>
  <Application>Microsoft Office PowerPoint</Application>
  <PresentationFormat>Widescreen</PresentationFormat>
  <Paragraphs>190</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17</vt:lpstr>
      <vt:lpstr>Arial</vt:lpstr>
      <vt:lpstr>Calibri</vt:lpstr>
      <vt:lpstr>Century Gothic</vt:lpstr>
      <vt:lpstr>Century Gothic (Body)</vt:lpstr>
      <vt:lpstr>Courier New</vt:lpstr>
      <vt:lpstr>Garamond</vt:lpstr>
      <vt:lpstr>Söhne</vt:lpstr>
      <vt:lpstr>Wingdings</vt:lpstr>
      <vt:lpstr>Savon</vt:lpstr>
      <vt:lpstr>Optimal Review Ranking for Shopper's Decision Making</vt:lpstr>
      <vt:lpstr>Introduction</vt:lpstr>
      <vt:lpstr>Data Analysis  BRAD: Books Reviews in Arabic Dataset</vt:lpstr>
      <vt:lpstr>Filtered BRA Dataset</vt:lpstr>
      <vt:lpstr>Filtered BRA Dataset(continue)</vt:lpstr>
      <vt:lpstr>Work Methodology</vt:lpstr>
      <vt:lpstr>Work Methodology(continue)</vt:lpstr>
      <vt:lpstr>Work Methodology(continue)</vt:lpstr>
      <vt:lpstr>Work Methodology(continue)</vt:lpstr>
      <vt:lpstr>Work Methodology(continue)</vt:lpstr>
      <vt:lpstr>Work Methodology(continue)</vt:lpstr>
      <vt:lpstr>User Profiling</vt:lpstr>
      <vt:lpstr>User Profiling(continue)</vt:lpstr>
      <vt:lpstr>Ranking of Reviews</vt:lpstr>
      <vt:lpstr>Results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Review Ranking for Shopper's Decision Making</dc:title>
  <dc:creator>Sara</dc:creator>
  <cp:lastModifiedBy>Sara</cp:lastModifiedBy>
  <cp:revision>6</cp:revision>
  <dcterms:created xsi:type="dcterms:W3CDTF">2023-07-17T11:53:11Z</dcterms:created>
  <dcterms:modified xsi:type="dcterms:W3CDTF">2023-07-17T20:52:56Z</dcterms:modified>
</cp:coreProperties>
</file>