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71" r:id="rId6"/>
    <p:sldId id="259" r:id="rId7"/>
    <p:sldId id="258" r:id="rId8"/>
    <p:sldId id="266" r:id="rId9"/>
    <p:sldId id="260" r:id="rId10"/>
    <p:sldId id="261" r:id="rId11"/>
    <p:sldId id="267" r:id="rId12"/>
    <p:sldId id="262" r:id="rId13"/>
    <p:sldId id="268" r:id="rId14"/>
    <p:sldId id="263" r:id="rId15"/>
    <p:sldId id="264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8"/>
    <p:restoredTop sz="94626"/>
  </p:normalViewPr>
  <p:slideViewPr>
    <p:cSldViewPr>
      <p:cViewPr varScale="1">
        <p:scale>
          <a:sx n="121" d="100"/>
          <a:sy n="121" d="100"/>
        </p:scale>
        <p:origin x="24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0910-29F4-B54B-B8AD-4DBF234B4CD1}" type="datetimeFigureOut">
              <a:rPr lang="en-TR" smtClean="0"/>
              <a:t>11.01.2021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5D63F-06FD-5549-AA33-B9DE1B17174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016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5D63F-06FD-5549-AA33-B9DE1B171740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5624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20E6-E9A6-4CB5-8FF2-A11E352374F2}" type="datetimeFigureOut">
              <a:rPr lang="tr-TR" smtClean="0"/>
              <a:t>11.01.2021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AA24-D69C-4633-8F19-383F22AC5B4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1611610"/>
          </a:xfrm>
        </p:spPr>
        <p:txBody>
          <a:bodyPr>
            <a:normAutofit/>
          </a:bodyPr>
          <a:lstStyle/>
          <a:p>
            <a:r>
              <a:rPr lang="en-US" sz="3200" dirty="0" err="1"/>
              <a:t>Bilkent</a:t>
            </a:r>
            <a:r>
              <a:rPr lang="en-US" sz="3200" dirty="0"/>
              <a:t> University</a:t>
            </a:r>
            <a:br>
              <a:rPr lang="en-US" sz="3200" dirty="0"/>
            </a:br>
            <a:r>
              <a:rPr lang="en-US" sz="3200" dirty="0"/>
              <a:t>EEE 473-573 Medical Imaging</a:t>
            </a:r>
            <a:br>
              <a:rPr lang="en-US" sz="3200" dirty="0"/>
            </a:br>
            <a:r>
              <a:rPr lang="en-US" sz="3200" dirty="0"/>
              <a:t>Final Project Presentation</a:t>
            </a:r>
            <a:endParaRPr lang="tr-TR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Can Bayar</a:t>
            </a:r>
          </a:p>
          <a:p>
            <a:r>
              <a:rPr lang="en-US" sz="2600" dirty="0" err="1"/>
              <a:t>Ayhan</a:t>
            </a:r>
            <a:r>
              <a:rPr lang="en-US" sz="2600" dirty="0"/>
              <a:t> </a:t>
            </a:r>
            <a:r>
              <a:rPr lang="en-US" sz="2600" dirty="0" err="1"/>
              <a:t>Okuyan</a:t>
            </a:r>
            <a:endParaRPr lang="tr-TR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051720" y="5780134"/>
            <a:ext cx="8229600" cy="565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Figure 4: Image without and with chemical shift</a:t>
            </a:r>
            <a:endParaRPr lang="tr-TR" sz="1800" dirty="0"/>
          </a:p>
        </p:txBody>
      </p:sp>
      <p:pic>
        <p:nvPicPr>
          <p:cNvPr id="3074" name="Picture 2" descr="C:\Users\user\Pictures\MRI\T1_weight\t2_decay_chem_shift_grad.PNG"/>
          <p:cNvPicPr>
            <a:picLocks noChangeAspect="1" noChangeArrowheads="1"/>
          </p:cNvPicPr>
          <p:nvPr/>
        </p:nvPicPr>
        <p:blipFill rotWithShape="1">
          <a:blip r:embed="rId2" cstate="print"/>
          <a:srcRect l="54366"/>
          <a:stretch/>
        </p:blipFill>
        <p:spPr bwMode="auto">
          <a:xfrm>
            <a:off x="611560" y="1064201"/>
            <a:ext cx="3960440" cy="4698096"/>
          </a:xfrm>
          <a:prstGeom prst="rect">
            <a:avLst/>
          </a:prstGeom>
          <a:noFill/>
        </p:spPr>
      </p:pic>
      <p:pic>
        <p:nvPicPr>
          <p:cNvPr id="3075" name="Picture 3" descr="C:\Users\user\Pictures\MRI\T1_weight\t2_decay_grad.PNG"/>
          <p:cNvPicPr>
            <a:picLocks noChangeAspect="1" noChangeArrowheads="1"/>
          </p:cNvPicPr>
          <p:nvPr/>
        </p:nvPicPr>
        <p:blipFill rotWithShape="1">
          <a:blip r:embed="rId3" cstate="print"/>
          <a:srcRect l="53490"/>
          <a:stretch/>
        </p:blipFill>
        <p:spPr bwMode="auto">
          <a:xfrm>
            <a:off x="4438327" y="1064201"/>
            <a:ext cx="3969661" cy="4718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4576E-5B4B-2342-90EB-87A8DE0F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53" y="476672"/>
            <a:ext cx="4631294" cy="5532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A8BF4-48D5-2B49-A52D-4F6CA3A5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4EC3-195E-7246-81F8-BD98B985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2D43D-CEC6-7646-8A97-3262FF413D10}"/>
              </a:ext>
            </a:extLst>
          </p:cNvPr>
          <p:cNvSpPr/>
          <p:nvPr/>
        </p:nvSpPr>
        <p:spPr>
          <a:xfrm>
            <a:off x="2261685" y="6026478"/>
            <a:ext cx="622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Figure 5: Difference of the images in Figure 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210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9" name="Picture 3" descr="C:\Users\user\Pictures\MRI\T1_weight\t2_decay_chem_shift_grad.PNG"/>
          <p:cNvPicPr>
            <a:picLocks noChangeAspect="1" noChangeArrowheads="1"/>
          </p:cNvPicPr>
          <p:nvPr/>
        </p:nvPicPr>
        <p:blipFill rotWithShape="1">
          <a:blip r:embed="rId3" cstate="print"/>
          <a:srcRect l="55269"/>
          <a:stretch/>
        </p:blipFill>
        <p:spPr bwMode="auto">
          <a:xfrm>
            <a:off x="467544" y="1114249"/>
            <a:ext cx="4104456" cy="4967230"/>
          </a:xfrm>
          <a:prstGeom prst="rect">
            <a:avLst/>
          </a:prstGeom>
          <a:noFill/>
        </p:spPr>
      </p:pic>
      <p:pic>
        <p:nvPicPr>
          <p:cNvPr id="4100" name="Picture 4" descr="C:\Users\user\Pictures\MRI\T1_weight\t2_decay_chem_shift_proton_grad.PNG"/>
          <p:cNvPicPr>
            <a:picLocks noChangeAspect="1" noChangeArrowheads="1"/>
          </p:cNvPicPr>
          <p:nvPr/>
        </p:nvPicPr>
        <p:blipFill rotWithShape="1">
          <a:blip r:embed="rId4" cstate="print"/>
          <a:srcRect l="55442"/>
          <a:stretch/>
        </p:blipFill>
        <p:spPr bwMode="auto">
          <a:xfrm>
            <a:off x="4572000" y="1059111"/>
            <a:ext cx="4104456" cy="5067052"/>
          </a:xfrm>
          <a:prstGeom prst="rect">
            <a:avLst/>
          </a:prstGeom>
          <a:noFill/>
        </p:spPr>
      </p:pic>
      <p:sp>
        <p:nvSpPr>
          <p:cNvPr id="7" name="2 İçerik Yer Tutucusu"/>
          <p:cNvSpPr txBox="1">
            <a:spLocks/>
          </p:cNvSpPr>
          <p:nvPr/>
        </p:nvSpPr>
        <p:spPr>
          <a:xfrm>
            <a:off x="2771800" y="6066958"/>
            <a:ext cx="8229600" cy="56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Figure 6: Image without and with proton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decay</a:t>
            </a:r>
            <a:endParaRPr kumimoji="0" lang="tr-T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Contrast Mechanisms</a:t>
            </a:r>
            <a:endParaRPr lang="tr-TR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539552" y="47111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A90A54-CDF3-AC46-817E-3140D9CD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6" y="2631935"/>
            <a:ext cx="8403232" cy="20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2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3" name="Picture 3" descr="C:\Users\user\Pictures\MRI\SPIN_PD_new.PNG"/>
          <p:cNvPicPr>
            <a:picLocks noChangeAspect="1" noChangeArrowheads="1"/>
          </p:cNvPicPr>
          <p:nvPr/>
        </p:nvPicPr>
        <p:blipFill rotWithShape="1">
          <a:blip r:embed="rId2" cstate="print"/>
          <a:srcRect l="54908"/>
          <a:stretch/>
        </p:blipFill>
        <p:spPr bwMode="auto">
          <a:xfrm>
            <a:off x="13001" y="14460"/>
            <a:ext cx="3307879" cy="4114800"/>
          </a:xfrm>
          <a:prstGeom prst="rect">
            <a:avLst/>
          </a:prstGeom>
          <a:noFill/>
        </p:spPr>
      </p:pic>
      <p:pic>
        <p:nvPicPr>
          <p:cNvPr id="6" name="Picture 2" descr="C:\Users\user\Pictures\MRI\SPIN_T1_new.PNG">
            <a:extLst>
              <a:ext uri="{FF2B5EF4-FFF2-40B4-BE49-F238E27FC236}">
                <a16:creationId xmlns:a16="http://schemas.microsoft.com/office/drawing/2014/main" id="{A853340B-265B-984E-85D4-A114A848C4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57191" r="1"/>
          <a:stretch/>
        </p:blipFill>
        <p:spPr bwMode="auto">
          <a:xfrm>
            <a:off x="3178556" y="14460"/>
            <a:ext cx="3119945" cy="4048125"/>
          </a:xfrm>
          <a:prstGeom prst="rect">
            <a:avLst/>
          </a:prstGeom>
          <a:noFill/>
        </p:spPr>
      </p:pic>
      <p:pic>
        <p:nvPicPr>
          <p:cNvPr id="7" name="Picture 2" descr="C:\Users\user\Pictures\MRI\SPIN_T2_new_new.PNG">
            <a:extLst>
              <a:ext uri="{FF2B5EF4-FFF2-40B4-BE49-F238E27FC236}">
                <a16:creationId xmlns:a16="http://schemas.microsoft.com/office/drawing/2014/main" id="{FDC6FD5F-FB22-5D4C-B1DA-B2DB79E9F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7192"/>
          <a:stretch/>
        </p:blipFill>
        <p:spPr bwMode="auto">
          <a:xfrm>
            <a:off x="6156176" y="57737"/>
            <a:ext cx="3119945" cy="401955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B83B6-E4E3-7F49-8AB9-40192A62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R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8F2EC-50DE-4D48-AE35-C2FEABAB7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380" y="4233938"/>
            <a:ext cx="6719239" cy="19961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1B9C9-96F1-5249-8473-CF1417A0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01" y="35282"/>
            <a:ext cx="3346259" cy="4174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E71F69-16E7-9849-9914-B79DF1B6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60" y="35282"/>
            <a:ext cx="3222173" cy="417443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EDC83-69EE-354E-8A62-1D561560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699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TR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CC5A8B-CF77-7145-9C2D-9F2F02F14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560" y="4275292"/>
            <a:ext cx="5381600" cy="20896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Steps</a:t>
            </a:r>
            <a:endParaRPr lang="tr-TR" dirty="0"/>
          </a:p>
        </p:txBody>
      </p:sp>
      <p:sp>
        <p:nvSpPr>
          <p:cNvPr id="4" name="3 Yuvarlatılmış Dikdörtgen"/>
          <p:cNvSpPr/>
          <p:nvPr/>
        </p:nvSpPr>
        <p:spPr>
          <a:xfrm>
            <a:off x="611560" y="2852936"/>
            <a:ext cx="1656184" cy="13681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>
            <a:off x="611560" y="3351475"/>
            <a:ext cx="16561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Slice Selection</a:t>
            </a:r>
            <a:endParaRPr lang="tr-TR" dirty="0"/>
          </a:p>
        </p:txBody>
      </p:sp>
      <p:cxnSp>
        <p:nvCxnSpPr>
          <p:cNvPr id="7" name="6 Düz Ok Bağlayıcısı"/>
          <p:cNvCxnSpPr/>
          <p:nvPr/>
        </p:nvCxnSpPr>
        <p:spPr>
          <a:xfrm>
            <a:off x="2483768" y="3536141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Yuvarlatılmış Dikdörtgen"/>
          <p:cNvSpPr/>
          <p:nvPr/>
        </p:nvSpPr>
        <p:spPr>
          <a:xfrm>
            <a:off x="3563888" y="2852936"/>
            <a:ext cx="1656184" cy="13681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Metin kutusu"/>
          <p:cNvSpPr txBox="1"/>
          <p:nvPr/>
        </p:nvSpPr>
        <p:spPr>
          <a:xfrm>
            <a:off x="3707904" y="3212976"/>
            <a:ext cx="139215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K-Space Acquisition</a:t>
            </a:r>
            <a:endParaRPr lang="tr-TR" dirty="0"/>
          </a:p>
        </p:txBody>
      </p:sp>
      <p:sp>
        <p:nvSpPr>
          <p:cNvPr id="11" name="10 Yuvarlatılmış Dikdörtgen"/>
          <p:cNvSpPr/>
          <p:nvPr/>
        </p:nvSpPr>
        <p:spPr>
          <a:xfrm>
            <a:off x="6876256" y="2852936"/>
            <a:ext cx="1656184" cy="13681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>
            <a:off x="6876256" y="3212976"/>
            <a:ext cx="1608179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Reconstruction</a:t>
            </a:r>
            <a:endParaRPr lang="tr-TR" dirty="0"/>
          </a:p>
        </p:txBody>
      </p:sp>
      <p:cxnSp>
        <p:nvCxnSpPr>
          <p:cNvPr id="13" name="12 Düz Ok Bağlayıcısı"/>
          <p:cNvCxnSpPr/>
          <p:nvPr/>
        </p:nvCxnSpPr>
        <p:spPr>
          <a:xfrm>
            <a:off x="5580112" y="353614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B62-8852-5F43-83EB-026DCF99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Slice Selection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3D445D-FB03-7C44-A2F5-50371F99E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08" y="3705643"/>
            <a:ext cx="3721100" cy="83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91755B-A190-6A4A-82D8-CC7E08E0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78" y="4682027"/>
            <a:ext cx="7655644" cy="1151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8D883-9881-9543-8B0B-AF5894E1D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1268760"/>
            <a:ext cx="5956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2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373-CEE0-6145-B0B4-3FFA7EAE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1697"/>
            <a:ext cx="8229600" cy="1143000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TR" dirty="0"/>
              <a:t>-Space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0A86-A4F8-DA4B-99F4-22A11451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08720" y="-107395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T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5AA96-EC1B-9E46-9AFB-753EFB37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3068960"/>
            <a:ext cx="5778500" cy="146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F48D3-D900-F14A-8AE6-72A02AE6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0" y="4537687"/>
            <a:ext cx="4330700" cy="119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0E03FB-9FFF-634E-A50B-19936FFBB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3743"/>
            <a:ext cx="9144000" cy="132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0A2D-6601-B547-8DFE-2D64E170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D8B5-5F7B-AF46-94E0-2395C3F5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R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372C4-0635-364C-8E3F-EFF87105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5490"/>
            <a:ext cx="2905269" cy="807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9C88E-3EEF-484E-B0FA-8DA37EB8E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"/>
          <a:stretch/>
        </p:blipFill>
        <p:spPr>
          <a:xfrm>
            <a:off x="2768864" y="2768600"/>
            <a:ext cx="6232972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9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GUI </a:t>
            </a:r>
            <a:r>
              <a:rPr lang="tr-TR" dirty="0" err="1"/>
              <a:t>Implementation</a:t>
            </a:r>
            <a:endParaRPr lang="tr-TR" dirty="0"/>
          </a:p>
        </p:txBody>
      </p:sp>
      <p:pic>
        <p:nvPicPr>
          <p:cNvPr id="1026" name="Picture 2" descr="C:\Users\user\Pictures\MRI\u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08" y="1628800"/>
            <a:ext cx="8542784" cy="3974191"/>
          </a:xfrm>
          <a:prstGeom prst="rect">
            <a:avLst/>
          </a:prstGeom>
          <a:noFill/>
        </p:spPr>
      </p:pic>
      <p:sp>
        <p:nvSpPr>
          <p:cNvPr id="6" name="1 Başlık"/>
          <p:cNvSpPr txBox="1">
            <a:spLocks/>
          </p:cNvSpPr>
          <p:nvPr/>
        </p:nvSpPr>
        <p:spPr>
          <a:xfrm>
            <a:off x="457200" y="522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1: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MRI simulator GUI showing different parameter options.</a:t>
            </a:r>
            <a:endParaRPr kumimoji="0" lang="tr-T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Non-idealities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098379"/>
            <a:ext cx="8229600" cy="1684784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Variational B0 Field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 Decay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Chemical Shift</a:t>
            </a:r>
          </a:p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Proton Density</a:t>
            </a:r>
          </a:p>
          <a:p>
            <a:endParaRPr lang="en-US" sz="1800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539552" y="47111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FFBC-C85C-D64E-BF8D-720F394A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8C23-286C-5E45-83E9-39A9C9C5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81B49-168B-424B-9993-D68494B9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1" y="542784"/>
            <a:ext cx="4118810" cy="5172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58307-69EC-3346-AE3C-BC936C9C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90" y="534905"/>
            <a:ext cx="4118810" cy="5187418"/>
          </a:xfrm>
          <a:prstGeom prst="rect">
            <a:avLst/>
          </a:prstGeom>
        </p:spPr>
      </p:pic>
      <p:sp>
        <p:nvSpPr>
          <p:cNvPr id="6" name="1 Başlık">
            <a:extLst>
              <a:ext uri="{FF2B5EF4-FFF2-40B4-BE49-F238E27FC236}">
                <a16:creationId xmlns:a16="http://schemas.microsoft.com/office/drawing/2014/main" id="{908EF9D5-B9EE-5A44-8AA7-4DD4552BAD5F}"/>
              </a:ext>
            </a:extLst>
          </p:cNvPr>
          <p:cNvSpPr txBox="1">
            <a:spLocks/>
          </p:cNvSpPr>
          <p:nvPr/>
        </p:nvSpPr>
        <p:spPr>
          <a:xfrm>
            <a:off x="539552" y="53260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2: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latin typeface="+mj-lt"/>
                <a:ea typeface="+mj-ea"/>
                <a:cs typeface="+mj-cs"/>
              </a:rPr>
              <a:t>Effect of Spatially Varying Noise on B0 </a:t>
            </a:r>
            <a:endParaRPr kumimoji="0" lang="tr-T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205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370347" y="6024081"/>
            <a:ext cx="8229600" cy="565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Figure 3: Image with and without T2 Decay</a:t>
            </a:r>
            <a:endParaRPr lang="tr-TR" sz="1800" dirty="0"/>
          </a:p>
        </p:txBody>
      </p:sp>
      <p:pic>
        <p:nvPicPr>
          <p:cNvPr id="2050" name="Picture 2" descr="C:\Users\user\Pictures\MRI\NO_T2.PNG"/>
          <p:cNvPicPr>
            <a:picLocks noChangeAspect="1" noChangeArrowheads="1"/>
          </p:cNvPicPr>
          <p:nvPr/>
        </p:nvPicPr>
        <p:blipFill rotWithShape="1">
          <a:blip r:embed="rId2" cstate="print"/>
          <a:srcRect l="50356" t="-5782"/>
          <a:stretch/>
        </p:blipFill>
        <p:spPr bwMode="auto">
          <a:xfrm>
            <a:off x="457200" y="713266"/>
            <a:ext cx="4146772" cy="5165170"/>
          </a:xfrm>
          <a:prstGeom prst="rect">
            <a:avLst/>
          </a:prstGeom>
          <a:noFill/>
        </p:spPr>
      </p:pic>
      <p:pic>
        <p:nvPicPr>
          <p:cNvPr id="2052" name="Picture 4" descr="C:\Users\user\Pictures\MRI\T1_weight\t2_decay_chem_shift_grad.PNG"/>
          <p:cNvPicPr>
            <a:picLocks noChangeAspect="1" noChangeArrowheads="1"/>
          </p:cNvPicPr>
          <p:nvPr/>
        </p:nvPicPr>
        <p:blipFill rotWithShape="1">
          <a:blip r:embed="rId3" cstate="print"/>
          <a:srcRect l="54082"/>
          <a:stretch/>
        </p:blipFill>
        <p:spPr bwMode="auto">
          <a:xfrm>
            <a:off x="4576936" y="989751"/>
            <a:ext cx="4146772" cy="48886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106</Words>
  <Application>Microsoft Macintosh PowerPoint</Application>
  <PresentationFormat>On-screen Show (4:3)</PresentationFormat>
  <Paragraphs>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Ofis Teması</vt:lpstr>
      <vt:lpstr>Bilkent University EEE 473-573 Medical Imaging Final Project Presentation</vt:lpstr>
      <vt:lpstr>Simulation Steps</vt:lpstr>
      <vt:lpstr>Slice Selection</vt:lpstr>
      <vt:lpstr>K-Space Acquisition</vt:lpstr>
      <vt:lpstr>Reconstruction</vt:lpstr>
      <vt:lpstr>GUI Implementation</vt:lpstr>
      <vt:lpstr>Non-idealities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Contrast Mechanisms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473-573 Project</dc:title>
  <dc:creator>Windows Kullanıcısı</dc:creator>
  <cp:lastModifiedBy>Ayhan Okuyan</cp:lastModifiedBy>
  <cp:revision>13</cp:revision>
  <dcterms:created xsi:type="dcterms:W3CDTF">2021-01-11T02:59:43Z</dcterms:created>
  <dcterms:modified xsi:type="dcterms:W3CDTF">2021-01-11T05:47:43Z</dcterms:modified>
</cp:coreProperties>
</file>