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56" r:id="rId15"/>
    <p:sldId id="258" r:id="rId16"/>
    <p:sldId id="272" r:id="rId17"/>
    <p:sldId id="273" r:id="rId18"/>
    <p:sldId id="274" r:id="rId19"/>
    <p:sldId id="275" r:id="rId20"/>
    <p:sldId id="257" r:id="rId21"/>
    <p:sldId id="278" r:id="rId22"/>
    <p:sldId id="279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uguraker/Documents/TUM%20Master/Mining%20Massive%20Datasets/Chart%20in%20Microsoft%20Office%20PowerPoin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uguraker/Documents/TUM%20Master/Mining%20Massive%20Datasets/Chart%20in%20Microsoft%20Office%20PowerPoin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uguraker/Documents/TUM%20Master/Mining%20Massive%20Datasets/Chart%20in%20Microsoft%20Office%20PowerPoin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uguraker/Documents/TUM%20Master/Mining%20Massive%20Datasets/Chart%20in%20Microsoft%20Office%20PowerPoi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Positive</a:t>
            </a:r>
            <a:r>
              <a:rPr lang="en-US" baseline="0" dirty="0" smtClean="0"/>
              <a:t> Tweets Percentage (</a:t>
            </a:r>
            <a:r>
              <a:rPr lang="en-US" dirty="0" smtClean="0"/>
              <a:t>Overall)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12.2</c:v>
                </c:pt>
                <c:pt idx="1">
                  <c:v>19.1</c:v>
                </c:pt>
                <c:pt idx="2">
                  <c:v>14.2</c:v>
                </c:pt>
                <c:pt idx="3">
                  <c:v>18.1</c:v>
                </c:pt>
                <c:pt idx="4">
                  <c:v>22.8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9286304"/>
        <c:axId val="-2131162560"/>
      </c:barChart>
      <c:catAx>
        <c:axId val="-212928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1162560"/>
        <c:crosses val="autoZero"/>
        <c:auto val="1"/>
        <c:lblAlgn val="ctr"/>
        <c:lblOffset val="100"/>
        <c:noMultiLvlLbl val="0"/>
      </c:catAx>
      <c:valAx>
        <c:axId val="-213116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28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 smtClean="0">
                <a:effectLst/>
              </a:rPr>
              <a:t>Positive Tweets Percentage (</a:t>
            </a:r>
            <a:r>
              <a:rPr lang="en-US" dirty="0" smtClean="0"/>
              <a:t>Screen)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Sheet1!$Q$33</c:f>
              <c:strCache>
                <c:ptCount val="1"/>
                <c:pt idx="0">
                  <c:v>Screen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Sheet1!$R$32:$V$32</c:f>
              <c:strCache>
                <c:ptCount val="5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</c:strCache>
            </c:strRef>
          </c:cat>
          <c:val>
            <c:numRef>
              <c:f>Sheet1!$R$33:$V$33</c:f>
              <c:numCache>
                <c:formatCode>General</c:formatCode>
                <c:ptCount val="5"/>
                <c:pt idx="0">
                  <c:v>17.7</c:v>
                </c:pt>
                <c:pt idx="1">
                  <c:v>25.6</c:v>
                </c:pt>
                <c:pt idx="2">
                  <c:v>20.5</c:v>
                </c:pt>
                <c:pt idx="3">
                  <c:v>27.6</c:v>
                </c:pt>
                <c:pt idx="4">
                  <c:v>50.4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253312"/>
        <c:axId val="-2132249920"/>
      </c:barChart>
      <c:catAx>
        <c:axId val="-213225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49920"/>
        <c:crosses val="autoZero"/>
        <c:auto val="1"/>
        <c:lblAlgn val="ctr"/>
        <c:lblOffset val="100"/>
        <c:noMultiLvlLbl val="0"/>
      </c:catAx>
      <c:valAx>
        <c:axId val="-213224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5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Positive Tweets Percentage (Battery)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Battery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Sheet1!$J$2:$N$2</c:f>
              <c:strCache>
                <c:ptCount val="5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</c:strCache>
            </c:strRef>
          </c:cat>
          <c:val>
            <c:numRef>
              <c:f>Sheet1!$J$3:$N$3</c:f>
              <c:numCache>
                <c:formatCode>General</c:formatCode>
                <c:ptCount val="5"/>
                <c:pt idx="0">
                  <c:v>17.3</c:v>
                </c:pt>
                <c:pt idx="1">
                  <c:v>26.8</c:v>
                </c:pt>
                <c:pt idx="2">
                  <c:v>18.6</c:v>
                </c:pt>
                <c:pt idx="3">
                  <c:v>18.1</c:v>
                </c:pt>
                <c:pt idx="4">
                  <c:v>23.9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343120"/>
        <c:axId val="-2132339728"/>
      </c:barChart>
      <c:catAx>
        <c:axId val="-213234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339728"/>
        <c:crosses val="autoZero"/>
        <c:auto val="1"/>
        <c:lblAlgn val="ctr"/>
        <c:lblOffset val="100"/>
        <c:noMultiLvlLbl val="0"/>
      </c:catAx>
      <c:valAx>
        <c:axId val="-213233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34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Positive</a:t>
            </a:r>
            <a:r>
              <a:rPr lang="en-US" baseline="0" dirty="0" smtClean="0"/>
              <a:t> Tweets Percentage (</a:t>
            </a:r>
            <a:r>
              <a:rPr lang="en-US" dirty="0" smtClean="0"/>
              <a:t>Camera)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Sheet1!$P$3</c:f>
              <c:strCache>
                <c:ptCount val="1"/>
                <c:pt idx="0">
                  <c:v>Camera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Sheet1!$Q$2:$U$2</c:f>
              <c:strCache>
                <c:ptCount val="5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December</c:v>
                </c:pt>
              </c:strCache>
            </c:strRef>
          </c:cat>
          <c:val>
            <c:numRef>
              <c:f>Sheet1!$Q$3:$U$3</c:f>
              <c:numCache>
                <c:formatCode>General</c:formatCode>
                <c:ptCount val="5"/>
                <c:pt idx="0">
                  <c:v>18.3</c:v>
                </c:pt>
                <c:pt idx="1">
                  <c:v>27.8</c:v>
                </c:pt>
                <c:pt idx="2">
                  <c:v>26.5</c:v>
                </c:pt>
                <c:pt idx="3">
                  <c:v>23.3</c:v>
                </c:pt>
                <c:pt idx="4">
                  <c:v>32.6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298848"/>
        <c:axId val="-2132295456"/>
      </c:barChart>
      <c:catAx>
        <c:axId val="-21322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95456"/>
        <c:crosses val="autoZero"/>
        <c:auto val="1"/>
        <c:lblAlgn val="ctr"/>
        <c:lblOffset val="100"/>
        <c:noMultiLvlLbl val="0"/>
      </c:catAx>
      <c:valAx>
        <c:axId val="-21322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29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Positive</a:t>
            </a:r>
            <a:r>
              <a:rPr lang="en-US" baseline="0" dirty="0" smtClean="0"/>
              <a:t> Tweets Percentage(Sum up)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Battery</c:v>
                </c:pt>
                <c:pt idx="2">
                  <c:v>Camera</c:v>
                </c:pt>
                <c:pt idx="3">
                  <c:v>Screen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12.2</c:v>
                </c:pt>
                <c:pt idx="1">
                  <c:v>17.3</c:v>
                </c:pt>
                <c:pt idx="2">
                  <c:v>18.3</c:v>
                </c:pt>
                <c:pt idx="3">
                  <c:v>17.7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Battery</c:v>
                </c:pt>
                <c:pt idx="2">
                  <c:v>Camera</c:v>
                </c:pt>
                <c:pt idx="3">
                  <c:v>Screen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19.1</c:v>
                </c:pt>
                <c:pt idx="1">
                  <c:v>26.8</c:v>
                </c:pt>
                <c:pt idx="2">
                  <c:v>27.8</c:v>
                </c:pt>
                <c:pt idx="3">
                  <c:v>25.6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Battery</c:v>
                </c:pt>
                <c:pt idx="2">
                  <c:v>Camera</c:v>
                </c:pt>
                <c:pt idx="3">
                  <c:v>Screen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14.2</c:v>
                </c:pt>
                <c:pt idx="1">
                  <c:v>18.6</c:v>
                </c:pt>
                <c:pt idx="2">
                  <c:v>26.5</c:v>
                </c:pt>
                <c:pt idx="3">
                  <c:v>20.5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Battery</c:v>
                </c:pt>
                <c:pt idx="2">
                  <c:v>Camera</c:v>
                </c:pt>
                <c:pt idx="3">
                  <c:v>Screen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18.1</c:v>
                </c:pt>
                <c:pt idx="1">
                  <c:v>18.1</c:v>
                </c:pt>
                <c:pt idx="2">
                  <c:v>23.3</c:v>
                </c:pt>
                <c:pt idx="3">
                  <c:v>27.6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Overall</c:v>
                </c:pt>
                <c:pt idx="1">
                  <c:v>Battery</c:v>
                </c:pt>
                <c:pt idx="2">
                  <c:v>Camera</c:v>
                </c:pt>
                <c:pt idx="3">
                  <c:v>Screen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22.8</c:v>
                </c:pt>
                <c:pt idx="1">
                  <c:v>23.9</c:v>
                </c:pt>
                <c:pt idx="2">
                  <c:v>32.6</c:v>
                </c:pt>
                <c:pt idx="3">
                  <c:v>50.4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552016"/>
        <c:axId val="-2133548640"/>
      </c:barChart>
      <c:catAx>
        <c:axId val="-213355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548640"/>
        <c:crosses val="autoZero"/>
        <c:auto val="1"/>
        <c:lblAlgn val="ctr"/>
        <c:lblOffset val="100"/>
        <c:noMultiLvlLbl val="0"/>
      </c:catAx>
      <c:valAx>
        <c:axId val="-213354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55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3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916E278-FBA1-264F-889D-986D99AE1F95}" type="datetimeFigureOut">
              <a:rPr lang="en-US" smtClean="0"/>
              <a:t>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9FC377-2D71-AF42-AA41-83E2AABE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6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73874"/>
            <a:ext cx="9905998" cy="1905000"/>
          </a:xfrm>
        </p:spPr>
        <p:txBody>
          <a:bodyPr/>
          <a:lstStyle/>
          <a:p>
            <a:r>
              <a:rPr lang="en-US" dirty="0" smtClean="0"/>
              <a:t>Product apprecıatıon analysıs on twıtter </a:t>
            </a:r>
            <a:br>
              <a:rPr lang="en-US" dirty="0" smtClean="0"/>
            </a:br>
            <a:r>
              <a:rPr lang="en-US" dirty="0" smtClean="0"/>
              <a:t>vıa sentıment analysıs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3813" y="3278873"/>
            <a:ext cx="9905998" cy="258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err="1" smtClean="0"/>
              <a:t>Eralp</a:t>
            </a:r>
            <a:r>
              <a:rPr lang="en-US" sz="2000" dirty="0" smtClean="0"/>
              <a:t> </a:t>
            </a:r>
            <a:r>
              <a:rPr lang="en-US" sz="2000" dirty="0" err="1" smtClean="0"/>
              <a:t>bayraktar</a:t>
            </a:r>
            <a:endParaRPr lang="en-US" sz="2000" dirty="0" smtClean="0"/>
          </a:p>
          <a:p>
            <a:pPr algn="ctr"/>
            <a:r>
              <a:rPr lang="en-US" sz="2000" dirty="0" err="1" smtClean="0"/>
              <a:t>Alİ</a:t>
            </a:r>
            <a:r>
              <a:rPr lang="en-US" sz="2000" dirty="0" smtClean="0"/>
              <a:t> </a:t>
            </a:r>
            <a:r>
              <a:rPr lang="en-US" sz="2000" dirty="0" err="1" smtClean="0"/>
              <a:t>UĞur</a:t>
            </a:r>
            <a:r>
              <a:rPr lang="en-US" sz="2000" dirty="0" smtClean="0"/>
              <a:t> Aker</a:t>
            </a:r>
          </a:p>
          <a:p>
            <a:pPr algn="ctr"/>
            <a:r>
              <a:rPr lang="en-US" sz="2000" dirty="0" err="1" smtClean="0"/>
              <a:t>Ayhun</a:t>
            </a:r>
            <a:r>
              <a:rPr lang="en-US" sz="2000" dirty="0" smtClean="0"/>
              <a:t> </a:t>
            </a:r>
            <a:r>
              <a:rPr lang="en-US" sz="2000" dirty="0" err="1" smtClean="0"/>
              <a:t>tekat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8104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analysıs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80145"/>
            <a:ext cx="9905998" cy="3124201"/>
          </a:xfrm>
        </p:spPr>
        <p:txBody>
          <a:bodyPr anchor="t"/>
          <a:lstStyle/>
          <a:p>
            <a:r>
              <a:rPr lang="en-US" dirty="0" smtClean="0"/>
              <a:t>Customızed traınıng set</a:t>
            </a:r>
          </a:p>
          <a:p>
            <a:r>
              <a:rPr lang="en-US" dirty="0" smtClean="0"/>
              <a:t>Custom python scrıpt to generate traınıng set</a:t>
            </a:r>
          </a:p>
          <a:p>
            <a:r>
              <a:rPr lang="en-US" dirty="0" smtClean="0"/>
              <a:t>Also used recent tweets ın our traınıng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502546"/>
            <a:ext cx="9067112" cy="24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82305"/>
            <a:ext cx="9905998" cy="1905000"/>
          </a:xfrm>
        </p:spPr>
        <p:txBody>
          <a:bodyPr/>
          <a:lstStyle/>
          <a:p>
            <a:r>
              <a:rPr lang="en-US" dirty="0" smtClean="0"/>
              <a:t>EMOTICONS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2486463"/>
            <a:ext cx="280557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POSITIVE:</a:t>
            </a:r>
            <a:endParaRPr lang="en-US" sz="3200" dirty="0" smtClean="0"/>
          </a:p>
          <a:p>
            <a:r>
              <a:rPr lang="en-US" sz="3200" dirty="0" smtClean="0"/>
              <a:t>😁 😂 😃 😄 😅</a:t>
            </a:r>
          </a:p>
          <a:p>
            <a:r>
              <a:rPr lang="en-US" sz="3200" dirty="0" smtClean="0"/>
              <a:t>😆 😉 😊 😋 😌 </a:t>
            </a:r>
          </a:p>
          <a:p>
            <a:r>
              <a:rPr lang="en-US" sz="3200" dirty="0" smtClean="0"/>
              <a:t>😍 😏 😘 😚 ❤ </a:t>
            </a:r>
          </a:p>
          <a:p>
            <a:r>
              <a:rPr lang="en-US" sz="3200" dirty="0" smtClean="0"/>
              <a:t>☺ 👍 👏 😎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89227" y="2486463"/>
            <a:ext cx="321594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NEGATIVE:</a:t>
            </a:r>
          </a:p>
          <a:p>
            <a:r>
              <a:rPr lang="en-US" sz="3200" dirty="0" smtClean="0"/>
              <a:t>😒 😓 😔 😖 😞 </a:t>
            </a:r>
          </a:p>
          <a:p>
            <a:r>
              <a:rPr lang="en-US" sz="3200" dirty="0" smtClean="0"/>
              <a:t>😠 😡 😢 😣 😤</a:t>
            </a:r>
          </a:p>
          <a:p>
            <a:r>
              <a:rPr lang="en-US" sz="3200" dirty="0" smtClean="0"/>
              <a:t>😥 😨 😩 😪 😫 </a:t>
            </a:r>
          </a:p>
          <a:p>
            <a:r>
              <a:rPr lang="en-US" sz="3200" dirty="0" smtClean="0"/>
              <a:t>😭 😰 😱 👎 💔 😐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34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118" y="40678"/>
            <a:ext cx="9905998" cy="1474223"/>
          </a:xfrm>
        </p:spPr>
        <p:txBody>
          <a:bodyPr/>
          <a:lstStyle/>
          <a:p>
            <a:r>
              <a:rPr lang="en-US" dirty="0" smtClean="0"/>
              <a:t>Combınıng: EMOTICONS +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56" y="1145872"/>
            <a:ext cx="5773002" cy="5218534"/>
          </a:xfrm>
        </p:spPr>
      </p:pic>
    </p:spTree>
    <p:extLst>
      <p:ext uri="{BB962C8B-B14F-4D97-AF65-F5344CB8AC3E}">
        <p14:creationId xmlns:p14="http://schemas.microsoft.com/office/powerpoint/2010/main" val="17940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5" y="1182805"/>
            <a:ext cx="9905998" cy="3784979"/>
          </a:xfrm>
        </p:spPr>
        <p:txBody>
          <a:bodyPr/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108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03708"/>
              </p:ext>
            </p:extLst>
          </p:nvPr>
        </p:nvGraphicFramePr>
        <p:xfrm>
          <a:off x="1486089" y="1374755"/>
          <a:ext cx="9131868" cy="381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210"/>
                <a:gridCol w="3248702"/>
                <a:gridCol w="3043956"/>
              </a:tblGrid>
              <a:tr h="1195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err="1" smtClean="0"/>
                        <a:t>TextBlob</a:t>
                      </a:r>
                      <a:r>
                        <a:rPr lang="en-US" b="0" dirty="0" smtClean="0"/>
                        <a:t> Positive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err="1" smtClean="0"/>
                        <a:t>TextBlob</a:t>
                      </a:r>
                      <a:r>
                        <a:rPr lang="en-US" b="0" baseline="0" dirty="0" smtClean="0"/>
                        <a:t> Negative</a:t>
                      </a:r>
                      <a:endParaRPr lang="en-US" b="0" dirty="0"/>
                    </a:p>
                  </a:txBody>
                  <a:tcPr/>
                </a:tc>
              </a:tr>
              <a:tr h="113300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Bayesian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72.98%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15.70%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(false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positive)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82566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Bayesian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Negative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27.02%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(false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84.30%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85905"/>
              </p:ext>
            </p:extLst>
          </p:nvPr>
        </p:nvGraphicFramePr>
        <p:xfrm>
          <a:off x="1486089" y="1374755"/>
          <a:ext cx="9131868" cy="385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210"/>
                <a:gridCol w="3248702"/>
                <a:gridCol w="3043956"/>
              </a:tblGrid>
              <a:tr h="12086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err="1" smtClean="0"/>
                        <a:t>TextBlob</a:t>
                      </a:r>
                      <a:r>
                        <a:rPr lang="en-US" b="0" dirty="0" smtClean="0"/>
                        <a:t> Positive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/>
                    </a:p>
                    <a:p>
                      <a:pPr algn="ctr"/>
                      <a:r>
                        <a:rPr lang="en-US" b="0" dirty="0" err="1" smtClean="0"/>
                        <a:t>TextBlob</a:t>
                      </a:r>
                      <a:r>
                        <a:rPr lang="en-US" b="0" baseline="0" dirty="0" smtClean="0"/>
                        <a:t> Negative</a:t>
                      </a:r>
                      <a:endParaRPr lang="en-US" b="0" dirty="0"/>
                    </a:p>
                  </a:txBody>
                  <a:tcPr/>
                </a:tc>
              </a:tr>
              <a:tr h="1145179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Emoticon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Positive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78.00%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10.72%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(false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positive)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49849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Emoticon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Negative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22.00%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(false 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89.28%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709673"/>
              </p:ext>
            </p:extLst>
          </p:nvPr>
        </p:nvGraphicFramePr>
        <p:xfrm>
          <a:off x="1141413" y="1146412"/>
          <a:ext cx="9906000" cy="4644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2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095042"/>
              </p:ext>
            </p:extLst>
          </p:nvPr>
        </p:nvGraphicFramePr>
        <p:xfrm>
          <a:off x="1141413" y="818866"/>
          <a:ext cx="9906000" cy="4972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04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232381"/>
              </p:ext>
            </p:extLst>
          </p:nvPr>
        </p:nvGraphicFramePr>
        <p:xfrm>
          <a:off x="1127766" y="723331"/>
          <a:ext cx="9906000" cy="523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02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33494"/>
              </p:ext>
            </p:extLst>
          </p:nvPr>
        </p:nvGraphicFramePr>
        <p:xfrm>
          <a:off x="1086822" y="805218"/>
          <a:ext cx="9906000" cy="5122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8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83642"/>
            <a:ext cx="9905998" cy="3880514"/>
          </a:xfrm>
        </p:spPr>
        <p:txBody>
          <a:bodyPr anchor="t"/>
          <a:lstStyle/>
          <a:p>
            <a:endParaRPr lang="en-US" dirty="0" smtClean="0"/>
          </a:p>
          <a:p>
            <a:r>
              <a:rPr lang="en-US" dirty="0" smtClean="0"/>
              <a:t>Creatıng a value for marketıng by analyzing real-tıme socıal medıa data</a:t>
            </a:r>
          </a:p>
          <a:p>
            <a:r>
              <a:rPr lang="en-US" dirty="0" smtClean="0"/>
              <a:t>Analyzıng vast amount of data as effıcıent as possıble</a:t>
            </a:r>
          </a:p>
          <a:p>
            <a:r>
              <a:rPr lang="en-US" dirty="0" smtClean="0"/>
              <a:t>Improvıng exıstıng sentıment analysıs approaches</a:t>
            </a:r>
          </a:p>
          <a:p>
            <a:r>
              <a:rPr lang="en-US" dirty="0" smtClean="0"/>
              <a:t>Customızıng sentıment analysıs for specıal domaıns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79615166"/>
              </p:ext>
            </p:extLst>
          </p:nvPr>
        </p:nvGraphicFramePr>
        <p:xfrm>
          <a:off x="559559" y="719666"/>
          <a:ext cx="1046783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785"/>
            <a:ext cx="9905998" cy="1905000"/>
          </a:xfrm>
        </p:spPr>
        <p:txBody>
          <a:bodyPr/>
          <a:lstStyle/>
          <a:p>
            <a:r>
              <a:rPr lang="en-US" dirty="0" err="1" smtClean="0"/>
              <a:t>TextBloB</a:t>
            </a:r>
            <a:r>
              <a:rPr lang="en-US" dirty="0" smtClean="0"/>
              <a:t>: Pıg pıcture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10385"/>
            <a:ext cx="9136800" cy="4919235"/>
          </a:xfrm>
        </p:spPr>
      </p:pic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785"/>
            <a:ext cx="9905998" cy="1905000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+ Emotıcons: Pıg pıcture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16686"/>
            <a:ext cx="9136800" cy="488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785"/>
            <a:ext cx="9905998" cy="1905000"/>
          </a:xfrm>
        </p:spPr>
        <p:txBody>
          <a:bodyPr/>
          <a:lstStyle/>
          <a:p>
            <a:r>
              <a:rPr lang="en-US" dirty="0" smtClean="0"/>
              <a:t>Naïve Bayes: </a:t>
            </a:r>
            <a:r>
              <a:rPr lang="en-US" dirty="0" smtClean="0"/>
              <a:t>Pıg pıcture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95046"/>
            <a:ext cx="9286880" cy="48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74" y="1414817"/>
            <a:ext cx="9905998" cy="3784979"/>
          </a:xfrm>
        </p:spPr>
        <p:txBody>
          <a:bodyPr/>
          <a:lstStyle/>
          <a:p>
            <a:pPr algn="ctr"/>
            <a:r>
              <a:rPr lang="en-US" sz="6000" dirty="0" smtClean="0"/>
              <a:t>Thank you for lıstenıng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314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7462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Platform and domaın selectıon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06" y="2132462"/>
            <a:ext cx="1862162" cy="1862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235" y="2132462"/>
            <a:ext cx="1862162" cy="186216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86053" y="4037462"/>
            <a:ext cx="661159" cy="103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134066" y="4037462"/>
            <a:ext cx="13648" cy="1039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86717" y="4037461"/>
            <a:ext cx="748352" cy="103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8579" y="5119805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        Screen      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dıffıcultıes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Implementıng a sentıment analysıs from ground up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xıstıng traınıng sets for the analysıs do not fıt to our domaın</a:t>
            </a:r>
          </a:p>
          <a:p>
            <a:r>
              <a:rPr lang="en-US" dirty="0" smtClean="0"/>
              <a:t>Gettıng real-tıme twıtter data ıs expensıve</a:t>
            </a:r>
          </a:p>
          <a:p>
            <a:r>
              <a:rPr lang="en-US" dirty="0" smtClean="0"/>
              <a:t>Need for an ıntellıgent and effıcıent tweet extractıng approach</a:t>
            </a:r>
          </a:p>
          <a:p>
            <a:r>
              <a:rPr lang="en-US" dirty="0" smtClean="0"/>
              <a:t>Spam tweets</a:t>
            </a:r>
          </a:p>
        </p:txBody>
      </p:sp>
    </p:spTree>
    <p:extLst>
      <p:ext uri="{BB962C8B-B14F-4D97-AF65-F5344CB8AC3E}">
        <p14:creationId xmlns:p14="http://schemas.microsoft.com/office/powerpoint/2010/main" val="96276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solutıons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Swıtchıng to archive data ınstead of usıng real-tıme data</a:t>
            </a:r>
          </a:p>
          <a:p>
            <a:r>
              <a:rPr lang="en-US" dirty="0" smtClean="0"/>
              <a:t>Tweet fılterıng </a:t>
            </a:r>
          </a:p>
          <a:p>
            <a:r>
              <a:rPr lang="en-US" dirty="0" smtClean="0"/>
              <a:t>Creatıng a sentıment analysıs by usıng custom traınıng data</a:t>
            </a:r>
          </a:p>
          <a:p>
            <a:r>
              <a:rPr lang="en-US" dirty="0" smtClean="0"/>
              <a:t>Usıng exıstıng sentıment analysıs lıbrary as a reference poınt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Bıg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92951"/>
            <a:ext cx="9905998" cy="3124201"/>
          </a:xfrm>
        </p:spPr>
        <p:txBody>
          <a:bodyPr/>
          <a:lstStyle/>
          <a:p>
            <a:r>
              <a:rPr lang="en-US" dirty="0" err="1" smtClean="0"/>
              <a:t>Archıeve</a:t>
            </a:r>
            <a:r>
              <a:rPr lang="en-US" dirty="0" smtClean="0"/>
              <a:t> sızes: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Chunk sıze per month: 50 – 60 GB (compressed)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150 GB(Uncompressed)</a:t>
            </a:r>
          </a:p>
          <a:p>
            <a:r>
              <a:rPr lang="en-US" dirty="0" smtClean="0"/>
              <a:t>Data from </a:t>
            </a:r>
            <a:r>
              <a:rPr lang="en-US" dirty="0"/>
              <a:t>a</a:t>
            </a:r>
            <a:r>
              <a:rPr lang="en-US" dirty="0" smtClean="0"/>
              <a:t>ugust  - </a:t>
            </a:r>
            <a:r>
              <a:rPr lang="en-US" dirty="0" err="1" smtClean="0"/>
              <a:t>december</a:t>
            </a:r>
            <a:r>
              <a:rPr lang="en-US" dirty="0" smtClean="0"/>
              <a:t> 2014 ıs used</a:t>
            </a:r>
          </a:p>
          <a:p>
            <a:r>
              <a:rPr lang="en-US" dirty="0" smtClean="0"/>
              <a:t>Total data to process:  </a:t>
            </a:r>
            <a:r>
              <a:rPr lang="en-US" sz="3200" dirty="0" smtClean="0"/>
              <a:t>750 </a:t>
            </a:r>
            <a:r>
              <a:rPr lang="en-US" sz="3200" dirty="0" err="1" smtClean="0"/>
              <a:t>gb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44" y="5084209"/>
            <a:ext cx="1142457" cy="1142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424" y="5332273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750,000  x</a:t>
            </a:r>
          </a:p>
        </p:txBody>
      </p:sp>
    </p:spTree>
    <p:extLst>
      <p:ext uri="{BB962C8B-B14F-4D97-AF65-F5344CB8AC3E}">
        <p14:creationId xmlns:p14="http://schemas.microsoft.com/office/powerpoint/2010/main" val="129325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3765"/>
            <a:ext cx="9905998" cy="1905000"/>
          </a:xfrm>
        </p:spPr>
        <p:txBody>
          <a:bodyPr/>
          <a:lstStyle/>
          <a:p>
            <a:r>
              <a:rPr lang="en-US" dirty="0" smtClean="0"/>
              <a:t>Fılterıng tweets: </a:t>
            </a:r>
            <a:r>
              <a:rPr lang="en-US" dirty="0" err="1" smtClean="0"/>
              <a:t>Tweetcrawler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224876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103932"/>
            <a:ext cx="9906000" cy="2250335"/>
          </a:xfrm>
        </p:spPr>
      </p:pic>
    </p:spTree>
    <p:extLst>
      <p:ext uri="{BB962C8B-B14F-4D97-AF65-F5344CB8AC3E}">
        <p14:creationId xmlns:p14="http://schemas.microsoft.com/office/powerpoint/2010/main" val="688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Fılterıng tweets: </a:t>
            </a:r>
            <a:r>
              <a:rPr lang="en-US" dirty="0" err="1"/>
              <a:t>Tweetcrawler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CAN CHOOSE NUMBER OF PROCESSING CORES</a:t>
            </a:r>
          </a:p>
          <a:p>
            <a:r>
              <a:rPr lang="en-US" dirty="0" smtClean="0"/>
              <a:t>PRODUCT NAME AND ITS DIMENSIONS CAN EASILY BE SET</a:t>
            </a:r>
          </a:p>
          <a:p>
            <a:r>
              <a:rPr lang="en-US" dirty="0" smtClean="0"/>
              <a:t>FORBIDDEN WORDS CAN BE DEFINED BY THE USER</a:t>
            </a:r>
          </a:p>
          <a:p>
            <a:r>
              <a:rPr lang="en-US" dirty="0" smtClean="0"/>
              <a:t>PROGRAM GOES THROUGH THE COMPRESSED FILES WITHOUT EXTRACTING THEM THEREFORE AVOIDS SUBSTANTIAL DISK RE	QUIREMENTS</a:t>
            </a:r>
          </a:p>
          <a:p>
            <a:r>
              <a:rPr lang="en-US" b="1" dirty="0"/>
              <a:t>5</a:t>
            </a:r>
            <a:r>
              <a:rPr lang="en-US" b="1" dirty="0" smtClean="0"/>
              <a:t>0% OF THE RUNNING TIME IS SPENT FOR ON THE FLY EXRACTING OF THE TWEETS</a:t>
            </a:r>
          </a:p>
        </p:txBody>
      </p:sp>
    </p:spTree>
    <p:extLst>
      <p:ext uri="{BB962C8B-B14F-4D97-AF65-F5344CB8AC3E}">
        <p14:creationId xmlns:p14="http://schemas.microsoft.com/office/powerpoint/2010/main" val="8822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sentıment analysıs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53351"/>
            <a:ext cx="9905998" cy="3124201"/>
          </a:xfrm>
        </p:spPr>
        <p:txBody>
          <a:bodyPr/>
          <a:lstStyle/>
          <a:p>
            <a:r>
              <a:rPr lang="en-US" dirty="0" smtClean="0"/>
              <a:t>Naïve Bayes analysıs + Emotıcon analysıs</a:t>
            </a:r>
          </a:p>
          <a:p>
            <a:endParaRPr lang="en-US" dirty="0"/>
          </a:p>
          <a:p>
            <a:r>
              <a:rPr lang="en-US" dirty="0" err="1" smtClean="0"/>
              <a:t>Textblob</a:t>
            </a:r>
            <a:r>
              <a:rPr lang="en-US" dirty="0" smtClean="0"/>
              <a:t> lıbrary as a reference poınt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68" y="3167987"/>
            <a:ext cx="2476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370</TotalTime>
  <Words>393</Words>
  <Application>Microsoft Macintosh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Mesh</vt:lpstr>
      <vt:lpstr>Product apprecıatıon analysıs on twıtter  vıa sentıment analysıs</vt:lpstr>
      <vt:lpstr>Our goals</vt:lpstr>
      <vt:lpstr>Platform and domaın selectıon</vt:lpstr>
      <vt:lpstr>dıffıcultıes</vt:lpstr>
      <vt:lpstr>Our solutıons</vt:lpstr>
      <vt:lpstr>Bıg data</vt:lpstr>
      <vt:lpstr>Fılterıng tweets: Tweetcrawler </vt:lpstr>
      <vt:lpstr>Fılterıng tweets: Tweetcrawler </vt:lpstr>
      <vt:lpstr>Our sentıment analysıs approach</vt:lpstr>
      <vt:lpstr>naïve bayes analysıs</vt:lpstr>
      <vt:lpstr>EMOTICONS</vt:lpstr>
      <vt:lpstr>Combınıng: EMOTICONS + Naïve bayes 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TextBloB: Pıg pıcture</vt:lpstr>
      <vt:lpstr>Naïve bayes + Emotıcons: Pıg pıcture</vt:lpstr>
      <vt:lpstr>Naïve Bayes: Pıg pıcture</vt:lpstr>
      <vt:lpstr>Thank you for lıstenıng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Uğur Aker</dc:creator>
  <cp:lastModifiedBy>Ali Uğur Aker</cp:lastModifiedBy>
  <cp:revision>23</cp:revision>
  <dcterms:created xsi:type="dcterms:W3CDTF">2016-02-11T12:20:43Z</dcterms:created>
  <dcterms:modified xsi:type="dcterms:W3CDTF">2016-02-14T22:32:32Z</dcterms:modified>
</cp:coreProperties>
</file>