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256" r:id="rId2"/>
    <p:sldId id="271" r:id="rId3"/>
    <p:sldId id="272" r:id="rId4"/>
    <p:sldId id="273" r:id="rId5"/>
    <p:sldId id="274" r:id="rId6"/>
    <p:sldId id="275" r:id="rId7"/>
    <p:sldId id="276" r:id="rId8"/>
    <p:sldId id="277" r:id="rId9"/>
    <p:sldId id="278" r:id="rId10"/>
    <p:sldId id="279" r:id="rId11"/>
    <p:sldId id="280" r:id="rId12"/>
  </p:sldIdLst>
  <p:sldSz cx="9753600" cy="7315200"/>
  <p:notesSz cx="6858000" cy="9144000"/>
  <p:embeddedFontLst>
    <p:embeddedFont>
      <p:font typeface="Roboto" panose="020B060402020202020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Roboto Condensed" panose="020B0604020202020204" charset="0"/>
      <p:regular r:id="rId23"/>
      <p:bold r:id="rId24"/>
      <p:italic r:id="rId25"/>
      <p:boldItalic r:id="rId26"/>
    </p:embeddedFont>
    <p:embeddedFont>
      <p:font typeface="Arial Black" panose="020B0A04020102020204" pitchFamily="34" charset="0"/>
      <p:bold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6D93B1-EAC6-4698-BEE4-54A6513C6E29}">
          <p14:sldIdLst>
            <p14:sldId id="256"/>
            <p14:sldId id="271"/>
            <p14:sldId id="272"/>
            <p14:sldId id="273"/>
            <p14:sldId id="274"/>
            <p14:sldId id="275"/>
            <p14:sldId id="276"/>
            <p14:sldId id="277"/>
            <p14:sldId id="278"/>
            <p14:sldId id="279"/>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D09"/>
    <a:srgbClr val="050602"/>
    <a:srgbClr val="001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1" autoAdjust="0"/>
    <p:restoredTop sz="55117" autoAdjust="0"/>
  </p:normalViewPr>
  <p:slideViewPr>
    <p:cSldViewPr>
      <p:cViewPr varScale="1">
        <p:scale>
          <a:sx n="60" d="100"/>
          <a:sy n="60" d="100"/>
        </p:scale>
        <p:origin x="2802" y="4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352047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6D851-5AA7-4474-B3E6-ADA5617BFE2B}" type="datetimeFigureOut">
              <a:rPr lang="en-US" smtClean="0"/>
              <a:t>3/28/2023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2DBA7-2793-4384-8A5E-6D8023D3EC69}" type="slidenum">
              <a:rPr lang="en-US" smtClean="0"/>
              <a:t>‹#›</a:t>
            </a:fld>
            <a:endParaRPr lang="en-US"/>
          </a:p>
        </p:txBody>
      </p:sp>
    </p:spTree>
    <p:extLst>
      <p:ext uri="{BB962C8B-B14F-4D97-AF65-F5344CB8AC3E}">
        <p14:creationId xmlns:p14="http://schemas.microsoft.com/office/powerpoint/2010/main" val="3264852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sir</a:t>
            </a:r>
            <a:r>
              <a:rPr lang="en-US" baseline="0" dirty="0" smtClean="0"/>
              <a:t> jack, panel and judges, classmates, I am William together with my partner Ariel D. </a:t>
            </a:r>
            <a:r>
              <a:rPr lang="en-US" baseline="0" dirty="0" err="1" smtClean="0"/>
              <a:t>Maniago</a:t>
            </a:r>
            <a:endParaRPr lang="en-US" dirty="0"/>
          </a:p>
        </p:txBody>
      </p:sp>
      <p:sp>
        <p:nvSpPr>
          <p:cNvPr id="4" name="Slide Number Placeholder 3"/>
          <p:cNvSpPr>
            <a:spLocks noGrp="1"/>
          </p:cNvSpPr>
          <p:nvPr>
            <p:ph type="sldNum" sz="quarter" idx="10"/>
          </p:nvPr>
        </p:nvSpPr>
        <p:spPr/>
        <p:txBody>
          <a:bodyPr/>
          <a:lstStyle/>
          <a:p>
            <a:fld id="{8042DBA7-2793-4384-8A5E-6D8023D3EC69}" type="slidenum">
              <a:rPr lang="en-US" smtClean="0"/>
              <a:t>1</a:t>
            </a:fld>
            <a:endParaRPr lang="en-US"/>
          </a:p>
        </p:txBody>
      </p:sp>
    </p:spTree>
    <p:extLst>
      <p:ext uri="{BB962C8B-B14F-4D97-AF65-F5344CB8AC3E}">
        <p14:creationId xmlns:p14="http://schemas.microsoft.com/office/powerpoint/2010/main" val="1576731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2DBA7-2793-4384-8A5E-6D8023D3EC69}" type="slidenum">
              <a:rPr lang="en-US" smtClean="0"/>
              <a:t>10</a:t>
            </a:fld>
            <a:endParaRPr lang="en-US"/>
          </a:p>
        </p:txBody>
      </p:sp>
    </p:spTree>
    <p:extLst>
      <p:ext uri="{BB962C8B-B14F-4D97-AF65-F5344CB8AC3E}">
        <p14:creationId xmlns:p14="http://schemas.microsoft.com/office/powerpoint/2010/main" val="1119702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2DBA7-2793-4384-8A5E-6D8023D3EC69}" type="slidenum">
              <a:rPr lang="en-US" smtClean="0"/>
              <a:t>11</a:t>
            </a:fld>
            <a:endParaRPr lang="en-US"/>
          </a:p>
        </p:txBody>
      </p:sp>
    </p:spTree>
    <p:extLst>
      <p:ext uri="{BB962C8B-B14F-4D97-AF65-F5344CB8AC3E}">
        <p14:creationId xmlns:p14="http://schemas.microsoft.com/office/powerpoint/2010/main" val="2260004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kern="1200" dirty="0" smtClean="0">
                <a:solidFill>
                  <a:schemeClr val="tx1"/>
                </a:solidFill>
                <a:effectLst/>
                <a:latin typeface="+mn-lt"/>
                <a:ea typeface="+mn-ea"/>
                <a:cs typeface="+mn-cs"/>
              </a:rPr>
              <a:t>      </a:t>
            </a:r>
            <a:r>
              <a:rPr lang="en-US" sz="800" kern="1200" dirty="0" smtClean="0">
                <a:solidFill>
                  <a:schemeClr val="tx1"/>
                </a:solidFill>
                <a:effectLst/>
                <a:latin typeface="+mn-lt"/>
                <a:ea typeface="+mn-ea"/>
                <a:cs typeface="+mn-cs"/>
              </a:rPr>
              <a:t>Clinic management system and services is design to provide solutions to your daily clinical task such as </a:t>
            </a:r>
            <a:r>
              <a:rPr lang="en-US" sz="800" b="1" kern="1200" dirty="0" smtClean="0">
                <a:solidFill>
                  <a:srgbClr val="FF0000"/>
                </a:solidFill>
                <a:effectLst/>
                <a:latin typeface="+mn-lt"/>
                <a:ea typeface="+mn-ea"/>
                <a:cs typeface="+mn-cs"/>
              </a:rPr>
              <a:t>ORGANIZING</a:t>
            </a:r>
            <a:r>
              <a:rPr lang="en-US" sz="800" kern="1200" dirty="0" smtClean="0">
                <a:solidFill>
                  <a:srgbClr val="FF0000"/>
                </a:solidFill>
                <a:effectLst/>
                <a:latin typeface="+mn-lt"/>
                <a:ea typeface="+mn-ea"/>
                <a:cs typeface="+mn-cs"/>
              </a:rPr>
              <a:t> </a:t>
            </a:r>
            <a:r>
              <a:rPr lang="en-US" sz="800" kern="1200" dirty="0" smtClean="0">
                <a:solidFill>
                  <a:schemeClr val="tx1"/>
                </a:solidFill>
                <a:effectLst/>
                <a:latin typeface="+mn-lt"/>
                <a:ea typeface="+mn-ea"/>
                <a:cs typeface="+mn-cs"/>
              </a:rPr>
              <a:t>numerous data about the patient information database, </a:t>
            </a:r>
            <a:r>
              <a:rPr lang="en-US" sz="800" b="1" kern="1200" dirty="0" smtClean="0">
                <a:solidFill>
                  <a:schemeClr val="tx1"/>
                </a:solidFill>
                <a:effectLst/>
                <a:latin typeface="+mn-lt"/>
                <a:ea typeface="+mn-ea"/>
                <a:cs typeface="+mn-cs"/>
              </a:rPr>
              <a:t>PATIENT HISTORY</a:t>
            </a:r>
            <a:r>
              <a:rPr lang="en-US" sz="800" kern="1200" dirty="0" smtClean="0">
                <a:solidFill>
                  <a:schemeClr val="tx1"/>
                </a:solidFill>
                <a:effectLst/>
                <a:latin typeface="+mn-lt"/>
                <a:ea typeface="+mn-ea"/>
                <a:cs typeface="+mn-cs"/>
              </a:rPr>
              <a:t>, </a:t>
            </a:r>
            <a:r>
              <a:rPr lang="en-US" sz="800" b="1" kern="1200" dirty="0" smtClean="0">
                <a:solidFill>
                  <a:schemeClr val="tx1"/>
                </a:solidFill>
                <a:effectLst/>
                <a:latin typeface="+mn-lt"/>
                <a:ea typeface="+mn-ea"/>
                <a:cs typeface="+mn-cs"/>
              </a:rPr>
              <a:t>PATIENT TREATMENT </a:t>
            </a:r>
            <a:r>
              <a:rPr lang="en-US" sz="800" kern="1200" dirty="0" smtClean="0">
                <a:solidFill>
                  <a:schemeClr val="tx1"/>
                </a:solidFill>
                <a:effectLst/>
                <a:latin typeface="+mn-lt"/>
                <a:ea typeface="+mn-ea"/>
                <a:cs typeface="+mn-cs"/>
              </a:rPr>
              <a:t>history, laboratory results, anatomy, </a:t>
            </a:r>
            <a:r>
              <a:rPr lang="en-US" sz="800" b="1" kern="1200" dirty="0" smtClean="0">
                <a:solidFill>
                  <a:schemeClr val="tx1"/>
                </a:solidFill>
                <a:effectLst/>
                <a:latin typeface="+mn-lt"/>
                <a:ea typeface="+mn-ea"/>
                <a:cs typeface="+mn-cs"/>
              </a:rPr>
              <a:t>DIAGNOSIS</a:t>
            </a:r>
            <a:r>
              <a:rPr lang="en-US" sz="800" kern="1200" dirty="0" smtClean="0">
                <a:solidFill>
                  <a:schemeClr val="tx1"/>
                </a:solidFill>
                <a:effectLst/>
                <a:latin typeface="+mn-lt"/>
                <a:ea typeface="+mn-ea"/>
                <a:cs typeface="+mn-cs"/>
              </a:rPr>
              <a:t>, </a:t>
            </a:r>
            <a:r>
              <a:rPr lang="en-US" sz="800" b="1" kern="1200" dirty="0" smtClean="0">
                <a:solidFill>
                  <a:schemeClr val="tx1"/>
                </a:solidFill>
                <a:effectLst/>
                <a:latin typeface="+mn-lt"/>
                <a:ea typeface="+mn-ea"/>
                <a:cs typeface="+mn-cs"/>
              </a:rPr>
              <a:t>PRESCRIPTION</a:t>
            </a:r>
            <a:r>
              <a:rPr lang="en-US" sz="800" kern="1200" dirty="0" smtClean="0">
                <a:solidFill>
                  <a:schemeClr val="tx1"/>
                </a:solidFill>
                <a:effectLst/>
                <a:latin typeface="+mn-lt"/>
                <a:ea typeface="+mn-ea"/>
                <a:cs typeface="+mn-cs"/>
              </a:rPr>
              <a:t>, medical certificates, daily sales, payment and others.</a:t>
            </a:r>
          </a:p>
          <a:p>
            <a:endParaRPr lang="en-US" sz="8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baseline="0" dirty="0" smtClean="0">
                <a:solidFill>
                  <a:schemeClr val="tx1"/>
                </a:solidFill>
                <a:effectLst/>
                <a:latin typeface="+mn-lt"/>
                <a:ea typeface="+mn-ea"/>
                <a:cs typeface="+mn-cs"/>
              </a:rPr>
              <a:t>      </a:t>
            </a:r>
            <a:r>
              <a:rPr lang="en-US" sz="1050" kern="1200" dirty="0" smtClean="0">
                <a:solidFill>
                  <a:schemeClr val="tx1"/>
                </a:solidFill>
                <a:effectLst/>
                <a:latin typeface="+mn-lt"/>
                <a:ea typeface="+mn-ea"/>
                <a:cs typeface="+mn-cs"/>
              </a:rPr>
              <a:t>Basically, patient spend a substantial amount of time in clinics waiting for services to be delivered by the doctor or health professionals. And we all know that as the number of patients continually increase, managing a clinic can also become increasingly difficult, especially if everything is done manually.</a:t>
            </a:r>
          </a:p>
          <a:p>
            <a:endParaRPr lang="en-US" sz="8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042DBA7-2793-4384-8A5E-6D8023D3EC69}" type="slidenum">
              <a:rPr lang="en-US" smtClean="0"/>
              <a:t>2</a:t>
            </a:fld>
            <a:endParaRPr lang="en-US"/>
          </a:p>
        </p:txBody>
      </p:sp>
    </p:spTree>
    <p:extLst>
      <p:ext uri="{BB962C8B-B14F-4D97-AF65-F5344CB8AC3E}">
        <p14:creationId xmlns:p14="http://schemas.microsoft.com/office/powerpoint/2010/main" val="2106330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800" b="1" kern="1200" baseline="0" dirty="0" smtClean="0">
                <a:solidFill>
                  <a:schemeClr val="tx1"/>
                </a:solidFill>
                <a:effectLst/>
                <a:latin typeface="+mn-lt"/>
                <a:ea typeface="+mn-ea"/>
                <a:cs typeface="+mn-cs"/>
              </a:rPr>
              <a:t>Statement of the Problem</a:t>
            </a:r>
            <a:endParaRPr lang="en-US" sz="800" kern="1200" baseline="0" dirty="0" smtClean="0">
              <a:solidFill>
                <a:schemeClr val="tx1"/>
              </a:solidFill>
              <a:effectLst/>
              <a:latin typeface="+mn-lt"/>
              <a:ea typeface="+mn-ea"/>
              <a:cs typeface="+mn-cs"/>
            </a:endParaRPr>
          </a:p>
          <a:p>
            <a:r>
              <a:rPr lang="en-US" sz="800" kern="1200" baseline="0" dirty="0" smtClean="0">
                <a:solidFill>
                  <a:schemeClr val="tx1"/>
                </a:solidFill>
                <a:effectLst/>
                <a:latin typeface="+mn-lt"/>
                <a:ea typeface="+mn-ea"/>
                <a:cs typeface="+mn-cs"/>
              </a:rPr>
              <a:t>1. The clinic services experienced a problem in keeping a hard copy and a printed </a:t>
            </a:r>
            <a:r>
              <a:rPr lang="en-US" sz="800" b="1" kern="1200" baseline="0" dirty="0" smtClean="0">
                <a:solidFill>
                  <a:schemeClr val="tx1"/>
                </a:solidFill>
                <a:effectLst/>
                <a:latin typeface="+mn-lt"/>
                <a:ea typeface="+mn-ea"/>
                <a:cs typeface="+mn-cs"/>
              </a:rPr>
              <a:t>DOCUMENT </a:t>
            </a:r>
            <a:r>
              <a:rPr lang="en-US" sz="800" kern="1200" baseline="0" dirty="0" smtClean="0">
                <a:solidFill>
                  <a:schemeClr val="tx1"/>
                </a:solidFill>
                <a:effectLst/>
                <a:latin typeface="+mn-lt"/>
                <a:ea typeface="+mn-ea"/>
                <a:cs typeface="+mn-cs"/>
              </a:rPr>
              <a:t>of their respective patient. </a:t>
            </a:r>
          </a:p>
          <a:p>
            <a:r>
              <a:rPr lang="en-US" sz="800" kern="1200" baseline="0" dirty="0" smtClean="0">
                <a:solidFill>
                  <a:schemeClr val="tx1"/>
                </a:solidFill>
                <a:effectLst/>
                <a:latin typeface="+mn-lt"/>
                <a:ea typeface="+mn-ea"/>
                <a:cs typeface="+mn-cs"/>
              </a:rPr>
              <a:t>2. Walk-in patients waiting outside the clinic for their turn to be </a:t>
            </a:r>
            <a:r>
              <a:rPr lang="en-US" sz="800" b="1" kern="1200" baseline="0" dirty="0" smtClean="0">
                <a:solidFill>
                  <a:schemeClr val="tx1"/>
                </a:solidFill>
                <a:effectLst/>
                <a:latin typeface="+mn-lt"/>
                <a:ea typeface="+mn-ea"/>
                <a:cs typeface="+mn-cs"/>
              </a:rPr>
              <a:t>CHECKED-UP</a:t>
            </a:r>
            <a:r>
              <a:rPr lang="en-US" sz="800" kern="1200" baseline="0" dirty="0" smtClean="0">
                <a:solidFill>
                  <a:schemeClr val="tx1"/>
                </a:solidFill>
                <a:effectLst/>
                <a:latin typeface="+mn-lt"/>
                <a:ea typeface="+mn-ea"/>
                <a:cs typeface="+mn-cs"/>
              </a:rPr>
              <a:t> and to get their respective schedule for their personal checkup.</a:t>
            </a:r>
          </a:p>
          <a:p>
            <a:r>
              <a:rPr lang="en-US" sz="800" kern="1200" baseline="0" dirty="0" smtClean="0">
                <a:solidFill>
                  <a:schemeClr val="tx1"/>
                </a:solidFill>
                <a:effectLst/>
                <a:latin typeface="+mn-lt"/>
                <a:ea typeface="+mn-ea"/>
                <a:cs typeface="+mn-cs"/>
              </a:rPr>
              <a:t>3. The doctor is dependent with their secretary in </a:t>
            </a:r>
            <a:r>
              <a:rPr lang="en-US" sz="800" b="1" kern="1200" baseline="0" dirty="0" smtClean="0">
                <a:solidFill>
                  <a:schemeClr val="tx1"/>
                </a:solidFill>
                <a:effectLst/>
                <a:latin typeface="+mn-lt"/>
                <a:ea typeface="+mn-ea"/>
                <a:cs typeface="+mn-cs"/>
              </a:rPr>
              <a:t>TRACKING THE PATIENT HISTORY </a:t>
            </a:r>
            <a:r>
              <a:rPr lang="en-US" sz="800" kern="1200" baseline="0" dirty="0" smtClean="0">
                <a:solidFill>
                  <a:schemeClr val="tx1"/>
                </a:solidFill>
                <a:effectLst/>
                <a:latin typeface="+mn-lt"/>
                <a:ea typeface="+mn-ea"/>
                <a:cs typeface="+mn-cs"/>
              </a:rPr>
              <a:t>of the client.</a:t>
            </a:r>
          </a:p>
          <a:p>
            <a:r>
              <a:rPr lang="en-US" sz="800" kern="1200" baseline="0" dirty="0" smtClean="0">
                <a:solidFill>
                  <a:schemeClr val="tx1"/>
                </a:solidFill>
                <a:effectLst/>
                <a:latin typeface="+mn-lt"/>
                <a:ea typeface="+mn-ea"/>
                <a:cs typeface="+mn-cs"/>
              </a:rPr>
              <a:t>4. Immediate </a:t>
            </a:r>
            <a:r>
              <a:rPr lang="en-US" sz="800" b="1" kern="1200" baseline="0" dirty="0" smtClean="0">
                <a:solidFill>
                  <a:schemeClr val="tx1"/>
                </a:solidFill>
                <a:effectLst/>
                <a:latin typeface="+mn-lt"/>
                <a:ea typeface="+mn-ea"/>
                <a:cs typeface="+mn-cs"/>
              </a:rPr>
              <a:t>ISSUANCE OF THE MEDICAL CERTIFICATES </a:t>
            </a:r>
            <a:r>
              <a:rPr lang="en-US" sz="800" kern="1200" baseline="0" dirty="0" smtClean="0">
                <a:solidFill>
                  <a:schemeClr val="tx1"/>
                </a:solidFill>
                <a:effectLst/>
                <a:latin typeface="+mn-lt"/>
                <a:ea typeface="+mn-ea"/>
                <a:cs typeface="+mn-cs"/>
              </a:rPr>
              <a:t>of the patient takes longer to release because it needs the actual presence of the doctor for the details and signature.</a:t>
            </a:r>
            <a:endParaRPr lang="en-US" sz="8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042DBA7-2793-4384-8A5E-6D8023D3EC69}" type="slidenum">
              <a:rPr lang="en-US" smtClean="0"/>
              <a:t>3</a:t>
            </a:fld>
            <a:endParaRPr lang="en-US"/>
          </a:p>
        </p:txBody>
      </p:sp>
    </p:spTree>
    <p:extLst>
      <p:ext uri="{BB962C8B-B14F-4D97-AF65-F5344CB8AC3E}">
        <p14:creationId xmlns:p14="http://schemas.microsoft.com/office/powerpoint/2010/main" val="3027783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p>
          <a:p>
            <a:pPr lvl="0"/>
            <a:r>
              <a:rPr lang="en-US" sz="1200" b="1" kern="1200" dirty="0" smtClean="0">
                <a:solidFill>
                  <a:schemeClr val="tx1"/>
                </a:solidFill>
                <a:effectLst/>
                <a:latin typeface="+mn-lt"/>
                <a:ea typeface="+mn-ea"/>
                <a:cs typeface="+mn-cs"/>
              </a:rPr>
              <a:t>Solution of the Problem</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solution to these problems is to make a website that capable of keeping a </a:t>
            </a:r>
            <a:r>
              <a:rPr lang="en-US" sz="1200" b="1" kern="1200" dirty="0" smtClean="0">
                <a:solidFill>
                  <a:schemeClr val="tx1"/>
                </a:solidFill>
                <a:effectLst/>
                <a:latin typeface="+mn-lt"/>
                <a:ea typeface="+mn-ea"/>
                <a:cs typeface="+mn-cs"/>
              </a:rPr>
              <a:t>DATA ONLINE </a:t>
            </a:r>
            <a:r>
              <a:rPr lang="en-US" sz="1200" kern="1200" dirty="0" smtClean="0">
                <a:solidFill>
                  <a:schemeClr val="tx1"/>
                </a:solidFill>
                <a:effectLst/>
                <a:latin typeface="+mn-lt"/>
                <a:ea typeface="+mn-ea"/>
                <a:cs typeface="+mn-cs"/>
              </a:rPr>
              <a:t>instead of storing it in the filing cabinet. </a:t>
            </a:r>
          </a:p>
          <a:p>
            <a:r>
              <a:rPr lang="en-US" sz="1200" kern="1200" dirty="0" smtClean="0">
                <a:solidFill>
                  <a:schemeClr val="tx1"/>
                </a:solidFill>
                <a:effectLst/>
                <a:latin typeface="+mn-lt"/>
                <a:ea typeface="+mn-ea"/>
                <a:cs typeface="+mn-cs"/>
              </a:rPr>
              <a:t>2. A website that is able to accept patient </a:t>
            </a:r>
            <a:r>
              <a:rPr lang="en-US" sz="1200" b="1" kern="1200" dirty="0" smtClean="0">
                <a:solidFill>
                  <a:schemeClr val="tx1"/>
                </a:solidFill>
                <a:effectLst/>
                <a:latin typeface="+mn-lt"/>
                <a:ea typeface="+mn-ea"/>
                <a:cs typeface="+mn-cs"/>
              </a:rPr>
              <a:t>ONLINE</a:t>
            </a:r>
            <a:r>
              <a:rPr lang="en-US" sz="1200" b="1" kern="1200" baseline="0" dirty="0" smtClean="0">
                <a:solidFill>
                  <a:schemeClr val="tx1"/>
                </a:solidFill>
                <a:effectLst/>
                <a:latin typeface="+mn-lt"/>
                <a:ea typeface="+mn-ea"/>
                <a:cs typeface="+mn-cs"/>
              </a:rPr>
              <a:t> BOOKING</a:t>
            </a:r>
            <a:r>
              <a:rPr lang="en-US" sz="1200" kern="1200" dirty="0" smtClean="0">
                <a:solidFill>
                  <a:schemeClr val="tx1"/>
                </a:solidFill>
                <a:effectLst/>
                <a:latin typeface="+mn-lt"/>
                <a:ea typeface="+mn-ea"/>
                <a:cs typeface="+mn-cs"/>
              </a:rPr>
              <a:t> schedules for personal check-up.</a:t>
            </a:r>
          </a:p>
          <a:p>
            <a:r>
              <a:rPr lang="en-US" sz="1200" kern="1200" dirty="0" smtClean="0">
                <a:solidFill>
                  <a:schemeClr val="tx1"/>
                </a:solidFill>
                <a:effectLst/>
                <a:latin typeface="+mn-lt"/>
                <a:ea typeface="+mn-ea"/>
                <a:cs typeface="+mn-cs"/>
              </a:rPr>
              <a:t>3. This website can </a:t>
            </a:r>
            <a:r>
              <a:rPr lang="en-US" sz="1200" b="1" kern="1200" dirty="0" smtClean="0">
                <a:solidFill>
                  <a:schemeClr val="tx1"/>
                </a:solidFill>
                <a:effectLst/>
                <a:latin typeface="+mn-lt"/>
                <a:ea typeface="+mn-ea"/>
                <a:cs typeface="+mn-cs"/>
              </a:rPr>
              <a:t>SEARCH,</a:t>
            </a:r>
            <a:r>
              <a:rPr lang="en-US" sz="1200" kern="1200" dirty="0" smtClean="0">
                <a:solidFill>
                  <a:schemeClr val="tx1"/>
                </a:solidFill>
                <a:effectLst/>
                <a:latin typeface="+mn-lt"/>
                <a:ea typeface="+mn-ea"/>
                <a:cs typeface="+mn-cs"/>
              </a:rPr>
              <a:t> sort and print data from the database without the help of the secretary or staff.</a:t>
            </a:r>
          </a:p>
          <a:p>
            <a:r>
              <a:rPr lang="en-US" sz="1200" kern="1200" dirty="0" smtClean="0">
                <a:solidFill>
                  <a:schemeClr val="tx1"/>
                </a:solidFill>
                <a:effectLst/>
                <a:latin typeface="+mn-lt"/>
                <a:ea typeface="+mn-ea"/>
                <a:cs typeface="+mn-cs"/>
              </a:rPr>
              <a:t>4. A website that is able to print and send medical</a:t>
            </a:r>
            <a:r>
              <a:rPr lang="en-US" sz="1200" kern="1200" baseline="0" dirty="0" smtClean="0">
                <a:solidFill>
                  <a:schemeClr val="tx1"/>
                </a:solidFill>
                <a:effectLst/>
                <a:latin typeface="+mn-lt"/>
                <a:ea typeface="+mn-ea"/>
                <a:cs typeface="+mn-cs"/>
              </a:rPr>
              <a:t> certificates </a:t>
            </a:r>
            <a:r>
              <a:rPr lang="en-US" sz="1200" kern="1200" dirty="0" smtClean="0">
                <a:solidFill>
                  <a:schemeClr val="tx1"/>
                </a:solidFill>
                <a:effectLst/>
                <a:latin typeface="+mn-lt"/>
                <a:ea typeface="+mn-ea"/>
                <a:cs typeface="+mn-cs"/>
              </a:rPr>
              <a:t>online without the actual presence of the doctor.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042DBA7-2793-4384-8A5E-6D8023D3EC69}" type="slidenum">
              <a:rPr lang="en-US" smtClean="0"/>
              <a:t>4</a:t>
            </a:fld>
            <a:endParaRPr lang="en-US"/>
          </a:p>
        </p:txBody>
      </p:sp>
    </p:spTree>
    <p:extLst>
      <p:ext uri="{BB962C8B-B14F-4D97-AF65-F5344CB8AC3E}">
        <p14:creationId xmlns:p14="http://schemas.microsoft.com/office/powerpoint/2010/main" val="3899188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proposed project is an effective replacement of the current manual procedures of the clinic services. This will give a better result and efficient performance with the following features given below:</a:t>
            </a:r>
          </a:p>
          <a:p>
            <a:pPr marL="685800" lvl="1" indent="-228600">
              <a:buAutoNum type="arabicPeriod"/>
            </a:pPr>
            <a:r>
              <a:rPr lang="en-US" sz="1050" b="1" i="1" u="none" kern="1200" dirty="0" smtClean="0">
                <a:solidFill>
                  <a:srgbClr val="FF0000"/>
                </a:solidFill>
                <a:effectLst/>
                <a:latin typeface="+mn-lt"/>
                <a:ea typeface="+mn-ea"/>
                <a:cs typeface="+mn-cs"/>
              </a:rPr>
              <a:t>Easy to login</a:t>
            </a:r>
            <a:r>
              <a:rPr lang="en-US" sz="1050" b="1" i="1" u="none" kern="1200" baseline="0" dirty="0" smtClean="0">
                <a:solidFill>
                  <a:srgbClr val="FF0000"/>
                </a:solidFill>
                <a:effectLst/>
                <a:latin typeface="+mn-lt"/>
                <a:ea typeface="+mn-ea"/>
                <a:cs typeface="+mn-cs"/>
              </a:rPr>
              <a:t> and o</a:t>
            </a:r>
            <a:r>
              <a:rPr lang="en-US" sz="1050" b="1" i="1" u="none" kern="1200" dirty="0" smtClean="0">
                <a:solidFill>
                  <a:srgbClr val="FF0000"/>
                </a:solidFill>
                <a:effectLst/>
                <a:latin typeface="+mn-lt"/>
                <a:ea typeface="+mn-ea"/>
                <a:cs typeface="+mn-cs"/>
              </a:rPr>
              <a:t>nly authorized personnel can access </a:t>
            </a:r>
          </a:p>
          <a:p>
            <a:pPr marL="685800" lvl="1" indent="-228600">
              <a:buAutoNum type="arabicPeriod"/>
            </a:pPr>
            <a:r>
              <a:rPr lang="en-US" sz="1050" b="1" i="1" u="none" kern="1200" dirty="0" smtClean="0">
                <a:solidFill>
                  <a:srgbClr val="FF0000"/>
                </a:solidFill>
                <a:effectLst/>
                <a:latin typeface="+mn-lt"/>
                <a:ea typeface="+mn-ea"/>
                <a:cs typeface="+mn-cs"/>
              </a:rPr>
              <a:t>Paperless </a:t>
            </a:r>
          </a:p>
          <a:p>
            <a:pPr marL="685800" lvl="1" indent="-228600">
              <a:buAutoNum type="arabicPeriod"/>
            </a:pPr>
            <a:r>
              <a:rPr lang="en-US" sz="1050" b="1" i="1" u="none" kern="1200" dirty="0" smtClean="0">
                <a:solidFill>
                  <a:srgbClr val="FF0000"/>
                </a:solidFill>
                <a:effectLst/>
                <a:latin typeface="+mn-lt"/>
                <a:ea typeface="+mn-ea"/>
                <a:cs typeface="+mn-cs"/>
              </a:rPr>
              <a:t>Remote access</a:t>
            </a:r>
          </a:p>
          <a:p>
            <a:pPr marL="685800" lvl="1" indent="-228600">
              <a:buAutoNum type="arabicPeriod"/>
            </a:pPr>
            <a:r>
              <a:rPr lang="en-US" sz="1050" b="1" i="1" u="none" kern="1200" dirty="0" smtClean="0">
                <a:solidFill>
                  <a:srgbClr val="FF0000"/>
                </a:solidFill>
                <a:effectLst/>
                <a:latin typeface="+mn-lt"/>
                <a:ea typeface="+mn-ea"/>
                <a:cs typeface="+mn-cs"/>
              </a:rPr>
              <a:t>Online booking which lead to faster consultation</a:t>
            </a:r>
          </a:p>
          <a:p>
            <a:pPr marL="685800" lvl="1" indent="-228600">
              <a:buAutoNum type="arabicPeriod"/>
            </a:pPr>
            <a:r>
              <a:rPr lang="en-US" sz="1050" b="1" i="1" u="none" kern="1200" dirty="0" smtClean="0">
                <a:solidFill>
                  <a:srgbClr val="FF0000"/>
                </a:solidFill>
                <a:effectLst/>
                <a:latin typeface="+mn-lt"/>
                <a:ea typeface="+mn-ea"/>
                <a:cs typeface="+mn-cs"/>
              </a:rPr>
              <a:t>You can check the patient history and others </a:t>
            </a:r>
          </a:p>
          <a:p>
            <a:pPr marL="685800" lvl="1" indent="-228600">
              <a:buAutoNum type="arabicPeriod"/>
            </a:pPr>
            <a:r>
              <a:rPr lang="en-US" sz="1050" b="1" i="1" u="none" kern="1200" dirty="0" smtClean="0">
                <a:solidFill>
                  <a:srgbClr val="FF0000"/>
                </a:solidFill>
                <a:effectLst/>
                <a:latin typeface="+mn-lt"/>
                <a:ea typeface="+mn-ea"/>
                <a:cs typeface="+mn-cs"/>
              </a:rPr>
              <a:t>You can print patient prescription,</a:t>
            </a:r>
            <a:r>
              <a:rPr lang="en-US" sz="1050" b="1" i="1" u="none" kern="1200" baseline="0" dirty="0" smtClean="0">
                <a:solidFill>
                  <a:srgbClr val="FF0000"/>
                </a:solidFill>
                <a:effectLst/>
                <a:latin typeface="+mn-lt"/>
                <a:ea typeface="+mn-ea"/>
                <a:cs typeface="+mn-cs"/>
              </a:rPr>
              <a:t> recommendation and others.</a:t>
            </a:r>
            <a:endParaRPr lang="en-US" sz="1050" u="none" dirty="0">
              <a:solidFill>
                <a:srgbClr val="FF0000"/>
              </a:solidFill>
            </a:endParaRPr>
          </a:p>
        </p:txBody>
      </p:sp>
      <p:sp>
        <p:nvSpPr>
          <p:cNvPr id="4" name="Slide Number Placeholder 3"/>
          <p:cNvSpPr>
            <a:spLocks noGrp="1"/>
          </p:cNvSpPr>
          <p:nvPr>
            <p:ph type="sldNum" sz="quarter" idx="10"/>
          </p:nvPr>
        </p:nvSpPr>
        <p:spPr/>
        <p:txBody>
          <a:bodyPr/>
          <a:lstStyle/>
          <a:p>
            <a:fld id="{8042DBA7-2793-4384-8A5E-6D8023D3EC69}" type="slidenum">
              <a:rPr lang="en-US" smtClean="0"/>
              <a:t>5</a:t>
            </a:fld>
            <a:endParaRPr lang="en-US"/>
          </a:p>
        </p:txBody>
      </p:sp>
    </p:spTree>
    <p:extLst>
      <p:ext uri="{BB962C8B-B14F-4D97-AF65-F5344CB8AC3E}">
        <p14:creationId xmlns:p14="http://schemas.microsoft.com/office/powerpoint/2010/main" val="458370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Limitations of the Project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Records and files are stored online for accessibility and portability but only </a:t>
            </a:r>
            <a:r>
              <a:rPr lang="en-US" sz="1200" b="1" kern="1200" dirty="0" smtClean="0">
                <a:solidFill>
                  <a:schemeClr val="tx1"/>
                </a:solidFill>
                <a:effectLst/>
                <a:latin typeface="+mn-lt"/>
                <a:ea typeface="+mn-ea"/>
                <a:cs typeface="+mn-cs"/>
              </a:rPr>
              <a:t>DOCTOR AND STAFF </a:t>
            </a:r>
            <a:r>
              <a:rPr lang="en-US" sz="1200" kern="1200" dirty="0" smtClean="0">
                <a:solidFill>
                  <a:schemeClr val="tx1"/>
                </a:solidFill>
                <a:effectLst/>
                <a:latin typeface="+mn-lt"/>
                <a:ea typeface="+mn-ea"/>
                <a:cs typeface="+mn-cs"/>
              </a:rPr>
              <a:t>can access.</a:t>
            </a:r>
          </a:p>
          <a:p>
            <a:r>
              <a:rPr lang="en-US" sz="1200" kern="1200" dirty="0" smtClean="0">
                <a:solidFill>
                  <a:schemeClr val="tx1"/>
                </a:solidFill>
                <a:effectLst/>
                <a:latin typeface="+mn-lt"/>
                <a:ea typeface="+mn-ea"/>
                <a:cs typeface="+mn-cs"/>
              </a:rPr>
              <a:t>2. </a:t>
            </a:r>
            <a:r>
              <a:rPr lang="en-US" sz="1200" b="1" kern="1200" dirty="0" smtClean="0">
                <a:solidFill>
                  <a:schemeClr val="tx1"/>
                </a:solidFill>
                <a:effectLst/>
                <a:latin typeface="+mn-lt"/>
                <a:ea typeface="+mn-ea"/>
                <a:cs typeface="+mn-cs"/>
              </a:rPr>
              <a:t>PATIENT</a:t>
            </a:r>
            <a:r>
              <a:rPr lang="en-US" sz="1200" b="1" kern="1200" baseline="0" dirty="0" smtClean="0">
                <a:solidFill>
                  <a:schemeClr val="tx1"/>
                </a:solidFill>
                <a:effectLst/>
                <a:latin typeface="+mn-lt"/>
                <a:ea typeface="+mn-ea"/>
                <a:cs typeface="+mn-cs"/>
              </a:rPr>
              <a:t> CAN ACCESS </a:t>
            </a:r>
            <a:r>
              <a:rPr lang="en-US" sz="1200" kern="1200" baseline="0" dirty="0" smtClean="0">
                <a:solidFill>
                  <a:schemeClr val="tx1"/>
                </a:solidFill>
                <a:effectLst/>
                <a:latin typeface="+mn-lt"/>
                <a:ea typeface="+mn-ea"/>
                <a:cs typeface="+mn-cs"/>
              </a:rPr>
              <a:t>online but limited only for set appointment schedule.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3.</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BILLING STATEMENTS</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OFFICIAL RECEIPTS ISSUANCE </a:t>
            </a:r>
            <a:r>
              <a:rPr lang="en-US" sz="1200" kern="1200" dirty="0" smtClean="0">
                <a:solidFill>
                  <a:schemeClr val="tx1"/>
                </a:solidFill>
                <a:effectLst/>
                <a:latin typeface="+mn-lt"/>
                <a:ea typeface="+mn-ea"/>
                <a:cs typeface="+mn-cs"/>
              </a:rPr>
              <a:t>are not included in the system due to limited time given and at the same time we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are dealing only in front end at the moment.</a:t>
            </a:r>
          </a:p>
          <a:p>
            <a:r>
              <a:rPr lang="en-US" sz="1200" kern="1200" dirty="0" smtClean="0">
                <a:solidFill>
                  <a:schemeClr val="tx1"/>
                </a:solidFill>
                <a:effectLst/>
                <a:latin typeface="+mn-lt"/>
                <a:ea typeface="+mn-ea"/>
                <a:cs typeface="+mn-cs"/>
              </a:rPr>
              <a:t>4. You may also encounter </a:t>
            </a:r>
            <a:r>
              <a:rPr lang="en-US" sz="1200" b="1" kern="1200" dirty="0" smtClean="0">
                <a:solidFill>
                  <a:schemeClr val="tx1"/>
                </a:solidFill>
                <a:effectLst/>
                <a:latin typeface="+mn-lt"/>
                <a:ea typeface="+mn-ea"/>
                <a:cs typeface="+mn-cs"/>
              </a:rPr>
              <a:t>DATA PRIVACY </a:t>
            </a:r>
            <a:r>
              <a:rPr lang="en-US" sz="1200" kern="1200" dirty="0" smtClean="0">
                <a:solidFill>
                  <a:schemeClr val="tx1"/>
                </a:solidFill>
                <a:effectLst/>
                <a:latin typeface="+mn-lt"/>
                <a:ea typeface="+mn-ea"/>
                <a:cs typeface="+mn-cs"/>
              </a:rPr>
              <a:t>since all information on the web is not 100% secure. </a:t>
            </a:r>
          </a:p>
        </p:txBody>
      </p:sp>
      <p:sp>
        <p:nvSpPr>
          <p:cNvPr id="4" name="Slide Number Placeholder 3"/>
          <p:cNvSpPr>
            <a:spLocks noGrp="1"/>
          </p:cNvSpPr>
          <p:nvPr>
            <p:ph type="sldNum" sz="quarter" idx="10"/>
          </p:nvPr>
        </p:nvSpPr>
        <p:spPr/>
        <p:txBody>
          <a:bodyPr/>
          <a:lstStyle/>
          <a:p>
            <a:fld id="{8042DBA7-2793-4384-8A5E-6D8023D3EC69}" type="slidenum">
              <a:rPr lang="en-US" smtClean="0"/>
              <a:t>6</a:t>
            </a:fld>
            <a:endParaRPr lang="en-US"/>
          </a:p>
        </p:txBody>
      </p:sp>
    </p:spTree>
    <p:extLst>
      <p:ext uri="{BB962C8B-B14F-4D97-AF65-F5344CB8AC3E}">
        <p14:creationId xmlns:p14="http://schemas.microsoft.com/office/powerpoint/2010/main" val="2117688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The themes, fonts, logo and technology we used in this website are very important to us. Because it acts as a key component of our web design. It gives the visual significance of our website layout and it also enhances our website message and usability. It defines the hierarchy of our website content and below are the list we used: </a:t>
            </a:r>
          </a:p>
          <a:p>
            <a:r>
              <a:rPr lang="en-US" sz="1200" kern="1200" baseline="0" dirty="0" smtClean="0">
                <a:solidFill>
                  <a:schemeClr val="tx1"/>
                </a:solidFill>
                <a:effectLst/>
                <a:latin typeface="+mn-lt"/>
                <a:ea typeface="+mn-ea"/>
                <a:cs typeface="+mn-cs"/>
              </a:rPr>
              <a:t>  1. For the themes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2.</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a:t>
            </a:r>
            <a:r>
              <a:rPr lang="en-US" sz="1200" kern="1200" baseline="0" dirty="0" smtClean="0">
                <a:solidFill>
                  <a:schemeClr val="tx1"/>
                </a:solidFill>
                <a:effectLst/>
                <a:latin typeface="+mn-lt"/>
                <a:ea typeface="+mn-ea"/>
                <a:cs typeface="+mn-cs"/>
              </a:rPr>
              <a:t> the font: we used </a:t>
            </a:r>
            <a:r>
              <a:rPr lang="en-US" sz="1200" b="1" i="1" u="sng" kern="1200" dirty="0" err="1" smtClean="0">
                <a:solidFill>
                  <a:schemeClr val="tx1"/>
                </a:solidFill>
                <a:effectLst/>
                <a:latin typeface="+mn-lt"/>
                <a:ea typeface="+mn-ea"/>
                <a:cs typeface="+mn-cs"/>
              </a:rPr>
              <a:t>google</a:t>
            </a:r>
            <a:r>
              <a:rPr lang="en-US" sz="1200" b="1" i="1" u="sng" kern="1200" dirty="0" smtClean="0">
                <a:solidFill>
                  <a:schemeClr val="tx1"/>
                </a:solidFill>
                <a:effectLst/>
                <a:latin typeface="+mn-lt"/>
                <a:ea typeface="+mn-ea"/>
                <a:cs typeface="+mn-cs"/>
              </a:rPr>
              <a:t> fonts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3. We customized the logo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4. For the technology: </a:t>
            </a:r>
            <a:r>
              <a:rPr lang="en-US" sz="1200" kern="1200" baseline="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u="none" kern="1200" dirty="0" smtClean="0">
                <a:solidFill>
                  <a:schemeClr val="tx1"/>
                </a:solidFill>
                <a:effectLst/>
                <a:latin typeface="+mn-lt"/>
                <a:ea typeface="+mn-ea"/>
                <a:cs typeface="+mn-cs"/>
              </a:rPr>
              <a:t>        We</a:t>
            </a:r>
            <a:r>
              <a:rPr lang="en-US" sz="1200" b="1" i="1" u="none" kern="1200" baseline="0" dirty="0" smtClean="0">
                <a:solidFill>
                  <a:schemeClr val="tx1"/>
                </a:solidFill>
                <a:effectLst/>
                <a:latin typeface="+mn-lt"/>
                <a:ea typeface="+mn-ea"/>
                <a:cs typeface="+mn-cs"/>
              </a:rPr>
              <a:t> used, </a:t>
            </a:r>
            <a:r>
              <a:rPr lang="en-US" sz="1200" b="1" i="1" u="none" kern="1200" dirty="0" smtClean="0">
                <a:solidFill>
                  <a:schemeClr val="tx1"/>
                </a:solidFill>
                <a:effectLst/>
                <a:latin typeface="+mn-lt"/>
                <a:ea typeface="+mn-ea"/>
                <a:cs typeface="+mn-cs"/>
              </a:rPr>
              <a:t>Html, CSS, </a:t>
            </a:r>
            <a:r>
              <a:rPr lang="en-US" sz="1200" b="1" i="1" u="none" kern="1200" dirty="0" err="1" smtClean="0">
                <a:solidFill>
                  <a:schemeClr val="tx1"/>
                </a:solidFill>
                <a:effectLst/>
                <a:latin typeface="+mn-lt"/>
                <a:ea typeface="+mn-ea"/>
                <a:cs typeface="+mn-cs"/>
              </a:rPr>
              <a:t>Javascript</a:t>
            </a:r>
            <a:r>
              <a:rPr lang="en-US" sz="1200" b="1" i="1" u="none" kern="1200" dirty="0" smtClean="0">
                <a:solidFill>
                  <a:schemeClr val="tx1"/>
                </a:solidFill>
                <a:effectLst/>
                <a:latin typeface="+mn-lt"/>
                <a:ea typeface="+mn-ea"/>
                <a:cs typeface="+mn-cs"/>
              </a:rPr>
              <a:t>, </a:t>
            </a:r>
            <a:r>
              <a:rPr lang="en-US" sz="1200" b="1" i="1" u="none" kern="1200" dirty="0" err="1" smtClean="0">
                <a:solidFill>
                  <a:schemeClr val="tx1"/>
                </a:solidFill>
                <a:effectLst/>
                <a:latin typeface="+mn-lt"/>
                <a:ea typeface="+mn-ea"/>
                <a:cs typeface="+mn-cs"/>
              </a:rPr>
              <a:t>JSONserver</a:t>
            </a:r>
            <a:r>
              <a:rPr lang="en-US" sz="1200" b="1" i="1" u="none" kern="1200" dirty="0" smtClean="0">
                <a:solidFill>
                  <a:schemeClr val="tx1"/>
                </a:solidFill>
                <a:effectLst/>
                <a:latin typeface="+mn-lt"/>
                <a:ea typeface="+mn-ea"/>
                <a:cs typeface="+mn-cs"/>
              </a:rPr>
              <a:t>, we made our own Rest API using </a:t>
            </a:r>
            <a:r>
              <a:rPr lang="en-US" sz="1200" b="1" i="1" u="none" kern="1200" dirty="0" smtClean="0">
                <a:solidFill>
                  <a:schemeClr val="tx1"/>
                </a:solidFill>
                <a:effectLst/>
                <a:latin typeface="+mn-lt"/>
                <a:ea typeface="+mn-ea"/>
                <a:cs typeface="+mn-cs"/>
              </a:rPr>
              <a:t>JSON </a:t>
            </a:r>
            <a:r>
              <a:rPr lang="en-US" sz="1200" b="1" i="1" u="none" kern="1200" dirty="0" smtClean="0">
                <a:solidFill>
                  <a:schemeClr val="tx1"/>
                </a:solidFill>
                <a:effectLst/>
                <a:latin typeface="+mn-lt"/>
                <a:ea typeface="+mn-ea"/>
                <a:cs typeface="+mn-cs"/>
              </a:rPr>
              <a:t>server, fetch</a:t>
            </a:r>
            <a:r>
              <a:rPr lang="en-US" sz="1200" b="1" i="1" u="none" kern="1200" baseline="0" dirty="0" smtClean="0">
                <a:solidFill>
                  <a:schemeClr val="tx1"/>
                </a:solidFill>
                <a:effectLst/>
                <a:latin typeface="+mn-lt"/>
                <a:ea typeface="+mn-ea"/>
                <a:cs typeface="+mn-cs"/>
              </a:rPr>
              <a:t> API, </a:t>
            </a:r>
            <a:r>
              <a:rPr lang="en-US" sz="1200" b="1" i="1" u="none" kern="1200" baseline="0" dirty="0" err="1" smtClean="0">
                <a:solidFill>
                  <a:schemeClr val="tx1"/>
                </a:solidFill>
                <a:effectLst/>
                <a:latin typeface="+mn-lt"/>
                <a:ea typeface="+mn-ea"/>
                <a:cs typeface="+mn-cs"/>
              </a:rPr>
              <a:t>Axios</a:t>
            </a:r>
            <a:r>
              <a:rPr lang="en-US" sz="1200" b="1" i="1" u="none" kern="1200" baseline="0" dirty="0" smtClean="0">
                <a:solidFill>
                  <a:schemeClr val="tx1"/>
                </a:solidFill>
                <a:effectLst/>
                <a:latin typeface="+mn-lt"/>
                <a:ea typeface="+mn-ea"/>
                <a:cs typeface="+mn-cs"/>
              </a:rPr>
              <a:t> API,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u="none" kern="1200" baseline="0" dirty="0" smtClean="0">
                <a:solidFill>
                  <a:schemeClr val="tx1"/>
                </a:solidFill>
                <a:effectLst/>
                <a:latin typeface="+mn-lt"/>
                <a:ea typeface="+mn-ea"/>
                <a:cs typeface="+mn-cs"/>
              </a:rPr>
              <a:t>        </a:t>
            </a:r>
            <a:r>
              <a:rPr lang="en-US" sz="1200" b="1" i="1" u="none" kern="1200" baseline="0" dirty="0" err="1" smtClean="0">
                <a:solidFill>
                  <a:schemeClr val="tx1"/>
                </a:solidFill>
                <a:effectLst/>
                <a:latin typeface="+mn-lt"/>
                <a:ea typeface="+mn-ea"/>
                <a:cs typeface="+mn-cs"/>
              </a:rPr>
              <a:t>Tailwin</a:t>
            </a:r>
            <a:r>
              <a:rPr lang="en-US" sz="1200" b="1" i="1" u="none" kern="1200" baseline="0" dirty="0" smtClean="0">
                <a:solidFill>
                  <a:schemeClr val="tx1"/>
                </a:solidFill>
                <a:effectLst/>
                <a:latin typeface="+mn-lt"/>
                <a:ea typeface="+mn-ea"/>
                <a:cs typeface="+mn-cs"/>
              </a:rPr>
              <a:t> UI, </a:t>
            </a:r>
            <a:r>
              <a:rPr lang="en-US" sz="1200" b="1" i="1" u="none" kern="1200" baseline="0" dirty="0" err="1" smtClean="0">
                <a:solidFill>
                  <a:schemeClr val="tx1"/>
                </a:solidFill>
                <a:effectLst/>
                <a:latin typeface="+mn-lt"/>
                <a:ea typeface="+mn-ea"/>
                <a:cs typeface="+mn-cs"/>
              </a:rPr>
              <a:t>Tailwin</a:t>
            </a:r>
            <a:r>
              <a:rPr lang="en-US" sz="1200" b="1" i="1" u="none" kern="1200" baseline="0" dirty="0" smtClean="0">
                <a:solidFill>
                  <a:schemeClr val="tx1"/>
                </a:solidFill>
                <a:effectLst/>
                <a:latin typeface="+mn-lt"/>
                <a:ea typeface="+mn-ea"/>
                <a:cs typeface="+mn-cs"/>
              </a:rPr>
              <a:t> CSS, React strap for columns, rows and container, React JS router-DOM, React </a:t>
            </a:r>
            <a:r>
              <a:rPr lang="en-US" sz="1200" b="1" i="1" u="none" kern="1200" baseline="0" dirty="0" err="1" smtClean="0">
                <a:solidFill>
                  <a:schemeClr val="tx1"/>
                </a:solidFill>
                <a:effectLst/>
                <a:latin typeface="+mn-lt"/>
                <a:ea typeface="+mn-ea"/>
                <a:cs typeface="+mn-cs"/>
              </a:rPr>
              <a:t>hostify</a:t>
            </a:r>
            <a:r>
              <a:rPr lang="en-US" sz="1200" b="1" i="1" u="none" kern="1200" baseline="0" dirty="0" smtClean="0">
                <a:solidFill>
                  <a:schemeClr val="tx1"/>
                </a:solidFill>
                <a:effectLst/>
                <a:latin typeface="+mn-lt"/>
                <a:ea typeface="+mn-ea"/>
                <a:cs typeface="+mn-cs"/>
              </a:rPr>
              <a:t> for notification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u="none" kern="1200" baseline="0" dirty="0" smtClean="0">
                <a:solidFill>
                  <a:schemeClr val="tx1"/>
                </a:solidFill>
                <a:effectLst/>
                <a:latin typeface="+mn-lt"/>
                <a:ea typeface="+mn-ea"/>
                <a:cs typeface="+mn-cs"/>
              </a:rPr>
              <a:t>        appointment ID, </a:t>
            </a:r>
            <a:r>
              <a:rPr lang="en-US" sz="1200" b="1" i="1" u="none" kern="1200" baseline="0" dirty="0" err="1" smtClean="0">
                <a:solidFill>
                  <a:schemeClr val="tx1"/>
                </a:solidFill>
                <a:effectLst/>
                <a:latin typeface="+mn-lt"/>
                <a:ea typeface="+mn-ea"/>
                <a:cs typeface="+mn-cs"/>
              </a:rPr>
              <a:t>flowbite</a:t>
            </a:r>
            <a:r>
              <a:rPr lang="en-US" sz="1200" b="1" i="1" u="none" kern="1200" baseline="0" dirty="0" smtClean="0">
                <a:solidFill>
                  <a:schemeClr val="tx1"/>
                </a:solidFill>
                <a:effectLst/>
                <a:latin typeface="+mn-lt"/>
                <a:ea typeface="+mn-ea"/>
                <a:cs typeface="+mn-cs"/>
              </a:rPr>
              <a:t>, </a:t>
            </a:r>
            <a:r>
              <a:rPr lang="en-US" sz="1200" b="1" i="1" u="none" kern="1200" baseline="0" dirty="0" err="1" smtClean="0">
                <a:solidFill>
                  <a:schemeClr val="tx1"/>
                </a:solidFill>
                <a:effectLst/>
                <a:latin typeface="+mn-lt"/>
                <a:ea typeface="+mn-ea"/>
                <a:cs typeface="+mn-cs"/>
              </a:rPr>
              <a:t>n</a:t>
            </a:r>
            <a:r>
              <a:rPr lang="en-US" sz="1200" b="1" i="1" u="none" kern="1200" dirty="0" err="1" smtClean="0">
                <a:solidFill>
                  <a:schemeClr val="tx1"/>
                </a:solidFill>
                <a:effectLst/>
                <a:latin typeface="+mn-lt"/>
                <a:ea typeface="+mn-ea"/>
                <a:cs typeface="+mn-cs"/>
              </a:rPr>
              <a:t>etlify</a:t>
            </a:r>
            <a:r>
              <a:rPr lang="en-US" sz="1200" b="1" i="1" u="none" kern="1200" dirty="0" smtClean="0">
                <a:solidFill>
                  <a:schemeClr val="tx1"/>
                </a:solidFill>
                <a:effectLst/>
                <a:latin typeface="+mn-lt"/>
                <a:ea typeface="+mn-ea"/>
                <a:cs typeface="+mn-cs"/>
              </a:rPr>
              <a:t>, </a:t>
            </a:r>
            <a:r>
              <a:rPr lang="en-US" sz="1200" b="1" i="1" u="none" kern="1200" dirty="0" err="1" smtClean="0">
                <a:solidFill>
                  <a:schemeClr val="tx1"/>
                </a:solidFill>
                <a:effectLst/>
                <a:latin typeface="+mn-lt"/>
                <a:ea typeface="+mn-ea"/>
                <a:cs typeface="+mn-cs"/>
              </a:rPr>
              <a:t>github</a:t>
            </a:r>
            <a:r>
              <a:rPr lang="en-US" sz="1200" b="1" i="1" u="none" kern="1200" dirty="0" smtClean="0">
                <a:solidFill>
                  <a:schemeClr val="tx1"/>
                </a:solidFill>
                <a:effectLst/>
                <a:latin typeface="+mn-lt"/>
                <a:ea typeface="+mn-ea"/>
                <a:cs typeface="+mn-cs"/>
              </a:rPr>
              <a:t>, </a:t>
            </a:r>
            <a:r>
              <a:rPr lang="en-US" sz="1200" b="1" i="1" u="none" kern="1200" dirty="0" err="1" smtClean="0">
                <a:solidFill>
                  <a:schemeClr val="tx1"/>
                </a:solidFill>
                <a:effectLst/>
                <a:latin typeface="+mn-lt"/>
                <a:ea typeface="+mn-ea"/>
                <a:cs typeface="+mn-cs"/>
              </a:rPr>
              <a:t>google</a:t>
            </a:r>
            <a:r>
              <a:rPr lang="en-US" sz="1200" b="1" i="1" u="none" kern="1200" baseline="0" dirty="0" smtClean="0">
                <a:solidFill>
                  <a:schemeClr val="tx1"/>
                </a:solidFill>
                <a:effectLst/>
                <a:latin typeface="+mn-lt"/>
                <a:ea typeface="+mn-ea"/>
                <a:cs typeface="+mn-cs"/>
              </a:rPr>
              <a:t> drive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u="none" kern="1200" baseline="0" dirty="0" smtClean="0">
                <a:solidFill>
                  <a:schemeClr val="tx1"/>
                </a:solidFill>
                <a:effectLst/>
                <a:latin typeface="+mn-lt"/>
                <a:ea typeface="+mn-ea"/>
                <a:cs typeface="+mn-cs"/>
              </a:rPr>
              <a:t>        CorelDraw, </a:t>
            </a:r>
            <a:r>
              <a:rPr lang="en-US" sz="1200" b="1" i="1" u="none" kern="1200" baseline="0" dirty="0" err="1" smtClean="0">
                <a:solidFill>
                  <a:schemeClr val="tx1"/>
                </a:solidFill>
                <a:effectLst/>
                <a:latin typeface="+mn-lt"/>
                <a:ea typeface="+mn-ea"/>
                <a:cs typeface="+mn-cs"/>
              </a:rPr>
              <a:t>AdobePhotoshop</a:t>
            </a:r>
            <a:r>
              <a:rPr lang="en-US" sz="1200" b="1" i="1" u="none" kern="1200" baseline="0" dirty="0" smtClean="0">
                <a:solidFill>
                  <a:schemeClr val="tx1"/>
                </a:solidFill>
                <a:effectLst/>
                <a:latin typeface="+mn-lt"/>
                <a:ea typeface="+mn-ea"/>
                <a:cs typeface="+mn-cs"/>
              </a:rPr>
              <a:t>, MS-Office</a:t>
            </a:r>
            <a:endParaRPr lang="en-US" sz="1200" b="1" i="1" u="non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042DBA7-2793-4384-8A5E-6D8023D3EC69}" type="slidenum">
              <a:rPr lang="en-US" smtClean="0"/>
              <a:t>7</a:t>
            </a:fld>
            <a:endParaRPr lang="en-US"/>
          </a:p>
        </p:txBody>
      </p:sp>
    </p:spTree>
    <p:extLst>
      <p:ext uri="{BB962C8B-B14F-4D97-AF65-F5344CB8AC3E}">
        <p14:creationId xmlns:p14="http://schemas.microsoft.com/office/powerpoint/2010/main" val="1934587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Navigational</a:t>
            </a:r>
            <a:r>
              <a:rPr lang="en-US" baseline="0" dirty="0" smtClean="0"/>
              <a:t> bar, composes of home, services, blogs</a:t>
            </a:r>
            <a:endParaRPr lang="en-US" dirty="0"/>
          </a:p>
        </p:txBody>
      </p:sp>
      <p:sp>
        <p:nvSpPr>
          <p:cNvPr id="4" name="Slide Number Placeholder 3"/>
          <p:cNvSpPr>
            <a:spLocks noGrp="1"/>
          </p:cNvSpPr>
          <p:nvPr>
            <p:ph type="sldNum" sz="quarter" idx="10"/>
          </p:nvPr>
        </p:nvSpPr>
        <p:spPr/>
        <p:txBody>
          <a:bodyPr/>
          <a:lstStyle/>
          <a:p>
            <a:fld id="{8042DBA7-2793-4384-8A5E-6D8023D3EC69}" type="slidenum">
              <a:rPr lang="en-US" smtClean="0"/>
              <a:t>8</a:t>
            </a:fld>
            <a:endParaRPr lang="en-US"/>
          </a:p>
        </p:txBody>
      </p:sp>
    </p:spTree>
    <p:extLst>
      <p:ext uri="{BB962C8B-B14F-4D97-AF65-F5344CB8AC3E}">
        <p14:creationId xmlns:p14="http://schemas.microsoft.com/office/powerpoint/2010/main" val="2644833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2DBA7-2793-4384-8A5E-6D8023D3EC69}" type="slidenum">
              <a:rPr lang="en-US" smtClean="0"/>
              <a:t>9</a:t>
            </a:fld>
            <a:endParaRPr lang="en-US"/>
          </a:p>
        </p:txBody>
      </p:sp>
    </p:spTree>
    <p:extLst>
      <p:ext uri="{BB962C8B-B14F-4D97-AF65-F5344CB8AC3E}">
        <p14:creationId xmlns:p14="http://schemas.microsoft.com/office/powerpoint/2010/main" val="4204457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hyperlink" Target="https://clinicmp2.netlify.ap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rgbClr val="00B050"/>
            </a:gs>
            <a:gs pos="97000">
              <a:srgbClr val="181D0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 name="TextBox 8"/>
          <p:cNvSpPr txBox="1"/>
          <p:nvPr/>
        </p:nvSpPr>
        <p:spPr>
          <a:xfrm>
            <a:off x="1586688" y="5021233"/>
            <a:ext cx="6610799" cy="1907573"/>
          </a:xfrm>
          <a:prstGeom prst="rect">
            <a:avLst/>
          </a:prstGeom>
          <a:ln>
            <a:noFill/>
          </a:ln>
        </p:spPr>
        <p:txBody>
          <a:bodyPr lIns="0" tIns="0" rIns="0" bIns="0" rtlCol="0" anchor="t">
            <a:spAutoFit/>
          </a:bodyPr>
          <a:lstStyle/>
          <a:p>
            <a:pPr algn="ctr">
              <a:lnSpc>
                <a:spcPts val="2113"/>
              </a:lnSpc>
            </a:pPr>
            <a:r>
              <a:rPr lang="en-US" sz="2800" dirty="0">
                <a:ln w="0"/>
                <a:solidFill>
                  <a:schemeClr val="bg1"/>
                </a:solidFill>
                <a:effectLst>
                  <a:outerShdw blurRad="38100" dist="19050" dir="2700000" algn="tl" rotWithShape="0">
                    <a:schemeClr val="dk1">
                      <a:alpha val="40000"/>
                    </a:schemeClr>
                  </a:outerShdw>
                </a:effectLst>
                <a:latin typeface="Roboto"/>
              </a:rPr>
              <a:t>by: </a:t>
            </a:r>
            <a:endParaRPr lang="en-US" sz="2800" dirty="0" smtClean="0">
              <a:ln w="0"/>
              <a:solidFill>
                <a:schemeClr val="bg1"/>
              </a:solidFill>
              <a:effectLst>
                <a:outerShdw blurRad="38100" dist="19050" dir="2700000" algn="tl" rotWithShape="0">
                  <a:schemeClr val="dk1">
                    <a:alpha val="40000"/>
                  </a:schemeClr>
                </a:outerShdw>
              </a:effectLst>
              <a:latin typeface="Roboto"/>
            </a:endParaRPr>
          </a:p>
          <a:p>
            <a:pPr algn="ctr">
              <a:lnSpc>
                <a:spcPts val="2113"/>
              </a:lnSpc>
            </a:pPr>
            <a:endParaRPr lang="en-US" sz="2800" dirty="0">
              <a:ln w="0"/>
              <a:solidFill>
                <a:schemeClr val="bg1"/>
              </a:solidFill>
              <a:effectLst>
                <a:outerShdw blurRad="38100" dist="19050" dir="2700000" algn="tl" rotWithShape="0">
                  <a:schemeClr val="dk1">
                    <a:alpha val="40000"/>
                  </a:schemeClr>
                </a:outerShdw>
              </a:effectLst>
              <a:latin typeface="Roboto"/>
            </a:endParaRPr>
          </a:p>
          <a:p>
            <a:pPr algn="ctr">
              <a:lnSpc>
                <a:spcPts val="2113"/>
              </a:lnSpc>
            </a:pPr>
            <a:r>
              <a:rPr lang="en-US" sz="2800" dirty="0" smtClean="0">
                <a:ln w="0"/>
                <a:solidFill>
                  <a:schemeClr val="bg1"/>
                </a:solidFill>
                <a:effectLst>
                  <a:outerShdw blurRad="38100" dist="19050" dir="2700000" algn="tl" rotWithShape="0">
                    <a:schemeClr val="dk1">
                      <a:alpha val="40000"/>
                    </a:schemeClr>
                  </a:outerShdw>
                </a:effectLst>
                <a:latin typeface="Roboto"/>
              </a:rPr>
              <a:t>Ariel D. </a:t>
            </a:r>
            <a:r>
              <a:rPr lang="en-US" sz="2800" dirty="0" err="1" smtClean="0">
                <a:ln w="0"/>
                <a:solidFill>
                  <a:schemeClr val="bg1"/>
                </a:solidFill>
                <a:effectLst>
                  <a:outerShdw blurRad="38100" dist="19050" dir="2700000" algn="tl" rotWithShape="0">
                    <a:schemeClr val="dk1">
                      <a:alpha val="40000"/>
                    </a:schemeClr>
                  </a:outerShdw>
                </a:effectLst>
                <a:latin typeface="Roboto"/>
              </a:rPr>
              <a:t>Maniago</a:t>
            </a:r>
            <a:endParaRPr lang="en-US" sz="2800" dirty="0" smtClean="0">
              <a:ln w="0"/>
              <a:solidFill>
                <a:schemeClr val="bg1"/>
              </a:solidFill>
              <a:effectLst>
                <a:outerShdw blurRad="38100" dist="19050" dir="2700000" algn="tl" rotWithShape="0">
                  <a:schemeClr val="dk1">
                    <a:alpha val="40000"/>
                  </a:schemeClr>
                </a:outerShdw>
              </a:effectLst>
              <a:latin typeface="Roboto"/>
            </a:endParaRPr>
          </a:p>
          <a:p>
            <a:pPr algn="ctr">
              <a:lnSpc>
                <a:spcPts val="2113"/>
              </a:lnSpc>
            </a:pPr>
            <a:endParaRPr lang="en-US" sz="2800" dirty="0">
              <a:ln w="0"/>
              <a:solidFill>
                <a:schemeClr val="bg1"/>
              </a:solidFill>
              <a:effectLst>
                <a:outerShdw blurRad="38100" dist="19050" dir="2700000" algn="tl" rotWithShape="0">
                  <a:schemeClr val="dk1">
                    <a:alpha val="40000"/>
                  </a:schemeClr>
                </a:outerShdw>
              </a:effectLst>
              <a:latin typeface="Roboto"/>
            </a:endParaRPr>
          </a:p>
          <a:p>
            <a:pPr algn="ctr">
              <a:lnSpc>
                <a:spcPts val="2113"/>
              </a:lnSpc>
            </a:pPr>
            <a:r>
              <a:rPr lang="en-US" sz="2800" dirty="0">
                <a:ln w="0"/>
                <a:solidFill>
                  <a:schemeClr val="bg1"/>
                </a:solidFill>
                <a:effectLst>
                  <a:outerShdw blurRad="38100" dist="19050" dir="2700000" algn="tl" rotWithShape="0">
                    <a:schemeClr val="dk1">
                      <a:alpha val="40000"/>
                    </a:schemeClr>
                  </a:outerShdw>
                </a:effectLst>
                <a:latin typeface="Roboto"/>
              </a:rPr>
              <a:t>William N. </a:t>
            </a:r>
            <a:r>
              <a:rPr lang="en-US" sz="2800" dirty="0" err="1">
                <a:ln w="0"/>
                <a:solidFill>
                  <a:schemeClr val="bg1"/>
                </a:solidFill>
                <a:effectLst>
                  <a:outerShdw blurRad="38100" dist="19050" dir="2700000" algn="tl" rotWithShape="0">
                    <a:schemeClr val="dk1">
                      <a:alpha val="40000"/>
                    </a:schemeClr>
                  </a:outerShdw>
                </a:effectLst>
                <a:latin typeface="Roboto"/>
              </a:rPr>
              <a:t>Pinque</a:t>
            </a:r>
            <a:endParaRPr lang="en-US" sz="2800" dirty="0">
              <a:ln w="0"/>
              <a:solidFill>
                <a:schemeClr val="bg1"/>
              </a:solidFill>
              <a:effectLst>
                <a:outerShdw blurRad="38100" dist="19050" dir="2700000" algn="tl" rotWithShape="0">
                  <a:schemeClr val="dk1">
                    <a:alpha val="40000"/>
                  </a:schemeClr>
                </a:outerShdw>
              </a:effectLst>
              <a:latin typeface="Roboto"/>
            </a:endParaRPr>
          </a:p>
          <a:p>
            <a:pPr algn="ctr">
              <a:lnSpc>
                <a:spcPts val="2113"/>
              </a:lnSpc>
            </a:pPr>
            <a:endParaRPr lang="en-US" sz="2800" dirty="0">
              <a:ln w="0"/>
              <a:solidFill>
                <a:schemeClr val="bg1"/>
              </a:solidFill>
              <a:effectLst>
                <a:outerShdw blurRad="38100" dist="19050" dir="2700000" algn="tl" rotWithShape="0">
                  <a:schemeClr val="dk1">
                    <a:alpha val="40000"/>
                  </a:schemeClr>
                </a:outerShdw>
              </a:effectLst>
              <a:latin typeface="Roboto"/>
            </a:endParaRPr>
          </a:p>
          <a:p>
            <a:pPr algn="ctr">
              <a:lnSpc>
                <a:spcPts val="2113"/>
              </a:lnSpc>
            </a:pPr>
            <a:endParaRPr lang="en-US" sz="2800" dirty="0">
              <a:ln w="0"/>
              <a:solidFill>
                <a:schemeClr val="bg1"/>
              </a:solidFill>
              <a:effectLst>
                <a:outerShdw blurRad="38100" dist="19050" dir="2700000" algn="tl" rotWithShape="0">
                  <a:schemeClr val="dk1">
                    <a:alpha val="40000"/>
                  </a:schemeClr>
                </a:outerShdw>
              </a:effectLst>
              <a:latin typeface="Robo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5562600"/>
            <a:ext cx="2895600" cy="1737360"/>
          </a:xfrm>
          <a:prstGeom prst="rect">
            <a:avLst/>
          </a:prstGeom>
        </p:spPr>
      </p:pic>
      <p:sp>
        <p:nvSpPr>
          <p:cNvPr id="4" name="Rectangle 3"/>
          <p:cNvSpPr/>
          <p:nvPr/>
        </p:nvSpPr>
        <p:spPr>
          <a:xfrm>
            <a:off x="167688" y="685800"/>
            <a:ext cx="9448800" cy="1754326"/>
          </a:xfrm>
          <a:prstGeom prst="rect">
            <a:avLst/>
          </a:prstGeom>
          <a:noFill/>
          <a:effectLst>
            <a:glow rad="419100">
              <a:schemeClr val="accent1">
                <a:alpha val="40000"/>
              </a:schemeClr>
            </a:glow>
          </a:effectLst>
          <a:scene3d>
            <a:camera prst="orthographicFront"/>
            <a:lightRig rig="threePt" dir="t"/>
          </a:scene3d>
          <a:sp3d>
            <a:bevelT w="19050"/>
          </a:sp3d>
        </p:spPr>
        <p:txBody>
          <a:bodyPr wrap="square" lIns="91440" tIns="45720" rIns="91440" bIns="45720">
            <a:spAutoFit/>
          </a:bodyPr>
          <a:lstStyle/>
          <a:p>
            <a:pPr algn="ctr"/>
            <a:r>
              <a:rPr lang="en-US" sz="5400" b="1" spc="50" dirty="0" smtClean="0">
                <a:ln w="0"/>
                <a:solidFill>
                  <a:schemeClr val="bg2"/>
                </a:solidFill>
                <a:effectLst>
                  <a:innerShdw blurRad="63500" dist="50800" dir="13500000">
                    <a:srgbClr val="000000">
                      <a:alpha val="50000"/>
                    </a:srgbClr>
                  </a:innerShdw>
                </a:effectLst>
              </a:rPr>
              <a:t>CLINIC MANAGEMENT SYSTEM</a:t>
            </a:r>
          </a:p>
          <a:p>
            <a:pPr algn="ctr"/>
            <a:r>
              <a:rPr lang="en-US" sz="5400" b="1" spc="50" dirty="0" smtClean="0">
                <a:ln w="0"/>
                <a:solidFill>
                  <a:schemeClr val="bg2"/>
                </a:solidFill>
                <a:effectLst>
                  <a:innerShdw blurRad="63500" dist="50800" dir="13500000">
                    <a:srgbClr val="000000">
                      <a:alpha val="50000"/>
                    </a:srgbClr>
                  </a:innerShdw>
                </a:effectLst>
              </a:rPr>
              <a:t>AND SERVICES</a:t>
            </a:r>
            <a:endParaRPr lang="en-US" sz="5400" b="1" spc="50" dirty="0">
              <a:ln w="0"/>
              <a:solidFill>
                <a:schemeClr val="bg2"/>
              </a:solidFill>
              <a:effectLst>
                <a:innerShdw blurRad="63500" dist="50800" dir="13500000">
                  <a:srgbClr val="000000">
                    <a:alpha val="50000"/>
                  </a:srgbClr>
                </a:innerShdw>
              </a:effectLst>
            </a:endParaRPr>
          </a:p>
        </p:txBody>
      </p:sp>
      <p:sp>
        <p:nvSpPr>
          <p:cNvPr id="6" name="TextBox 8"/>
          <p:cNvSpPr txBox="1"/>
          <p:nvPr/>
        </p:nvSpPr>
        <p:spPr>
          <a:xfrm>
            <a:off x="1828800" y="4099238"/>
            <a:ext cx="6610799" cy="317395"/>
          </a:xfrm>
          <a:prstGeom prst="rect">
            <a:avLst/>
          </a:prstGeom>
          <a:ln>
            <a:noFill/>
          </a:ln>
        </p:spPr>
        <p:txBody>
          <a:bodyPr lIns="0" tIns="0" rIns="0" bIns="0" rtlCol="0" anchor="t">
            <a:spAutoFit/>
          </a:bodyPr>
          <a:lstStyle/>
          <a:p>
            <a:pPr algn="ctr">
              <a:lnSpc>
                <a:spcPts val="2113"/>
              </a:lnSpc>
            </a:pPr>
            <a:r>
              <a:rPr lang="en-US" sz="3600" dirty="0" smtClean="0">
                <a:ln w="0"/>
                <a:solidFill>
                  <a:schemeClr val="bg1"/>
                </a:solidFill>
                <a:effectLst>
                  <a:outerShdw blurRad="38100" dist="19050" dir="2700000" algn="tl" rotWithShape="0">
                    <a:schemeClr val="dk1">
                      <a:alpha val="40000"/>
                    </a:schemeClr>
                  </a:outerShdw>
                </a:effectLst>
                <a:latin typeface="Roboto"/>
              </a:rPr>
              <a:t>(MAJOR PROJECT 2)</a:t>
            </a:r>
            <a:endParaRPr lang="en-US" sz="3600" dirty="0">
              <a:ln w="0"/>
              <a:solidFill>
                <a:schemeClr val="bg1"/>
              </a:solidFill>
              <a:effectLst>
                <a:outerShdw blurRad="38100" dist="19050" dir="2700000" algn="tl" rotWithShape="0">
                  <a:schemeClr val="dk1">
                    <a:alpha val="40000"/>
                  </a:schemeClr>
                </a:outerShdw>
              </a:effectLst>
              <a:latin typeface="Roboto"/>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rgbClr val="00B050"/>
            </a:gs>
            <a:gs pos="97000">
              <a:srgbClr val="181D09"/>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6" name="Picture 2" descr="ScreenShot Tool -202303142031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0" y="2667000"/>
            <a:ext cx="2691027"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193113" y="2143780"/>
            <a:ext cx="7924800" cy="523220"/>
          </a:xfrm>
          <a:prstGeom prst="rect">
            <a:avLst/>
          </a:prstGeom>
        </p:spPr>
        <p:txBody>
          <a:bodyPr wrap="square">
            <a:spAutoFit/>
          </a:bodyPr>
          <a:lstStyle/>
          <a:p>
            <a:pPr algn="ctr"/>
            <a:r>
              <a:rPr lang="en-US" sz="2800" u="sng" dirty="0">
                <a:solidFill>
                  <a:srgbClr val="FFFF00"/>
                </a:solidFill>
                <a:hlinkClick r:id="rId4"/>
              </a:rPr>
              <a:t>https://</a:t>
            </a:r>
            <a:r>
              <a:rPr lang="en-US" sz="2800" u="sng" dirty="0">
                <a:solidFill>
                  <a:schemeClr val="bg1"/>
                </a:solidFill>
                <a:hlinkClick r:id="rId4"/>
              </a:rPr>
              <a:t>clinicmp2.netlify.app</a:t>
            </a:r>
            <a:r>
              <a:rPr lang="en-US" sz="2800" u="sng" dirty="0">
                <a:solidFill>
                  <a:srgbClr val="FFFF00"/>
                </a:solidFill>
                <a:hlinkClick r:id="rId4"/>
              </a:rPr>
              <a:t>/</a:t>
            </a:r>
            <a:endParaRPr lang="en-US" sz="2800" dirty="0">
              <a:solidFill>
                <a:srgbClr val="FFFF00"/>
              </a:solidFill>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685800"/>
            <a:ext cx="9348281" cy="3505607"/>
          </a:xfrm>
          <a:prstGeom prst="rect">
            <a:avLst/>
          </a:prstGeom>
        </p:spPr>
      </p:pic>
    </p:spTree>
    <p:extLst>
      <p:ext uri="{BB962C8B-B14F-4D97-AF65-F5344CB8AC3E}">
        <p14:creationId xmlns:p14="http://schemas.microsoft.com/office/powerpoint/2010/main" val="37148365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rgbClr val="00B050"/>
            </a:gs>
            <a:gs pos="97000">
              <a:srgbClr val="181D09"/>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5562600"/>
            <a:ext cx="2895600" cy="173736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 y="1676400"/>
            <a:ext cx="9550814" cy="3581557"/>
          </a:xfrm>
          <a:prstGeom prst="rect">
            <a:avLst/>
          </a:prstGeom>
        </p:spPr>
      </p:pic>
    </p:spTree>
    <p:extLst>
      <p:ext uri="{BB962C8B-B14F-4D97-AF65-F5344CB8AC3E}">
        <p14:creationId xmlns:p14="http://schemas.microsoft.com/office/powerpoint/2010/main" val="38415523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rgbClr val="00B050"/>
            </a:gs>
            <a:gs pos="97000">
              <a:srgbClr val="181D09"/>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5562600"/>
            <a:ext cx="2895600" cy="1737360"/>
          </a:xfrm>
          <a:prstGeom prst="rect">
            <a:avLst/>
          </a:prstGeom>
        </p:spPr>
      </p:pic>
      <p:grpSp>
        <p:nvGrpSpPr>
          <p:cNvPr id="7" name="Group 6"/>
          <p:cNvGrpSpPr/>
          <p:nvPr/>
        </p:nvGrpSpPr>
        <p:grpSpPr>
          <a:xfrm>
            <a:off x="62986" y="2467567"/>
            <a:ext cx="9690614" cy="3476033"/>
            <a:chOff x="62986" y="2467567"/>
            <a:chExt cx="9690614" cy="3476033"/>
          </a:xfrm>
        </p:grpSpPr>
        <p:grpSp>
          <p:nvGrpSpPr>
            <p:cNvPr id="9" name="Group 8"/>
            <p:cNvGrpSpPr/>
            <p:nvPr/>
          </p:nvGrpSpPr>
          <p:grpSpPr>
            <a:xfrm>
              <a:off x="62986" y="2583654"/>
              <a:ext cx="2287821" cy="2365772"/>
              <a:chOff x="152400" y="2491309"/>
              <a:chExt cx="2454269" cy="2537891"/>
            </a:xfrm>
          </p:grpSpPr>
          <p:sp>
            <p:nvSpPr>
              <p:cNvPr id="23" name="Hexagon 22"/>
              <p:cNvSpPr/>
              <p:nvPr/>
            </p:nvSpPr>
            <p:spPr>
              <a:xfrm>
                <a:off x="152400" y="2491309"/>
                <a:ext cx="2454269" cy="1981201"/>
              </a:xfrm>
              <a:prstGeom prst="hexagon">
                <a:avLst/>
              </a:prstGeom>
              <a:ln w="76200">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88411" y="4088811"/>
                <a:ext cx="940389" cy="940389"/>
              </a:xfrm>
              <a:prstGeom prst="ellipse">
                <a:avLst/>
              </a:prstGeom>
              <a:solidFill>
                <a:schemeClr val="bg1"/>
              </a:solidFill>
              <a:ln w="76200">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891786" y="3577827"/>
              <a:ext cx="2287821" cy="2365773"/>
              <a:chOff x="1891786" y="3577827"/>
              <a:chExt cx="2287821" cy="2365773"/>
            </a:xfrm>
          </p:grpSpPr>
          <p:sp>
            <p:nvSpPr>
              <p:cNvPr id="21" name="Hexagon 20"/>
              <p:cNvSpPr/>
              <p:nvPr/>
            </p:nvSpPr>
            <p:spPr>
              <a:xfrm>
                <a:off x="1891786" y="3577827"/>
                <a:ext cx="2287821" cy="1846836"/>
              </a:xfrm>
              <a:prstGeom prst="hexagon">
                <a:avLst/>
              </a:prstGeom>
              <a:solidFill>
                <a:schemeClr val="tx2">
                  <a:lumMod val="60000"/>
                  <a:lumOff val="40000"/>
                </a:schemeClr>
              </a:solidFill>
              <a:ln w="76200">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577881" y="5066988"/>
                <a:ext cx="876612" cy="876612"/>
              </a:xfrm>
              <a:prstGeom prst="ellipse">
                <a:avLst/>
              </a:prstGeom>
              <a:solidFill>
                <a:schemeClr val="bg1"/>
              </a:solidFill>
              <a:ln w="76200">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3720586" y="2550326"/>
              <a:ext cx="2287821" cy="2365773"/>
              <a:chOff x="3720586" y="2550326"/>
              <a:chExt cx="2287821" cy="2365773"/>
            </a:xfrm>
          </p:grpSpPr>
          <p:sp>
            <p:nvSpPr>
              <p:cNvPr id="19" name="Hexagon 18"/>
              <p:cNvSpPr/>
              <p:nvPr/>
            </p:nvSpPr>
            <p:spPr>
              <a:xfrm>
                <a:off x="3720586" y="2550326"/>
                <a:ext cx="2287821" cy="1846836"/>
              </a:xfrm>
              <a:prstGeom prst="hexagon">
                <a:avLst/>
              </a:prstGeom>
              <a:solidFill>
                <a:schemeClr val="tx2">
                  <a:lumMod val="75000"/>
                </a:schemeClr>
              </a:solidFill>
              <a:ln w="76200">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06681" y="4039487"/>
                <a:ext cx="876612" cy="876612"/>
              </a:xfrm>
              <a:prstGeom prst="ellipse">
                <a:avLst/>
              </a:prstGeom>
              <a:solidFill>
                <a:schemeClr val="bg1"/>
              </a:solidFill>
              <a:ln w="76200">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5629722" y="3437768"/>
              <a:ext cx="2287821" cy="2365773"/>
              <a:chOff x="5629722" y="3437768"/>
              <a:chExt cx="2287821" cy="2365773"/>
            </a:xfrm>
          </p:grpSpPr>
          <p:sp>
            <p:nvSpPr>
              <p:cNvPr id="17" name="Hexagon 16"/>
              <p:cNvSpPr/>
              <p:nvPr/>
            </p:nvSpPr>
            <p:spPr>
              <a:xfrm>
                <a:off x="5629722" y="3437768"/>
                <a:ext cx="2287821" cy="1846836"/>
              </a:xfrm>
              <a:prstGeom prst="hexagon">
                <a:avLst/>
              </a:prstGeom>
              <a:solidFill>
                <a:schemeClr val="tx2">
                  <a:lumMod val="60000"/>
                  <a:lumOff val="40000"/>
                </a:schemeClr>
              </a:solidFill>
              <a:ln w="76200">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315817" y="4926929"/>
                <a:ext cx="876612" cy="876612"/>
              </a:xfrm>
              <a:prstGeom prst="ellipse">
                <a:avLst/>
              </a:prstGeom>
              <a:solidFill>
                <a:schemeClr val="bg1"/>
              </a:solidFill>
              <a:ln w="76200">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7465779" y="2467567"/>
              <a:ext cx="2287821" cy="2365773"/>
              <a:chOff x="7465779" y="2467567"/>
              <a:chExt cx="2287821" cy="2365773"/>
            </a:xfrm>
          </p:grpSpPr>
          <p:sp>
            <p:nvSpPr>
              <p:cNvPr id="15" name="Hexagon 14"/>
              <p:cNvSpPr/>
              <p:nvPr/>
            </p:nvSpPr>
            <p:spPr>
              <a:xfrm>
                <a:off x="7465779" y="2467567"/>
                <a:ext cx="2287821" cy="1846836"/>
              </a:xfrm>
              <a:prstGeom prst="hexagon">
                <a:avLst/>
              </a:prstGeom>
              <a:solidFill>
                <a:schemeClr val="tx2">
                  <a:lumMod val="75000"/>
                </a:schemeClr>
              </a:solidFill>
              <a:ln w="76200">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151874" y="3956728"/>
                <a:ext cx="876612" cy="876612"/>
              </a:xfrm>
              <a:prstGeom prst="ellipse">
                <a:avLst/>
              </a:prstGeom>
              <a:solidFill>
                <a:schemeClr val="bg1"/>
              </a:solidFill>
              <a:ln w="76200">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p:cNvSpPr/>
          <p:nvPr/>
        </p:nvSpPr>
        <p:spPr>
          <a:xfrm>
            <a:off x="146694" y="3240389"/>
            <a:ext cx="2162130" cy="515526"/>
          </a:xfrm>
          <a:prstGeom prst="rect">
            <a:avLst/>
          </a:prstGeom>
        </p:spPr>
        <p:txBody>
          <a:bodyPr wrap="none">
            <a:spAutoFit/>
          </a:bodyPr>
          <a:lstStyle/>
          <a:p>
            <a:pPr algn="ctr">
              <a:lnSpc>
                <a:spcPts val="3337"/>
              </a:lnSpc>
            </a:pPr>
            <a:r>
              <a:rPr lang="en-US" sz="2800" spc="357" dirty="0" smtClean="0">
                <a:solidFill>
                  <a:srgbClr val="FFFFFF"/>
                </a:solidFill>
                <a:latin typeface="Roboto Condensed"/>
              </a:rPr>
              <a:t>Organizing</a:t>
            </a:r>
            <a:endParaRPr lang="en-US" sz="2800" spc="357" dirty="0">
              <a:solidFill>
                <a:srgbClr val="FFFFFF"/>
              </a:solidFill>
              <a:latin typeface="Roboto Condensed"/>
            </a:endParaRPr>
          </a:p>
        </p:txBody>
      </p:sp>
      <p:sp>
        <p:nvSpPr>
          <p:cNvPr id="26" name="Rectangle 25"/>
          <p:cNvSpPr/>
          <p:nvPr/>
        </p:nvSpPr>
        <p:spPr>
          <a:xfrm>
            <a:off x="2292166" y="3955528"/>
            <a:ext cx="1516633" cy="938719"/>
          </a:xfrm>
          <a:prstGeom prst="rect">
            <a:avLst/>
          </a:prstGeom>
        </p:spPr>
        <p:txBody>
          <a:bodyPr wrap="none">
            <a:spAutoFit/>
          </a:bodyPr>
          <a:lstStyle/>
          <a:p>
            <a:pPr algn="ctr">
              <a:lnSpc>
                <a:spcPts val="3337"/>
              </a:lnSpc>
            </a:pPr>
            <a:r>
              <a:rPr lang="en-US" sz="2800" spc="357" dirty="0" smtClean="0">
                <a:solidFill>
                  <a:srgbClr val="FFFFFF"/>
                </a:solidFill>
                <a:latin typeface="Roboto Condensed"/>
              </a:rPr>
              <a:t>Patient</a:t>
            </a:r>
          </a:p>
          <a:p>
            <a:pPr algn="ctr">
              <a:lnSpc>
                <a:spcPts val="3337"/>
              </a:lnSpc>
            </a:pPr>
            <a:r>
              <a:rPr lang="en-US" sz="2800" spc="357" dirty="0" smtClean="0">
                <a:solidFill>
                  <a:srgbClr val="FFFFFF"/>
                </a:solidFill>
                <a:latin typeface="Roboto Condensed"/>
              </a:rPr>
              <a:t>History</a:t>
            </a:r>
            <a:endParaRPr lang="en-US" sz="2800" spc="357" dirty="0">
              <a:solidFill>
                <a:srgbClr val="FFFFFF"/>
              </a:solidFill>
              <a:latin typeface="Roboto Condensed"/>
            </a:endParaRPr>
          </a:p>
        </p:txBody>
      </p:sp>
      <p:sp>
        <p:nvSpPr>
          <p:cNvPr id="27" name="Rectangle 26"/>
          <p:cNvSpPr/>
          <p:nvPr/>
        </p:nvSpPr>
        <p:spPr>
          <a:xfrm>
            <a:off x="7252396" y="3161508"/>
            <a:ext cx="2714586" cy="486672"/>
          </a:xfrm>
          <a:prstGeom prst="rect">
            <a:avLst/>
          </a:prstGeom>
        </p:spPr>
        <p:txBody>
          <a:bodyPr wrap="square">
            <a:spAutoFit/>
          </a:bodyPr>
          <a:lstStyle/>
          <a:p>
            <a:pPr algn="ctr">
              <a:lnSpc>
                <a:spcPts val="3337"/>
              </a:lnSpc>
            </a:pPr>
            <a:r>
              <a:rPr lang="en-US" sz="2400" spc="357" dirty="0" smtClean="0">
                <a:solidFill>
                  <a:srgbClr val="FFFFFF"/>
                </a:solidFill>
                <a:latin typeface="Roboto Condensed"/>
              </a:rPr>
              <a:t>Prescription</a:t>
            </a:r>
            <a:endParaRPr lang="en-US" sz="2400" spc="357" dirty="0">
              <a:solidFill>
                <a:srgbClr val="FFFFFF"/>
              </a:solidFill>
              <a:latin typeface="Roboto Condensed"/>
            </a:endParaRPr>
          </a:p>
        </p:txBody>
      </p:sp>
      <p:sp>
        <p:nvSpPr>
          <p:cNvPr id="30" name="Rectangle 29"/>
          <p:cNvSpPr/>
          <p:nvPr/>
        </p:nvSpPr>
        <p:spPr>
          <a:xfrm>
            <a:off x="5555788" y="4054864"/>
            <a:ext cx="2396986" cy="515526"/>
          </a:xfrm>
          <a:prstGeom prst="rect">
            <a:avLst/>
          </a:prstGeom>
        </p:spPr>
        <p:txBody>
          <a:bodyPr wrap="square">
            <a:spAutoFit/>
          </a:bodyPr>
          <a:lstStyle/>
          <a:p>
            <a:pPr algn="ctr">
              <a:lnSpc>
                <a:spcPts val="3337"/>
              </a:lnSpc>
            </a:pPr>
            <a:r>
              <a:rPr lang="en-US" sz="2800" spc="357" dirty="0" smtClean="0">
                <a:solidFill>
                  <a:srgbClr val="FFFFFF"/>
                </a:solidFill>
                <a:latin typeface="Roboto Condensed"/>
              </a:rPr>
              <a:t>Diagnosis</a:t>
            </a:r>
            <a:endParaRPr lang="en-US" sz="2800" spc="357" dirty="0">
              <a:solidFill>
                <a:srgbClr val="FFFFFF"/>
              </a:solidFill>
              <a:latin typeface="Roboto Condensed"/>
            </a:endParaRPr>
          </a:p>
        </p:txBody>
      </p:sp>
      <p:sp>
        <p:nvSpPr>
          <p:cNvPr id="31" name="Rectangle 30"/>
          <p:cNvSpPr/>
          <p:nvPr/>
        </p:nvSpPr>
        <p:spPr>
          <a:xfrm>
            <a:off x="3639394" y="2918831"/>
            <a:ext cx="2450204" cy="938719"/>
          </a:xfrm>
          <a:prstGeom prst="rect">
            <a:avLst/>
          </a:prstGeom>
        </p:spPr>
        <p:txBody>
          <a:bodyPr wrap="square">
            <a:spAutoFit/>
          </a:bodyPr>
          <a:lstStyle/>
          <a:p>
            <a:pPr algn="ctr">
              <a:lnSpc>
                <a:spcPts val="3337"/>
              </a:lnSpc>
            </a:pPr>
            <a:r>
              <a:rPr lang="en-US" sz="2800" spc="357" dirty="0" smtClean="0">
                <a:solidFill>
                  <a:srgbClr val="FFFFFF"/>
                </a:solidFill>
                <a:latin typeface="Roboto Condensed"/>
              </a:rPr>
              <a:t>Patient</a:t>
            </a:r>
          </a:p>
          <a:p>
            <a:pPr algn="ctr">
              <a:lnSpc>
                <a:spcPts val="3337"/>
              </a:lnSpc>
            </a:pPr>
            <a:r>
              <a:rPr lang="en-US" sz="2800" spc="357" dirty="0" smtClean="0">
                <a:solidFill>
                  <a:srgbClr val="FFFFFF"/>
                </a:solidFill>
                <a:latin typeface="Roboto Condensed"/>
              </a:rPr>
              <a:t>Treatment</a:t>
            </a:r>
            <a:endParaRPr lang="en-US" sz="2800" spc="357" dirty="0">
              <a:solidFill>
                <a:srgbClr val="FFFFFF"/>
              </a:solidFill>
              <a:latin typeface="Roboto Condensed"/>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796675"/>
            <a:ext cx="9461310" cy="3547993"/>
          </a:xfrm>
          <a:prstGeom prst="rect">
            <a:avLst/>
          </a:prstGeom>
        </p:spPr>
      </p:pic>
    </p:spTree>
    <p:extLst>
      <p:ext uri="{BB962C8B-B14F-4D97-AF65-F5344CB8AC3E}">
        <p14:creationId xmlns:p14="http://schemas.microsoft.com/office/powerpoint/2010/main" val="1861885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30"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rgbClr val="00B050"/>
            </a:gs>
            <a:gs pos="97000">
              <a:srgbClr val="181D09"/>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5562600"/>
            <a:ext cx="2895600" cy="1737360"/>
          </a:xfrm>
          <a:prstGeom prst="rect">
            <a:avLst/>
          </a:prstGeom>
        </p:spPr>
      </p:pic>
      <p:sp>
        <p:nvSpPr>
          <p:cNvPr id="28" name="Rectangle 27"/>
          <p:cNvSpPr/>
          <p:nvPr/>
        </p:nvSpPr>
        <p:spPr>
          <a:xfrm>
            <a:off x="673988" y="2463710"/>
            <a:ext cx="5457135" cy="457818"/>
          </a:xfrm>
          <a:prstGeom prst="rect">
            <a:avLst/>
          </a:prstGeom>
        </p:spPr>
        <p:txBody>
          <a:bodyPr wrap="none">
            <a:spAutoFit/>
          </a:bodyPr>
          <a:lstStyle/>
          <a:p>
            <a:pPr marL="571500" indent="-571500">
              <a:lnSpc>
                <a:spcPts val="2622"/>
              </a:lnSpc>
              <a:buFont typeface="Wingdings" panose="05000000000000000000" pitchFamily="2" charset="2"/>
              <a:buChar char="v"/>
            </a:pPr>
            <a:r>
              <a:rPr lang="en-US" sz="3600" b="1" spc="281" dirty="0" smtClean="0">
                <a:solidFill>
                  <a:schemeClr val="bg1"/>
                </a:solidFill>
                <a:latin typeface="Roboto Condensed"/>
              </a:rPr>
              <a:t>Hard </a:t>
            </a:r>
            <a:r>
              <a:rPr lang="en-US" sz="3600" b="1" spc="281" dirty="0">
                <a:solidFill>
                  <a:schemeClr val="bg1"/>
                </a:solidFill>
                <a:latin typeface="Roboto Condensed"/>
              </a:rPr>
              <a:t>copy documents</a:t>
            </a:r>
          </a:p>
        </p:txBody>
      </p:sp>
      <p:sp>
        <p:nvSpPr>
          <p:cNvPr id="29" name="Rectangle 28"/>
          <p:cNvSpPr/>
          <p:nvPr/>
        </p:nvSpPr>
        <p:spPr>
          <a:xfrm>
            <a:off x="673988" y="3360309"/>
            <a:ext cx="5159810" cy="457818"/>
          </a:xfrm>
          <a:prstGeom prst="rect">
            <a:avLst/>
          </a:prstGeom>
        </p:spPr>
        <p:txBody>
          <a:bodyPr wrap="none">
            <a:spAutoFit/>
          </a:bodyPr>
          <a:lstStyle/>
          <a:p>
            <a:pPr marL="571500" indent="-571500">
              <a:lnSpc>
                <a:spcPts val="2622"/>
              </a:lnSpc>
              <a:buFont typeface="Wingdings" panose="05000000000000000000" pitchFamily="2" charset="2"/>
              <a:buChar char="v"/>
            </a:pPr>
            <a:r>
              <a:rPr lang="en-US" sz="3600" b="1" spc="281" dirty="0" smtClean="0">
                <a:solidFill>
                  <a:schemeClr val="bg1"/>
                </a:solidFill>
                <a:latin typeface="Roboto Condensed"/>
              </a:rPr>
              <a:t>Check-up </a:t>
            </a:r>
            <a:r>
              <a:rPr lang="en-US" sz="3600" b="1" spc="281" dirty="0">
                <a:solidFill>
                  <a:schemeClr val="bg1"/>
                </a:solidFill>
                <a:latin typeface="Roboto Condensed"/>
              </a:rPr>
              <a:t>schedules</a:t>
            </a:r>
          </a:p>
        </p:txBody>
      </p:sp>
      <p:sp>
        <p:nvSpPr>
          <p:cNvPr id="32" name="Rectangle 31"/>
          <p:cNvSpPr/>
          <p:nvPr/>
        </p:nvSpPr>
        <p:spPr>
          <a:xfrm>
            <a:off x="673988" y="4190713"/>
            <a:ext cx="6432338" cy="457818"/>
          </a:xfrm>
          <a:prstGeom prst="rect">
            <a:avLst/>
          </a:prstGeom>
        </p:spPr>
        <p:txBody>
          <a:bodyPr wrap="none">
            <a:spAutoFit/>
          </a:bodyPr>
          <a:lstStyle/>
          <a:p>
            <a:pPr marL="571500" indent="-571500">
              <a:lnSpc>
                <a:spcPts val="2622"/>
              </a:lnSpc>
              <a:buFont typeface="Wingdings" panose="05000000000000000000" pitchFamily="2" charset="2"/>
              <a:buChar char="v"/>
            </a:pPr>
            <a:r>
              <a:rPr lang="en-US" sz="3600" b="1" spc="281" dirty="0">
                <a:solidFill>
                  <a:schemeClr val="bg1"/>
                </a:solidFill>
                <a:latin typeface="Roboto Condensed"/>
              </a:rPr>
              <a:t>Tracking </a:t>
            </a:r>
            <a:r>
              <a:rPr lang="en-US" sz="3600" b="1" spc="281" dirty="0" smtClean="0">
                <a:solidFill>
                  <a:schemeClr val="bg1"/>
                </a:solidFill>
                <a:latin typeface="Roboto Condensed"/>
              </a:rPr>
              <a:t>patient’s history</a:t>
            </a:r>
            <a:endParaRPr lang="en-US" sz="3600" b="1" spc="281" dirty="0">
              <a:solidFill>
                <a:schemeClr val="bg1"/>
              </a:solidFill>
              <a:latin typeface="Roboto Condensed"/>
            </a:endParaRPr>
          </a:p>
        </p:txBody>
      </p:sp>
      <p:sp>
        <p:nvSpPr>
          <p:cNvPr id="33" name="Rectangle 32"/>
          <p:cNvSpPr/>
          <p:nvPr/>
        </p:nvSpPr>
        <p:spPr>
          <a:xfrm>
            <a:off x="673988" y="5068275"/>
            <a:ext cx="6991722" cy="457818"/>
          </a:xfrm>
          <a:prstGeom prst="rect">
            <a:avLst/>
          </a:prstGeom>
        </p:spPr>
        <p:txBody>
          <a:bodyPr wrap="none">
            <a:spAutoFit/>
          </a:bodyPr>
          <a:lstStyle/>
          <a:p>
            <a:pPr marL="571500" indent="-571500">
              <a:lnSpc>
                <a:spcPts val="2622"/>
              </a:lnSpc>
              <a:buFont typeface="Wingdings" panose="05000000000000000000" pitchFamily="2" charset="2"/>
              <a:buChar char="v"/>
            </a:pPr>
            <a:r>
              <a:rPr lang="en-US" sz="3600" b="1" spc="281" dirty="0" smtClean="0">
                <a:solidFill>
                  <a:schemeClr val="bg1"/>
                </a:solidFill>
                <a:latin typeface="Roboto Condensed"/>
              </a:rPr>
              <a:t>Medical certificate issuance</a:t>
            </a:r>
            <a:endParaRPr lang="en-US" sz="3600" b="1" spc="281" dirty="0">
              <a:solidFill>
                <a:schemeClr val="bg1"/>
              </a:solidFill>
              <a:latin typeface="Roboto Condensed"/>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687" y="-787619"/>
            <a:ext cx="9212313" cy="3454619"/>
          </a:xfrm>
          <a:prstGeom prst="rect">
            <a:avLst/>
          </a:prstGeom>
        </p:spPr>
      </p:pic>
    </p:spTree>
    <p:extLst>
      <p:ext uri="{BB962C8B-B14F-4D97-AF65-F5344CB8AC3E}">
        <p14:creationId xmlns:p14="http://schemas.microsoft.com/office/powerpoint/2010/main" val="26909373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 calcmode="lin" valueType="num">
                                      <p:cBhvr additive="base">
                                        <p:cTn id="7"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anim calcmode="lin" valueType="num">
                                      <p:cBhvr additive="base">
                                        <p:cTn id="13"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0-#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0-#ppt_w/2"/>
                                          </p:val>
                                        </p:tav>
                                        <p:tav tm="100000">
                                          <p:val>
                                            <p:strVal val="#ppt_x"/>
                                          </p:val>
                                        </p:tav>
                                      </p:tavLst>
                                    </p:anim>
                                    <p:anim calcmode="lin" valueType="num">
                                      <p:cBhvr additive="base">
                                        <p:cTn id="26"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rgbClr val="00B050"/>
            </a:gs>
            <a:gs pos="97000">
              <a:srgbClr val="181D09"/>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5562600"/>
            <a:ext cx="2895600" cy="173736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83" y="-838200"/>
            <a:ext cx="9677817" cy="3629183"/>
          </a:xfrm>
          <a:prstGeom prst="rect">
            <a:avLst/>
          </a:prstGeom>
        </p:spPr>
      </p:pic>
      <p:sp>
        <p:nvSpPr>
          <p:cNvPr id="9" name="Rectangle 8"/>
          <p:cNvSpPr/>
          <p:nvPr/>
        </p:nvSpPr>
        <p:spPr>
          <a:xfrm>
            <a:off x="702725" y="2438400"/>
            <a:ext cx="3259675" cy="457818"/>
          </a:xfrm>
          <a:prstGeom prst="rect">
            <a:avLst/>
          </a:prstGeom>
        </p:spPr>
        <p:txBody>
          <a:bodyPr wrap="none">
            <a:spAutoFit/>
          </a:bodyPr>
          <a:lstStyle/>
          <a:p>
            <a:pPr marL="571500" indent="-571500">
              <a:lnSpc>
                <a:spcPts val="2622"/>
              </a:lnSpc>
              <a:buFont typeface="Wingdings" panose="05000000000000000000" pitchFamily="2" charset="2"/>
              <a:buChar char="v"/>
            </a:pPr>
            <a:r>
              <a:rPr lang="en-US" sz="3600" b="1" spc="281" dirty="0" smtClean="0">
                <a:solidFill>
                  <a:schemeClr val="bg1"/>
                </a:solidFill>
                <a:latin typeface="Roboto Condensed"/>
              </a:rPr>
              <a:t>Online data</a:t>
            </a:r>
            <a:endParaRPr lang="en-US" sz="3600" b="1" spc="281" dirty="0">
              <a:solidFill>
                <a:schemeClr val="bg1"/>
              </a:solidFill>
              <a:latin typeface="Roboto Condensed"/>
            </a:endParaRPr>
          </a:p>
        </p:txBody>
      </p:sp>
      <p:sp>
        <p:nvSpPr>
          <p:cNvPr id="10" name="Rectangle 9"/>
          <p:cNvSpPr/>
          <p:nvPr/>
        </p:nvSpPr>
        <p:spPr>
          <a:xfrm>
            <a:off x="702725" y="3268599"/>
            <a:ext cx="9355675" cy="425758"/>
          </a:xfrm>
          <a:prstGeom prst="rect">
            <a:avLst/>
          </a:prstGeom>
        </p:spPr>
        <p:txBody>
          <a:bodyPr wrap="square">
            <a:spAutoFit/>
          </a:bodyPr>
          <a:lstStyle/>
          <a:p>
            <a:pPr marL="571500" indent="-571500">
              <a:lnSpc>
                <a:spcPts val="2566"/>
              </a:lnSpc>
              <a:buFont typeface="Wingdings" panose="05000000000000000000" pitchFamily="2" charset="2"/>
              <a:buChar char="v"/>
            </a:pPr>
            <a:r>
              <a:rPr lang="en-US" sz="3600" b="1" spc="274" dirty="0" smtClean="0">
                <a:solidFill>
                  <a:schemeClr val="bg1"/>
                </a:solidFill>
                <a:latin typeface="Roboto Condensed"/>
              </a:rPr>
              <a:t>Online </a:t>
            </a:r>
            <a:r>
              <a:rPr lang="en-US" sz="3600" b="1" spc="274" dirty="0" smtClean="0">
                <a:solidFill>
                  <a:schemeClr val="bg1"/>
                </a:solidFill>
                <a:latin typeface="Roboto Condensed"/>
              </a:rPr>
              <a:t>booking (Set Appointment)</a:t>
            </a:r>
            <a:endParaRPr lang="en-US" sz="3600" b="1" spc="274" dirty="0">
              <a:solidFill>
                <a:schemeClr val="bg1"/>
              </a:solidFill>
              <a:latin typeface="Roboto Condensed"/>
            </a:endParaRPr>
          </a:p>
        </p:txBody>
      </p:sp>
      <p:sp>
        <p:nvSpPr>
          <p:cNvPr id="11" name="Rectangle 10"/>
          <p:cNvSpPr/>
          <p:nvPr/>
        </p:nvSpPr>
        <p:spPr>
          <a:xfrm>
            <a:off x="702725" y="4128056"/>
            <a:ext cx="5455468" cy="457818"/>
          </a:xfrm>
          <a:prstGeom prst="rect">
            <a:avLst/>
          </a:prstGeom>
        </p:spPr>
        <p:txBody>
          <a:bodyPr wrap="none">
            <a:spAutoFit/>
          </a:bodyPr>
          <a:lstStyle/>
          <a:p>
            <a:pPr marL="571500" indent="-571500">
              <a:lnSpc>
                <a:spcPts val="2622"/>
              </a:lnSpc>
              <a:buFont typeface="Wingdings" panose="05000000000000000000" pitchFamily="2" charset="2"/>
              <a:buChar char="v"/>
            </a:pPr>
            <a:r>
              <a:rPr lang="en-US" sz="3600" b="1" spc="281" dirty="0" smtClean="0">
                <a:solidFill>
                  <a:schemeClr val="bg1"/>
                </a:solidFill>
                <a:latin typeface="Roboto Condensed"/>
              </a:rPr>
              <a:t>Online patient search</a:t>
            </a:r>
            <a:endParaRPr lang="en-US" sz="3600" b="1" spc="281" dirty="0">
              <a:solidFill>
                <a:schemeClr val="bg1"/>
              </a:solidFill>
              <a:latin typeface="Roboto Condensed"/>
            </a:endParaRPr>
          </a:p>
        </p:txBody>
      </p:sp>
      <p:sp>
        <p:nvSpPr>
          <p:cNvPr id="12" name="Rectangle 11"/>
          <p:cNvSpPr/>
          <p:nvPr/>
        </p:nvSpPr>
        <p:spPr>
          <a:xfrm>
            <a:off x="648298" y="5063490"/>
            <a:ext cx="8532785" cy="457818"/>
          </a:xfrm>
          <a:prstGeom prst="rect">
            <a:avLst/>
          </a:prstGeom>
        </p:spPr>
        <p:txBody>
          <a:bodyPr wrap="none">
            <a:spAutoFit/>
          </a:bodyPr>
          <a:lstStyle/>
          <a:p>
            <a:pPr marL="571500" indent="-571500">
              <a:lnSpc>
                <a:spcPts val="2622"/>
              </a:lnSpc>
              <a:buFont typeface="Wingdings" panose="05000000000000000000" pitchFamily="2" charset="2"/>
              <a:buChar char="v"/>
            </a:pPr>
            <a:r>
              <a:rPr lang="en-US" sz="3600" b="1" spc="281" dirty="0" smtClean="0">
                <a:solidFill>
                  <a:schemeClr val="bg1"/>
                </a:solidFill>
                <a:latin typeface="Roboto Condensed"/>
              </a:rPr>
              <a:t>Online medical certificate issuance</a:t>
            </a:r>
            <a:endParaRPr lang="en-US" sz="3600" b="1" spc="281" dirty="0">
              <a:solidFill>
                <a:schemeClr val="bg1"/>
              </a:solidFill>
              <a:latin typeface="Roboto Condensed"/>
            </a:endParaRPr>
          </a:p>
        </p:txBody>
      </p:sp>
    </p:spTree>
    <p:extLst>
      <p:ext uri="{BB962C8B-B14F-4D97-AF65-F5344CB8AC3E}">
        <p14:creationId xmlns:p14="http://schemas.microsoft.com/office/powerpoint/2010/main" val="25091785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fade">
                                      <p:cBhvr>
                                        <p:cTn id="2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rgbClr val="00B050"/>
            </a:gs>
            <a:gs pos="97000">
              <a:srgbClr val="181D09"/>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5562600"/>
            <a:ext cx="2895600" cy="1737360"/>
          </a:xfrm>
          <a:prstGeom prst="rect">
            <a:avLst/>
          </a:prstGeom>
        </p:spPr>
      </p:pic>
      <p:sp>
        <p:nvSpPr>
          <p:cNvPr id="9" name="Rectangle 8"/>
          <p:cNvSpPr/>
          <p:nvPr/>
        </p:nvSpPr>
        <p:spPr>
          <a:xfrm>
            <a:off x="702725" y="2438400"/>
            <a:ext cx="3594638" cy="425758"/>
          </a:xfrm>
          <a:prstGeom prst="rect">
            <a:avLst/>
          </a:prstGeom>
        </p:spPr>
        <p:txBody>
          <a:bodyPr wrap="none">
            <a:spAutoFit/>
          </a:bodyPr>
          <a:lstStyle/>
          <a:p>
            <a:pPr marL="571500" indent="-571500">
              <a:lnSpc>
                <a:spcPts val="2622"/>
              </a:lnSpc>
              <a:buFont typeface="Wingdings" panose="05000000000000000000" pitchFamily="2" charset="2"/>
              <a:buChar char="v"/>
            </a:pPr>
            <a:r>
              <a:rPr lang="en-US" sz="3600" b="1" spc="281" dirty="0" smtClean="0">
                <a:solidFill>
                  <a:schemeClr val="bg1"/>
                </a:solidFill>
                <a:latin typeface="Roboto Condensed"/>
              </a:rPr>
              <a:t>Easy to login</a:t>
            </a:r>
            <a:endParaRPr lang="en-US" sz="3600" b="1" spc="281" dirty="0">
              <a:solidFill>
                <a:schemeClr val="bg1"/>
              </a:solidFill>
              <a:latin typeface="Roboto Condensed"/>
            </a:endParaRPr>
          </a:p>
        </p:txBody>
      </p:sp>
      <p:sp>
        <p:nvSpPr>
          <p:cNvPr id="10" name="Rectangle 9"/>
          <p:cNvSpPr/>
          <p:nvPr/>
        </p:nvSpPr>
        <p:spPr>
          <a:xfrm>
            <a:off x="702725" y="3155642"/>
            <a:ext cx="5203909" cy="425758"/>
          </a:xfrm>
          <a:prstGeom prst="rect">
            <a:avLst/>
          </a:prstGeom>
        </p:spPr>
        <p:txBody>
          <a:bodyPr wrap="square">
            <a:spAutoFit/>
          </a:bodyPr>
          <a:lstStyle/>
          <a:p>
            <a:pPr marL="571500" indent="-571500">
              <a:lnSpc>
                <a:spcPts val="2566"/>
              </a:lnSpc>
              <a:buFont typeface="Wingdings" panose="05000000000000000000" pitchFamily="2" charset="2"/>
              <a:buChar char="v"/>
            </a:pPr>
            <a:r>
              <a:rPr lang="en-US" sz="3600" b="1" spc="274" dirty="0" smtClean="0">
                <a:solidFill>
                  <a:schemeClr val="bg1"/>
                </a:solidFill>
                <a:latin typeface="Roboto Condensed"/>
              </a:rPr>
              <a:t>Paperless</a:t>
            </a:r>
            <a:endParaRPr lang="en-US" sz="3600" b="1" spc="274" dirty="0">
              <a:solidFill>
                <a:schemeClr val="bg1"/>
              </a:solidFill>
              <a:latin typeface="Roboto Condensed"/>
            </a:endParaRPr>
          </a:p>
        </p:txBody>
      </p:sp>
      <p:sp>
        <p:nvSpPr>
          <p:cNvPr id="11" name="Rectangle 10"/>
          <p:cNvSpPr/>
          <p:nvPr/>
        </p:nvSpPr>
        <p:spPr>
          <a:xfrm>
            <a:off x="702725" y="3841442"/>
            <a:ext cx="4086760" cy="425758"/>
          </a:xfrm>
          <a:prstGeom prst="rect">
            <a:avLst/>
          </a:prstGeom>
        </p:spPr>
        <p:txBody>
          <a:bodyPr wrap="none">
            <a:spAutoFit/>
          </a:bodyPr>
          <a:lstStyle/>
          <a:p>
            <a:pPr marL="571500" indent="-571500">
              <a:lnSpc>
                <a:spcPts val="2622"/>
              </a:lnSpc>
              <a:buFont typeface="Wingdings" panose="05000000000000000000" pitchFamily="2" charset="2"/>
              <a:buChar char="v"/>
            </a:pPr>
            <a:r>
              <a:rPr lang="en-US" sz="3600" b="1" spc="281" dirty="0" smtClean="0">
                <a:solidFill>
                  <a:schemeClr val="bg1"/>
                </a:solidFill>
                <a:latin typeface="Roboto Condensed"/>
              </a:rPr>
              <a:t>Remote Access</a:t>
            </a:r>
            <a:endParaRPr lang="en-US" sz="3600" b="1" spc="281" dirty="0">
              <a:solidFill>
                <a:schemeClr val="bg1"/>
              </a:solidFill>
              <a:latin typeface="Roboto Condensed"/>
            </a:endParaRPr>
          </a:p>
        </p:txBody>
      </p:sp>
      <p:sp>
        <p:nvSpPr>
          <p:cNvPr id="12" name="Rectangle 11"/>
          <p:cNvSpPr/>
          <p:nvPr/>
        </p:nvSpPr>
        <p:spPr>
          <a:xfrm>
            <a:off x="648298" y="4527242"/>
            <a:ext cx="4047455" cy="425758"/>
          </a:xfrm>
          <a:prstGeom prst="rect">
            <a:avLst/>
          </a:prstGeom>
        </p:spPr>
        <p:txBody>
          <a:bodyPr wrap="none">
            <a:spAutoFit/>
          </a:bodyPr>
          <a:lstStyle/>
          <a:p>
            <a:pPr marL="571500" indent="-571500">
              <a:lnSpc>
                <a:spcPts val="2622"/>
              </a:lnSpc>
              <a:buFont typeface="Wingdings" panose="05000000000000000000" pitchFamily="2" charset="2"/>
              <a:buChar char="v"/>
            </a:pPr>
            <a:r>
              <a:rPr lang="en-US" sz="3600" b="1" spc="281" dirty="0" smtClean="0">
                <a:solidFill>
                  <a:schemeClr val="bg1"/>
                </a:solidFill>
                <a:latin typeface="Roboto Condensed"/>
              </a:rPr>
              <a:t>Online booking</a:t>
            </a:r>
            <a:endParaRPr lang="en-US" sz="3600" b="1" spc="281" dirty="0">
              <a:solidFill>
                <a:schemeClr val="bg1"/>
              </a:solidFill>
              <a:latin typeface="Roboto Condensed"/>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58" y="-914400"/>
            <a:ext cx="9790258" cy="3671349"/>
          </a:xfrm>
          <a:prstGeom prst="rect">
            <a:avLst/>
          </a:prstGeom>
        </p:spPr>
      </p:pic>
      <p:sp>
        <p:nvSpPr>
          <p:cNvPr id="19" name="Rectangle 18"/>
          <p:cNvSpPr/>
          <p:nvPr/>
        </p:nvSpPr>
        <p:spPr>
          <a:xfrm>
            <a:off x="648298" y="5213042"/>
            <a:ext cx="3941656" cy="425758"/>
          </a:xfrm>
          <a:prstGeom prst="rect">
            <a:avLst/>
          </a:prstGeom>
        </p:spPr>
        <p:txBody>
          <a:bodyPr wrap="none">
            <a:spAutoFit/>
          </a:bodyPr>
          <a:lstStyle/>
          <a:p>
            <a:pPr marL="571500" indent="-571500">
              <a:lnSpc>
                <a:spcPts val="2622"/>
              </a:lnSpc>
              <a:buFont typeface="Wingdings" panose="05000000000000000000" pitchFamily="2" charset="2"/>
              <a:buChar char="v"/>
            </a:pPr>
            <a:r>
              <a:rPr lang="en-US" sz="3600" b="1" spc="281" dirty="0" smtClean="0">
                <a:solidFill>
                  <a:schemeClr val="bg1"/>
                </a:solidFill>
                <a:latin typeface="Roboto Condensed"/>
              </a:rPr>
              <a:t>Patient search</a:t>
            </a:r>
            <a:endParaRPr lang="en-US" sz="3600" b="1" spc="281" dirty="0">
              <a:solidFill>
                <a:schemeClr val="bg1"/>
              </a:solidFill>
              <a:latin typeface="Roboto Condensed"/>
            </a:endParaRPr>
          </a:p>
        </p:txBody>
      </p:sp>
      <p:sp>
        <p:nvSpPr>
          <p:cNvPr id="20" name="Rectangle 19"/>
          <p:cNvSpPr/>
          <p:nvPr/>
        </p:nvSpPr>
        <p:spPr>
          <a:xfrm>
            <a:off x="648298" y="5975042"/>
            <a:ext cx="2528000" cy="425758"/>
          </a:xfrm>
          <a:prstGeom prst="rect">
            <a:avLst/>
          </a:prstGeom>
        </p:spPr>
        <p:txBody>
          <a:bodyPr wrap="none">
            <a:spAutoFit/>
          </a:bodyPr>
          <a:lstStyle/>
          <a:p>
            <a:pPr marL="571500" indent="-571500">
              <a:lnSpc>
                <a:spcPts val="2622"/>
              </a:lnSpc>
              <a:buFont typeface="Wingdings" panose="05000000000000000000" pitchFamily="2" charset="2"/>
              <a:buChar char="v"/>
            </a:pPr>
            <a:r>
              <a:rPr lang="en-US" sz="3600" b="1" spc="281" dirty="0" smtClean="0">
                <a:solidFill>
                  <a:schemeClr val="bg1"/>
                </a:solidFill>
                <a:latin typeface="Roboto Condensed"/>
              </a:rPr>
              <a:t>Printing</a:t>
            </a:r>
            <a:endParaRPr lang="en-US" sz="3600" b="1" spc="281" dirty="0">
              <a:solidFill>
                <a:schemeClr val="bg1"/>
              </a:solidFill>
              <a:latin typeface="Roboto Condensed"/>
            </a:endParaRPr>
          </a:p>
        </p:txBody>
      </p:sp>
    </p:spTree>
    <p:extLst>
      <p:ext uri="{BB962C8B-B14F-4D97-AF65-F5344CB8AC3E}">
        <p14:creationId xmlns:p14="http://schemas.microsoft.com/office/powerpoint/2010/main" val="17063050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fade">
                                      <p:cBhvr>
                                        <p:cTn id="24" dur="500"/>
                                        <p:tgtEl>
                                          <p:spTgt spid="1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rgbClr val="00B050"/>
            </a:gs>
            <a:gs pos="97000">
              <a:srgbClr val="181D09"/>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5562600"/>
            <a:ext cx="2895600" cy="1737360"/>
          </a:xfrm>
          <a:prstGeom prst="rect">
            <a:avLst/>
          </a:prstGeom>
        </p:spPr>
      </p:pic>
      <p:sp>
        <p:nvSpPr>
          <p:cNvPr id="9" name="Rectangle 8"/>
          <p:cNvSpPr/>
          <p:nvPr/>
        </p:nvSpPr>
        <p:spPr>
          <a:xfrm>
            <a:off x="702725" y="2438400"/>
            <a:ext cx="3879139" cy="425758"/>
          </a:xfrm>
          <a:prstGeom prst="rect">
            <a:avLst/>
          </a:prstGeom>
        </p:spPr>
        <p:txBody>
          <a:bodyPr wrap="none">
            <a:spAutoFit/>
          </a:bodyPr>
          <a:lstStyle/>
          <a:p>
            <a:pPr marL="571500" indent="-571500">
              <a:lnSpc>
                <a:spcPts val="2622"/>
              </a:lnSpc>
              <a:buFont typeface="Wingdings" panose="05000000000000000000" pitchFamily="2" charset="2"/>
              <a:buChar char="v"/>
            </a:pPr>
            <a:r>
              <a:rPr lang="en-US" sz="3600" b="1" spc="281" dirty="0" smtClean="0">
                <a:solidFill>
                  <a:schemeClr val="bg1"/>
                </a:solidFill>
                <a:latin typeface="Roboto Condensed"/>
              </a:rPr>
              <a:t>Doctor &amp; Staff</a:t>
            </a:r>
            <a:endParaRPr lang="en-US" sz="3600" b="1" spc="281" dirty="0">
              <a:solidFill>
                <a:schemeClr val="bg1"/>
              </a:solidFill>
              <a:latin typeface="Roboto Condensed"/>
            </a:endParaRPr>
          </a:p>
        </p:txBody>
      </p:sp>
      <p:sp>
        <p:nvSpPr>
          <p:cNvPr id="10" name="Rectangle 9"/>
          <p:cNvSpPr/>
          <p:nvPr/>
        </p:nvSpPr>
        <p:spPr>
          <a:xfrm>
            <a:off x="702725" y="3231842"/>
            <a:ext cx="5203909" cy="425758"/>
          </a:xfrm>
          <a:prstGeom prst="rect">
            <a:avLst/>
          </a:prstGeom>
        </p:spPr>
        <p:txBody>
          <a:bodyPr wrap="square">
            <a:spAutoFit/>
          </a:bodyPr>
          <a:lstStyle/>
          <a:p>
            <a:pPr marL="571500" indent="-571500">
              <a:lnSpc>
                <a:spcPts val="2566"/>
              </a:lnSpc>
              <a:buFont typeface="Wingdings" panose="05000000000000000000" pitchFamily="2" charset="2"/>
              <a:buChar char="v"/>
            </a:pPr>
            <a:r>
              <a:rPr lang="en-US" sz="3600" b="1" spc="274" dirty="0" smtClean="0">
                <a:solidFill>
                  <a:schemeClr val="bg1"/>
                </a:solidFill>
                <a:latin typeface="Roboto Condensed"/>
              </a:rPr>
              <a:t>Patient access</a:t>
            </a:r>
            <a:endParaRPr lang="en-US" sz="3600" b="1" spc="274" dirty="0">
              <a:solidFill>
                <a:schemeClr val="bg1"/>
              </a:solidFill>
              <a:latin typeface="Roboto Condensed"/>
            </a:endParaRPr>
          </a:p>
        </p:txBody>
      </p:sp>
      <p:sp>
        <p:nvSpPr>
          <p:cNvPr id="11" name="Rectangle 10"/>
          <p:cNvSpPr/>
          <p:nvPr/>
        </p:nvSpPr>
        <p:spPr>
          <a:xfrm>
            <a:off x="702724" y="4070042"/>
            <a:ext cx="7831675" cy="457818"/>
          </a:xfrm>
          <a:prstGeom prst="rect">
            <a:avLst/>
          </a:prstGeom>
        </p:spPr>
        <p:txBody>
          <a:bodyPr wrap="square">
            <a:spAutoFit/>
          </a:bodyPr>
          <a:lstStyle/>
          <a:p>
            <a:pPr marL="571500" indent="-571500">
              <a:lnSpc>
                <a:spcPts val="2622"/>
              </a:lnSpc>
              <a:buFont typeface="Wingdings" panose="05000000000000000000" pitchFamily="2" charset="2"/>
              <a:buChar char="v"/>
            </a:pPr>
            <a:r>
              <a:rPr lang="en-US" sz="3600" b="1" spc="281" dirty="0" smtClean="0">
                <a:solidFill>
                  <a:schemeClr val="bg1"/>
                </a:solidFill>
                <a:latin typeface="Roboto Condensed"/>
              </a:rPr>
              <a:t>Billing </a:t>
            </a:r>
            <a:r>
              <a:rPr lang="en-US" sz="3600" b="1" spc="281" dirty="0" smtClean="0">
                <a:solidFill>
                  <a:schemeClr val="bg1"/>
                </a:solidFill>
                <a:latin typeface="Roboto Condensed"/>
              </a:rPr>
              <a:t>statement printing</a:t>
            </a:r>
            <a:endParaRPr lang="en-US" sz="3600" b="1" spc="281" dirty="0">
              <a:solidFill>
                <a:schemeClr val="bg1"/>
              </a:solidFill>
              <a:latin typeface="Roboto Condensed"/>
            </a:endParaRPr>
          </a:p>
        </p:txBody>
      </p:sp>
      <p:sp>
        <p:nvSpPr>
          <p:cNvPr id="12" name="Rectangle 11"/>
          <p:cNvSpPr/>
          <p:nvPr/>
        </p:nvSpPr>
        <p:spPr>
          <a:xfrm>
            <a:off x="648298" y="4832042"/>
            <a:ext cx="7124102" cy="457818"/>
          </a:xfrm>
          <a:prstGeom prst="rect">
            <a:avLst/>
          </a:prstGeom>
        </p:spPr>
        <p:txBody>
          <a:bodyPr wrap="square">
            <a:spAutoFit/>
          </a:bodyPr>
          <a:lstStyle/>
          <a:p>
            <a:pPr marL="571500" indent="-571500">
              <a:lnSpc>
                <a:spcPts val="2622"/>
              </a:lnSpc>
              <a:buFont typeface="Wingdings" panose="05000000000000000000" pitchFamily="2" charset="2"/>
              <a:buChar char="v"/>
            </a:pPr>
            <a:r>
              <a:rPr lang="en-US" sz="3600" b="1" spc="281" dirty="0" smtClean="0">
                <a:solidFill>
                  <a:schemeClr val="bg1"/>
                </a:solidFill>
                <a:latin typeface="Roboto Condensed"/>
              </a:rPr>
              <a:t>Official </a:t>
            </a:r>
            <a:r>
              <a:rPr lang="en-US" sz="3600" b="1" spc="281" dirty="0" smtClean="0">
                <a:solidFill>
                  <a:schemeClr val="bg1"/>
                </a:solidFill>
                <a:latin typeface="Roboto Condensed"/>
              </a:rPr>
              <a:t>receipt printing</a:t>
            </a:r>
            <a:endParaRPr lang="en-US" sz="3600" b="1" spc="281" dirty="0">
              <a:solidFill>
                <a:schemeClr val="bg1"/>
              </a:solidFill>
              <a:latin typeface="Roboto Condensed"/>
            </a:endParaRPr>
          </a:p>
        </p:txBody>
      </p:sp>
      <p:sp>
        <p:nvSpPr>
          <p:cNvPr id="19" name="Rectangle 18"/>
          <p:cNvSpPr/>
          <p:nvPr/>
        </p:nvSpPr>
        <p:spPr>
          <a:xfrm>
            <a:off x="648298" y="5594042"/>
            <a:ext cx="3478453" cy="425758"/>
          </a:xfrm>
          <a:prstGeom prst="rect">
            <a:avLst/>
          </a:prstGeom>
        </p:spPr>
        <p:txBody>
          <a:bodyPr wrap="none">
            <a:spAutoFit/>
          </a:bodyPr>
          <a:lstStyle/>
          <a:p>
            <a:pPr marL="571500" indent="-571500">
              <a:lnSpc>
                <a:spcPts val="2622"/>
              </a:lnSpc>
              <a:buFont typeface="Wingdings" panose="05000000000000000000" pitchFamily="2" charset="2"/>
              <a:buChar char="v"/>
            </a:pPr>
            <a:r>
              <a:rPr lang="en-US" sz="3600" b="1" spc="281" dirty="0" smtClean="0">
                <a:solidFill>
                  <a:schemeClr val="bg1"/>
                </a:solidFill>
                <a:latin typeface="Roboto Condensed"/>
              </a:rPr>
              <a:t>Data privacy</a:t>
            </a:r>
            <a:endParaRPr lang="en-US" sz="3600" b="1" spc="281" dirty="0">
              <a:solidFill>
                <a:schemeClr val="bg1"/>
              </a:solidFill>
              <a:latin typeface="Roboto Condensed"/>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548" y="-838200"/>
            <a:ext cx="9407452" cy="3527796"/>
          </a:xfrm>
          <a:prstGeom prst="rect">
            <a:avLst/>
          </a:prstGeom>
        </p:spPr>
      </p:pic>
    </p:spTree>
    <p:extLst>
      <p:ext uri="{BB962C8B-B14F-4D97-AF65-F5344CB8AC3E}">
        <p14:creationId xmlns:p14="http://schemas.microsoft.com/office/powerpoint/2010/main" val="303440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fade">
                                      <p:cBhvr>
                                        <p:cTn id="24" dur="500"/>
                                        <p:tgtEl>
                                          <p:spTgt spid="1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rgbClr val="00B050"/>
            </a:gs>
            <a:gs pos="97000">
              <a:srgbClr val="181D0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 name="Rectangle 8"/>
          <p:cNvSpPr/>
          <p:nvPr/>
        </p:nvSpPr>
        <p:spPr>
          <a:xfrm>
            <a:off x="550325" y="2012642"/>
            <a:ext cx="6917275" cy="425758"/>
          </a:xfrm>
          <a:prstGeom prst="rect">
            <a:avLst/>
          </a:prstGeom>
        </p:spPr>
        <p:txBody>
          <a:bodyPr wrap="square">
            <a:spAutoFit/>
          </a:bodyPr>
          <a:lstStyle/>
          <a:p>
            <a:pPr marL="571500" indent="-571500">
              <a:lnSpc>
                <a:spcPts val="2622"/>
              </a:lnSpc>
              <a:buFont typeface="Wingdings" panose="05000000000000000000" pitchFamily="2" charset="2"/>
              <a:buChar char="v"/>
            </a:pPr>
            <a:r>
              <a:rPr lang="en-US" sz="3200" b="1" spc="281" dirty="0" smtClean="0">
                <a:solidFill>
                  <a:schemeClr val="bg1"/>
                </a:solidFill>
                <a:latin typeface="Roboto Condensed"/>
              </a:rPr>
              <a:t>Green, white, blue, red</a:t>
            </a:r>
            <a:endParaRPr lang="en-US" sz="3200" b="1" spc="281" dirty="0">
              <a:solidFill>
                <a:schemeClr val="bg1"/>
              </a:solidFill>
              <a:latin typeface="Roboto Condensed"/>
            </a:endParaRPr>
          </a:p>
        </p:txBody>
      </p:sp>
      <p:sp>
        <p:nvSpPr>
          <p:cNvPr id="10" name="Rectangle 9"/>
          <p:cNvSpPr/>
          <p:nvPr/>
        </p:nvSpPr>
        <p:spPr>
          <a:xfrm>
            <a:off x="550325" y="2514600"/>
            <a:ext cx="9203275" cy="425758"/>
          </a:xfrm>
          <a:prstGeom prst="rect">
            <a:avLst/>
          </a:prstGeom>
        </p:spPr>
        <p:txBody>
          <a:bodyPr wrap="square">
            <a:spAutoFit/>
          </a:bodyPr>
          <a:lstStyle/>
          <a:p>
            <a:pPr marL="571500" indent="-571500">
              <a:lnSpc>
                <a:spcPts val="2566"/>
              </a:lnSpc>
              <a:buFont typeface="Wingdings" panose="05000000000000000000" pitchFamily="2" charset="2"/>
              <a:buChar char="v"/>
            </a:pPr>
            <a:r>
              <a:rPr lang="en-US" sz="3200" b="1" spc="274" dirty="0" smtClean="0">
                <a:solidFill>
                  <a:schemeClr val="bg1"/>
                </a:solidFill>
                <a:latin typeface="Roboto Condensed"/>
              </a:rPr>
              <a:t>Google fonts</a:t>
            </a:r>
            <a:endParaRPr lang="en-US" sz="3200" b="1" spc="274" dirty="0">
              <a:solidFill>
                <a:schemeClr val="bg1"/>
              </a:solidFill>
              <a:latin typeface="Roboto Condensed"/>
            </a:endParaRPr>
          </a:p>
        </p:txBody>
      </p:sp>
      <p:sp>
        <p:nvSpPr>
          <p:cNvPr id="11" name="Rectangle 10"/>
          <p:cNvSpPr/>
          <p:nvPr/>
        </p:nvSpPr>
        <p:spPr>
          <a:xfrm>
            <a:off x="550325" y="3079442"/>
            <a:ext cx="5302349" cy="425758"/>
          </a:xfrm>
          <a:prstGeom prst="rect">
            <a:avLst/>
          </a:prstGeom>
        </p:spPr>
        <p:txBody>
          <a:bodyPr wrap="none">
            <a:spAutoFit/>
          </a:bodyPr>
          <a:lstStyle/>
          <a:p>
            <a:pPr marL="571500" indent="-571500">
              <a:lnSpc>
                <a:spcPts val="2622"/>
              </a:lnSpc>
              <a:buFont typeface="Wingdings" panose="05000000000000000000" pitchFamily="2" charset="2"/>
              <a:buChar char="v"/>
            </a:pPr>
            <a:r>
              <a:rPr lang="en-US" sz="3200" b="1" spc="281" dirty="0" smtClean="0">
                <a:solidFill>
                  <a:schemeClr val="bg1"/>
                </a:solidFill>
                <a:latin typeface="Roboto Condensed"/>
              </a:rPr>
              <a:t>Customized clinic logo</a:t>
            </a:r>
            <a:endParaRPr lang="en-US" sz="3200" b="1" spc="281" dirty="0">
              <a:solidFill>
                <a:schemeClr val="bg1"/>
              </a:solidFill>
              <a:latin typeface="Roboto Condensed"/>
            </a:endParaRPr>
          </a:p>
        </p:txBody>
      </p:sp>
      <p:sp>
        <p:nvSpPr>
          <p:cNvPr id="12" name="Rectangle 11"/>
          <p:cNvSpPr/>
          <p:nvPr/>
        </p:nvSpPr>
        <p:spPr>
          <a:xfrm>
            <a:off x="495898" y="3612842"/>
            <a:ext cx="9105302" cy="425758"/>
          </a:xfrm>
          <a:prstGeom prst="rect">
            <a:avLst/>
          </a:prstGeom>
        </p:spPr>
        <p:txBody>
          <a:bodyPr wrap="square">
            <a:spAutoFit/>
          </a:bodyPr>
          <a:lstStyle/>
          <a:p>
            <a:pPr marL="571500" indent="-571500">
              <a:lnSpc>
                <a:spcPts val="2622"/>
              </a:lnSpc>
              <a:buFont typeface="Wingdings" panose="05000000000000000000" pitchFamily="2" charset="2"/>
              <a:buChar char="v"/>
            </a:pPr>
            <a:r>
              <a:rPr lang="en-US" sz="3200" b="1" spc="281" dirty="0" smtClean="0">
                <a:solidFill>
                  <a:schemeClr val="bg1"/>
                </a:solidFill>
                <a:latin typeface="Roboto Condensed"/>
              </a:rPr>
              <a:t>Html, CSS, </a:t>
            </a:r>
            <a:r>
              <a:rPr lang="en-US" sz="3200" b="1" spc="281" dirty="0" err="1" smtClean="0">
                <a:solidFill>
                  <a:schemeClr val="bg1"/>
                </a:solidFill>
                <a:latin typeface="Roboto Condensed"/>
              </a:rPr>
              <a:t>Javascript</a:t>
            </a:r>
            <a:r>
              <a:rPr lang="en-US" sz="3200" b="1" spc="281" dirty="0" smtClean="0">
                <a:solidFill>
                  <a:schemeClr val="bg1"/>
                </a:solidFill>
                <a:latin typeface="Roboto Condensed"/>
              </a:rPr>
              <a:t>, JSON server</a:t>
            </a:r>
            <a:endParaRPr lang="en-US" sz="3200" b="1" spc="281" dirty="0">
              <a:solidFill>
                <a:schemeClr val="bg1"/>
              </a:solidFill>
              <a:latin typeface="Roboto Condensed"/>
            </a:endParaRPr>
          </a:p>
        </p:txBody>
      </p:sp>
      <p:sp>
        <p:nvSpPr>
          <p:cNvPr id="19" name="Rectangle 18"/>
          <p:cNvSpPr/>
          <p:nvPr/>
        </p:nvSpPr>
        <p:spPr>
          <a:xfrm>
            <a:off x="495898" y="4191000"/>
            <a:ext cx="9714902" cy="425758"/>
          </a:xfrm>
          <a:prstGeom prst="rect">
            <a:avLst/>
          </a:prstGeom>
        </p:spPr>
        <p:txBody>
          <a:bodyPr wrap="square">
            <a:spAutoFit/>
          </a:bodyPr>
          <a:lstStyle/>
          <a:p>
            <a:pPr marL="571500" indent="-571500">
              <a:lnSpc>
                <a:spcPts val="2622"/>
              </a:lnSpc>
              <a:buFont typeface="Wingdings" panose="05000000000000000000" pitchFamily="2" charset="2"/>
              <a:buChar char="v"/>
            </a:pPr>
            <a:r>
              <a:rPr lang="en-US" sz="3200" b="1" spc="281" dirty="0" smtClean="0">
                <a:solidFill>
                  <a:schemeClr val="bg1"/>
                </a:solidFill>
                <a:latin typeface="Roboto Condensed"/>
              </a:rPr>
              <a:t>Own Rest API, Fetch API, </a:t>
            </a:r>
            <a:r>
              <a:rPr lang="en-US" sz="3200" b="1" spc="281" dirty="0" err="1" smtClean="0">
                <a:solidFill>
                  <a:schemeClr val="bg1"/>
                </a:solidFill>
                <a:latin typeface="Roboto Condensed"/>
              </a:rPr>
              <a:t>Axios</a:t>
            </a:r>
            <a:r>
              <a:rPr lang="en-US" sz="3200" b="1" spc="281" dirty="0" smtClean="0">
                <a:solidFill>
                  <a:schemeClr val="bg1"/>
                </a:solidFill>
                <a:latin typeface="Roboto Condensed"/>
              </a:rPr>
              <a:t> API</a:t>
            </a:r>
            <a:endParaRPr lang="en-US" sz="3200" b="1" spc="281" dirty="0">
              <a:solidFill>
                <a:schemeClr val="bg1"/>
              </a:solidFill>
              <a:latin typeface="Roboto Condense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838200"/>
            <a:ext cx="9203275" cy="3451230"/>
          </a:xfrm>
          <a:prstGeom prst="rect">
            <a:avLst/>
          </a:prstGeom>
        </p:spPr>
      </p:pic>
      <p:sp>
        <p:nvSpPr>
          <p:cNvPr id="13" name="Rectangle 12"/>
          <p:cNvSpPr/>
          <p:nvPr/>
        </p:nvSpPr>
        <p:spPr>
          <a:xfrm>
            <a:off x="495898" y="4812806"/>
            <a:ext cx="15887102" cy="444994"/>
          </a:xfrm>
          <a:prstGeom prst="rect">
            <a:avLst/>
          </a:prstGeom>
        </p:spPr>
        <p:txBody>
          <a:bodyPr wrap="square">
            <a:spAutoFit/>
          </a:bodyPr>
          <a:lstStyle/>
          <a:p>
            <a:pPr marL="571500" indent="-571500">
              <a:lnSpc>
                <a:spcPts val="2622"/>
              </a:lnSpc>
              <a:buFont typeface="Wingdings" panose="05000000000000000000" pitchFamily="2" charset="2"/>
              <a:buChar char="v"/>
            </a:pPr>
            <a:r>
              <a:rPr lang="en-US" sz="3200" b="1" spc="281" dirty="0" err="1" smtClean="0">
                <a:solidFill>
                  <a:schemeClr val="bg1"/>
                </a:solidFill>
                <a:latin typeface="Roboto Condensed"/>
              </a:rPr>
              <a:t>Tailwin</a:t>
            </a:r>
            <a:r>
              <a:rPr lang="en-US" sz="3200" b="1" spc="281" dirty="0">
                <a:solidFill>
                  <a:schemeClr val="bg1"/>
                </a:solidFill>
                <a:latin typeface="Roboto Condensed"/>
              </a:rPr>
              <a:t> </a:t>
            </a:r>
            <a:r>
              <a:rPr lang="en-US" sz="3200" b="1" spc="281" dirty="0" smtClean="0">
                <a:solidFill>
                  <a:schemeClr val="bg1"/>
                </a:solidFill>
                <a:latin typeface="Roboto Condensed"/>
              </a:rPr>
              <a:t>UI, </a:t>
            </a:r>
            <a:r>
              <a:rPr lang="en-US" sz="3200" b="1" spc="281" dirty="0" err="1" smtClean="0">
                <a:solidFill>
                  <a:schemeClr val="bg1"/>
                </a:solidFill>
                <a:latin typeface="Roboto Condensed"/>
              </a:rPr>
              <a:t>Tailwin</a:t>
            </a:r>
            <a:r>
              <a:rPr lang="en-US" sz="3200" b="1" spc="281" dirty="0" smtClean="0">
                <a:solidFill>
                  <a:schemeClr val="bg1"/>
                </a:solidFill>
                <a:latin typeface="Roboto Condensed"/>
              </a:rPr>
              <a:t> CSS, React strap</a:t>
            </a:r>
            <a:endParaRPr lang="en-US" sz="3200" b="1" spc="281" dirty="0">
              <a:solidFill>
                <a:schemeClr val="bg1"/>
              </a:solidFill>
              <a:latin typeface="Roboto Condensed"/>
            </a:endParaRPr>
          </a:p>
        </p:txBody>
      </p:sp>
      <p:sp>
        <p:nvSpPr>
          <p:cNvPr id="14" name="Rectangle 13"/>
          <p:cNvSpPr/>
          <p:nvPr/>
        </p:nvSpPr>
        <p:spPr>
          <a:xfrm>
            <a:off x="495898" y="5975042"/>
            <a:ext cx="9943502" cy="425758"/>
          </a:xfrm>
          <a:prstGeom prst="rect">
            <a:avLst/>
          </a:prstGeom>
        </p:spPr>
        <p:txBody>
          <a:bodyPr wrap="square">
            <a:spAutoFit/>
          </a:bodyPr>
          <a:lstStyle/>
          <a:p>
            <a:pPr marL="571500" indent="-571500">
              <a:lnSpc>
                <a:spcPts val="2622"/>
              </a:lnSpc>
              <a:buFont typeface="Wingdings" panose="05000000000000000000" pitchFamily="2" charset="2"/>
              <a:buChar char="v"/>
            </a:pPr>
            <a:r>
              <a:rPr lang="en-US" sz="3200" b="1" spc="281" dirty="0" err="1" smtClean="0">
                <a:solidFill>
                  <a:schemeClr val="bg1"/>
                </a:solidFill>
                <a:latin typeface="Roboto Condensed"/>
              </a:rPr>
              <a:t>Flowbite</a:t>
            </a:r>
            <a:r>
              <a:rPr lang="en-US" sz="3200" b="1" spc="281" dirty="0" smtClean="0">
                <a:solidFill>
                  <a:schemeClr val="bg1"/>
                </a:solidFill>
                <a:latin typeface="Roboto Condensed"/>
              </a:rPr>
              <a:t>, </a:t>
            </a:r>
            <a:r>
              <a:rPr lang="en-US" sz="3200" b="1" spc="281" dirty="0" err="1" smtClean="0">
                <a:solidFill>
                  <a:schemeClr val="bg1"/>
                </a:solidFill>
                <a:latin typeface="Roboto Condensed"/>
              </a:rPr>
              <a:t>Netlify</a:t>
            </a:r>
            <a:r>
              <a:rPr lang="en-US" sz="3200" b="1" spc="281" dirty="0" smtClean="0">
                <a:solidFill>
                  <a:schemeClr val="bg1"/>
                </a:solidFill>
                <a:latin typeface="Roboto Condensed"/>
              </a:rPr>
              <a:t>, </a:t>
            </a:r>
            <a:r>
              <a:rPr lang="en-US" sz="3200" b="1" spc="281" dirty="0" err="1" smtClean="0">
                <a:solidFill>
                  <a:schemeClr val="bg1"/>
                </a:solidFill>
                <a:latin typeface="Roboto Condensed"/>
              </a:rPr>
              <a:t>Github</a:t>
            </a:r>
            <a:r>
              <a:rPr lang="en-US" sz="3200" b="1" spc="281" dirty="0" smtClean="0">
                <a:solidFill>
                  <a:schemeClr val="bg1"/>
                </a:solidFill>
                <a:latin typeface="Roboto Condensed"/>
              </a:rPr>
              <a:t>, Google drive</a:t>
            </a:r>
            <a:endParaRPr lang="en-US" sz="3200" b="1" spc="281" dirty="0">
              <a:solidFill>
                <a:schemeClr val="bg1"/>
              </a:solidFill>
              <a:latin typeface="Roboto Condensed"/>
            </a:endParaRPr>
          </a:p>
        </p:txBody>
      </p:sp>
      <p:sp>
        <p:nvSpPr>
          <p:cNvPr id="16" name="Rectangle 15"/>
          <p:cNvSpPr/>
          <p:nvPr/>
        </p:nvSpPr>
        <p:spPr>
          <a:xfrm>
            <a:off x="495898" y="5419105"/>
            <a:ext cx="9257702" cy="425758"/>
          </a:xfrm>
          <a:prstGeom prst="rect">
            <a:avLst/>
          </a:prstGeom>
        </p:spPr>
        <p:txBody>
          <a:bodyPr wrap="square">
            <a:spAutoFit/>
          </a:bodyPr>
          <a:lstStyle/>
          <a:p>
            <a:pPr marL="571500" indent="-571500">
              <a:lnSpc>
                <a:spcPts val="2622"/>
              </a:lnSpc>
              <a:buFont typeface="Wingdings" panose="05000000000000000000" pitchFamily="2" charset="2"/>
              <a:buChar char="v"/>
            </a:pPr>
            <a:r>
              <a:rPr lang="en-US" sz="3200" b="1" spc="281" dirty="0" smtClean="0">
                <a:solidFill>
                  <a:schemeClr val="bg1"/>
                </a:solidFill>
                <a:latin typeface="Roboto Condensed"/>
              </a:rPr>
              <a:t>React router-DOM</a:t>
            </a:r>
            <a:r>
              <a:rPr lang="en-US" sz="3200" b="1" spc="281" dirty="0">
                <a:solidFill>
                  <a:schemeClr val="bg1"/>
                </a:solidFill>
                <a:latin typeface="Roboto Condensed"/>
              </a:rPr>
              <a:t>, </a:t>
            </a:r>
            <a:r>
              <a:rPr lang="en-US" sz="3200" b="1" spc="281" dirty="0" smtClean="0">
                <a:solidFill>
                  <a:schemeClr val="bg1"/>
                </a:solidFill>
                <a:latin typeface="Roboto Condensed"/>
              </a:rPr>
              <a:t>React </a:t>
            </a:r>
            <a:r>
              <a:rPr lang="en-US" sz="3200" b="1" spc="281" dirty="0" err="1" smtClean="0">
                <a:solidFill>
                  <a:schemeClr val="bg1"/>
                </a:solidFill>
                <a:latin typeface="Roboto Condensed"/>
              </a:rPr>
              <a:t>hostify</a:t>
            </a:r>
            <a:endParaRPr lang="en-US" sz="3200" b="1" spc="281" dirty="0">
              <a:solidFill>
                <a:schemeClr val="bg1"/>
              </a:solidFill>
              <a:latin typeface="Roboto Condensed"/>
            </a:endParaRPr>
          </a:p>
        </p:txBody>
      </p:sp>
      <p:sp>
        <p:nvSpPr>
          <p:cNvPr id="17" name="Rectangle 16"/>
          <p:cNvSpPr/>
          <p:nvPr/>
        </p:nvSpPr>
        <p:spPr>
          <a:xfrm>
            <a:off x="495898" y="6553200"/>
            <a:ext cx="9943502" cy="425758"/>
          </a:xfrm>
          <a:prstGeom prst="rect">
            <a:avLst/>
          </a:prstGeom>
        </p:spPr>
        <p:txBody>
          <a:bodyPr wrap="square">
            <a:spAutoFit/>
          </a:bodyPr>
          <a:lstStyle/>
          <a:p>
            <a:pPr marL="571500" indent="-571500">
              <a:lnSpc>
                <a:spcPts val="2622"/>
              </a:lnSpc>
              <a:buFont typeface="Wingdings" panose="05000000000000000000" pitchFamily="2" charset="2"/>
              <a:buChar char="v"/>
            </a:pPr>
            <a:r>
              <a:rPr lang="en-US" sz="3200" b="1" spc="281" dirty="0" smtClean="0">
                <a:solidFill>
                  <a:schemeClr val="bg1"/>
                </a:solidFill>
                <a:latin typeface="Roboto Condensed"/>
              </a:rPr>
              <a:t>CorelDraw, </a:t>
            </a:r>
            <a:r>
              <a:rPr lang="en-US" sz="3200" b="1" spc="281" dirty="0" err="1" smtClean="0">
                <a:solidFill>
                  <a:schemeClr val="bg1"/>
                </a:solidFill>
                <a:latin typeface="Roboto Condensed"/>
              </a:rPr>
              <a:t>AdobePhotoshop</a:t>
            </a:r>
            <a:r>
              <a:rPr lang="en-US" sz="3200" b="1" spc="281" dirty="0" smtClean="0">
                <a:solidFill>
                  <a:schemeClr val="bg1"/>
                </a:solidFill>
                <a:latin typeface="Roboto Condensed"/>
              </a:rPr>
              <a:t>, MS-Office</a:t>
            </a:r>
            <a:endParaRPr lang="en-US" sz="3200" b="1" spc="281" dirty="0">
              <a:solidFill>
                <a:schemeClr val="bg1"/>
              </a:solidFill>
              <a:latin typeface="Roboto Condensed"/>
            </a:endParaRPr>
          </a:p>
        </p:txBody>
      </p:sp>
    </p:spTree>
    <p:extLst>
      <p:ext uri="{BB962C8B-B14F-4D97-AF65-F5344CB8AC3E}">
        <p14:creationId xmlns:p14="http://schemas.microsoft.com/office/powerpoint/2010/main" val="16668241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fade">
                                      <p:cBhvr>
                                        <p:cTn id="24" dur="500"/>
                                        <p:tgtEl>
                                          <p:spTgt spid="1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xEl>
                                              <p:pRg st="0" end="0"/>
                                            </p:txEl>
                                          </p:spTgt>
                                        </p:tgtEl>
                                        <p:attrNameLst>
                                          <p:attrName>style.visibility</p:attrName>
                                        </p:attrNameLst>
                                      </p:cBhvr>
                                      <p:to>
                                        <p:strVal val="visible"/>
                                      </p:to>
                                    </p:set>
                                    <p:animEffect transition="in" filter="fade">
                                      <p:cBhvr>
                                        <p:cTn id="34" dur="500"/>
                                        <p:tgtEl>
                                          <p:spTgt spid="13">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4">
                                            <p:txEl>
                                              <p:pRg st="0" end="0"/>
                                            </p:txEl>
                                          </p:spTgt>
                                        </p:tgtEl>
                                        <p:attrNameLst>
                                          <p:attrName>style.visibility</p:attrName>
                                        </p:attrNameLst>
                                      </p:cBhvr>
                                      <p:to>
                                        <p:strVal val="visible"/>
                                      </p:to>
                                    </p:set>
                                    <p:animEffect transition="in" filter="fade">
                                      <p:cBhvr>
                                        <p:cTn id="44" dur="500"/>
                                        <p:tgtEl>
                                          <p:spTgt spid="14">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7">
                                            <p:txEl>
                                              <p:pRg st="0" end="0"/>
                                            </p:txEl>
                                          </p:spTgt>
                                        </p:tgtEl>
                                        <p:attrNameLst>
                                          <p:attrName>style.visibility</p:attrName>
                                        </p:attrNameLst>
                                      </p:cBhvr>
                                      <p:to>
                                        <p:strVal val="visible"/>
                                      </p:to>
                                    </p:set>
                                    <p:animEffect transition="in" filter="fade">
                                      <p:cBhvr>
                                        <p:cTn id="49"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rgbClr val="00B050"/>
            </a:gs>
            <a:gs pos="97000">
              <a:srgbClr val="181D09"/>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22" name="Group 21"/>
          <p:cNvGrpSpPr/>
          <p:nvPr/>
        </p:nvGrpSpPr>
        <p:grpSpPr>
          <a:xfrm>
            <a:off x="7238999" y="2667000"/>
            <a:ext cx="1526023" cy="2601620"/>
            <a:chOff x="7238999" y="2667000"/>
            <a:chExt cx="1526023" cy="2601620"/>
          </a:xfrm>
        </p:grpSpPr>
        <p:sp>
          <p:nvSpPr>
            <p:cNvPr id="93" name="Rounded Rectangle 92"/>
            <p:cNvSpPr/>
            <p:nvPr/>
          </p:nvSpPr>
          <p:spPr>
            <a:xfrm>
              <a:off x="7239000" y="3048000"/>
              <a:ext cx="1478563" cy="489539"/>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Arial Black" panose="020B0A04020102020204" pitchFamily="34" charset="0"/>
                </a:rPr>
                <a:t>APPOINTMENT DATE</a:t>
              </a:r>
              <a:endParaRPr lang="en-US" sz="1200" dirty="0">
                <a:latin typeface="Arial Black" panose="020B0A04020102020204" pitchFamily="34" charset="0"/>
              </a:endParaRPr>
            </a:p>
          </p:txBody>
        </p:sp>
        <p:sp>
          <p:nvSpPr>
            <p:cNvPr id="94" name="Rounded Rectangle 93"/>
            <p:cNvSpPr/>
            <p:nvPr/>
          </p:nvSpPr>
          <p:spPr>
            <a:xfrm>
              <a:off x="7238999" y="3623737"/>
              <a:ext cx="1478563" cy="489539"/>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Arial Black" panose="020B0A04020102020204" pitchFamily="34" charset="0"/>
                </a:rPr>
                <a:t>PERSONAL INFORMATION</a:t>
              </a:r>
              <a:endParaRPr lang="en-US" sz="1200" dirty="0">
                <a:latin typeface="Arial Black" panose="020B0A04020102020204" pitchFamily="34" charset="0"/>
              </a:endParaRPr>
            </a:p>
          </p:txBody>
        </p:sp>
        <p:sp>
          <p:nvSpPr>
            <p:cNvPr id="95" name="Rounded Rectangle 94"/>
            <p:cNvSpPr/>
            <p:nvPr/>
          </p:nvSpPr>
          <p:spPr>
            <a:xfrm>
              <a:off x="7266647" y="4199474"/>
              <a:ext cx="1478563" cy="489539"/>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Arial Black" panose="020B0A04020102020204" pitchFamily="34" charset="0"/>
                </a:rPr>
                <a:t>MEDICAL CONCERN</a:t>
              </a:r>
              <a:endParaRPr lang="en-US" sz="1200" dirty="0">
                <a:latin typeface="Arial Black" panose="020B0A04020102020204" pitchFamily="34" charset="0"/>
              </a:endParaRPr>
            </a:p>
          </p:txBody>
        </p:sp>
        <p:sp>
          <p:nvSpPr>
            <p:cNvPr id="96" name="Rounded Rectangle 95"/>
            <p:cNvSpPr/>
            <p:nvPr/>
          </p:nvSpPr>
          <p:spPr>
            <a:xfrm>
              <a:off x="7286459" y="4779081"/>
              <a:ext cx="1478563" cy="489539"/>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Arial Black" panose="020B0A04020102020204" pitchFamily="34" charset="0"/>
                </a:rPr>
                <a:t>SET APPOINTMENT</a:t>
              </a:r>
              <a:endParaRPr lang="en-US" sz="1200" dirty="0">
                <a:latin typeface="Arial Black" panose="020B0A04020102020204" pitchFamily="34" charset="0"/>
              </a:endParaRPr>
            </a:p>
          </p:txBody>
        </p:sp>
        <p:cxnSp>
          <p:nvCxnSpPr>
            <p:cNvPr id="97" name="Straight Arrow Connector 96"/>
            <p:cNvCxnSpPr/>
            <p:nvPr/>
          </p:nvCxnSpPr>
          <p:spPr>
            <a:xfrm>
              <a:off x="8001000" y="2667000"/>
              <a:ext cx="0" cy="3810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5330952" y="2667000"/>
            <a:ext cx="1497130" cy="2524071"/>
            <a:chOff x="5330952" y="2667000"/>
            <a:chExt cx="1497130" cy="2524071"/>
          </a:xfrm>
        </p:grpSpPr>
        <p:cxnSp>
          <p:nvCxnSpPr>
            <p:cNvPr id="92" name="Straight Arrow Connector 91"/>
            <p:cNvCxnSpPr/>
            <p:nvPr/>
          </p:nvCxnSpPr>
          <p:spPr>
            <a:xfrm>
              <a:off x="6019800" y="2667000"/>
              <a:ext cx="0" cy="3810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9" name="Rounded Rectangle 88"/>
            <p:cNvSpPr/>
            <p:nvPr/>
          </p:nvSpPr>
          <p:spPr>
            <a:xfrm>
              <a:off x="5330952" y="3041194"/>
              <a:ext cx="1478563" cy="631592"/>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dirty="0" smtClean="0">
                <a:latin typeface="Arial Black" panose="020B0A04020102020204" pitchFamily="34" charset="0"/>
              </a:endParaRPr>
            </a:p>
            <a:p>
              <a:pPr algn="ctr"/>
              <a:r>
                <a:rPr lang="en-US" sz="1100" dirty="0" smtClean="0">
                  <a:latin typeface="Arial Black" panose="020B0A04020102020204" pitchFamily="34" charset="0"/>
                </a:rPr>
                <a:t>CAN </a:t>
              </a:r>
              <a:r>
                <a:rPr lang="en-US" sz="1100" dirty="0">
                  <a:latin typeface="Arial Black" panose="020B0A04020102020204" pitchFamily="34" charset="0"/>
                </a:rPr>
                <a:t>THE CLINIC DIAGNOSE ME</a:t>
              </a:r>
            </a:p>
            <a:p>
              <a:pPr algn="ctr"/>
              <a:endParaRPr lang="en-US" sz="1200" dirty="0">
                <a:latin typeface="Arial Black" panose="020B0A04020102020204" pitchFamily="34" charset="0"/>
              </a:endParaRPr>
            </a:p>
          </p:txBody>
        </p:sp>
        <p:sp>
          <p:nvSpPr>
            <p:cNvPr id="90" name="Rounded Rectangle 89"/>
            <p:cNvSpPr/>
            <p:nvPr/>
          </p:nvSpPr>
          <p:spPr>
            <a:xfrm>
              <a:off x="5349519" y="3797480"/>
              <a:ext cx="1478563" cy="631592"/>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latin typeface="Arial Black" panose="020B0A04020102020204" pitchFamily="34" charset="0"/>
                </a:rPr>
                <a:t>DO I NEED TO BE </a:t>
              </a:r>
              <a:r>
                <a:rPr lang="en-US" sz="1100" dirty="0" smtClean="0">
                  <a:latin typeface="Arial Black" panose="020B0A04020102020204" pitchFamily="34" charset="0"/>
                </a:rPr>
                <a:t>SERIOUSLY ILL</a:t>
              </a:r>
              <a:endParaRPr lang="en-US" sz="1100" dirty="0">
                <a:latin typeface="Arial Black" panose="020B0A04020102020204" pitchFamily="34" charset="0"/>
              </a:endParaRPr>
            </a:p>
          </p:txBody>
        </p:sp>
        <p:sp>
          <p:nvSpPr>
            <p:cNvPr id="91" name="Rounded Rectangle 90"/>
            <p:cNvSpPr/>
            <p:nvPr/>
          </p:nvSpPr>
          <p:spPr>
            <a:xfrm>
              <a:off x="5349519" y="4559479"/>
              <a:ext cx="1478563" cy="631592"/>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latin typeface="Arial Black" panose="020B0A04020102020204" pitchFamily="34" charset="0"/>
                </a:rPr>
                <a:t>CAN I HAVE A </a:t>
              </a:r>
              <a:r>
                <a:rPr lang="en-US" sz="1100" dirty="0" smtClean="0">
                  <a:latin typeface="Arial Black" panose="020B0A04020102020204" pitchFamily="34" charset="0"/>
                </a:rPr>
                <a:t>CONSULTA-TION</a:t>
              </a:r>
              <a:endParaRPr lang="en-US" sz="1100" dirty="0">
                <a:latin typeface="Arial Black" panose="020B0A04020102020204" pitchFamily="34" charset="0"/>
              </a:endParaRPr>
            </a:p>
          </p:txBody>
        </p:sp>
      </p:grpSp>
      <p:grpSp>
        <p:nvGrpSpPr>
          <p:cNvPr id="20" name="Group 19"/>
          <p:cNvGrpSpPr/>
          <p:nvPr/>
        </p:nvGrpSpPr>
        <p:grpSpPr>
          <a:xfrm>
            <a:off x="3861957" y="2667000"/>
            <a:ext cx="1340229" cy="1396060"/>
            <a:chOff x="3861957" y="2667000"/>
            <a:chExt cx="1340229" cy="1396060"/>
          </a:xfrm>
        </p:grpSpPr>
        <p:cxnSp>
          <p:nvCxnSpPr>
            <p:cNvPr id="88" name="Straight Arrow Connector 87"/>
            <p:cNvCxnSpPr/>
            <p:nvPr/>
          </p:nvCxnSpPr>
          <p:spPr>
            <a:xfrm>
              <a:off x="4495800" y="2667000"/>
              <a:ext cx="0" cy="3810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5" name="Rounded Rectangle 84"/>
            <p:cNvSpPr/>
            <p:nvPr/>
          </p:nvSpPr>
          <p:spPr>
            <a:xfrm>
              <a:off x="3861959" y="3048000"/>
              <a:ext cx="1340227" cy="22860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smtClean="0">
                  <a:latin typeface="Arial Black" panose="020B0A04020102020204" pitchFamily="34" charset="0"/>
                </a:rPr>
                <a:t>MISSION</a:t>
              </a:r>
              <a:endParaRPr lang="en-US" sz="1200" dirty="0">
                <a:latin typeface="Arial Black" panose="020B0A04020102020204" pitchFamily="34" charset="0"/>
              </a:endParaRPr>
            </a:p>
          </p:txBody>
        </p:sp>
        <p:sp>
          <p:nvSpPr>
            <p:cNvPr id="86" name="Rounded Rectangle 85"/>
            <p:cNvSpPr/>
            <p:nvPr/>
          </p:nvSpPr>
          <p:spPr>
            <a:xfrm>
              <a:off x="3861958" y="3360393"/>
              <a:ext cx="1340227" cy="22860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smtClean="0">
                  <a:latin typeface="Arial Black" panose="020B0A04020102020204" pitchFamily="34" charset="0"/>
                </a:rPr>
                <a:t>VISION</a:t>
              </a:r>
              <a:endParaRPr lang="en-US" sz="1200" dirty="0">
                <a:latin typeface="Arial Black" panose="020B0A04020102020204" pitchFamily="34" charset="0"/>
              </a:endParaRPr>
            </a:p>
          </p:txBody>
        </p:sp>
        <p:sp>
          <p:nvSpPr>
            <p:cNvPr id="87" name="Rounded Rectangle 86"/>
            <p:cNvSpPr/>
            <p:nvPr/>
          </p:nvSpPr>
          <p:spPr>
            <a:xfrm>
              <a:off x="3861957" y="3672786"/>
              <a:ext cx="1340227" cy="390274"/>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smtClean="0">
                  <a:latin typeface="Arial Black" panose="020B0A04020102020204" pitchFamily="34" charset="0"/>
                </a:rPr>
                <a:t>OUR CORE VALUES</a:t>
              </a:r>
              <a:endParaRPr lang="en-US" sz="1200" dirty="0">
                <a:latin typeface="Arial Black" panose="020B0A04020102020204" pitchFamily="34" charset="0"/>
              </a:endParaRPr>
            </a:p>
          </p:txBody>
        </p:sp>
      </p:grpSp>
      <p:grpSp>
        <p:nvGrpSpPr>
          <p:cNvPr id="19" name="Group 18"/>
          <p:cNvGrpSpPr/>
          <p:nvPr/>
        </p:nvGrpSpPr>
        <p:grpSpPr>
          <a:xfrm>
            <a:off x="2398473" y="2667000"/>
            <a:ext cx="1356411" cy="1981200"/>
            <a:chOff x="2398473" y="2667000"/>
            <a:chExt cx="1356411" cy="1981200"/>
          </a:xfrm>
        </p:grpSpPr>
        <p:sp>
          <p:nvSpPr>
            <p:cNvPr id="84" name="Rounded Rectangle 83"/>
            <p:cNvSpPr/>
            <p:nvPr/>
          </p:nvSpPr>
          <p:spPr>
            <a:xfrm>
              <a:off x="2414657" y="4063060"/>
              <a:ext cx="1340227" cy="585140"/>
            </a:xfrm>
            <a:prstGeom prst="roundRect">
              <a:avLst/>
            </a:prstGeom>
            <a:ln w="19050">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latin typeface="Arial Black" panose="020B0A04020102020204" pitchFamily="34" charset="0"/>
                </a:rPr>
                <a:t>WHAT OUR CLIENTS SAYS</a:t>
              </a:r>
              <a:endParaRPr lang="en-US" sz="1200" dirty="0">
                <a:latin typeface="Arial Black" panose="020B0A04020102020204" pitchFamily="34" charset="0"/>
              </a:endParaRPr>
            </a:p>
          </p:txBody>
        </p:sp>
        <p:cxnSp>
          <p:nvCxnSpPr>
            <p:cNvPr id="82" name="Straight Arrow Connector 81"/>
            <p:cNvCxnSpPr/>
            <p:nvPr/>
          </p:nvCxnSpPr>
          <p:spPr>
            <a:xfrm>
              <a:off x="3048000" y="2667000"/>
              <a:ext cx="0" cy="3810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2398473" y="3048000"/>
              <a:ext cx="1340227" cy="388880"/>
            </a:xfrm>
            <a:prstGeom prst="roundRect">
              <a:avLst/>
            </a:prstGeom>
            <a:ln w="19050">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latin typeface="Arial Black" panose="020B0A04020102020204" pitchFamily="34" charset="0"/>
                </a:rPr>
                <a:t>HEALTHY HABITS</a:t>
              </a:r>
              <a:endParaRPr lang="en-US" sz="1200" dirty="0">
                <a:latin typeface="Arial Black" panose="020B0A04020102020204" pitchFamily="34" charset="0"/>
              </a:endParaRPr>
            </a:p>
          </p:txBody>
        </p:sp>
        <p:sp>
          <p:nvSpPr>
            <p:cNvPr id="83" name="Rounded Rectangle 82"/>
            <p:cNvSpPr/>
            <p:nvPr/>
          </p:nvSpPr>
          <p:spPr>
            <a:xfrm>
              <a:off x="2414657" y="3537539"/>
              <a:ext cx="1340227" cy="424862"/>
            </a:xfrm>
            <a:prstGeom prst="roundRect">
              <a:avLst/>
            </a:prstGeom>
            <a:ln w="19050">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latin typeface="Arial Black" panose="020B0A04020102020204" pitchFamily="34" charset="0"/>
                </a:rPr>
                <a:t>HEALTHY</a:t>
              </a:r>
              <a:endParaRPr lang="en-US" sz="1200" dirty="0">
                <a:latin typeface="Arial Black" panose="020B0A04020102020204" pitchFamily="34" charset="0"/>
              </a:endParaRPr>
            </a:p>
            <a:p>
              <a:pPr algn="ctr"/>
              <a:r>
                <a:rPr lang="en-US" sz="1100" dirty="0" smtClean="0">
                  <a:latin typeface="Arial Black" panose="020B0A04020102020204" pitchFamily="34" charset="0"/>
                </a:rPr>
                <a:t>TIPS </a:t>
              </a:r>
              <a:r>
                <a:rPr lang="en-US" sz="1100" dirty="0">
                  <a:latin typeface="Arial Black" panose="020B0A04020102020204" pitchFamily="34" charset="0"/>
                </a:rPr>
                <a:t>TO </a:t>
              </a:r>
              <a:r>
                <a:rPr lang="en-US" sz="1100" dirty="0" smtClean="0">
                  <a:latin typeface="Arial Black" panose="020B0A04020102020204" pitchFamily="34" charset="0"/>
                </a:rPr>
                <a:t>EAT</a:t>
              </a:r>
              <a:endParaRPr lang="en-US" sz="1200" dirty="0">
                <a:latin typeface="Arial Black" panose="020B0A04020102020204" pitchFamily="34" charset="0"/>
              </a:endParaRPr>
            </a:p>
          </p:txBody>
        </p:sp>
      </p:grpSp>
      <p:grpSp>
        <p:nvGrpSpPr>
          <p:cNvPr id="18" name="Group 17"/>
          <p:cNvGrpSpPr/>
          <p:nvPr/>
        </p:nvGrpSpPr>
        <p:grpSpPr>
          <a:xfrm>
            <a:off x="914399" y="2667000"/>
            <a:ext cx="1355467" cy="2731974"/>
            <a:chOff x="914399" y="2667000"/>
            <a:chExt cx="1355467" cy="2731974"/>
          </a:xfrm>
        </p:grpSpPr>
        <p:cxnSp>
          <p:nvCxnSpPr>
            <p:cNvPr id="80" name="Straight Arrow Connector 79"/>
            <p:cNvCxnSpPr/>
            <p:nvPr/>
          </p:nvCxnSpPr>
          <p:spPr>
            <a:xfrm>
              <a:off x="1524000" y="2667000"/>
              <a:ext cx="0" cy="3810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14399" y="3048000"/>
              <a:ext cx="1340227" cy="228600"/>
            </a:xfrm>
            <a:prstGeom prst="roundRect">
              <a:avLst/>
            </a:prstGeom>
            <a:ln w="127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a:solidFill>
                    <a:schemeClr val="tx1"/>
                  </a:solidFill>
                  <a:latin typeface="Arial Black" panose="020B0A04020102020204" pitchFamily="34" charset="0"/>
                </a:rPr>
                <a:t>HEMATOLOGY</a:t>
              </a:r>
              <a:endParaRPr lang="en-US" sz="1200" dirty="0">
                <a:solidFill>
                  <a:schemeClr val="tx1"/>
                </a:solidFill>
                <a:latin typeface="Arial Black" panose="020B0A04020102020204" pitchFamily="34" charset="0"/>
              </a:endParaRPr>
            </a:p>
          </p:txBody>
        </p:sp>
        <p:sp>
          <p:nvSpPr>
            <p:cNvPr id="75" name="Rounded Rectangle 74"/>
            <p:cNvSpPr/>
            <p:nvPr/>
          </p:nvSpPr>
          <p:spPr>
            <a:xfrm>
              <a:off x="914399" y="3346444"/>
              <a:ext cx="1340227" cy="228600"/>
            </a:xfrm>
            <a:prstGeom prst="roundRect">
              <a:avLst/>
            </a:prstGeom>
            <a:ln w="127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a:solidFill>
                    <a:schemeClr val="tx1"/>
                  </a:solidFill>
                  <a:latin typeface="Arial Black" panose="020B0A04020102020204" pitchFamily="34" charset="0"/>
                </a:rPr>
                <a:t>SEROLOGY</a:t>
              </a:r>
              <a:endParaRPr lang="en-US" sz="1200" dirty="0">
                <a:solidFill>
                  <a:schemeClr val="tx1"/>
                </a:solidFill>
                <a:latin typeface="Arial Black" panose="020B0A04020102020204" pitchFamily="34" charset="0"/>
              </a:endParaRPr>
            </a:p>
          </p:txBody>
        </p:sp>
        <p:sp>
          <p:nvSpPr>
            <p:cNvPr id="76" name="Rounded Rectangle 75"/>
            <p:cNvSpPr/>
            <p:nvPr/>
          </p:nvSpPr>
          <p:spPr>
            <a:xfrm>
              <a:off x="914399" y="3649720"/>
              <a:ext cx="1340227" cy="388880"/>
            </a:xfrm>
            <a:prstGeom prst="roundRect">
              <a:avLst/>
            </a:prstGeom>
            <a:ln w="127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a:solidFill>
                    <a:schemeClr val="tx1"/>
                  </a:solidFill>
                  <a:latin typeface="Arial Black" panose="020B0A04020102020204" pitchFamily="34" charset="0"/>
                </a:rPr>
                <a:t>PRE-EMPLOYMENT</a:t>
              </a:r>
              <a:endParaRPr lang="en-US" sz="1200" dirty="0">
                <a:solidFill>
                  <a:schemeClr val="tx1"/>
                </a:solidFill>
                <a:latin typeface="Arial Black" panose="020B0A04020102020204" pitchFamily="34" charset="0"/>
              </a:endParaRPr>
            </a:p>
          </p:txBody>
        </p:sp>
        <p:sp>
          <p:nvSpPr>
            <p:cNvPr id="77" name="Rounded Rectangle 76"/>
            <p:cNvSpPr/>
            <p:nvPr/>
          </p:nvSpPr>
          <p:spPr>
            <a:xfrm>
              <a:off x="914399" y="4113276"/>
              <a:ext cx="1340227" cy="388880"/>
            </a:xfrm>
            <a:prstGeom prst="roundRect">
              <a:avLst/>
            </a:prstGeom>
            <a:ln w="127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a:solidFill>
                    <a:schemeClr val="tx1"/>
                  </a:solidFill>
                  <a:latin typeface="Arial Black" panose="020B0A04020102020204" pitchFamily="34" charset="0"/>
                </a:rPr>
                <a:t>BLOOD CHEM CLINICAL</a:t>
              </a:r>
              <a:endParaRPr lang="en-US" sz="1200" dirty="0">
                <a:solidFill>
                  <a:schemeClr val="tx1"/>
                </a:solidFill>
                <a:latin typeface="Arial Black" panose="020B0A04020102020204" pitchFamily="34" charset="0"/>
              </a:endParaRPr>
            </a:p>
          </p:txBody>
        </p:sp>
        <p:sp>
          <p:nvSpPr>
            <p:cNvPr id="78" name="Rounded Rectangle 77"/>
            <p:cNvSpPr/>
            <p:nvPr/>
          </p:nvSpPr>
          <p:spPr>
            <a:xfrm>
              <a:off x="929639" y="4576832"/>
              <a:ext cx="1340227" cy="228600"/>
            </a:xfrm>
            <a:prstGeom prst="roundRect">
              <a:avLst/>
            </a:prstGeom>
            <a:ln w="127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a:solidFill>
                    <a:schemeClr val="tx1"/>
                  </a:solidFill>
                  <a:latin typeface="Arial Black" panose="020B0A04020102020204" pitchFamily="34" charset="0"/>
                </a:rPr>
                <a:t>MICROSCOPY</a:t>
              </a:r>
              <a:endParaRPr lang="en-US" sz="1200" dirty="0">
                <a:solidFill>
                  <a:schemeClr val="tx1"/>
                </a:solidFill>
                <a:latin typeface="Arial Black" panose="020B0A04020102020204" pitchFamily="34" charset="0"/>
              </a:endParaRPr>
            </a:p>
          </p:txBody>
        </p:sp>
        <p:sp>
          <p:nvSpPr>
            <p:cNvPr id="79" name="Rounded Rectangle 78"/>
            <p:cNvSpPr/>
            <p:nvPr/>
          </p:nvSpPr>
          <p:spPr>
            <a:xfrm>
              <a:off x="929638" y="4875275"/>
              <a:ext cx="1340227" cy="523699"/>
            </a:xfrm>
            <a:prstGeom prst="roundRect">
              <a:avLst/>
            </a:prstGeom>
            <a:ln w="127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a:solidFill>
                    <a:schemeClr val="tx1"/>
                  </a:solidFill>
                  <a:latin typeface="Arial Black" panose="020B0A04020102020204" pitchFamily="34" charset="0"/>
                </a:rPr>
                <a:t>ANNUAL PHYSICAL EXAM</a:t>
              </a:r>
              <a:endParaRPr lang="en-US" sz="1200" dirty="0">
                <a:solidFill>
                  <a:schemeClr val="tx1"/>
                </a:solidFill>
                <a:latin typeface="Arial Black" panose="020B0A04020102020204" pitchFamily="34" charset="0"/>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2" y="-827049"/>
            <a:ext cx="9256778" cy="3471294"/>
          </a:xfrm>
          <a:prstGeom prst="rect">
            <a:avLst/>
          </a:prstGeom>
        </p:spPr>
      </p:pic>
      <p:grpSp>
        <p:nvGrpSpPr>
          <p:cNvPr id="13" name="Group 12"/>
          <p:cNvGrpSpPr/>
          <p:nvPr/>
        </p:nvGrpSpPr>
        <p:grpSpPr>
          <a:xfrm>
            <a:off x="914400" y="1905000"/>
            <a:ext cx="8100341" cy="855486"/>
            <a:chOff x="914400" y="1905000"/>
            <a:chExt cx="8100341" cy="855486"/>
          </a:xfrm>
        </p:grpSpPr>
        <p:cxnSp>
          <p:nvCxnSpPr>
            <p:cNvPr id="72" name="Straight Arrow Connector 71"/>
            <p:cNvCxnSpPr/>
            <p:nvPr/>
          </p:nvCxnSpPr>
          <p:spPr>
            <a:xfrm>
              <a:off x="4495800" y="2133600"/>
              <a:ext cx="0" cy="2286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3839491" y="1905000"/>
              <a:ext cx="1340227" cy="2286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latin typeface="Arial Black" panose="020B0A04020102020204" pitchFamily="34" charset="0"/>
                </a:rPr>
                <a:t>HOME</a:t>
              </a:r>
              <a:endParaRPr lang="en-US" sz="1400" dirty="0">
                <a:latin typeface="Arial Black" panose="020B0A04020102020204" pitchFamily="34" charset="0"/>
              </a:endParaRPr>
            </a:p>
          </p:txBody>
        </p:sp>
        <p:sp>
          <p:nvSpPr>
            <p:cNvPr id="37" name="Rounded Rectangle 36"/>
            <p:cNvSpPr/>
            <p:nvPr/>
          </p:nvSpPr>
          <p:spPr>
            <a:xfrm>
              <a:off x="914400" y="2524301"/>
              <a:ext cx="1340227" cy="2286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latin typeface="Arial Black" panose="020B0A04020102020204" pitchFamily="34" charset="0"/>
                </a:rPr>
                <a:t>SERVICES</a:t>
              </a:r>
            </a:p>
          </p:txBody>
        </p:sp>
        <p:sp>
          <p:nvSpPr>
            <p:cNvPr id="38" name="Rounded Rectangle 37"/>
            <p:cNvSpPr/>
            <p:nvPr/>
          </p:nvSpPr>
          <p:spPr>
            <a:xfrm>
              <a:off x="2385341" y="2524301"/>
              <a:ext cx="1340227" cy="2286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latin typeface="Arial Black" panose="020B0A04020102020204" pitchFamily="34" charset="0"/>
                </a:rPr>
                <a:t>BLOGS</a:t>
              </a:r>
            </a:p>
          </p:txBody>
        </p:sp>
        <p:sp>
          <p:nvSpPr>
            <p:cNvPr id="39" name="Rounded Rectangle 38"/>
            <p:cNvSpPr/>
            <p:nvPr/>
          </p:nvSpPr>
          <p:spPr>
            <a:xfrm>
              <a:off x="3833822" y="2531886"/>
              <a:ext cx="1340227" cy="2286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latin typeface="Arial Black" panose="020B0A04020102020204" pitchFamily="34" charset="0"/>
                </a:rPr>
                <a:t>ABOUT US</a:t>
              </a:r>
            </a:p>
          </p:txBody>
        </p:sp>
        <p:sp>
          <p:nvSpPr>
            <p:cNvPr id="40" name="Rounded Rectangle 39"/>
            <p:cNvSpPr/>
            <p:nvPr/>
          </p:nvSpPr>
          <p:spPr>
            <a:xfrm>
              <a:off x="5330952" y="2524301"/>
              <a:ext cx="1340227" cy="2286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latin typeface="Arial Black" panose="020B0A04020102020204" pitchFamily="34" charset="0"/>
                </a:rPr>
                <a:t>FAQ</a:t>
              </a:r>
              <a:endParaRPr lang="en-US" sz="1400" dirty="0">
                <a:latin typeface="Arial Black" panose="020B0A04020102020204" pitchFamily="34" charset="0"/>
              </a:endParaRPr>
            </a:p>
          </p:txBody>
        </p:sp>
        <p:sp>
          <p:nvSpPr>
            <p:cNvPr id="67" name="Rounded Rectangle 66"/>
            <p:cNvSpPr/>
            <p:nvPr/>
          </p:nvSpPr>
          <p:spPr>
            <a:xfrm>
              <a:off x="6828082" y="2524301"/>
              <a:ext cx="2186659" cy="2286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dirty="0" smtClean="0">
                <a:latin typeface="Arial Black" panose="020B0A04020102020204" pitchFamily="34" charset="0"/>
              </a:endParaRPr>
            </a:p>
            <a:p>
              <a:pPr algn="ctr"/>
              <a:r>
                <a:rPr lang="en-US" sz="1400" dirty="0" smtClean="0">
                  <a:latin typeface="Arial Black" panose="020B0A04020102020204" pitchFamily="34" charset="0"/>
                </a:rPr>
                <a:t>SET </a:t>
              </a:r>
              <a:r>
                <a:rPr lang="en-US" sz="1400" dirty="0">
                  <a:latin typeface="Arial Black" panose="020B0A04020102020204" pitchFamily="34" charset="0"/>
                </a:rPr>
                <a:t>APPOINTMENT</a:t>
              </a:r>
            </a:p>
            <a:p>
              <a:pPr algn="ctr"/>
              <a:endParaRPr lang="en-US" sz="1400" dirty="0">
                <a:latin typeface="Arial Black" panose="020B0A04020102020204" pitchFamily="34" charset="0"/>
              </a:endParaRPr>
            </a:p>
          </p:txBody>
        </p:sp>
        <p:cxnSp>
          <p:nvCxnSpPr>
            <p:cNvPr id="10" name="Straight Arrow Connector 9"/>
            <p:cNvCxnSpPr/>
            <p:nvPr/>
          </p:nvCxnSpPr>
          <p:spPr>
            <a:xfrm>
              <a:off x="1524000" y="2362200"/>
              <a:ext cx="0" cy="16210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048000" y="2362200"/>
              <a:ext cx="0" cy="16210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495800" y="2362200"/>
              <a:ext cx="0" cy="16210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943600" y="2362200"/>
              <a:ext cx="0" cy="16210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924800" y="2362200"/>
              <a:ext cx="0" cy="16210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24000" y="2362200"/>
              <a:ext cx="6400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3" name="Group 142"/>
          <p:cNvGrpSpPr/>
          <p:nvPr/>
        </p:nvGrpSpPr>
        <p:grpSpPr>
          <a:xfrm>
            <a:off x="1599752" y="4063060"/>
            <a:ext cx="6425990" cy="2032940"/>
            <a:chOff x="1599752" y="4063060"/>
            <a:chExt cx="6425990" cy="2032940"/>
          </a:xfrm>
        </p:grpSpPr>
        <p:sp>
          <p:nvSpPr>
            <p:cNvPr id="98" name="Rounded Rectangle 97"/>
            <p:cNvSpPr/>
            <p:nvPr/>
          </p:nvSpPr>
          <p:spPr>
            <a:xfrm>
              <a:off x="3825686" y="5690540"/>
              <a:ext cx="1340227" cy="4054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Arial Black" panose="020B0A04020102020204" pitchFamily="34" charset="0"/>
                </a:rPr>
                <a:t>FOOTER</a:t>
              </a:r>
              <a:endParaRPr lang="en-US" sz="1400" dirty="0">
                <a:latin typeface="Arial Black" panose="020B0A04020102020204" pitchFamily="34" charset="0"/>
              </a:endParaRPr>
            </a:p>
          </p:txBody>
        </p:sp>
        <p:cxnSp>
          <p:nvCxnSpPr>
            <p:cNvPr id="25" name="Elbow Connector 24"/>
            <p:cNvCxnSpPr>
              <a:stCxn id="79" idx="2"/>
              <a:endCxn id="98" idx="1"/>
            </p:cNvCxnSpPr>
            <p:nvPr/>
          </p:nvCxnSpPr>
          <p:spPr>
            <a:xfrm rot="16200000" flipH="1">
              <a:off x="2465571" y="4533155"/>
              <a:ext cx="494296" cy="2225934"/>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stCxn id="84" idx="2"/>
            </p:cNvCxnSpPr>
            <p:nvPr/>
          </p:nvCxnSpPr>
          <p:spPr>
            <a:xfrm rot="16200000" flipH="1">
              <a:off x="3002415" y="4730555"/>
              <a:ext cx="1042342" cy="877631"/>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p:cNvCxnSpPr/>
            <p:nvPr/>
          </p:nvCxnSpPr>
          <p:spPr>
            <a:xfrm rot="16200000" flipH="1">
              <a:off x="3549625" y="4704435"/>
              <a:ext cx="1627480" cy="344729"/>
            </a:xfrm>
            <a:prstGeom prst="bentConnector3">
              <a:avLst>
                <a:gd name="adj1" fmla="val 1768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96" idx="2"/>
            </p:cNvCxnSpPr>
            <p:nvPr/>
          </p:nvCxnSpPr>
          <p:spPr>
            <a:xfrm rot="5400000">
              <a:off x="6220624" y="4222045"/>
              <a:ext cx="758543" cy="2851693"/>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Elbow Connector 131"/>
            <p:cNvCxnSpPr>
              <a:stCxn id="91" idx="2"/>
              <a:endCxn id="98" idx="3"/>
            </p:cNvCxnSpPr>
            <p:nvPr/>
          </p:nvCxnSpPr>
          <p:spPr>
            <a:xfrm rot="5400000">
              <a:off x="5276258" y="5080726"/>
              <a:ext cx="702199" cy="922888"/>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4" name="Group 153"/>
          <p:cNvGrpSpPr/>
          <p:nvPr/>
        </p:nvGrpSpPr>
        <p:grpSpPr>
          <a:xfrm>
            <a:off x="2254626" y="6096000"/>
            <a:ext cx="4504287" cy="762000"/>
            <a:chOff x="2254626" y="6096000"/>
            <a:chExt cx="4504287" cy="762000"/>
          </a:xfrm>
        </p:grpSpPr>
        <p:grpSp>
          <p:nvGrpSpPr>
            <p:cNvPr id="23" name="Group 22"/>
            <p:cNvGrpSpPr/>
            <p:nvPr/>
          </p:nvGrpSpPr>
          <p:grpSpPr>
            <a:xfrm>
              <a:off x="2254626" y="6473353"/>
              <a:ext cx="4504287" cy="384647"/>
              <a:chOff x="2254626" y="6248400"/>
              <a:chExt cx="4504287" cy="384647"/>
            </a:xfrm>
          </p:grpSpPr>
          <p:sp>
            <p:nvSpPr>
              <p:cNvPr id="99" name="Rounded Rectangle 98"/>
              <p:cNvSpPr/>
              <p:nvPr/>
            </p:nvSpPr>
            <p:spPr>
              <a:xfrm>
                <a:off x="3833821" y="6248400"/>
                <a:ext cx="1340227" cy="38464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Arial Black" panose="020B0A04020102020204" pitchFamily="34" charset="0"/>
                  </a:rPr>
                  <a:t>FOLLOW </a:t>
                </a:r>
                <a:r>
                  <a:rPr lang="en-US" sz="1100" dirty="0" smtClean="0">
                    <a:latin typeface="Arial Black" panose="020B0A04020102020204" pitchFamily="34" charset="0"/>
                  </a:rPr>
                  <a:t>US</a:t>
                </a:r>
                <a:endParaRPr lang="en-US" sz="1100" dirty="0">
                  <a:latin typeface="Arial Black" panose="020B0A04020102020204" pitchFamily="34" charset="0"/>
                </a:endParaRPr>
              </a:p>
            </p:txBody>
          </p:sp>
          <p:sp>
            <p:nvSpPr>
              <p:cNvPr id="100" name="Rounded Rectangle 99"/>
              <p:cNvSpPr/>
              <p:nvPr/>
            </p:nvSpPr>
            <p:spPr>
              <a:xfrm>
                <a:off x="2254626" y="6248400"/>
                <a:ext cx="1340227" cy="38464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Arial Black" panose="020B0A04020102020204" pitchFamily="34" charset="0"/>
                  </a:rPr>
                  <a:t>HELPFUL </a:t>
                </a:r>
                <a:r>
                  <a:rPr lang="en-US" sz="1100" dirty="0" smtClean="0">
                    <a:latin typeface="Arial Black" panose="020B0A04020102020204" pitchFamily="34" charset="0"/>
                  </a:rPr>
                  <a:t>LINKS</a:t>
                </a:r>
                <a:endParaRPr lang="en-US" sz="1100" dirty="0">
                  <a:latin typeface="Arial Black" panose="020B0A04020102020204" pitchFamily="34" charset="0"/>
                </a:endParaRPr>
              </a:p>
            </p:txBody>
          </p:sp>
          <p:sp>
            <p:nvSpPr>
              <p:cNvPr id="101" name="Rounded Rectangle 100"/>
              <p:cNvSpPr/>
              <p:nvPr/>
            </p:nvSpPr>
            <p:spPr>
              <a:xfrm>
                <a:off x="5418686" y="6248400"/>
                <a:ext cx="1340227" cy="38464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Arial Black" panose="020B0A04020102020204" pitchFamily="34" charset="0"/>
                  </a:rPr>
                  <a:t>HELP AND </a:t>
                </a:r>
                <a:r>
                  <a:rPr lang="en-US" sz="1100" dirty="0" smtClean="0">
                    <a:latin typeface="Arial Black" panose="020B0A04020102020204" pitchFamily="34" charset="0"/>
                  </a:rPr>
                  <a:t>SUPPORT</a:t>
                </a:r>
                <a:endParaRPr lang="en-US" sz="1100" dirty="0">
                  <a:latin typeface="Arial Black" panose="020B0A04020102020204" pitchFamily="34" charset="0"/>
                </a:endParaRPr>
              </a:p>
            </p:txBody>
          </p:sp>
        </p:grpSp>
        <p:cxnSp>
          <p:nvCxnSpPr>
            <p:cNvPr id="145" name="Straight Connector 144"/>
            <p:cNvCxnSpPr/>
            <p:nvPr/>
          </p:nvCxnSpPr>
          <p:spPr>
            <a:xfrm>
              <a:off x="2895600" y="6324600"/>
              <a:ext cx="3193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2895600" y="6328247"/>
              <a:ext cx="1" cy="14875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a:off x="4495800" y="6324600"/>
              <a:ext cx="1" cy="14875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6096000" y="6320953"/>
              <a:ext cx="1" cy="14875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98" idx="2"/>
            </p:cNvCxnSpPr>
            <p:nvPr/>
          </p:nvCxnSpPr>
          <p:spPr>
            <a:xfrm>
              <a:off x="4495800" y="6096000"/>
              <a:ext cx="1" cy="22495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155" name="Picture 15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800" y="5562600"/>
            <a:ext cx="2895600" cy="1737360"/>
          </a:xfrm>
          <a:prstGeom prst="rect">
            <a:avLst/>
          </a:prstGeom>
        </p:spPr>
      </p:pic>
    </p:spTree>
    <p:extLst>
      <p:ext uri="{BB962C8B-B14F-4D97-AF65-F5344CB8AC3E}">
        <p14:creationId xmlns:p14="http://schemas.microsoft.com/office/powerpoint/2010/main" val="2058541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randombar(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randombar(horizont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randombar(horizontal)">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3"/>
                                        </p:tgtEl>
                                        <p:attrNameLst>
                                          <p:attrName>style.visibility</p:attrName>
                                        </p:attrNameLst>
                                      </p:cBhvr>
                                      <p:to>
                                        <p:strVal val="visible"/>
                                      </p:to>
                                    </p:set>
                                    <p:anim calcmode="lin" valueType="num">
                                      <p:cBhvr additive="base">
                                        <p:cTn id="37" dur="500" fill="hold"/>
                                        <p:tgtEl>
                                          <p:spTgt spid="143"/>
                                        </p:tgtEl>
                                        <p:attrNameLst>
                                          <p:attrName>ppt_x</p:attrName>
                                        </p:attrNameLst>
                                      </p:cBhvr>
                                      <p:tavLst>
                                        <p:tav tm="0">
                                          <p:val>
                                            <p:strVal val="#ppt_x"/>
                                          </p:val>
                                        </p:tav>
                                        <p:tav tm="100000">
                                          <p:val>
                                            <p:strVal val="#ppt_x"/>
                                          </p:val>
                                        </p:tav>
                                      </p:tavLst>
                                    </p:anim>
                                    <p:anim calcmode="lin" valueType="num">
                                      <p:cBhvr additive="base">
                                        <p:cTn id="38"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54"/>
                                        </p:tgtEl>
                                        <p:attrNameLst>
                                          <p:attrName>style.visibility</p:attrName>
                                        </p:attrNameLst>
                                      </p:cBhvr>
                                      <p:to>
                                        <p:strVal val="visible"/>
                                      </p:to>
                                    </p:set>
                                    <p:animEffect transition="in" filter="barn(inVertical)">
                                      <p:cBhvr>
                                        <p:cTn id="43"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rgbClr val="00B050"/>
            </a:gs>
            <a:gs pos="97000">
              <a:srgbClr val="181D09"/>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752477"/>
            <a:ext cx="9525000" cy="3571877"/>
          </a:xfrm>
          <a:prstGeom prst="rect">
            <a:avLst/>
          </a:prstGeom>
        </p:spPr>
      </p:pic>
      <p:grpSp>
        <p:nvGrpSpPr>
          <p:cNvPr id="51" name="Group 50"/>
          <p:cNvGrpSpPr/>
          <p:nvPr/>
        </p:nvGrpSpPr>
        <p:grpSpPr>
          <a:xfrm>
            <a:off x="381000" y="1905000"/>
            <a:ext cx="9067800" cy="4953000"/>
            <a:chOff x="381000" y="1905000"/>
            <a:chExt cx="9067800" cy="4953000"/>
          </a:xfrm>
        </p:grpSpPr>
        <p:sp>
          <p:nvSpPr>
            <p:cNvPr id="50" name="Rounded Rectangle 49"/>
            <p:cNvSpPr/>
            <p:nvPr/>
          </p:nvSpPr>
          <p:spPr>
            <a:xfrm>
              <a:off x="381000" y="3124200"/>
              <a:ext cx="9067800" cy="3733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4" name="Rounded Rectangle 23"/>
            <p:cNvSpPr/>
            <p:nvPr/>
          </p:nvSpPr>
          <p:spPr>
            <a:xfrm>
              <a:off x="1166125" y="2133600"/>
              <a:ext cx="7520675" cy="76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nvGrpSpPr>
            <p:cNvPr id="23" name="Group 22"/>
            <p:cNvGrpSpPr/>
            <p:nvPr/>
          </p:nvGrpSpPr>
          <p:grpSpPr>
            <a:xfrm>
              <a:off x="771924" y="1905000"/>
              <a:ext cx="8295876" cy="4572000"/>
              <a:chOff x="771924" y="1905000"/>
              <a:chExt cx="8295876" cy="4572000"/>
            </a:xfrm>
          </p:grpSpPr>
          <p:sp>
            <p:nvSpPr>
              <p:cNvPr id="8" name="Text Box 2"/>
              <p:cNvSpPr txBox="1">
                <a:spLocks noChangeArrowheads="1"/>
              </p:cNvSpPr>
              <p:nvPr/>
            </p:nvSpPr>
            <p:spPr bwMode="auto">
              <a:xfrm>
                <a:off x="1166125" y="4129052"/>
                <a:ext cx="3650285" cy="2347948"/>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r>
                  <a:rPr lang="en-US" dirty="0">
                    <a:effectLst/>
                    <a:latin typeface="Arial Black" panose="020B0A04020102020204" pitchFamily="34" charset="0"/>
                    <a:ea typeface="Calibri" panose="020F0502020204030204" pitchFamily="34" charset="0"/>
                    <a:cs typeface="Times New Roman" panose="02020603050405020304" pitchFamily="18" charset="0"/>
                  </a:rPr>
                  <a:t> </a:t>
                </a:r>
                <a:endParaRPr lang="en-US"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105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a:effectLst/>
                    <a:latin typeface="Arial Black" panose="020B0A04020102020204" pitchFamily="34" charset="0"/>
                    <a:ea typeface="Calibri" panose="020F0502020204030204" pitchFamily="34" charset="0"/>
                    <a:cs typeface="Times New Roman" panose="02020603050405020304" pitchFamily="18" charset="0"/>
                  </a:rPr>
                  <a:t> </a:t>
                </a:r>
                <a:endParaRPr lang="en-US" sz="4800" dirty="0" smtClean="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dirty="0" smtClean="0">
                    <a:effectLst/>
                    <a:latin typeface="Arial Black" panose="020B0A04020102020204" pitchFamily="34" charset="0"/>
                    <a:ea typeface="Calibri" panose="020F0502020204030204" pitchFamily="34" charset="0"/>
                    <a:cs typeface="Times New Roman" panose="02020603050405020304" pitchFamily="18" charset="0"/>
                  </a:rPr>
                  <a:t>IMAGE</a:t>
                </a:r>
                <a:endParaRPr lang="en-US" sz="1600" dirty="0">
                  <a:effectLst/>
                  <a:ea typeface="Calibri" panose="020F0502020204030204" pitchFamily="34" charset="0"/>
                  <a:cs typeface="Times New Roman" panose="02020603050405020304" pitchFamily="18" charset="0"/>
                </a:endParaRPr>
              </a:p>
            </p:txBody>
          </p:sp>
          <p:sp>
            <p:nvSpPr>
              <p:cNvPr id="9" name="Text Box 2"/>
              <p:cNvSpPr txBox="1">
                <a:spLocks noChangeArrowheads="1"/>
              </p:cNvSpPr>
              <p:nvPr/>
            </p:nvSpPr>
            <p:spPr bwMode="auto">
              <a:xfrm>
                <a:off x="771924" y="3517849"/>
                <a:ext cx="976036" cy="386742"/>
              </a:xfrm>
              <a:prstGeom prst="rect">
                <a:avLst/>
              </a:prstGeom>
              <a:solidFill>
                <a:schemeClr val="bg1"/>
              </a:solidFill>
              <a:ln>
                <a:no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r>
                  <a:rPr lang="en-US" dirty="0">
                    <a:effectLst/>
                    <a:latin typeface="Arial Black" panose="020B0A04020102020204" pitchFamily="34" charset="0"/>
                    <a:ea typeface="Calibri" panose="020F0502020204030204" pitchFamily="34" charset="0"/>
                    <a:cs typeface="Times New Roman" panose="02020603050405020304" pitchFamily="18" charset="0"/>
                  </a:rPr>
                  <a:t>LOGO</a:t>
                </a:r>
                <a:endParaRPr lang="en-US" dirty="0">
                  <a:effectLst/>
                  <a:ea typeface="Calibri" panose="020F0502020204030204" pitchFamily="34" charset="0"/>
                  <a:cs typeface="Times New Roman" panose="02020603050405020304" pitchFamily="18" charset="0"/>
                </a:endParaRPr>
              </a:p>
            </p:txBody>
          </p:sp>
          <p:sp>
            <p:nvSpPr>
              <p:cNvPr id="10" name="Text Box 2"/>
              <p:cNvSpPr txBox="1">
                <a:spLocks noChangeArrowheads="1"/>
              </p:cNvSpPr>
              <p:nvPr/>
            </p:nvSpPr>
            <p:spPr bwMode="auto">
              <a:xfrm>
                <a:off x="4816754" y="4398220"/>
                <a:ext cx="3650285" cy="844052"/>
              </a:xfrm>
              <a:prstGeom prst="rect">
                <a:avLst/>
              </a:prstGeom>
              <a:solidFill>
                <a:schemeClr val="bg1"/>
              </a:solidFill>
              <a:ln w="38100">
                <a:solidFill>
                  <a:srgbClr val="FF0000"/>
                </a:solidFill>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r>
                  <a:rPr lang="en-US" sz="600" dirty="0">
                    <a:effectLst/>
                    <a:latin typeface="Arial Black" panose="020B0A04020102020204" pitchFamily="34" charset="0"/>
                    <a:ea typeface="Calibri" panose="020F0502020204030204" pitchFamily="34" charset="0"/>
                    <a:cs typeface="Times New Roman" panose="02020603050405020304" pitchFamily="18" charset="0"/>
                  </a:rPr>
                  <a:t> </a:t>
                </a:r>
                <a:endParaRPr lang="en-US" sz="20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2000" dirty="0">
                  <a:effectLst/>
                  <a:ea typeface="Calibri" panose="020F0502020204030204" pitchFamily="34" charset="0"/>
                  <a:cs typeface="Times New Roman" panose="02020603050405020304" pitchFamily="18" charset="0"/>
                </a:endParaRPr>
              </a:p>
            </p:txBody>
          </p:sp>
          <p:sp>
            <p:nvSpPr>
              <p:cNvPr id="11" name="Text Box 2"/>
              <p:cNvSpPr txBox="1">
                <a:spLocks noChangeArrowheads="1"/>
              </p:cNvSpPr>
              <p:nvPr/>
            </p:nvSpPr>
            <p:spPr bwMode="auto">
              <a:xfrm>
                <a:off x="4816754" y="5186579"/>
                <a:ext cx="3650285" cy="888041"/>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r>
                  <a:rPr lang="en-US" sz="600" dirty="0">
                    <a:effectLst/>
                    <a:latin typeface="Arial Black" panose="020B0A04020102020204" pitchFamily="34" charset="0"/>
                    <a:ea typeface="Calibri" panose="020F0502020204030204" pitchFamily="34" charset="0"/>
                    <a:cs typeface="Times New Roman" panose="02020603050405020304" pitchFamily="18" charset="0"/>
                  </a:rPr>
                  <a:t> </a:t>
                </a:r>
                <a:endParaRPr lang="en-US" sz="20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2000" dirty="0">
                  <a:effectLst/>
                  <a:ea typeface="Calibri" panose="020F0502020204030204" pitchFamily="34" charset="0"/>
                  <a:cs typeface="Times New Roman" panose="02020603050405020304" pitchFamily="18" charset="0"/>
                </a:endParaRPr>
              </a:p>
            </p:txBody>
          </p:sp>
          <p:sp>
            <p:nvSpPr>
              <p:cNvPr id="12" name="Text Box 2"/>
              <p:cNvSpPr txBox="1">
                <a:spLocks noChangeArrowheads="1"/>
              </p:cNvSpPr>
              <p:nvPr/>
            </p:nvSpPr>
            <p:spPr bwMode="auto">
              <a:xfrm>
                <a:off x="5485180" y="3517849"/>
                <a:ext cx="685517" cy="281351"/>
              </a:xfrm>
              <a:prstGeom prst="rect">
                <a:avLst/>
              </a:prstGeom>
              <a:solidFill>
                <a:schemeClr val="bg1"/>
              </a:solidFill>
              <a:ln>
                <a:no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r>
                  <a:rPr lang="en-US" sz="1200">
                    <a:effectLst/>
                    <a:latin typeface="Arial Black" panose="020B0A04020102020204" pitchFamily="34" charset="0"/>
                    <a:ea typeface="Calibri" panose="020F0502020204030204" pitchFamily="34" charset="0"/>
                    <a:cs typeface="Times New Roman" panose="02020603050405020304" pitchFamily="18" charset="0"/>
                  </a:rPr>
                  <a:t>TEXT</a:t>
                </a:r>
                <a:endParaRPr lang="en-US" sz="2400">
                  <a:effectLst/>
                  <a:ea typeface="Calibri" panose="020F0502020204030204" pitchFamily="34" charset="0"/>
                  <a:cs typeface="Times New Roman" panose="02020603050405020304" pitchFamily="18" charset="0"/>
                </a:endParaRPr>
              </a:p>
            </p:txBody>
          </p:sp>
          <p:sp>
            <p:nvSpPr>
              <p:cNvPr id="13" name="Text Box 2"/>
              <p:cNvSpPr txBox="1">
                <a:spLocks noChangeArrowheads="1"/>
              </p:cNvSpPr>
              <p:nvPr/>
            </p:nvSpPr>
            <p:spPr bwMode="auto">
              <a:xfrm>
                <a:off x="4731058" y="3517849"/>
                <a:ext cx="685517" cy="281351"/>
              </a:xfrm>
              <a:prstGeom prst="rect">
                <a:avLst/>
              </a:prstGeom>
              <a:solidFill>
                <a:schemeClr val="bg1"/>
              </a:solidFill>
              <a:ln>
                <a:no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r>
                  <a:rPr lang="en-US" sz="1200" dirty="0">
                    <a:effectLst/>
                    <a:latin typeface="Arial Black" panose="020B0A04020102020204" pitchFamily="34" charset="0"/>
                    <a:ea typeface="Calibri" panose="020F0502020204030204" pitchFamily="34" charset="0"/>
                    <a:cs typeface="Times New Roman" panose="02020603050405020304" pitchFamily="18" charset="0"/>
                  </a:rPr>
                  <a:t>TEXT</a:t>
                </a:r>
                <a:endParaRPr lang="en-US" sz="2400" dirty="0">
                  <a:effectLst/>
                  <a:ea typeface="Calibri" panose="020F0502020204030204" pitchFamily="34" charset="0"/>
                  <a:cs typeface="Times New Roman" panose="02020603050405020304" pitchFamily="18" charset="0"/>
                </a:endParaRPr>
              </a:p>
            </p:txBody>
          </p:sp>
          <p:sp>
            <p:nvSpPr>
              <p:cNvPr id="15" name="Text Box 2"/>
              <p:cNvSpPr txBox="1">
                <a:spLocks noChangeArrowheads="1"/>
              </p:cNvSpPr>
              <p:nvPr/>
            </p:nvSpPr>
            <p:spPr bwMode="auto">
              <a:xfrm>
                <a:off x="6239300" y="3517849"/>
                <a:ext cx="685517" cy="281351"/>
              </a:xfrm>
              <a:prstGeom prst="rect">
                <a:avLst/>
              </a:prstGeom>
              <a:solidFill>
                <a:schemeClr val="bg1"/>
              </a:solidFill>
              <a:ln>
                <a:no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r>
                  <a:rPr lang="en-US" sz="1200">
                    <a:effectLst/>
                    <a:latin typeface="Arial Black" panose="020B0A04020102020204" pitchFamily="34" charset="0"/>
                    <a:ea typeface="Calibri" panose="020F0502020204030204" pitchFamily="34" charset="0"/>
                    <a:cs typeface="Times New Roman" panose="02020603050405020304" pitchFamily="18" charset="0"/>
                  </a:rPr>
                  <a:t>TEXT</a:t>
                </a:r>
                <a:endParaRPr lang="en-US" sz="2400">
                  <a:effectLst/>
                  <a:ea typeface="Calibri" panose="020F0502020204030204" pitchFamily="34" charset="0"/>
                  <a:cs typeface="Times New Roman" panose="02020603050405020304" pitchFamily="18" charset="0"/>
                </a:endParaRPr>
              </a:p>
            </p:txBody>
          </p:sp>
          <p:sp>
            <p:nvSpPr>
              <p:cNvPr id="16" name="Text Box 2"/>
              <p:cNvSpPr txBox="1">
                <a:spLocks noChangeArrowheads="1"/>
              </p:cNvSpPr>
              <p:nvPr/>
            </p:nvSpPr>
            <p:spPr bwMode="auto">
              <a:xfrm>
                <a:off x="7713263" y="3517849"/>
                <a:ext cx="1354537" cy="281351"/>
              </a:xfrm>
              <a:prstGeom prst="rect">
                <a:avLst/>
              </a:prstGeom>
              <a:solidFill>
                <a:schemeClr val="bg1"/>
              </a:solidFill>
              <a:ln>
                <a:no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r>
                  <a:rPr lang="en-US" sz="1200">
                    <a:effectLst/>
                    <a:latin typeface="Arial Black" panose="020B0A04020102020204" pitchFamily="34" charset="0"/>
                    <a:ea typeface="Calibri" panose="020F0502020204030204" pitchFamily="34" charset="0"/>
                    <a:cs typeface="Times New Roman" panose="02020603050405020304" pitchFamily="18" charset="0"/>
                  </a:rPr>
                  <a:t>TEXT</a:t>
                </a:r>
                <a:endParaRPr lang="en-US" sz="2400">
                  <a:effectLst/>
                  <a:ea typeface="Calibri" panose="020F0502020204030204" pitchFamily="34" charset="0"/>
                  <a:cs typeface="Times New Roman" panose="02020603050405020304" pitchFamily="18" charset="0"/>
                </a:endParaRPr>
              </a:p>
            </p:txBody>
          </p:sp>
          <p:sp>
            <p:nvSpPr>
              <p:cNvPr id="19" name="Rectangle 18"/>
              <p:cNvSpPr/>
              <p:nvPr/>
            </p:nvSpPr>
            <p:spPr>
              <a:xfrm>
                <a:off x="2514600" y="1905000"/>
                <a:ext cx="5003010" cy="1200329"/>
              </a:xfrm>
              <a:prstGeom prst="rect">
                <a:avLst/>
              </a:prstGeom>
              <a:noFill/>
            </p:spPr>
            <p:txBody>
              <a:bodyPr wrap="square" lIns="91440" tIns="45720" rIns="91440" bIns="45720">
                <a:spAutoFit/>
              </a:bodyPr>
              <a:lstStyle/>
              <a:p>
                <a:pPr algn="ctr"/>
                <a:r>
                  <a:rPr lang="en-US" sz="7200" b="1" cap="none" spc="50" dirty="0" smtClean="0">
                    <a:ln w="9525" cmpd="sng">
                      <a:solidFill>
                        <a:schemeClr val="accent1"/>
                      </a:solidFill>
                      <a:prstDash val="solid"/>
                    </a:ln>
                    <a:solidFill>
                      <a:schemeClr val="bg1"/>
                    </a:solidFill>
                    <a:effectLst>
                      <a:glow rad="38100">
                        <a:schemeClr val="accent1">
                          <a:alpha val="40000"/>
                        </a:schemeClr>
                      </a:glow>
                    </a:effectLst>
                  </a:rPr>
                  <a:t>HOME</a:t>
                </a:r>
                <a:endParaRPr lang="en-US" sz="7200" b="1" cap="none" spc="50" dirty="0">
                  <a:ln w="9525" cmpd="sng">
                    <a:solidFill>
                      <a:schemeClr val="accent1"/>
                    </a:solidFill>
                    <a:prstDash val="solid"/>
                  </a:ln>
                  <a:solidFill>
                    <a:schemeClr val="bg1"/>
                  </a:solidFill>
                  <a:effectLst>
                    <a:glow rad="38100">
                      <a:schemeClr val="accent1">
                        <a:alpha val="40000"/>
                      </a:schemeClr>
                    </a:glow>
                  </a:effectLst>
                </a:endParaRPr>
              </a:p>
            </p:txBody>
          </p:sp>
          <p:sp>
            <p:nvSpPr>
              <p:cNvPr id="37" name="Text Box 2"/>
              <p:cNvSpPr txBox="1">
                <a:spLocks noChangeArrowheads="1"/>
              </p:cNvSpPr>
              <p:nvPr/>
            </p:nvSpPr>
            <p:spPr bwMode="auto">
              <a:xfrm>
                <a:off x="6977453" y="3507269"/>
                <a:ext cx="685517" cy="281351"/>
              </a:xfrm>
              <a:prstGeom prst="rect">
                <a:avLst/>
              </a:prstGeom>
              <a:solidFill>
                <a:schemeClr val="bg1"/>
              </a:solidFill>
              <a:ln>
                <a:no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r>
                  <a:rPr lang="en-US" sz="1200">
                    <a:effectLst/>
                    <a:latin typeface="Arial Black" panose="020B0A04020102020204" pitchFamily="34" charset="0"/>
                    <a:ea typeface="Calibri" panose="020F0502020204030204" pitchFamily="34" charset="0"/>
                    <a:cs typeface="Times New Roman" panose="02020603050405020304" pitchFamily="18" charset="0"/>
                  </a:rPr>
                  <a:t>TEXT</a:t>
                </a:r>
                <a:endParaRPr lang="en-US" sz="2400">
                  <a:effectLst/>
                  <a:ea typeface="Calibri" panose="020F0502020204030204" pitchFamily="34" charset="0"/>
                  <a:cs typeface="Times New Roman" panose="02020603050405020304" pitchFamily="18" charset="0"/>
                </a:endParaRPr>
              </a:p>
            </p:txBody>
          </p:sp>
        </p:grpSp>
      </p:grpSp>
      <p:grpSp>
        <p:nvGrpSpPr>
          <p:cNvPr id="52" name="Group 51"/>
          <p:cNvGrpSpPr/>
          <p:nvPr/>
        </p:nvGrpSpPr>
        <p:grpSpPr>
          <a:xfrm>
            <a:off x="381000" y="1905000"/>
            <a:ext cx="9067800" cy="4953000"/>
            <a:chOff x="381000" y="1905000"/>
            <a:chExt cx="9067800" cy="4953000"/>
          </a:xfrm>
        </p:grpSpPr>
        <p:sp>
          <p:nvSpPr>
            <p:cNvPr id="53" name="Rounded Rectangle 52"/>
            <p:cNvSpPr/>
            <p:nvPr/>
          </p:nvSpPr>
          <p:spPr>
            <a:xfrm>
              <a:off x="381000" y="3124200"/>
              <a:ext cx="9067800" cy="3733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4" name="Rounded Rectangle 53"/>
            <p:cNvSpPr/>
            <p:nvPr/>
          </p:nvSpPr>
          <p:spPr>
            <a:xfrm>
              <a:off x="1166125" y="2133600"/>
              <a:ext cx="7520675" cy="76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nvGrpSpPr>
            <p:cNvPr id="55" name="Group 54"/>
            <p:cNvGrpSpPr/>
            <p:nvPr/>
          </p:nvGrpSpPr>
          <p:grpSpPr>
            <a:xfrm>
              <a:off x="838200" y="1905000"/>
              <a:ext cx="8298485" cy="3800477"/>
              <a:chOff x="838200" y="1905000"/>
              <a:chExt cx="8298485" cy="3800477"/>
            </a:xfrm>
          </p:grpSpPr>
          <p:sp>
            <p:nvSpPr>
              <p:cNvPr id="56" name="Text Box 2"/>
              <p:cNvSpPr txBox="1">
                <a:spLocks noChangeArrowheads="1"/>
              </p:cNvSpPr>
              <p:nvPr/>
            </p:nvSpPr>
            <p:spPr bwMode="auto">
              <a:xfrm>
                <a:off x="3190962" y="3683959"/>
                <a:ext cx="3650285" cy="888041"/>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r>
                  <a:rPr lang="en-US" sz="600" dirty="0">
                    <a:effectLst/>
                    <a:latin typeface="Arial Black" panose="020B0A04020102020204" pitchFamily="34" charset="0"/>
                    <a:ea typeface="Calibri" panose="020F0502020204030204" pitchFamily="34" charset="0"/>
                    <a:cs typeface="Times New Roman" panose="02020603050405020304" pitchFamily="18" charset="0"/>
                  </a:rPr>
                  <a:t> </a:t>
                </a:r>
                <a:endParaRPr lang="en-US" sz="20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2000" dirty="0">
                  <a:effectLst/>
                  <a:ea typeface="Calibri" panose="020F0502020204030204" pitchFamily="34" charset="0"/>
                  <a:cs typeface="Times New Roman" panose="02020603050405020304" pitchFamily="18" charset="0"/>
                </a:endParaRPr>
              </a:p>
            </p:txBody>
          </p:sp>
          <p:sp>
            <p:nvSpPr>
              <p:cNvPr id="57" name="Rectangle 56"/>
              <p:cNvSpPr/>
              <p:nvPr/>
            </p:nvSpPr>
            <p:spPr>
              <a:xfrm>
                <a:off x="2514600" y="1905000"/>
                <a:ext cx="5003010" cy="1200329"/>
              </a:xfrm>
              <a:prstGeom prst="rect">
                <a:avLst/>
              </a:prstGeom>
              <a:noFill/>
            </p:spPr>
            <p:txBody>
              <a:bodyPr wrap="square" lIns="91440" tIns="45720" rIns="91440" bIns="45720">
                <a:spAutoFit/>
              </a:bodyPr>
              <a:lstStyle/>
              <a:p>
                <a:pPr algn="ctr"/>
                <a:r>
                  <a:rPr lang="en-US" sz="7200" b="1" cap="none" spc="50" dirty="0" smtClean="0">
                    <a:ln w="9525" cmpd="sng">
                      <a:solidFill>
                        <a:schemeClr val="accent1"/>
                      </a:solidFill>
                      <a:prstDash val="solid"/>
                    </a:ln>
                    <a:solidFill>
                      <a:schemeClr val="bg1"/>
                    </a:solidFill>
                    <a:effectLst>
                      <a:glow rad="38100">
                        <a:schemeClr val="accent1">
                          <a:alpha val="40000"/>
                        </a:schemeClr>
                      </a:glow>
                    </a:effectLst>
                  </a:rPr>
                  <a:t>SERVICES</a:t>
                </a:r>
                <a:endParaRPr lang="en-US" sz="7200" b="1" cap="none" spc="50" dirty="0">
                  <a:ln w="9525" cmpd="sng">
                    <a:solidFill>
                      <a:schemeClr val="accent1"/>
                    </a:solidFill>
                    <a:prstDash val="solid"/>
                  </a:ln>
                  <a:solidFill>
                    <a:schemeClr val="bg1"/>
                  </a:solidFill>
                  <a:effectLst>
                    <a:glow rad="38100">
                      <a:schemeClr val="accent1">
                        <a:alpha val="40000"/>
                      </a:schemeClr>
                    </a:glow>
                  </a:effectLst>
                </a:endParaRPr>
              </a:p>
            </p:txBody>
          </p:sp>
          <p:sp>
            <p:nvSpPr>
              <p:cNvPr id="58" name="Text Box 2"/>
              <p:cNvSpPr txBox="1">
                <a:spLocks noChangeArrowheads="1"/>
              </p:cNvSpPr>
              <p:nvPr/>
            </p:nvSpPr>
            <p:spPr bwMode="auto">
              <a:xfrm>
                <a:off x="838200" y="4817436"/>
                <a:ext cx="3650285" cy="888041"/>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r>
                  <a:rPr lang="en-US" sz="600" dirty="0">
                    <a:effectLst/>
                    <a:latin typeface="Arial Black" panose="020B0A04020102020204" pitchFamily="34" charset="0"/>
                    <a:ea typeface="Calibri" panose="020F0502020204030204" pitchFamily="34" charset="0"/>
                    <a:cs typeface="Times New Roman" panose="02020603050405020304" pitchFamily="18" charset="0"/>
                  </a:rPr>
                  <a:t> </a:t>
                </a:r>
                <a:endParaRPr lang="en-US" sz="20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2000" dirty="0">
                  <a:effectLst/>
                  <a:ea typeface="Calibri" panose="020F0502020204030204" pitchFamily="34" charset="0"/>
                  <a:cs typeface="Times New Roman" panose="02020603050405020304" pitchFamily="18" charset="0"/>
                </a:endParaRPr>
              </a:p>
            </p:txBody>
          </p:sp>
          <p:sp>
            <p:nvSpPr>
              <p:cNvPr id="59" name="Text Box 2"/>
              <p:cNvSpPr txBox="1">
                <a:spLocks noChangeArrowheads="1"/>
              </p:cNvSpPr>
              <p:nvPr/>
            </p:nvSpPr>
            <p:spPr bwMode="auto">
              <a:xfrm>
                <a:off x="5486400" y="4817435"/>
                <a:ext cx="3650285" cy="888041"/>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r>
                  <a:rPr lang="en-US" sz="600" dirty="0">
                    <a:effectLst/>
                    <a:latin typeface="Arial Black" panose="020B0A04020102020204" pitchFamily="34" charset="0"/>
                    <a:ea typeface="Calibri" panose="020F0502020204030204" pitchFamily="34" charset="0"/>
                    <a:cs typeface="Times New Roman" panose="02020603050405020304" pitchFamily="18" charset="0"/>
                  </a:rPr>
                  <a:t> </a:t>
                </a:r>
                <a:endParaRPr lang="en-US" sz="20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2000" dirty="0">
                  <a:effectLst/>
                  <a:ea typeface="Calibri" panose="020F0502020204030204" pitchFamily="34" charset="0"/>
                  <a:cs typeface="Times New Roman" panose="02020603050405020304" pitchFamily="18" charset="0"/>
                </a:endParaRPr>
              </a:p>
            </p:txBody>
          </p:sp>
        </p:grpSp>
      </p:grpSp>
      <p:grpSp>
        <p:nvGrpSpPr>
          <p:cNvPr id="60" name="Group 59"/>
          <p:cNvGrpSpPr/>
          <p:nvPr/>
        </p:nvGrpSpPr>
        <p:grpSpPr>
          <a:xfrm>
            <a:off x="228600" y="1905000"/>
            <a:ext cx="9448800" cy="4953000"/>
            <a:chOff x="228600" y="1905000"/>
            <a:chExt cx="9448800" cy="4953000"/>
          </a:xfrm>
        </p:grpSpPr>
        <p:sp>
          <p:nvSpPr>
            <p:cNvPr id="61" name="Rounded Rectangle 60"/>
            <p:cNvSpPr/>
            <p:nvPr/>
          </p:nvSpPr>
          <p:spPr>
            <a:xfrm>
              <a:off x="381000" y="3124200"/>
              <a:ext cx="9067800" cy="3733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2" name="Rounded Rectangle 61"/>
            <p:cNvSpPr/>
            <p:nvPr/>
          </p:nvSpPr>
          <p:spPr>
            <a:xfrm>
              <a:off x="1166125" y="2133600"/>
              <a:ext cx="7520675" cy="76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nvGrpSpPr>
            <p:cNvPr id="63" name="Group 62"/>
            <p:cNvGrpSpPr/>
            <p:nvPr/>
          </p:nvGrpSpPr>
          <p:grpSpPr>
            <a:xfrm>
              <a:off x="228600" y="1905000"/>
              <a:ext cx="9448800" cy="4800600"/>
              <a:chOff x="228600" y="1905000"/>
              <a:chExt cx="9448800" cy="4800600"/>
            </a:xfrm>
          </p:grpSpPr>
          <p:sp>
            <p:nvSpPr>
              <p:cNvPr id="64" name="Text Box 2"/>
              <p:cNvSpPr txBox="1">
                <a:spLocks noChangeArrowheads="1"/>
              </p:cNvSpPr>
              <p:nvPr/>
            </p:nvSpPr>
            <p:spPr bwMode="auto">
              <a:xfrm>
                <a:off x="838200" y="5817559"/>
                <a:ext cx="3650285" cy="888041"/>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r>
                  <a:rPr lang="en-US" sz="600" dirty="0">
                    <a:effectLst/>
                    <a:latin typeface="Arial Black" panose="020B0A04020102020204" pitchFamily="34" charset="0"/>
                    <a:ea typeface="Calibri" panose="020F0502020204030204" pitchFamily="34" charset="0"/>
                    <a:cs typeface="Times New Roman" panose="02020603050405020304" pitchFamily="18" charset="0"/>
                  </a:rPr>
                  <a:t> </a:t>
                </a:r>
                <a:endParaRPr lang="en-US" sz="20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2000" dirty="0">
                  <a:effectLst/>
                  <a:ea typeface="Calibri" panose="020F0502020204030204" pitchFamily="34" charset="0"/>
                  <a:cs typeface="Times New Roman" panose="02020603050405020304" pitchFamily="18" charset="0"/>
                </a:endParaRPr>
              </a:p>
            </p:txBody>
          </p:sp>
          <p:sp>
            <p:nvSpPr>
              <p:cNvPr id="65" name="Rectangle 64"/>
              <p:cNvSpPr/>
              <p:nvPr/>
            </p:nvSpPr>
            <p:spPr>
              <a:xfrm>
                <a:off x="228600" y="1905000"/>
                <a:ext cx="9448800" cy="1200329"/>
              </a:xfrm>
              <a:prstGeom prst="rect">
                <a:avLst/>
              </a:prstGeom>
              <a:noFill/>
            </p:spPr>
            <p:txBody>
              <a:bodyPr wrap="square" lIns="91440" tIns="45720" rIns="91440" bIns="45720">
                <a:spAutoFit/>
              </a:bodyPr>
              <a:lstStyle/>
              <a:p>
                <a:pPr algn="ctr"/>
                <a:r>
                  <a:rPr lang="en-US" sz="7200" b="1" cap="none" spc="50" dirty="0" smtClean="0">
                    <a:ln w="9525" cmpd="sng">
                      <a:solidFill>
                        <a:schemeClr val="accent1"/>
                      </a:solidFill>
                      <a:prstDash val="solid"/>
                    </a:ln>
                    <a:solidFill>
                      <a:schemeClr val="bg1"/>
                    </a:solidFill>
                    <a:effectLst>
                      <a:glow rad="38100">
                        <a:schemeClr val="accent1">
                          <a:alpha val="40000"/>
                        </a:schemeClr>
                      </a:glow>
                    </a:effectLst>
                  </a:rPr>
                  <a:t>SET APPOINTMENT</a:t>
                </a:r>
                <a:endParaRPr lang="en-US" sz="7200" b="1" cap="none" spc="50" dirty="0">
                  <a:ln w="9525" cmpd="sng">
                    <a:solidFill>
                      <a:schemeClr val="accent1"/>
                    </a:solidFill>
                    <a:prstDash val="solid"/>
                  </a:ln>
                  <a:solidFill>
                    <a:schemeClr val="bg1"/>
                  </a:solidFill>
                  <a:effectLst>
                    <a:glow rad="38100">
                      <a:schemeClr val="accent1">
                        <a:alpha val="40000"/>
                      </a:schemeClr>
                    </a:glow>
                  </a:effectLst>
                </a:endParaRPr>
              </a:p>
            </p:txBody>
          </p:sp>
          <p:sp>
            <p:nvSpPr>
              <p:cNvPr id="66" name="Text Box 2"/>
              <p:cNvSpPr txBox="1">
                <a:spLocks noChangeArrowheads="1"/>
              </p:cNvSpPr>
              <p:nvPr/>
            </p:nvSpPr>
            <p:spPr bwMode="auto">
              <a:xfrm>
                <a:off x="838200" y="4937795"/>
                <a:ext cx="3650285" cy="888041"/>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r>
                  <a:rPr lang="en-US" sz="600" dirty="0">
                    <a:effectLst/>
                    <a:latin typeface="Arial Black" panose="020B0A04020102020204" pitchFamily="34" charset="0"/>
                    <a:ea typeface="Calibri" panose="020F0502020204030204" pitchFamily="34" charset="0"/>
                    <a:cs typeface="Times New Roman" panose="02020603050405020304" pitchFamily="18" charset="0"/>
                  </a:rPr>
                  <a:t> </a:t>
                </a:r>
                <a:endParaRPr lang="en-US" sz="20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2000" dirty="0">
                  <a:effectLst/>
                  <a:ea typeface="Calibri" panose="020F0502020204030204" pitchFamily="34" charset="0"/>
                  <a:cs typeface="Times New Roman" panose="02020603050405020304" pitchFamily="18" charset="0"/>
                </a:endParaRPr>
              </a:p>
            </p:txBody>
          </p:sp>
          <p:sp>
            <p:nvSpPr>
              <p:cNvPr id="67" name="Text Box 2"/>
              <p:cNvSpPr txBox="1">
                <a:spLocks noChangeArrowheads="1"/>
              </p:cNvSpPr>
              <p:nvPr/>
            </p:nvSpPr>
            <p:spPr bwMode="auto">
              <a:xfrm>
                <a:off x="5188915" y="3867330"/>
                <a:ext cx="3650285" cy="2609670"/>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r>
                  <a:rPr lang="en-US" sz="600" dirty="0">
                    <a:effectLst/>
                    <a:latin typeface="Arial Black" panose="020B0A04020102020204" pitchFamily="34" charset="0"/>
                    <a:ea typeface="Calibri" panose="020F0502020204030204" pitchFamily="34" charset="0"/>
                    <a:cs typeface="Times New Roman" panose="02020603050405020304" pitchFamily="18" charset="0"/>
                  </a:rPr>
                  <a:t> </a:t>
                </a:r>
                <a:endParaRPr lang="en-US" sz="20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24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2000" dirty="0">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dirty="0" smtClean="0">
                    <a:effectLst/>
                    <a:latin typeface="Arial Black" panose="020B0A04020102020204" pitchFamily="34" charset="0"/>
                    <a:ea typeface="Calibri" panose="020F0502020204030204" pitchFamily="34" charset="0"/>
                    <a:cs typeface="Times New Roman" panose="02020603050405020304" pitchFamily="18" charset="0"/>
                  </a:rPr>
                  <a:t>IMAGE</a:t>
                </a:r>
                <a:endParaRPr lang="en-US" sz="2000" dirty="0">
                  <a:effectLst/>
                  <a:ea typeface="Calibri" panose="020F0502020204030204" pitchFamily="34" charset="0"/>
                  <a:cs typeface="Times New Roman" panose="02020603050405020304" pitchFamily="18" charset="0"/>
                </a:endParaRPr>
              </a:p>
            </p:txBody>
          </p:sp>
          <p:sp>
            <p:nvSpPr>
              <p:cNvPr id="68" name="Text Box 2"/>
              <p:cNvSpPr txBox="1">
                <a:spLocks noChangeArrowheads="1"/>
              </p:cNvSpPr>
              <p:nvPr/>
            </p:nvSpPr>
            <p:spPr bwMode="auto">
              <a:xfrm>
                <a:off x="838200" y="3333254"/>
                <a:ext cx="1828800" cy="534075"/>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endParaRPr lang="en-US" sz="1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1100" dirty="0">
                  <a:effectLst/>
                  <a:ea typeface="Calibri" panose="020F0502020204030204" pitchFamily="34" charset="0"/>
                  <a:cs typeface="Times New Roman" panose="02020603050405020304" pitchFamily="18" charset="0"/>
                </a:endParaRPr>
              </a:p>
            </p:txBody>
          </p:sp>
          <p:sp>
            <p:nvSpPr>
              <p:cNvPr id="69" name="Text Box 2"/>
              <p:cNvSpPr txBox="1">
                <a:spLocks noChangeArrowheads="1"/>
              </p:cNvSpPr>
              <p:nvPr/>
            </p:nvSpPr>
            <p:spPr bwMode="auto">
              <a:xfrm>
                <a:off x="2663342" y="3338669"/>
                <a:ext cx="1828800" cy="534075"/>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endParaRPr lang="en-US" sz="1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1100" dirty="0">
                  <a:effectLst/>
                  <a:ea typeface="Calibri" panose="020F0502020204030204" pitchFamily="34" charset="0"/>
                  <a:cs typeface="Times New Roman" panose="02020603050405020304" pitchFamily="18" charset="0"/>
                </a:endParaRPr>
              </a:p>
            </p:txBody>
          </p:sp>
          <p:sp>
            <p:nvSpPr>
              <p:cNvPr id="70" name="Text Box 2"/>
              <p:cNvSpPr txBox="1">
                <a:spLocks noChangeArrowheads="1"/>
              </p:cNvSpPr>
              <p:nvPr/>
            </p:nvSpPr>
            <p:spPr bwMode="auto">
              <a:xfrm>
                <a:off x="834543" y="3780163"/>
                <a:ext cx="1828800" cy="534075"/>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endParaRPr lang="en-US" sz="1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1100" dirty="0">
                  <a:effectLst/>
                  <a:ea typeface="Calibri" panose="020F0502020204030204" pitchFamily="34" charset="0"/>
                  <a:cs typeface="Times New Roman" panose="02020603050405020304" pitchFamily="18" charset="0"/>
                </a:endParaRPr>
              </a:p>
            </p:txBody>
          </p:sp>
          <p:sp>
            <p:nvSpPr>
              <p:cNvPr id="71" name="Text Box 2"/>
              <p:cNvSpPr txBox="1">
                <a:spLocks noChangeArrowheads="1"/>
              </p:cNvSpPr>
              <p:nvPr/>
            </p:nvSpPr>
            <p:spPr bwMode="auto">
              <a:xfrm>
                <a:off x="2659685" y="3785578"/>
                <a:ext cx="1828800" cy="534075"/>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endParaRPr lang="en-US" sz="1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1100" dirty="0">
                  <a:effectLst/>
                  <a:ea typeface="Calibri" panose="020F0502020204030204" pitchFamily="34" charset="0"/>
                  <a:cs typeface="Times New Roman" panose="02020603050405020304" pitchFamily="18" charset="0"/>
                </a:endParaRPr>
              </a:p>
            </p:txBody>
          </p:sp>
          <p:sp>
            <p:nvSpPr>
              <p:cNvPr id="72" name="Text Box 2"/>
              <p:cNvSpPr txBox="1">
                <a:spLocks noChangeArrowheads="1"/>
              </p:cNvSpPr>
              <p:nvPr/>
            </p:nvSpPr>
            <p:spPr bwMode="auto">
              <a:xfrm>
                <a:off x="830886" y="4227072"/>
                <a:ext cx="1828800" cy="534075"/>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endParaRPr lang="en-US" sz="1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1100" dirty="0">
                  <a:effectLst/>
                  <a:ea typeface="Calibri" panose="020F0502020204030204" pitchFamily="34" charset="0"/>
                  <a:cs typeface="Times New Roman" panose="02020603050405020304" pitchFamily="18" charset="0"/>
                </a:endParaRPr>
              </a:p>
            </p:txBody>
          </p:sp>
          <p:sp>
            <p:nvSpPr>
              <p:cNvPr id="73" name="Text Box 2"/>
              <p:cNvSpPr txBox="1">
                <a:spLocks noChangeArrowheads="1"/>
              </p:cNvSpPr>
              <p:nvPr/>
            </p:nvSpPr>
            <p:spPr bwMode="auto">
              <a:xfrm>
                <a:off x="2656028" y="4232487"/>
                <a:ext cx="1828800" cy="534075"/>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endParaRPr lang="en-US" sz="1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1100" dirty="0">
                  <a:effectLst/>
                  <a:ea typeface="Calibri" panose="020F0502020204030204" pitchFamily="34" charset="0"/>
                  <a:cs typeface="Times New Roman" panose="02020603050405020304" pitchFamily="18" charset="0"/>
                </a:endParaRPr>
              </a:p>
            </p:txBody>
          </p:sp>
        </p:grpSp>
      </p:grpSp>
      <p:grpSp>
        <p:nvGrpSpPr>
          <p:cNvPr id="74" name="Group 73"/>
          <p:cNvGrpSpPr/>
          <p:nvPr/>
        </p:nvGrpSpPr>
        <p:grpSpPr>
          <a:xfrm>
            <a:off x="228600" y="1905000"/>
            <a:ext cx="9448800" cy="4953000"/>
            <a:chOff x="228600" y="1905000"/>
            <a:chExt cx="9448800" cy="4953000"/>
          </a:xfrm>
        </p:grpSpPr>
        <p:sp>
          <p:nvSpPr>
            <p:cNvPr id="75" name="Rounded Rectangle 74"/>
            <p:cNvSpPr/>
            <p:nvPr/>
          </p:nvSpPr>
          <p:spPr>
            <a:xfrm>
              <a:off x="381000" y="3124200"/>
              <a:ext cx="9067800" cy="3733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6" name="Rounded Rectangle 75"/>
            <p:cNvSpPr/>
            <p:nvPr/>
          </p:nvSpPr>
          <p:spPr>
            <a:xfrm>
              <a:off x="1166125" y="2133600"/>
              <a:ext cx="7520675" cy="76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nvGrpSpPr>
            <p:cNvPr id="77" name="Group 76"/>
            <p:cNvGrpSpPr/>
            <p:nvPr/>
          </p:nvGrpSpPr>
          <p:grpSpPr>
            <a:xfrm>
              <a:off x="228600" y="1905000"/>
              <a:ext cx="9448800" cy="4819681"/>
              <a:chOff x="228600" y="1905000"/>
              <a:chExt cx="9448800" cy="4819681"/>
            </a:xfrm>
          </p:grpSpPr>
          <p:sp>
            <p:nvSpPr>
              <p:cNvPr id="78" name="Rectangle 77"/>
              <p:cNvSpPr/>
              <p:nvPr/>
            </p:nvSpPr>
            <p:spPr>
              <a:xfrm>
                <a:off x="228600" y="1905000"/>
                <a:ext cx="9448800" cy="1200329"/>
              </a:xfrm>
              <a:prstGeom prst="rect">
                <a:avLst/>
              </a:prstGeom>
              <a:noFill/>
            </p:spPr>
            <p:txBody>
              <a:bodyPr wrap="square" lIns="91440" tIns="45720" rIns="91440" bIns="45720">
                <a:spAutoFit/>
              </a:bodyPr>
              <a:lstStyle/>
              <a:p>
                <a:pPr algn="ctr"/>
                <a:r>
                  <a:rPr lang="en-US" sz="7200" b="1" cap="none" spc="50" dirty="0" smtClean="0">
                    <a:ln w="9525" cmpd="sng">
                      <a:solidFill>
                        <a:schemeClr val="accent1"/>
                      </a:solidFill>
                      <a:prstDash val="solid"/>
                    </a:ln>
                    <a:solidFill>
                      <a:schemeClr val="bg1"/>
                    </a:solidFill>
                    <a:effectLst>
                      <a:glow rad="38100">
                        <a:schemeClr val="accent1">
                          <a:alpha val="40000"/>
                        </a:schemeClr>
                      </a:glow>
                    </a:effectLst>
                  </a:rPr>
                  <a:t>FOOTER</a:t>
                </a:r>
                <a:endParaRPr lang="en-US" sz="7200" b="1" cap="none" spc="50" dirty="0">
                  <a:ln w="9525" cmpd="sng">
                    <a:solidFill>
                      <a:schemeClr val="accent1"/>
                    </a:solidFill>
                    <a:prstDash val="solid"/>
                  </a:ln>
                  <a:solidFill>
                    <a:schemeClr val="bg1"/>
                  </a:solidFill>
                  <a:effectLst>
                    <a:glow rad="38100">
                      <a:schemeClr val="accent1">
                        <a:alpha val="40000"/>
                      </a:schemeClr>
                    </a:glow>
                  </a:effectLst>
                </a:endParaRPr>
              </a:p>
            </p:txBody>
          </p:sp>
          <p:sp>
            <p:nvSpPr>
              <p:cNvPr id="79" name="Text Box 2"/>
              <p:cNvSpPr txBox="1">
                <a:spLocks noChangeArrowheads="1"/>
              </p:cNvSpPr>
              <p:nvPr/>
            </p:nvSpPr>
            <p:spPr bwMode="auto">
              <a:xfrm>
                <a:off x="838200" y="3333254"/>
                <a:ext cx="1828800" cy="534075"/>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endParaRPr lang="en-US" sz="1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1100" dirty="0">
                  <a:effectLst/>
                  <a:ea typeface="Calibri" panose="020F0502020204030204" pitchFamily="34" charset="0"/>
                  <a:cs typeface="Times New Roman" panose="02020603050405020304" pitchFamily="18" charset="0"/>
                </a:endParaRPr>
              </a:p>
            </p:txBody>
          </p:sp>
          <p:sp>
            <p:nvSpPr>
              <p:cNvPr id="80" name="Text Box 2"/>
              <p:cNvSpPr txBox="1">
                <a:spLocks noChangeArrowheads="1"/>
              </p:cNvSpPr>
              <p:nvPr/>
            </p:nvSpPr>
            <p:spPr bwMode="auto">
              <a:xfrm>
                <a:off x="834542" y="3886200"/>
                <a:ext cx="2823057" cy="534075"/>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endParaRPr lang="en-US" sz="1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1100" dirty="0">
                  <a:effectLst/>
                  <a:ea typeface="Calibri" panose="020F0502020204030204" pitchFamily="34" charset="0"/>
                  <a:cs typeface="Times New Roman" panose="02020603050405020304" pitchFamily="18" charset="0"/>
                </a:endParaRPr>
              </a:p>
            </p:txBody>
          </p:sp>
          <p:sp>
            <p:nvSpPr>
              <p:cNvPr id="81" name="Text Box 2"/>
              <p:cNvSpPr txBox="1">
                <a:spLocks noChangeArrowheads="1"/>
              </p:cNvSpPr>
              <p:nvPr/>
            </p:nvSpPr>
            <p:spPr bwMode="auto">
              <a:xfrm>
                <a:off x="4114800" y="3347135"/>
                <a:ext cx="1371600" cy="534075"/>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endParaRPr lang="en-US" sz="1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1100" dirty="0">
                  <a:effectLst/>
                  <a:ea typeface="Calibri" panose="020F0502020204030204" pitchFamily="34" charset="0"/>
                  <a:cs typeface="Times New Roman" panose="02020603050405020304" pitchFamily="18" charset="0"/>
                </a:endParaRPr>
              </a:p>
            </p:txBody>
          </p:sp>
          <p:sp>
            <p:nvSpPr>
              <p:cNvPr id="82" name="Text Box 2"/>
              <p:cNvSpPr txBox="1">
                <a:spLocks noChangeArrowheads="1"/>
              </p:cNvSpPr>
              <p:nvPr/>
            </p:nvSpPr>
            <p:spPr bwMode="auto">
              <a:xfrm>
                <a:off x="5867400" y="3347135"/>
                <a:ext cx="1371600" cy="534075"/>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endParaRPr lang="en-US" sz="1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1100" dirty="0">
                  <a:effectLst/>
                  <a:ea typeface="Calibri" panose="020F0502020204030204" pitchFamily="34" charset="0"/>
                  <a:cs typeface="Times New Roman" panose="02020603050405020304" pitchFamily="18" charset="0"/>
                </a:endParaRPr>
              </a:p>
            </p:txBody>
          </p:sp>
          <p:sp>
            <p:nvSpPr>
              <p:cNvPr id="83" name="Text Box 2"/>
              <p:cNvSpPr txBox="1">
                <a:spLocks noChangeArrowheads="1"/>
              </p:cNvSpPr>
              <p:nvPr/>
            </p:nvSpPr>
            <p:spPr bwMode="auto">
              <a:xfrm>
                <a:off x="7620000" y="3347135"/>
                <a:ext cx="1371600" cy="534075"/>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endParaRPr lang="en-US" sz="1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1100" dirty="0">
                  <a:effectLst/>
                  <a:ea typeface="Calibri" panose="020F0502020204030204" pitchFamily="34" charset="0"/>
                  <a:cs typeface="Times New Roman" panose="02020603050405020304" pitchFamily="18" charset="0"/>
                </a:endParaRPr>
              </a:p>
            </p:txBody>
          </p:sp>
          <p:sp>
            <p:nvSpPr>
              <p:cNvPr id="84" name="Text Box 2"/>
              <p:cNvSpPr txBox="1">
                <a:spLocks noChangeArrowheads="1"/>
              </p:cNvSpPr>
              <p:nvPr/>
            </p:nvSpPr>
            <p:spPr bwMode="auto">
              <a:xfrm>
                <a:off x="4114800" y="3886200"/>
                <a:ext cx="1371600" cy="534075"/>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endParaRPr lang="en-US" sz="1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1100" dirty="0">
                  <a:effectLst/>
                  <a:ea typeface="Calibri" panose="020F0502020204030204" pitchFamily="34" charset="0"/>
                  <a:cs typeface="Times New Roman" panose="02020603050405020304" pitchFamily="18" charset="0"/>
                </a:endParaRPr>
              </a:p>
            </p:txBody>
          </p:sp>
          <p:sp>
            <p:nvSpPr>
              <p:cNvPr id="85" name="Text Box 2"/>
              <p:cNvSpPr txBox="1">
                <a:spLocks noChangeArrowheads="1"/>
              </p:cNvSpPr>
              <p:nvPr/>
            </p:nvSpPr>
            <p:spPr bwMode="auto">
              <a:xfrm>
                <a:off x="5867400" y="3886200"/>
                <a:ext cx="1371600" cy="534075"/>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endParaRPr lang="en-US" sz="1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1100" dirty="0">
                  <a:effectLst/>
                  <a:ea typeface="Calibri" panose="020F0502020204030204" pitchFamily="34" charset="0"/>
                  <a:cs typeface="Times New Roman" panose="02020603050405020304" pitchFamily="18" charset="0"/>
                </a:endParaRPr>
              </a:p>
            </p:txBody>
          </p:sp>
          <p:sp>
            <p:nvSpPr>
              <p:cNvPr id="86" name="Text Box 2"/>
              <p:cNvSpPr txBox="1">
                <a:spLocks noChangeArrowheads="1"/>
              </p:cNvSpPr>
              <p:nvPr/>
            </p:nvSpPr>
            <p:spPr bwMode="auto">
              <a:xfrm>
                <a:off x="7620000" y="3886200"/>
                <a:ext cx="1371600" cy="534075"/>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endParaRPr lang="en-US" sz="1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1100" dirty="0">
                  <a:effectLst/>
                  <a:ea typeface="Calibri" panose="020F0502020204030204" pitchFamily="34" charset="0"/>
                  <a:cs typeface="Times New Roman" panose="02020603050405020304" pitchFamily="18" charset="0"/>
                </a:endParaRPr>
              </a:p>
            </p:txBody>
          </p:sp>
          <p:sp>
            <p:nvSpPr>
              <p:cNvPr id="87" name="Text Box 2"/>
              <p:cNvSpPr txBox="1">
                <a:spLocks noChangeArrowheads="1"/>
              </p:cNvSpPr>
              <p:nvPr/>
            </p:nvSpPr>
            <p:spPr bwMode="auto">
              <a:xfrm>
                <a:off x="4114800" y="4419600"/>
                <a:ext cx="1371600" cy="534075"/>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endParaRPr lang="en-US" sz="1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1100" dirty="0">
                  <a:effectLst/>
                  <a:ea typeface="Calibri" panose="020F0502020204030204" pitchFamily="34" charset="0"/>
                  <a:cs typeface="Times New Roman" panose="02020603050405020304" pitchFamily="18" charset="0"/>
                </a:endParaRPr>
              </a:p>
            </p:txBody>
          </p:sp>
          <p:sp>
            <p:nvSpPr>
              <p:cNvPr id="88" name="Text Box 2"/>
              <p:cNvSpPr txBox="1">
                <a:spLocks noChangeArrowheads="1"/>
              </p:cNvSpPr>
              <p:nvPr/>
            </p:nvSpPr>
            <p:spPr bwMode="auto">
              <a:xfrm>
                <a:off x="4114800" y="4953000"/>
                <a:ext cx="1371600" cy="534075"/>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endParaRPr lang="en-US" sz="1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1100" dirty="0">
                  <a:effectLst/>
                  <a:ea typeface="Calibri" panose="020F0502020204030204" pitchFamily="34" charset="0"/>
                  <a:cs typeface="Times New Roman" panose="02020603050405020304" pitchFamily="18" charset="0"/>
                </a:endParaRPr>
              </a:p>
            </p:txBody>
          </p:sp>
          <p:sp>
            <p:nvSpPr>
              <p:cNvPr id="89" name="Text Box 2"/>
              <p:cNvSpPr txBox="1">
                <a:spLocks noChangeArrowheads="1"/>
              </p:cNvSpPr>
              <p:nvPr/>
            </p:nvSpPr>
            <p:spPr bwMode="auto">
              <a:xfrm>
                <a:off x="834543" y="4495125"/>
                <a:ext cx="2823057" cy="534075"/>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endParaRPr lang="en-US" sz="1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1100" dirty="0">
                  <a:effectLst/>
                  <a:ea typeface="Calibri" panose="020F0502020204030204" pitchFamily="34" charset="0"/>
                  <a:cs typeface="Times New Roman" panose="02020603050405020304" pitchFamily="18" charset="0"/>
                </a:endParaRPr>
              </a:p>
            </p:txBody>
          </p:sp>
          <p:sp>
            <p:nvSpPr>
              <p:cNvPr id="90" name="Text Box 2"/>
              <p:cNvSpPr txBox="1">
                <a:spLocks noChangeArrowheads="1"/>
              </p:cNvSpPr>
              <p:nvPr/>
            </p:nvSpPr>
            <p:spPr bwMode="auto">
              <a:xfrm>
                <a:off x="834544" y="5104050"/>
                <a:ext cx="2823057" cy="534075"/>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endParaRPr lang="en-US" sz="1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1100" dirty="0">
                  <a:effectLst/>
                  <a:ea typeface="Calibri" panose="020F0502020204030204" pitchFamily="34" charset="0"/>
                  <a:cs typeface="Times New Roman" panose="02020603050405020304" pitchFamily="18" charset="0"/>
                </a:endParaRPr>
              </a:p>
            </p:txBody>
          </p:sp>
          <p:sp>
            <p:nvSpPr>
              <p:cNvPr id="91" name="Text Box 2"/>
              <p:cNvSpPr txBox="1">
                <a:spLocks noChangeArrowheads="1"/>
              </p:cNvSpPr>
              <p:nvPr/>
            </p:nvSpPr>
            <p:spPr bwMode="auto">
              <a:xfrm>
                <a:off x="3389071" y="6190606"/>
                <a:ext cx="2823057" cy="534075"/>
              </a:xfrm>
              <a:prstGeom prst="rect">
                <a:avLst/>
              </a:prstGeom>
              <a:solidFill>
                <a:schemeClr val="bg1"/>
              </a:solidFill>
              <a:ln>
                <a:headEnd/>
                <a:tailEnd/>
              </a:ln>
              <a:effectLst>
                <a:outerShdw blurRad="50800" dist="38100" dir="2700000" algn="tl" rotWithShape="0">
                  <a:prstClr val="black">
                    <a:alpha val="40000"/>
                  </a:prstClr>
                </a:outerShdw>
                <a:softEdge rad="76200"/>
              </a:effectLst>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800"/>
                  </a:spcAft>
                </a:pPr>
                <a:endParaRPr lang="en-US" sz="1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smtClean="0">
                    <a:effectLst/>
                    <a:latin typeface="Arial Black" panose="020B0A04020102020204" pitchFamily="34" charset="0"/>
                    <a:ea typeface="Calibri" panose="020F0502020204030204" pitchFamily="34" charset="0"/>
                    <a:cs typeface="Times New Roman" panose="02020603050405020304" pitchFamily="18" charset="0"/>
                  </a:rPr>
                  <a:t>TEXT</a:t>
                </a:r>
                <a:endParaRPr lang="en-US" sz="1100" dirty="0">
                  <a:effectLst/>
                  <a:ea typeface="Calibri" panose="020F0502020204030204" pitchFamily="34" charset="0"/>
                  <a:cs typeface="Times New Roman" panose="02020603050405020304" pitchFamily="18" charset="0"/>
                </a:endParaRPr>
              </a:p>
            </p:txBody>
          </p:sp>
        </p:grpSp>
      </p:grpSp>
    </p:spTree>
    <p:extLst>
      <p:ext uri="{BB962C8B-B14F-4D97-AF65-F5344CB8AC3E}">
        <p14:creationId xmlns:p14="http://schemas.microsoft.com/office/powerpoint/2010/main" val="36350045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circle(in)">
                                      <p:cBhvr>
                                        <p:cTn id="12" dur="20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1000"/>
                                        <p:tgtEl>
                                          <p:spTgt spid="60"/>
                                        </p:tgtEl>
                                      </p:cBhvr>
                                    </p:animEffect>
                                    <p:anim calcmode="lin" valueType="num">
                                      <p:cBhvr>
                                        <p:cTn id="18" dur="1000" fill="hold"/>
                                        <p:tgtEl>
                                          <p:spTgt spid="60"/>
                                        </p:tgtEl>
                                        <p:attrNameLst>
                                          <p:attrName>ppt_x</p:attrName>
                                        </p:attrNameLst>
                                      </p:cBhvr>
                                      <p:tavLst>
                                        <p:tav tm="0">
                                          <p:val>
                                            <p:strVal val="#ppt_x"/>
                                          </p:val>
                                        </p:tav>
                                        <p:tav tm="100000">
                                          <p:val>
                                            <p:strVal val="#ppt_x"/>
                                          </p:val>
                                        </p:tav>
                                      </p:tavLst>
                                    </p:anim>
                                    <p:anim calcmode="lin" valueType="num">
                                      <p:cBhvr>
                                        <p:cTn id="1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randombar(horizontal)">
                                      <p:cBhvr>
                                        <p:cTn id="2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3190</TotalTime>
  <Words>656</Words>
  <Application>Microsoft Office PowerPoint</Application>
  <PresentationFormat>Custom</PresentationFormat>
  <Paragraphs>195</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Roboto</vt:lpstr>
      <vt:lpstr>Arial</vt:lpstr>
      <vt:lpstr>Calibri</vt:lpstr>
      <vt:lpstr>Roboto Condensed</vt:lpstr>
      <vt:lpstr>Wingdings</vt:lpstr>
      <vt:lpstr>Times New Roman</vt:lpstr>
      <vt:lpstr>Arial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Photography Exhibition Presentation</dc:title>
  <dc:creator>Roland Ruiz</dc:creator>
  <cp:lastModifiedBy>Ryzen</cp:lastModifiedBy>
  <cp:revision>146</cp:revision>
  <dcterms:created xsi:type="dcterms:W3CDTF">2006-08-16T00:00:00Z</dcterms:created>
  <dcterms:modified xsi:type="dcterms:W3CDTF">2023-03-28T07:33:10Z</dcterms:modified>
  <dc:identifier>DAFZa6sZlTM</dc:identifier>
</cp:coreProperties>
</file>