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t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t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3.png"/><Relationship Id="rId5"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6.pn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pic>
        <p:nvPicPr>
          <p:cNvPr id="53" name="Shape 53"/>
          <p:cNvPicPr preferRelativeResize="0"/>
          <p:nvPr/>
        </p:nvPicPr>
        <p:blipFill>
          <a:blip r:embed="rId3">
            <a:alphaModFix/>
          </a:blip>
          <a:stretch>
            <a:fillRect/>
          </a:stretch>
        </p:blipFill>
        <p:spPr>
          <a:xfrm>
            <a:off x="728574" y="187762"/>
            <a:ext cx="7305323" cy="47679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311700" y="233475"/>
            <a:ext cx="8520599" cy="853799"/>
          </a:xfrm>
          <a:prstGeom prst="rect">
            <a:avLst/>
          </a:prstGeom>
        </p:spPr>
        <p:txBody>
          <a:bodyPr anchorCtr="0" anchor="b" bIns="91425" lIns="91425" rIns="91425" tIns="91425">
            <a:noAutofit/>
          </a:bodyPr>
          <a:lstStyle/>
          <a:p>
            <a:pPr algn="l">
              <a:spcBef>
                <a:spcPts val="0"/>
              </a:spcBef>
              <a:buNone/>
            </a:pPr>
            <a:r>
              <a:rPr lang="tr"/>
              <a:t>          While vs For </a:t>
            </a:r>
          </a:p>
        </p:txBody>
      </p:sp>
      <p:sp>
        <p:nvSpPr>
          <p:cNvPr id="105" name="Shape 105"/>
          <p:cNvSpPr txBox="1"/>
          <p:nvPr/>
        </p:nvSpPr>
        <p:spPr>
          <a:xfrm>
            <a:off x="956950" y="1381025"/>
            <a:ext cx="3120900" cy="3251399"/>
          </a:xfrm>
          <a:prstGeom prst="rect">
            <a:avLst/>
          </a:prstGeom>
          <a:noFill/>
          <a:ln>
            <a:noFill/>
          </a:ln>
        </p:spPr>
        <p:txBody>
          <a:bodyPr anchorCtr="0" anchor="t" bIns="91425" lIns="91425" rIns="91425" tIns="91425">
            <a:noAutofit/>
          </a:bodyPr>
          <a:lstStyle/>
          <a:p>
            <a:pPr lvl="0" rtl="0">
              <a:lnSpc>
                <a:spcPct val="115000"/>
              </a:lnSpc>
              <a:spcBef>
                <a:spcPts val="400"/>
              </a:spcBef>
              <a:buNone/>
            </a:pPr>
            <a:r>
              <a:rPr b="1" lang="tr" sz="1800">
                <a:solidFill>
                  <a:schemeClr val="dk1"/>
                </a:solidFill>
              </a:rPr>
              <a:t>While:</a:t>
            </a:r>
          </a:p>
          <a:p>
            <a:pPr lvl="0" rtl="0">
              <a:lnSpc>
                <a:spcPct val="115000"/>
              </a:lnSpc>
              <a:spcBef>
                <a:spcPts val="400"/>
              </a:spcBef>
              <a:buNone/>
            </a:pPr>
            <a:r>
              <a:t/>
            </a:r>
            <a:endParaRPr b="1" sz="1800">
              <a:solidFill>
                <a:schemeClr val="dk1"/>
              </a:solidFill>
            </a:endParaRPr>
          </a:p>
          <a:p>
            <a:pPr lvl="0" rtl="0">
              <a:lnSpc>
                <a:spcPct val="115000"/>
              </a:lnSpc>
              <a:spcBef>
                <a:spcPts val="400"/>
              </a:spcBef>
              <a:buClr>
                <a:schemeClr val="dk1"/>
              </a:buClr>
              <a:buSzPct val="61111"/>
              <a:buFont typeface="Arial"/>
              <a:buNone/>
            </a:pPr>
            <a:r>
              <a:rPr lang="tr" sz="1800">
                <a:solidFill>
                  <a:schemeClr val="dk1"/>
                </a:solidFill>
              </a:rPr>
              <a:t>sayac = 1;</a:t>
            </a:r>
          </a:p>
          <a:p>
            <a:pPr lvl="0" rtl="0">
              <a:lnSpc>
                <a:spcPct val="115000"/>
              </a:lnSpc>
              <a:spcBef>
                <a:spcPts val="400"/>
              </a:spcBef>
              <a:buClr>
                <a:schemeClr val="dk1"/>
              </a:buClr>
              <a:buSzPct val="61111"/>
              <a:buFont typeface="Arial"/>
              <a:buNone/>
            </a:pPr>
            <a:r>
              <a:rPr lang="tr" sz="1800">
                <a:solidFill>
                  <a:schemeClr val="dk1"/>
                </a:solidFill>
              </a:rPr>
              <a:t>while (sayac &lt;= 10)</a:t>
            </a:r>
          </a:p>
          <a:p>
            <a:pPr lvl="0" rtl="0">
              <a:lnSpc>
                <a:spcPct val="115000"/>
              </a:lnSpc>
              <a:spcBef>
                <a:spcPts val="400"/>
              </a:spcBef>
              <a:buClr>
                <a:schemeClr val="dk1"/>
              </a:buClr>
              <a:buSzPct val="61111"/>
              <a:buFont typeface="Arial"/>
              <a:buNone/>
            </a:pPr>
            <a:r>
              <a:rPr lang="tr" sz="1800">
                <a:solidFill>
                  <a:schemeClr val="dk1"/>
                </a:solidFill>
              </a:rPr>
              <a:t>{</a:t>
            </a:r>
          </a:p>
          <a:p>
            <a:pPr lvl="0" rtl="0">
              <a:lnSpc>
                <a:spcPct val="115000"/>
              </a:lnSpc>
              <a:spcBef>
                <a:spcPts val="400"/>
              </a:spcBef>
              <a:buClr>
                <a:schemeClr val="dk1"/>
              </a:buClr>
              <a:buSzPct val="61111"/>
              <a:buFont typeface="Arial"/>
              <a:buNone/>
            </a:pPr>
            <a:r>
              <a:rPr lang="tr" sz="1800">
                <a:solidFill>
                  <a:schemeClr val="dk1"/>
                </a:solidFill>
              </a:rPr>
              <a:t>  printf(“%d”, sayac);</a:t>
            </a:r>
          </a:p>
          <a:p>
            <a:pPr lvl="0" rtl="0">
              <a:lnSpc>
                <a:spcPct val="115000"/>
              </a:lnSpc>
              <a:spcBef>
                <a:spcPts val="400"/>
              </a:spcBef>
              <a:buClr>
                <a:schemeClr val="dk1"/>
              </a:buClr>
              <a:buSzPct val="61111"/>
              <a:buFont typeface="Arial"/>
              <a:buNone/>
            </a:pPr>
            <a:r>
              <a:rPr lang="tr" sz="1800">
                <a:solidFill>
                  <a:schemeClr val="dk1"/>
                </a:solidFill>
              </a:rPr>
              <a:t>  count += 1;</a:t>
            </a:r>
          </a:p>
          <a:p>
            <a:pPr lvl="0" rtl="0">
              <a:lnSpc>
                <a:spcPct val="115000"/>
              </a:lnSpc>
              <a:spcBef>
                <a:spcPts val="400"/>
              </a:spcBef>
              <a:buClr>
                <a:schemeClr val="dk1"/>
              </a:buClr>
              <a:buSzPct val="61111"/>
              <a:buFont typeface="Arial"/>
              <a:buNone/>
            </a:pPr>
            <a:r>
              <a:rPr lang="tr" sz="1800">
                <a:solidFill>
                  <a:schemeClr val="dk1"/>
                </a:solidFill>
              </a:rPr>
              <a:t>}</a:t>
            </a:r>
          </a:p>
          <a:p>
            <a:pPr>
              <a:spcBef>
                <a:spcPts val="0"/>
              </a:spcBef>
              <a:buNone/>
            </a:pPr>
            <a:r>
              <a:t/>
            </a:r>
            <a:endParaRPr/>
          </a:p>
        </p:txBody>
      </p:sp>
      <p:sp>
        <p:nvSpPr>
          <p:cNvPr id="106" name="Shape 106"/>
          <p:cNvSpPr txBox="1"/>
          <p:nvPr/>
        </p:nvSpPr>
        <p:spPr>
          <a:xfrm>
            <a:off x="4469300" y="1381025"/>
            <a:ext cx="4143000" cy="3197100"/>
          </a:xfrm>
          <a:prstGeom prst="rect">
            <a:avLst/>
          </a:prstGeom>
          <a:noFill/>
          <a:ln>
            <a:noFill/>
          </a:ln>
        </p:spPr>
        <p:txBody>
          <a:bodyPr anchorCtr="0" anchor="t" bIns="91425" lIns="91425" rIns="91425" tIns="91425">
            <a:noAutofit/>
          </a:bodyPr>
          <a:lstStyle/>
          <a:p>
            <a:pPr lvl="0" rtl="0">
              <a:lnSpc>
                <a:spcPct val="115000"/>
              </a:lnSpc>
              <a:spcBef>
                <a:spcPts val="400"/>
              </a:spcBef>
              <a:buNone/>
            </a:pPr>
            <a:r>
              <a:rPr b="1" lang="tr" sz="1800">
                <a:solidFill>
                  <a:schemeClr val="dk1"/>
                </a:solidFill>
              </a:rPr>
              <a:t>For:</a:t>
            </a:r>
          </a:p>
          <a:p>
            <a:pPr lvl="0" rtl="0">
              <a:lnSpc>
                <a:spcPct val="115000"/>
              </a:lnSpc>
              <a:spcBef>
                <a:spcPts val="400"/>
              </a:spcBef>
              <a:buNone/>
            </a:pPr>
            <a:r>
              <a:t/>
            </a:r>
            <a:endParaRPr sz="1800">
              <a:solidFill>
                <a:schemeClr val="dk1"/>
              </a:solidFill>
            </a:endParaRPr>
          </a:p>
          <a:p>
            <a:pPr lvl="0" rtl="0">
              <a:lnSpc>
                <a:spcPct val="115000"/>
              </a:lnSpc>
              <a:spcBef>
                <a:spcPts val="400"/>
              </a:spcBef>
              <a:buClr>
                <a:schemeClr val="dk1"/>
              </a:buClr>
              <a:buSzPct val="61111"/>
              <a:buFont typeface="Arial"/>
              <a:buNone/>
            </a:pPr>
            <a:r>
              <a:rPr lang="tr" sz="1800">
                <a:solidFill>
                  <a:schemeClr val="dk1"/>
                </a:solidFill>
              </a:rPr>
              <a:t>for(sayac =1;sayac &lt;=20;sayac ++)</a:t>
            </a:r>
          </a:p>
          <a:p>
            <a:pPr lvl="0" rtl="0">
              <a:lnSpc>
                <a:spcPct val="115000"/>
              </a:lnSpc>
              <a:spcBef>
                <a:spcPts val="400"/>
              </a:spcBef>
              <a:buClr>
                <a:schemeClr val="dk1"/>
              </a:buClr>
              <a:buSzPct val="61111"/>
              <a:buFont typeface="Arial"/>
              <a:buNone/>
            </a:pPr>
            <a:r>
              <a:rPr lang="tr" sz="1800">
                <a:solidFill>
                  <a:schemeClr val="dk1"/>
                </a:solidFill>
              </a:rPr>
              <a:t>  printf(“%d”, count);</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311700" y="744575"/>
            <a:ext cx="8520599" cy="792600"/>
          </a:xfrm>
          <a:prstGeom prst="rect">
            <a:avLst/>
          </a:prstGeom>
        </p:spPr>
        <p:txBody>
          <a:bodyPr anchorCtr="0" anchor="b" bIns="91425" lIns="91425" rIns="91425" tIns="91425">
            <a:noAutofit/>
          </a:bodyPr>
          <a:lstStyle/>
          <a:p>
            <a:pPr algn="l">
              <a:spcBef>
                <a:spcPts val="0"/>
              </a:spcBef>
              <a:buNone/>
            </a:pPr>
            <a:r>
              <a:rPr lang="tr"/>
              <a:t>Do While Döngüsü</a:t>
            </a:r>
          </a:p>
        </p:txBody>
      </p:sp>
      <p:sp>
        <p:nvSpPr>
          <p:cNvPr id="112" name="Shape 112"/>
          <p:cNvSpPr txBox="1"/>
          <p:nvPr>
            <p:ph idx="1" type="subTitle"/>
          </p:nvPr>
        </p:nvSpPr>
        <p:spPr>
          <a:xfrm>
            <a:off x="311700" y="1537175"/>
            <a:ext cx="8520599" cy="3498600"/>
          </a:xfrm>
          <a:prstGeom prst="rect">
            <a:avLst/>
          </a:prstGeom>
        </p:spPr>
        <p:txBody>
          <a:bodyPr anchorCtr="0" anchor="t" bIns="91425" lIns="91425" rIns="91425" tIns="91425">
            <a:noAutofit/>
          </a:bodyPr>
          <a:lstStyle/>
          <a:p>
            <a:pPr rtl="0" algn="l">
              <a:spcBef>
                <a:spcPts val="0"/>
              </a:spcBef>
              <a:buNone/>
            </a:pPr>
            <a:r>
              <a:rPr lang="tr"/>
              <a:t>Do While:                        </a:t>
            </a:r>
            <a:r>
              <a:rPr lang="tr" sz="2400"/>
              <a:t>Do while ı diğer döngülerden </a:t>
            </a:r>
          </a:p>
          <a:p>
            <a:pPr rtl="0" algn="l">
              <a:spcBef>
                <a:spcPts val="0"/>
              </a:spcBef>
              <a:buNone/>
            </a:pPr>
            <a:r>
              <a:rPr lang="tr" sz="1800"/>
              <a:t>                                                      ayıran özellik ise, içine yazılan ifadeyi koşula</a:t>
            </a:r>
          </a:p>
          <a:p>
            <a:pPr rtl="0" algn="l">
              <a:spcBef>
                <a:spcPts val="0"/>
              </a:spcBef>
              <a:buNone/>
            </a:pPr>
            <a:r>
              <a:rPr lang="tr" sz="1800"/>
              <a:t>do{                                                 bakmaksızın bir kere gerçekleştirmesi ve </a:t>
            </a:r>
          </a:p>
          <a:p>
            <a:pPr rtl="0" algn="l">
              <a:spcBef>
                <a:spcPts val="0"/>
              </a:spcBef>
              <a:buNone/>
            </a:pPr>
            <a:r>
              <a:rPr lang="tr" sz="1800"/>
              <a:t>                                                      sonrasında koşula bakarak,koşul sağlandığı</a:t>
            </a:r>
          </a:p>
          <a:p>
            <a:pPr rtl="0" algn="l">
              <a:spcBef>
                <a:spcPts val="0"/>
              </a:spcBef>
              <a:buNone/>
            </a:pPr>
            <a:r>
              <a:rPr lang="tr" sz="1800"/>
              <a:t>      ifade;                                       sürece tekrar etmesidir.</a:t>
            </a:r>
          </a:p>
          <a:p>
            <a:pPr rtl="0" algn="l">
              <a:spcBef>
                <a:spcPts val="0"/>
              </a:spcBef>
              <a:buNone/>
            </a:pPr>
            <a:r>
              <a:t/>
            </a:r>
            <a:endParaRPr sz="1800"/>
          </a:p>
          <a:p>
            <a:pPr algn="l">
              <a:spcBef>
                <a:spcPts val="0"/>
              </a:spcBef>
              <a:buNone/>
            </a:pPr>
            <a:r>
              <a:rPr lang="tr" sz="1800"/>
              <a:t>}while(koşul);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subTitle"/>
          </p:nvPr>
        </p:nvSpPr>
        <p:spPr>
          <a:xfrm>
            <a:off x="311700" y="430350"/>
            <a:ext cx="8520599" cy="4464000"/>
          </a:xfrm>
          <a:prstGeom prst="rect">
            <a:avLst/>
          </a:prstGeom>
        </p:spPr>
        <p:txBody>
          <a:bodyPr anchorCtr="0" anchor="t" bIns="91425" lIns="91425" rIns="91425" tIns="91425">
            <a:noAutofit/>
          </a:bodyPr>
          <a:lstStyle/>
          <a:p>
            <a:pPr rtl="0" algn="l">
              <a:spcBef>
                <a:spcPts val="0"/>
              </a:spcBef>
              <a:buNone/>
            </a:pPr>
            <a:r>
              <a:rPr lang="tr"/>
              <a:t>Örnek:</a:t>
            </a:r>
          </a:p>
          <a:p>
            <a:pPr rtl="0" algn="l">
              <a:spcBef>
                <a:spcPts val="0"/>
              </a:spcBef>
              <a:buNone/>
            </a:pPr>
            <a:r>
              <a:rPr lang="tr" sz="1800"/>
              <a:t>int sayı=0,limit=5;</a:t>
            </a:r>
          </a:p>
          <a:p>
            <a:pPr rtl="0" algn="l">
              <a:spcBef>
                <a:spcPts val="0"/>
              </a:spcBef>
              <a:buNone/>
            </a:pPr>
            <a:r>
              <a:t/>
            </a:r>
            <a:endParaRPr sz="1800"/>
          </a:p>
          <a:p>
            <a:pPr rtl="0" algn="l">
              <a:spcBef>
                <a:spcPts val="0"/>
              </a:spcBef>
              <a:buNone/>
            </a:pPr>
            <a:r>
              <a:rPr lang="tr" sz="1800"/>
              <a:t>do{                                                                          </a:t>
            </a:r>
          </a:p>
          <a:p>
            <a:pPr rtl="0" algn="l">
              <a:spcBef>
                <a:spcPts val="0"/>
              </a:spcBef>
              <a:buNone/>
            </a:pPr>
            <a:r>
              <a:rPr lang="tr" sz="1800"/>
              <a:t>                                                                                </a:t>
            </a:r>
          </a:p>
          <a:p>
            <a:pPr rtl="0" algn="l">
              <a:spcBef>
                <a:spcPts val="0"/>
              </a:spcBef>
              <a:buNone/>
            </a:pPr>
            <a:r>
              <a:rPr lang="tr" sz="1800"/>
              <a:t>    printf(“%d \n”,sayı);        -----------------&gt;             0  </a:t>
            </a:r>
          </a:p>
          <a:p>
            <a:pPr rtl="0" algn="l">
              <a:spcBef>
                <a:spcPts val="0"/>
              </a:spcBef>
              <a:buNone/>
            </a:pPr>
            <a:r>
              <a:rPr lang="tr" sz="1800"/>
              <a:t>    sayı+=1;                            output                        </a:t>
            </a:r>
          </a:p>
          <a:p>
            <a:pPr rtl="0" algn="l">
              <a:spcBef>
                <a:spcPts val="0"/>
              </a:spcBef>
              <a:buNone/>
            </a:pPr>
            <a:r>
              <a:rPr lang="tr" sz="1800"/>
              <a:t>                                                                                </a:t>
            </a:r>
          </a:p>
          <a:p>
            <a:pPr algn="l">
              <a:spcBef>
                <a:spcPts val="0"/>
              </a:spcBef>
              <a:buNone/>
            </a:pPr>
            <a:r>
              <a:rPr lang="tr" sz="1800"/>
              <a:t>}while(sayı&gt;limit);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subTitle"/>
          </p:nvPr>
        </p:nvSpPr>
        <p:spPr>
          <a:xfrm>
            <a:off x="280950" y="1005800"/>
            <a:ext cx="8582099" cy="3588600"/>
          </a:xfrm>
          <a:prstGeom prst="rect">
            <a:avLst/>
          </a:prstGeom>
        </p:spPr>
        <p:txBody>
          <a:bodyPr anchorCtr="0" anchor="t" bIns="91425" lIns="91425" rIns="91425" tIns="91425">
            <a:noAutofit/>
          </a:bodyPr>
          <a:lstStyle/>
          <a:p>
            <a:pPr indent="0" lvl="0" marL="292100" rtl="0" algn="l">
              <a:lnSpc>
                <a:spcPct val="128571"/>
              </a:lnSpc>
              <a:spcBef>
                <a:spcPts val="0"/>
              </a:spcBef>
              <a:buClr>
                <a:schemeClr val="dk1"/>
              </a:buClr>
              <a:buSzPct val="61111"/>
              <a:buFont typeface="Arial"/>
              <a:buNone/>
            </a:pPr>
            <a:r>
              <a:rPr lang="tr" sz="1800">
                <a:solidFill>
                  <a:srgbClr val="000000"/>
                </a:solidFill>
              </a:rPr>
              <a:t>#include&lt;stdio.h&gt;</a:t>
            </a:r>
            <a:br>
              <a:rPr lang="tr" sz="1800">
                <a:solidFill>
                  <a:srgbClr val="000000"/>
                </a:solidFill>
              </a:rPr>
            </a:br>
            <a:r>
              <a:rPr lang="tr" sz="1800">
                <a:solidFill>
                  <a:srgbClr val="000000"/>
                </a:solidFill>
              </a:rPr>
              <a:t>int main( void )</a:t>
            </a:r>
            <a:br>
              <a:rPr lang="tr" sz="1800">
                <a:solidFill>
                  <a:srgbClr val="000000"/>
                </a:solidFill>
              </a:rPr>
            </a:br>
            <a:r>
              <a:rPr lang="tr" sz="1800">
                <a:solidFill>
                  <a:srgbClr val="000000"/>
                </a:solidFill>
              </a:rPr>
              <a:t>{</a:t>
            </a:r>
            <a:br>
              <a:rPr lang="tr" sz="1800">
                <a:solidFill>
                  <a:srgbClr val="000000"/>
                </a:solidFill>
              </a:rPr>
            </a:br>
            <a:r>
              <a:rPr lang="tr" sz="1800">
                <a:solidFill>
                  <a:srgbClr val="000000"/>
                </a:solidFill>
              </a:rPr>
              <a:t>	int i = 0;</a:t>
            </a:r>
            <a:br>
              <a:rPr lang="tr" sz="1800">
                <a:solidFill>
                  <a:srgbClr val="000000"/>
                </a:solidFill>
              </a:rPr>
            </a:br>
            <a:r>
              <a:rPr lang="tr" sz="1800">
                <a:solidFill>
                  <a:srgbClr val="000000"/>
                </a:solidFill>
              </a:rPr>
              <a:t>	do {</a:t>
            </a:r>
            <a:br>
              <a:rPr lang="tr" sz="1800">
                <a:solidFill>
                  <a:srgbClr val="000000"/>
                </a:solidFill>
              </a:rPr>
            </a:br>
            <a:r>
              <a:rPr lang="tr" sz="1800">
                <a:solidFill>
                  <a:srgbClr val="000000"/>
                </a:solidFill>
              </a:rPr>
              <a:t>		printf("%2d: Merhaba Dünya\n",i++);</a:t>
            </a:r>
            <a:br>
              <a:rPr lang="tr" sz="1800">
                <a:solidFill>
                  <a:srgbClr val="000000"/>
                </a:solidFill>
              </a:rPr>
            </a:br>
            <a:r>
              <a:rPr lang="tr" sz="1800">
                <a:solidFill>
                  <a:srgbClr val="000000"/>
                </a:solidFill>
              </a:rPr>
              <a:t>	} while( i &lt; 10 );</a:t>
            </a:r>
            <a:br>
              <a:rPr lang="tr" sz="1800">
                <a:solidFill>
                  <a:srgbClr val="000000"/>
                </a:solidFill>
              </a:rPr>
            </a:br>
            <a:r>
              <a:rPr lang="tr" sz="1800">
                <a:solidFill>
                  <a:srgbClr val="000000"/>
                </a:solidFill>
              </a:rPr>
              <a:t>	return 0;</a:t>
            </a:r>
            <a:br>
              <a:rPr lang="tr" sz="1800">
                <a:solidFill>
                  <a:srgbClr val="000000"/>
                </a:solidFill>
              </a:rPr>
            </a:br>
            <a:r>
              <a:rPr lang="tr" sz="1800">
                <a:solidFill>
                  <a:srgbClr val="000000"/>
                </a:solidFill>
              </a:rPr>
              <a:t>}</a:t>
            </a:r>
          </a:p>
          <a:p>
            <a:pPr>
              <a:spcBef>
                <a:spcPts val="0"/>
              </a:spcBef>
              <a:buNone/>
            </a:pPr>
            <a:r>
              <a:t/>
            </a:r>
            <a:endParaRPr/>
          </a:p>
        </p:txBody>
      </p:sp>
      <p:sp>
        <p:nvSpPr>
          <p:cNvPr id="123" name="Shape 123"/>
          <p:cNvSpPr txBox="1"/>
          <p:nvPr/>
        </p:nvSpPr>
        <p:spPr>
          <a:xfrm>
            <a:off x="434975" y="353300"/>
            <a:ext cx="3000000" cy="652500"/>
          </a:xfrm>
          <a:prstGeom prst="rect">
            <a:avLst/>
          </a:prstGeom>
          <a:noFill/>
          <a:ln>
            <a:noFill/>
          </a:ln>
        </p:spPr>
        <p:txBody>
          <a:bodyPr anchorCtr="0" anchor="ctr" bIns="91425" lIns="91425" rIns="91425" tIns="91425">
            <a:noAutofit/>
          </a:bodyPr>
          <a:lstStyle/>
          <a:p>
            <a:pPr lvl="0" rtl="0">
              <a:spcBef>
                <a:spcPts val="0"/>
              </a:spcBef>
              <a:buNone/>
            </a:pPr>
            <a:r>
              <a:rPr lang="tr" sz="2800">
                <a:solidFill>
                  <a:schemeClr val="dk2"/>
                </a:solidFill>
              </a:rPr>
              <a:t>Örnek:</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ctrTitle"/>
          </p:nvPr>
        </p:nvSpPr>
        <p:spPr>
          <a:xfrm>
            <a:off x="311700" y="320475"/>
            <a:ext cx="8520599" cy="792600"/>
          </a:xfrm>
          <a:prstGeom prst="rect">
            <a:avLst/>
          </a:prstGeom>
        </p:spPr>
        <p:txBody>
          <a:bodyPr anchorCtr="0" anchor="b" bIns="91425" lIns="91425" rIns="91425" tIns="91425">
            <a:noAutofit/>
          </a:bodyPr>
          <a:lstStyle/>
          <a:p>
            <a:pPr>
              <a:spcBef>
                <a:spcPts val="0"/>
              </a:spcBef>
              <a:buNone/>
            </a:pPr>
            <a:r>
              <a:rPr lang="tr" sz="3600"/>
              <a:t>Sorular</a:t>
            </a:r>
          </a:p>
        </p:txBody>
      </p:sp>
      <p:sp>
        <p:nvSpPr>
          <p:cNvPr id="129" name="Shape 129"/>
          <p:cNvSpPr txBox="1"/>
          <p:nvPr>
            <p:ph idx="1" type="subTitle"/>
          </p:nvPr>
        </p:nvSpPr>
        <p:spPr>
          <a:xfrm>
            <a:off x="311700" y="1054800"/>
            <a:ext cx="8520599" cy="3403500"/>
          </a:xfrm>
          <a:prstGeom prst="rect">
            <a:avLst/>
          </a:prstGeom>
        </p:spPr>
        <p:txBody>
          <a:bodyPr anchorCtr="0" anchor="t" bIns="91425" lIns="91425" rIns="91425" tIns="91425">
            <a:noAutofit/>
          </a:bodyPr>
          <a:lstStyle/>
          <a:p>
            <a:pPr indent="-317500" lvl="0" marL="457200" rtl="0" algn="just">
              <a:lnSpc>
                <a:spcPct val="115000"/>
              </a:lnSpc>
              <a:spcBef>
                <a:spcPts val="0"/>
              </a:spcBef>
              <a:buClr>
                <a:schemeClr val="dk1"/>
              </a:buClr>
              <a:buSzPct val="100000"/>
              <a:buAutoNum type="arabicPeriod"/>
            </a:pPr>
            <a:r>
              <a:rPr lang="tr" sz="1400">
                <a:solidFill>
                  <a:schemeClr val="dk1"/>
                </a:solidFill>
              </a:rPr>
              <a:t>Kullanıcı tarafından girilen sayılar arasındaki en büyük sayıyı bulun. Kullanıcı sıfır ya da sıfırdan küçük bir sayı girmedikçe kullanıcıdan sayı almaya devam edin.</a:t>
            </a:r>
          </a:p>
          <a:p>
            <a:pPr indent="0" lvl="0" marL="457200" rtl="0" algn="just">
              <a:lnSpc>
                <a:spcPct val="115000"/>
              </a:lnSpc>
              <a:spcBef>
                <a:spcPts val="0"/>
              </a:spcBef>
              <a:buClr>
                <a:schemeClr val="dk1"/>
              </a:buClr>
              <a:buSzPct val="78571"/>
              <a:buFont typeface="Arial"/>
              <a:buNone/>
            </a:pPr>
            <a:r>
              <a:rPr lang="tr" sz="1400">
                <a:solidFill>
                  <a:schemeClr val="dk1"/>
                </a:solidFill>
              </a:rPr>
              <a:t>Örnek:</a:t>
            </a:r>
            <a:br>
              <a:rPr lang="tr" sz="1400">
                <a:solidFill>
                  <a:schemeClr val="dk1"/>
                </a:solidFill>
              </a:rPr>
            </a:br>
            <a:r>
              <a:rPr lang="tr" sz="1400">
                <a:solidFill>
                  <a:schemeClr val="dk1"/>
                </a:solidFill>
              </a:rPr>
              <a:t>Bir sayı girin: 60</a:t>
            </a:r>
          </a:p>
          <a:p>
            <a:pPr indent="0" lvl="0" marL="457200" rtl="0" algn="just">
              <a:lnSpc>
                <a:spcPct val="115000"/>
              </a:lnSpc>
              <a:spcBef>
                <a:spcPts val="0"/>
              </a:spcBef>
              <a:buClr>
                <a:schemeClr val="dk1"/>
              </a:buClr>
              <a:buSzPct val="78571"/>
              <a:buFont typeface="Arial"/>
              <a:buNone/>
            </a:pPr>
            <a:r>
              <a:rPr lang="tr" sz="1400">
                <a:solidFill>
                  <a:schemeClr val="dk1"/>
                </a:solidFill>
              </a:rPr>
              <a:t>Bir sayı girin: 100</a:t>
            </a:r>
          </a:p>
          <a:p>
            <a:pPr indent="0" lvl="0" marL="457200" rtl="0" algn="just">
              <a:lnSpc>
                <a:spcPct val="115000"/>
              </a:lnSpc>
              <a:spcBef>
                <a:spcPts val="0"/>
              </a:spcBef>
              <a:buClr>
                <a:schemeClr val="dk1"/>
              </a:buClr>
              <a:buSzPct val="78571"/>
              <a:buFont typeface="Arial"/>
              <a:buNone/>
            </a:pPr>
            <a:r>
              <a:rPr lang="tr" sz="1400">
                <a:solidFill>
                  <a:schemeClr val="dk1"/>
                </a:solidFill>
              </a:rPr>
              <a:t>Bir sayı girin: 3</a:t>
            </a:r>
          </a:p>
          <a:p>
            <a:pPr indent="0" lvl="0" marL="457200" rtl="0" algn="just">
              <a:lnSpc>
                <a:spcPct val="115000"/>
              </a:lnSpc>
              <a:spcBef>
                <a:spcPts val="0"/>
              </a:spcBef>
              <a:buClr>
                <a:schemeClr val="dk1"/>
              </a:buClr>
              <a:buSzPct val="78571"/>
              <a:buFont typeface="Arial"/>
              <a:buNone/>
            </a:pPr>
            <a:r>
              <a:rPr lang="tr" sz="1400">
                <a:solidFill>
                  <a:schemeClr val="dk1"/>
                </a:solidFill>
              </a:rPr>
              <a:t>Bir sayı girin: 400</a:t>
            </a:r>
          </a:p>
          <a:p>
            <a:pPr indent="0" lvl="0" marL="457200" rtl="0" algn="just">
              <a:lnSpc>
                <a:spcPct val="115000"/>
              </a:lnSpc>
              <a:spcBef>
                <a:spcPts val="0"/>
              </a:spcBef>
              <a:buClr>
                <a:schemeClr val="dk1"/>
              </a:buClr>
              <a:buSzPct val="78571"/>
              <a:buFont typeface="Arial"/>
              <a:buNone/>
            </a:pPr>
            <a:r>
              <a:rPr lang="tr" sz="1400">
                <a:solidFill>
                  <a:schemeClr val="dk1"/>
                </a:solidFill>
              </a:rPr>
              <a:t>Bir sayı girin: 3</a:t>
            </a:r>
          </a:p>
          <a:p>
            <a:pPr indent="0" lvl="0" marL="457200" rtl="0" algn="just">
              <a:lnSpc>
                <a:spcPct val="115000"/>
              </a:lnSpc>
              <a:spcBef>
                <a:spcPts val="0"/>
              </a:spcBef>
              <a:buClr>
                <a:schemeClr val="dk1"/>
              </a:buClr>
              <a:buSzPct val="78571"/>
              <a:buFont typeface="Arial"/>
              <a:buNone/>
            </a:pPr>
            <a:r>
              <a:rPr lang="tr" sz="1400">
                <a:solidFill>
                  <a:schemeClr val="dk1"/>
                </a:solidFill>
              </a:rPr>
              <a:t>Bir sayı girin: 0</a:t>
            </a:r>
          </a:p>
          <a:p>
            <a:pPr lvl="0" rtl="0" algn="just">
              <a:lnSpc>
                <a:spcPct val="115000"/>
              </a:lnSpc>
              <a:spcBef>
                <a:spcPts val="0"/>
              </a:spcBef>
              <a:buClr>
                <a:schemeClr val="dk1"/>
              </a:buClr>
              <a:buSzPct val="78571"/>
              <a:buFont typeface="Arial"/>
              <a:buNone/>
            </a:pPr>
            <a:r>
              <a:rPr lang="tr" sz="1400">
                <a:solidFill>
                  <a:schemeClr val="dk1"/>
                </a:solidFill>
              </a:rPr>
              <a:t> </a:t>
            </a:r>
          </a:p>
          <a:p>
            <a:pPr indent="0" lvl="0" marL="457200" rtl="0" algn="just">
              <a:lnSpc>
                <a:spcPct val="115000"/>
              </a:lnSpc>
              <a:spcBef>
                <a:spcPts val="0"/>
              </a:spcBef>
              <a:buClr>
                <a:schemeClr val="dk1"/>
              </a:buClr>
              <a:buSzPct val="78571"/>
              <a:buFont typeface="Arial"/>
              <a:buNone/>
            </a:pPr>
            <a:r>
              <a:rPr lang="tr" sz="1400">
                <a:solidFill>
                  <a:schemeClr val="dk1"/>
                </a:solidFill>
              </a:rPr>
              <a:t>Girilen en büyük sayı: 400.</a:t>
            </a:r>
          </a:p>
          <a:p>
            <a:pPr lvl="0" rtl="0" algn="just">
              <a:lnSpc>
                <a:spcPct val="115000"/>
              </a:lnSpc>
              <a:spcBef>
                <a:spcPts val="0"/>
              </a:spcBef>
              <a:buNone/>
            </a:pPr>
            <a:r>
              <a:t/>
            </a:r>
            <a:endParaRPr sz="1800">
              <a:solidFill>
                <a:schemeClr val="dk1"/>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ctrTitle"/>
          </p:nvPr>
        </p:nvSpPr>
        <p:spPr>
          <a:xfrm>
            <a:off x="311700" y="320475"/>
            <a:ext cx="8520599" cy="792600"/>
          </a:xfrm>
          <a:prstGeom prst="rect">
            <a:avLst/>
          </a:prstGeom>
        </p:spPr>
        <p:txBody>
          <a:bodyPr anchorCtr="0" anchor="b" bIns="91425" lIns="91425" rIns="91425" tIns="91425">
            <a:noAutofit/>
          </a:bodyPr>
          <a:lstStyle/>
          <a:p>
            <a:pPr lvl="0" rtl="0">
              <a:spcBef>
                <a:spcPts val="0"/>
              </a:spcBef>
              <a:buNone/>
            </a:pPr>
            <a:r>
              <a:rPr lang="tr" sz="3600"/>
              <a:t>Sorular</a:t>
            </a:r>
          </a:p>
        </p:txBody>
      </p:sp>
      <p:sp>
        <p:nvSpPr>
          <p:cNvPr id="135" name="Shape 135"/>
          <p:cNvSpPr txBox="1"/>
          <p:nvPr>
            <p:ph idx="1" type="subTitle"/>
          </p:nvPr>
        </p:nvSpPr>
        <p:spPr>
          <a:xfrm>
            <a:off x="311700" y="1054800"/>
            <a:ext cx="8520599" cy="3403500"/>
          </a:xfrm>
          <a:prstGeom prst="rect">
            <a:avLst/>
          </a:prstGeom>
        </p:spPr>
        <p:txBody>
          <a:bodyPr anchorCtr="0" anchor="t" bIns="91425" lIns="91425" rIns="91425" tIns="91425">
            <a:noAutofit/>
          </a:bodyPr>
          <a:lstStyle/>
          <a:p>
            <a:pPr indent="-419100" lvl="0" marL="457200" rtl="0" algn="just">
              <a:lnSpc>
                <a:spcPct val="115000"/>
              </a:lnSpc>
              <a:spcBef>
                <a:spcPts val="0"/>
              </a:spcBef>
              <a:buClr>
                <a:schemeClr val="dk1"/>
              </a:buClr>
              <a:buSzPct val="100000"/>
              <a:buAutoNum type="arabicPeriod" startAt="2"/>
            </a:pPr>
            <a:r>
              <a:rPr lang="tr" sz="3000">
                <a:solidFill>
                  <a:schemeClr val="dk1"/>
                </a:solidFill>
              </a:rPr>
              <a:t> While ve for döngüsünü kullanarak y(x) değerini  1&lt;x&lt;3 arasında 0.2 adım aralığıyla hesaplan programı yazınız.(x değeri 1 den başlayıp 1.2-1.4-1.6 şeklinde gitmelidir)</a:t>
            </a:r>
            <a:br>
              <a:rPr lang="tr" sz="3000">
                <a:solidFill>
                  <a:schemeClr val="dk1"/>
                </a:solidFill>
              </a:rPr>
            </a:br>
            <a:br>
              <a:rPr lang="tr" sz="3000">
                <a:solidFill>
                  <a:schemeClr val="dk1"/>
                </a:solidFill>
              </a:rPr>
            </a:br>
            <a:br>
              <a:rPr lang="tr" sz="3000">
                <a:solidFill>
                  <a:schemeClr val="dk1"/>
                </a:solidFill>
              </a:rPr>
            </a:br>
            <a:br>
              <a:rPr lang="tr" sz="3000">
                <a:solidFill>
                  <a:schemeClr val="dk1"/>
                </a:solidFill>
              </a:rPr>
            </a:br>
          </a:p>
          <a:p>
            <a:pPr lvl="0" rtl="0" algn="just">
              <a:lnSpc>
                <a:spcPct val="115000"/>
              </a:lnSpc>
              <a:spcBef>
                <a:spcPts val="0"/>
              </a:spcBef>
              <a:buNone/>
            </a:pPr>
            <a:r>
              <a:rPr lang="tr" sz="1400">
                <a:solidFill>
                  <a:schemeClr val="dk1"/>
                </a:solidFill>
              </a:rPr>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t/>
            </a:r>
            <a:endParaRPr/>
          </a:p>
        </p:txBody>
      </p:sp>
      <p:sp>
        <p:nvSpPr>
          <p:cNvPr id="141" name="Shape 14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419100" lvl="0" marL="457200" rtl="0" algn="just">
              <a:spcBef>
                <a:spcPts val="0"/>
              </a:spcBef>
              <a:spcAft>
                <a:spcPts val="0"/>
              </a:spcAft>
              <a:buClr>
                <a:schemeClr val="dk1"/>
              </a:buClr>
              <a:buSzPct val="100000"/>
              <a:buAutoNum type="arabicPeriod" startAt="2"/>
            </a:pPr>
            <a:r>
              <a:rPr lang="tr" sz="3000">
                <a:solidFill>
                  <a:schemeClr val="dk1"/>
                </a:solidFill>
              </a:rPr>
              <a:t>Girilen sayının tersini yazdıran programı yazın.</a:t>
            </a:r>
          </a:p>
          <a:p>
            <a:pPr lvl="0" rtl="0" algn="just">
              <a:spcBef>
                <a:spcPts val="0"/>
              </a:spcBef>
              <a:spcAft>
                <a:spcPts val="0"/>
              </a:spcAft>
              <a:buClr>
                <a:schemeClr val="dk1"/>
              </a:buClr>
              <a:buSzPct val="36666"/>
              <a:buFont typeface="Arial"/>
              <a:buNone/>
            </a:pPr>
            <a:r>
              <a:rPr lang="tr" sz="3000">
                <a:solidFill>
                  <a:schemeClr val="dk1"/>
                </a:solidFill>
              </a:rPr>
              <a:t>	Örnek:</a:t>
            </a:r>
          </a:p>
          <a:p>
            <a:pPr lvl="0" rtl="0" algn="just">
              <a:spcBef>
                <a:spcPts val="0"/>
              </a:spcBef>
              <a:spcAft>
                <a:spcPts val="0"/>
              </a:spcAft>
              <a:buClr>
                <a:schemeClr val="dk1"/>
              </a:buClr>
              <a:buSzPct val="36666"/>
              <a:buFont typeface="Arial"/>
              <a:buNone/>
            </a:pPr>
            <a:r>
              <a:rPr lang="tr" sz="3000">
                <a:solidFill>
                  <a:schemeClr val="dk1"/>
                </a:solidFill>
              </a:rPr>
              <a:t>	Bir sayı giriniz: 145</a:t>
            </a:r>
          </a:p>
          <a:p>
            <a:pPr lvl="0" rtl="0" algn="just">
              <a:spcBef>
                <a:spcPts val="0"/>
              </a:spcBef>
              <a:spcAft>
                <a:spcPts val="0"/>
              </a:spcAft>
              <a:buClr>
                <a:schemeClr val="dk1"/>
              </a:buClr>
              <a:buSzPct val="36666"/>
              <a:buFont typeface="Arial"/>
              <a:buNone/>
            </a:pPr>
            <a:r>
              <a:rPr lang="tr" sz="3000">
                <a:solidFill>
                  <a:schemeClr val="dk1"/>
                </a:solidFill>
              </a:rPr>
              <a:t>	145 in tersi: 541</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ctrTitle"/>
          </p:nvPr>
        </p:nvSpPr>
        <p:spPr>
          <a:xfrm>
            <a:off x="311700" y="320475"/>
            <a:ext cx="8520599" cy="792600"/>
          </a:xfrm>
          <a:prstGeom prst="rect">
            <a:avLst/>
          </a:prstGeom>
        </p:spPr>
        <p:txBody>
          <a:bodyPr anchorCtr="0" anchor="b" bIns="91425" lIns="91425" rIns="91425" tIns="91425">
            <a:noAutofit/>
          </a:bodyPr>
          <a:lstStyle/>
          <a:p>
            <a:pPr lvl="0" rtl="0">
              <a:spcBef>
                <a:spcPts val="0"/>
              </a:spcBef>
              <a:buNone/>
            </a:pPr>
            <a:r>
              <a:rPr lang="tr" sz="3600"/>
              <a:t>Sorular</a:t>
            </a:r>
          </a:p>
        </p:txBody>
      </p:sp>
      <p:sp>
        <p:nvSpPr>
          <p:cNvPr id="147" name="Shape 147"/>
          <p:cNvSpPr txBox="1"/>
          <p:nvPr>
            <p:ph idx="1" type="subTitle"/>
          </p:nvPr>
        </p:nvSpPr>
        <p:spPr>
          <a:xfrm>
            <a:off x="311700" y="1054800"/>
            <a:ext cx="8520599" cy="3403500"/>
          </a:xfrm>
          <a:prstGeom prst="rect">
            <a:avLst/>
          </a:prstGeom>
        </p:spPr>
        <p:txBody>
          <a:bodyPr anchorCtr="0" anchor="t" bIns="91425" lIns="91425" rIns="91425" tIns="91425">
            <a:noAutofit/>
          </a:bodyPr>
          <a:lstStyle/>
          <a:p>
            <a:pPr indent="-317500" lvl="0" marL="457200" rtl="0" algn="just">
              <a:lnSpc>
                <a:spcPct val="115000"/>
              </a:lnSpc>
              <a:spcBef>
                <a:spcPts val="0"/>
              </a:spcBef>
              <a:buClr>
                <a:schemeClr val="dk1"/>
              </a:buClr>
              <a:buSzPct val="100000"/>
              <a:buAutoNum type="arabicPeriod" startAt="4"/>
            </a:pPr>
            <a:r>
              <a:rPr lang="tr" sz="1400">
                <a:solidFill>
                  <a:schemeClr val="dk1"/>
                </a:solidFill>
              </a:rPr>
              <a:t> Bir sayının tersten yazılımı kendine eşitse bu sayı bir </a:t>
            </a:r>
            <a:r>
              <a:rPr b="1" lang="tr" sz="1400">
                <a:solidFill>
                  <a:schemeClr val="dk1"/>
                </a:solidFill>
              </a:rPr>
              <a:t>palindromdur.</a:t>
            </a:r>
            <a:br>
              <a:rPr b="1" lang="tr" sz="1400">
                <a:solidFill>
                  <a:schemeClr val="dk1"/>
                </a:solidFill>
              </a:rPr>
            </a:br>
            <a:r>
              <a:rPr lang="tr" sz="1400">
                <a:solidFill>
                  <a:schemeClr val="dk1"/>
                </a:solidFill>
              </a:rPr>
              <a:t> Kullanıcıdan bir sayı alıp alınan sayının palindrom olup olmadığını yazdıran programı yazın.</a:t>
            </a:r>
            <a:br>
              <a:rPr lang="tr" sz="1400">
                <a:solidFill>
                  <a:schemeClr val="dk1"/>
                </a:solidFill>
              </a:rPr>
            </a:br>
            <a:r>
              <a:rPr lang="tr" sz="1400">
                <a:solidFill>
                  <a:schemeClr val="dk1"/>
                </a:solidFill>
              </a:rPr>
              <a:t> </a:t>
            </a:r>
            <a:r>
              <a:rPr b="1" i="1" lang="tr" sz="1400">
                <a:solidFill>
                  <a:schemeClr val="dk1"/>
                </a:solidFill>
              </a:rPr>
              <a:t>Örnek:</a:t>
            </a:r>
            <a:br>
              <a:rPr lang="tr" sz="1400">
                <a:solidFill>
                  <a:schemeClr val="dk1"/>
                </a:solidFill>
              </a:rPr>
            </a:br>
            <a:r>
              <a:rPr lang="tr" sz="1400">
                <a:solidFill>
                  <a:schemeClr val="dk1"/>
                </a:solidFill>
              </a:rPr>
              <a:t> Bir sayı girin: 123454321</a:t>
            </a:r>
            <a:br>
              <a:rPr lang="tr" sz="1400">
                <a:solidFill>
                  <a:schemeClr val="dk1"/>
                </a:solidFill>
              </a:rPr>
            </a:br>
            <a:r>
              <a:rPr lang="tr" sz="1400">
                <a:solidFill>
                  <a:schemeClr val="dk1"/>
                </a:solidFill>
              </a:rPr>
              <a:t> Palindrom!</a:t>
            </a:r>
            <a:br>
              <a:rPr lang="tr" sz="1400">
                <a:solidFill>
                  <a:schemeClr val="dk1"/>
                </a:solidFill>
              </a:rPr>
            </a:br>
          </a:p>
          <a:p>
            <a:pPr indent="-317500" lvl="0" marL="457200" rtl="0" algn="just">
              <a:lnSpc>
                <a:spcPct val="115000"/>
              </a:lnSpc>
              <a:spcBef>
                <a:spcPts val="0"/>
              </a:spcBef>
              <a:buClr>
                <a:schemeClr val="dk1"/>
              </a:buClr>
              <a:buSzPct val="100000"/>
              <a:buAutoNum type="arabicPeriod" startAt="4"/>
            </a:pPr>
            <a:r>
              <a:rPr lang="tr" sz="1400">
                <a:solidFill>
                  <a:schemeClr val="dk1"/>
                </a:solidFill>
              </a:rPr>
              <a:t>Girilen 10’luk tabandaki sayıyı 2’lik tabana çeviren programı yazın.</a:t>
            </a:r>
            <a:br>
              <a:rPr lang="tr" sz="1400">
                <a:solidFill>
                  <a:schemeClr val="dk1"/>
                </a:solidFill>
              </a:rPr>
            </a:br>
            <a:r>
              <a:rPr b="1" i="1" lang="tr" sz="1400">
                <a:solidFill>
                  <a:schemeClr val="dk1"/>
                </a:solidFill>
              </a:rPr>
              <a:t>Örnek:</a:t>
            </a:r>
            <a:br>
              <a:rPr b="1" i="1" lang="tr" sz="1400">
                <a:solidFill>
                  <a:schemeClr val="dk1"/>
                </a:solidFill>
              </a:rPr>
            </a:br>
            <a:r>
              <a:rPr lang="tr" sz="1400">
                <a:solidFill>
                  <a:schemeClr val="dk1"/>
                </a:solidFill>
              </a:rPr>
              <a:t>Bir sayı girin: 44</a:t>
            </a:r>
            <a:br>
              <a:rPr lang="tr" sz="1400">
                <a:solidFill>
                  <a:schemeClr val="dk1"/>
                </a:solidFill>
              </a:rPr>
            </a:br>
            <a:r>
              <a:rPr lang="tr" sz="1400">
                <a:solidFill>
                  <a:schemeClr val="dk1"/>
                </a:solidFill>
              </a:rPr>
              <a:t>44’ün 2’lik tabandaki yazılımı: 101100</a:t>
            </a:r>
          </a:p>
          <a:p>
            <a:pPr lvl="0" rtl="0" algn="just">
              <a:lnSpc>
                <a:spcPct val="115000"/>
              </a:lnSpc>
              <a:spcBef>
                <a:spcPts val="0"/>
              </a:spcBef>
              <a:buNone/>
            </a:pPr>
            <a:r>
              <a:t/>
            </a:r>
            <a:endParaRPr sz="1400">
              <a:solidFill>
                <a:schemeClr val="dk1"/>
              </a:solidFill>
            </a:endParaRPr>
          </a:p>
          <a:p>
            <a:pPr lvl="0" rtl="0" algn="just">
              <a:lnSpc>
                <a:spcPct val="115000"/>
              </a:lnSpc>
              <a:spcBef>
                <a:spcPts val="0"/>
              </a:spcBef>
              <a:buNone/>
            </a:pPr>
            <a:r>
              <a:rPr lang="tr" sz="1400">
                <a:solidFill>
                  <a:schemeClr val="dk1"/>
                </a:solidFill>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nvSpPr>
        <p:spPr>
          <a:xfrm>
            <a:off x="311700" y="191325"/>
            <a:ext cx="8520599" cy="1193399"/>
          </a:xfrm>
          <a:prstGeom prst="rect">
            <a:avLst/>
          </a:prstGeom>
          <a:noFill/>
          <a:ln>
            <a:noFill/>
          </a:ln>
        </p:spPr>
        <p:txBody>
          <a:bodyPr anchorCtr="0" anchor="b" bIns="91425" lIns="91425" rIns="91425" tIns="91425">
            <a:noAutofit/>
          </a:bodyPr>
          <a:lstStyle/>
          <a:p>
            <a:pPr lvl="0" rtl="0" algn="ctr">
              <a:spcBef>
                <a:spcPts val="0"/>
              </a:spcBef>
              <a:buNone/>
            </a:pPr>
            <a:r>
              <a:rPr b="1" lang="tr" sz="6000">
                <a:solidFill>
                  <a:srgbClr val="000000"/>
                </a:solidFill>
              </a:rPr>
              <a:t>C Programlama</a:t>
            </a:r>
          </a:p>
        </p:txBody>
      </p:sp>
      <p:pic>
        <p:nvPicPr>
          <p:cNvPr id="59" name="Shape 59"/>
          <p:cNvPicPr preferRelativeResize="0"/>
          <p:nvPr/>
        </p:nvPicPr>
        <p:blipFill>
          <a:blip r:embed="rId3">
            <a:alphaModFix/>
          </a:blip>
          <a:stretch>
            <a:fillRect/>
          </a:stretch>
        </p:blipFill>
        <p:spPr>
          <a:xfrm>
            <a:off x="1524000" y="1536975"/>
            <a:ext cx="6096000" cy="26670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ctrTitle"/>
          </p:nvPr>
        </p:nvSpPr>
        <p:spPr>
          <a:xfrm>
            <a:off x="1344758" y="1429650"/>
            <a:ext cx="8520599" cy="2052599"/>
          </a:xfrm>
          <a:prstGeom prst="rect">
            <a:avLst/>
          </a:prstGeom>
        </p:spPr>
        <p:txBody>
          <a:bodyPr anchorCtr="0" anchor="b" bIns="91425" lIns="91425" rIns="91425" tIns="91425">
            <a:noAutofit/>
          </a:bodyPr>
          <a:lstStyle/>
          <a:p>
            <a:pPr rtl="0" algn="l">
              <a:spcBef>
                <a:spcPts val="0"/>
              </a:spcBef>
              <a:buNone/>
            </a:pPr>
            <a:r>
              <a:rPr lang="tr"/>
              <a:t>While</a:t>
            </a:r>
            <a:br>
              <a:rPr lang="tr"/>
            </a:br>
            <a:r>
              <a:rPr lang="tr"/>
              <a:t>			Do While</a:t>
            </a:r>
          </a:p>
          <a:p>
            <a:pPr>
              <a:spcBef>
                <a:spcPts val="0"/>
              </a:spcBef>
              <a:buNone/>
            </a:pPr>
            <a:r>
              <a:rPr lang="tr"/>
              <a:t>For Döngüleri</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ctrTitle"/>
          </p:nvPr>
        </p:nvSpPr>
        <p:spPr>
          <a:xfrm>
            <a:off x="311700" y="744575"/>
            <a:ext cx="8520599" cy="792600"/>
          </a:xfrm>
          <a:prstGeom prst="rect">
            <a:avLst/>
          </a:prstGeom>
        </p:spPr>
        <p:txBody>
          <a:bodyPr anchorCtr="0" anchor="b" bIns="91425" lIns="91425" rIns="91425" tIns="91425">
            <a:noAutofit/>
          </a:bodyPr>
          <a:lstStyle/>
          <a:p>
            <a:pPr algn="l">
              <a:spcBef>
                <a:spcPts val="0"/>
              </a:spcBef>
              <a:buNone/>
            </a:pPr>
            <a:r>
              <a:rPr lang="tr"/>
              <a:t>While Döngüsü</a:t>
            </a:r>
          </a:p>
        </p:txBody>
      </p:sp>
      <p:sp>
        <p:nvSpPr>
          <p:cNvPr id="70" name="Shape 70"/>
          <p:cNvSpPr txBox="1"/>
          <p:nvPr>
            <p:ph idx="1" type="subTitle"/>
          </p:nvPr>
        </p:nvSpPr>
        <p:spPr>
          <a:xfrm>
            <a:off x="311700" y="1537175"/>
            <a:ext cx="8520599" cy="3508199"/>
          </a:xfrm>
          <a:prstGeom prst="rect">
            <a:avLst/>
          </a:prstGeom>
        </p:spPr>
        <p:txBody>
          <a:bodyPr anchorCtr="0" anchor="t" bIns="91425" lIns="91425" rIns="91425" tIns="91425">
            <a:noAutofit/>
          </a:bodyPr>
          <a:lstStyle/>
          <a:p>
            <a:pPr rtl="0" algn="l">
              <a:spcBef>
                <a:spcPts val="0"/>
              </a:spcBef>
              <a:buNone/>
            </a:pPr>
            <a:r>
              <a:rPr lang="tr" sz="2400"/>
              <a:t>While:</a:t>
            </a:r>
            <a:r>
              <a:rPr lang="tr" sz="1800"/>
              <a:t>En temel döngü while döngüsüdür.While yapısı içerisinde verilen koşul sağlandığı sürece,while içerisine yazılan ifade program tarafından tekrarlanılır.Ancak döngüye girildiği zaman ,döngünün koşulunu sağlamayacak bir durum yaratılmazsa, döngü sonsuza kadar kendisini tekrar eder.</a:t>
            </a:r>
          </a:p>
          <a:p>
            <a:pPr rtl="0" algn="l">
              <a:spcBef>
                <a:spcPts val="0"/>
              </a:spcBef>
              <a:buNone/>
            </a:pPr>
            <a:r>
              <a:t/>
            </a:r>
            <a:endParaRPr sz="1800"/>
          </a:p>
          <a:p>
            <a:pPr rtl="0" algn="l">
              <a:spcBef>
                <a:spcPts val="0"/>
              </a:spcBef>
              <a:buNone/>
            </a:pPr>
            <a:r>
              <a:rPr lang="tr" sz="1800"/>
              <a:t>while(koşul){                             </a:t>
            </a:r>
          </a:p>
          <a:p>
            <a:pPr rtl="0" algn="l">
              <a:spcBef>
                <a:spcPts val="0"/>
              </a:spcBef>
              <a:buNone/>
            </a:pPr>
            <a:r>
              <a:rPr lang="tr" sz="1800"/>
              <a:t>  </a:t>
            </a:r>
          </a:p>
          <a:p>
            <a:pPr rtl="0" algn="l">
              <a:spcBef>
                <a:spcPts val="0"/>
              </a:spcBef>
              <a:buNone/>
            </a:pPr>
            <a:r>
              <a:rPr lang="tr" sz="1800"/>
              <a:t>         ifade;</a:t>
            </a:r>
          </a:p>
          <a:p>
            <a:pPr rtl="0" algn="l">
              <a:spcBef>
                <a:spcPts val="0"/>
              </a:spcBef>
              <a:buNone/>
            </a:pPr>
            <a:r>
              <a:rPr lang="tr" sz="1800"/>
              <a:t>}</a:t>
            </a:r>
          </a:p>
          <a:p>
            <a:pPr algn="l">
              <a:spcBef>
                <a:spcPts val="0"/>
              </a:spcBef>
              <a:buNone/>
            </a:pPr>
            <a:r>
              <a:t/>
            </a:r>
            <a:endParaRPr sz="18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idx="1" type="subTitle"/>
          </p:nvPr>
        </p:nvSpPr>
        <p:spPr>
          <a:xfrm>
            <a:off x="311700" y="647425"/>
            <a:ext cx="8520599" cy="3973199"/>
          </a:xfrm>
          <a:prstGeom prst="rect">
            <a:avLst/>
          </a:prstGeom>
        </p:spPr>
        <p:txBody>
          <a:bodyPr anchorCtr="0" anchor="t" bIns="91425" lIns="91425" rIns="91425" tIns="91425">
            <a:noAutofit/>
          </a:bodyPr>
          <a:lstStyle/>
          <a:p>
            <a:pPr rtl="0" algn="l">
              <a:spcBef>
                <a:spcPts val="0"/>
              </a:spcBef>
              <a:buNone/>
            </a:pPr>
            <a:r>
              <a:rPr lang="tr"/>
              <a:t>Örnek:</a:t>
            </a:r>
          </a:p>
          <a:p>
            <a:pPr lvl="0" rtl="0" algn="l">
              <a:spcBef>
                <a:spcPts val="0"/>
              </a:spcBef>
              <a:buClr>
                <a:schemeClr val="dk1"/>
              </a:buClr>
              <a:buSzPct val="45833"/>
              <a:buFont typeface="Arial"/>
              <a:buNone/>
            </a:pPr>
            <a:r>
              <a:rPr lang="tr" sz="2400"/>
              <a:t>int sayı=0,limit=5;                              -------------&gt;                0</a:t>
            </a:r>
          </a:p>
          <a:p>
            <a:pPr lvl="0" rtl="0" algn="l">
              <a:spcBef>
                <a:spcPts val="0"/>
              </a:spcBef>
              <a:buClr>
                <a:schemeClr val="dk1"/>
              </a:buClr>
              <a:buSzPct val="45833"/>
              <a:buFont typeface="Arial"/>
              <a:buNone/>
            </a:pPr>
            <a:r>
              <a:rPr lang="tr" sz="2400"/>
              <a:t>                                                            output                      1</a:t>
            </a:r>
          </a:p>
          <a:p>
            <a:pPr lvl="0" rtl="0" algn="l">
              <a:spcBef>
                <a:spcPts val="0"/>
              </a:spcBef>
              <a:buClr>
                <a:schemeClr val="dk1"/>
              </a:buClr>
              <a:buSzPct val="45833"/>
              <a:buFont typeface="Arial"/>
              <a:buNone/>
            </a:pPr>
            <a:r>
              <a:rPr lang="tr" sz="2400"/>
              <a:t>while(sayı&lt;limit){                                                                 2</a:t>
            </a:r>
          </a:p>
          <a:p>
            <a:pPr lvl="0" rtl="0" algn="l">
              <a:spcBef>
                <a:spcPts val="0"/>
              </a:spcBef>
              <a:buClr>
                <a:schemeClr val="dk1"/>
              </a:buClr>
              <a:buSzPct val="45833"/>
              <a:buFont typeface="Arial"/>
              <a:buNone/>
            </a:pPr>
            <a:r>
              <a:rPr lang="tr" sz="2400"/>
              <a:t>                                                                                            3</a:t>
            </a:r>
          </a:p>
          <a:p>
            <a:pPr lvl="0" rtl="0" algn="l">
              <a:spcBef>
                <a:spcPts val="0"/>
              </a:spcBef>
              <a:buNone/>
            </a:pPr>
            <a:r>
              <a:rPr lang="tr" sz="2400"/>
              <a:t>        printf(“%d \n”,sayı);                                                      4</a:t>
            </a:r>
          </a:p>
          <a:p>
            <a:pPr lvl="0" rtl="0" algn="l">
              <a:spcBef>
                <a:spcPts val="0"/>
              </a:spcBef>
              <a:buClr>
                <a:schemeClr val="dk1"/>
              </a:buClr>
              <a:buSzPct val="45833"/>
              <a:buFont typeface="Arial"/>
              <a:buNone/>
            </a:pPr>
            <a:r>
              <a:rPr lang="tr" sz="2400"/>
              <a:t>        sayı=sayı +1;                                                    </a:t>
            </a:r>
          </a:p>
          <a:p>
            <a:pPr lvl="0" rtl="0" algn="l">
              <a:spcBef>
                <a:spcPts val="0"/>
              </a:spcBef>
              <a:buClr>
                <a:schemeClr val="dk1"/>
              </a:buClr>
              <a:buSzPct val="45833"/>
              <a:buFont typeface="Arial"/>
              <a:buNone/>
            </a:pPr>
            <a:r>
              <a:rPr lang="tr" sz="2400"/>
              <a:t>}</a:t>
            </a:r>
          </a:p>
          <a:p>
            <a:pPr algn="l">
              <a:spcBef>
                <a:spcPts val="0"/>
              </a:spcBef>
              <a:buNone/>
            </a:pPr>
            <a:r>
              <a:t/>
            </a:r>
            <a:endParaRPr sz="2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430285" y="152400"/>
            <a:ext cx="8588229" cy="5143500"/>
          </a:xfrm>
          <a:prstGeom prst="rect">
            <a:avLst/>
          </a:prstGeom>
          <a:noFill/>
          <a:ln>
            <a:noFill/>
          </a:ln>
        </p:spPr>
      </p:pic>
      <p:pic>
        <p:nvPicPr>
          <p:cNvPr id="81" name="Shape 81"/>
          <p:cNvPicPr preferRelativeResize="0"/>
          <p:nvPr/>
        </p:nvPicPr>
        <p:blipFill>
          <a:blip r:embed="rId4">
            <a:alphaModFix/>
          </a:blip>
          <a:stretch>
            <a:fillRect/>
          </a:stretch>
        </p:blipFill>
        <p:spPr>
          <a:xfrm>
            <a:off x="277885" y="228675"/>
            <a:ext cx="8588229" cy="5143500"/>
          </a:xfrm>
          <a:prstGeom prst="rect">
            <a:avLst/>
          </a:prstGeom>
          <a:noFill/>
          <a:ln>
            <a:noFill/>
          </a:ln>
        </p:spPr>
      </p:pic>
      <p:pic>
        <p:nvPicPr>
          <p:cNvPr id="82" name="Shape 82"/>
          <p:cNvPicPr preferRelativeResize="0"/>
          <p:nvPr/>
        </p:nvPicPr>
        <p:blipFill>
          <a:blip r:embed="rId5">
            <a:alphaModFix/>
          </a:blip>
          <a:stretch>
            <a:fillRect/>
          </a:stretch>
        </p:blipFill>
        <p:spPr>
          <a:xfrm>
            <a:off x="5037587" y="228675"/>
            <a:ext cx="3419475" cy="28765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599" cy="997500"/>
          </a:xfrm>
          <a:prstGeom prst="rect">
            <a:avLst/>
          </a:prstGeom>
        </p:spPr>
        <p:txBody>
          <a:bodyPr anchorCtr="0" anchor="b" bIns="91425" lIns="91425" rIns="91425" tIns="91425">
            <a:noAutofit/>
          </a:bodyPr>
          <a:lstStyle/>
          <a:p>
            <a:pPr algn="l">
              <a:spcBef>
                <a:spcPts val="0"/>
              </a:spcBef>
              <a:buNone/>
            </a:pPr>
            <a:r>
              <a:rPr lang="tr"/>
              <a:t>For Döngüsü</a:t>
            </a:r>
          </a:p>
        </p:txBody>
      </p:sp>
      <p:sp>
        <p:nvSpPr>
          <p:cNvPr id="88" name="Shape 88"/>
          <p:cNvSpPr txBox="1"/>
          <p:nvPr>
            <p:ph idx="1" type="subTitle"/>
          </p:nvPr>
        </p:nvSpPr>
        <p:spPr>
          <a:xfrm>
            <a:off x="311700" y="1742075"/>
            <a:ext cx="8520599" cy="3180599"/>
          </a:xfrm>
          <a:prstGeom prst="rect">
            <a:avLst/>
          </a:prstGeom>
        </p:spPr>
        <p:txBody>
          <a:bodyPr anchorCtr="0" anchor="t" bIns="91425" lIns="91425" rIns="91425" tIns="91425">
            <a:noAutofit/>
          </a:bodyPr>
          <a:lstStyle/>
          <a:p>
            <a:pPr rtl="0" algn="l">
              <a:spcBef>
                <a:spcPts val="0"/>
              </a:spcBef>
              <a:buNone/>
            </a:pPr>
            <a:r>
              <a:rPr lang="tr"/>
              <a:t>For: </a:t>
            </a:r>
            <a:r>
              <a:rPr lang="tr" sz="1800"/>
              <a:t>For döngüsü ise while döngüsü ile aynı mantığa sahip olup,yazılma şekli,yani syntax ı farklıdır.</a:t>
            </a:r>
          </a:p>
          <a:p>
            <a:pPr rtl="0" algn="l">
              <a:spcBef>
                <a:spcPts val="0"/>
              </a:spcBef>
              <a:buNone/>
            </a:pPr>
            <a:r>
              <a:t/>
            </a:r>
            <a:endParaRPr sz="1800"/>
          </a:p>
          <a:p>
            <a:pPr rtl="0" algn="l">
              <a:spcBef>
                <a:spcPts val="0"/>
              </a:spcBef>
              <a:buNone/>
            </a:pPr>
            <a:r>
              <a:rPr lang="tr" sz="1800"/>
              <a:t>for(değer;koşul;arttırma/azaltma){           Burada “koşul” denilen kısım döngünün</a:t>
            </a:r>
          </a:p>
          <a:p>
            <a:pPr rtl="0" algn="l">
              <a:spcBef>
                <a:spcPts val="0"/>
              </a:spcBef>
              <a:buNone/>
            </a:pPr>
            <a:r>
              <a:rPr lang="tr" sz="1800"/>
              <a:t>                                                              tekrarlama veya durma olaylarını kontrol                  </a:t>
            </a:r>
          </a:p>
          <a:p>
            <a:pPr rtl="0" algn="l">
              <a:spcBef>
                <a:spcPts val="0"/>
              </a:spcBef>
              <a:buNone/>
            </a:pPr>
            <a:r>
              <a:rPr lang="tr" sz="1800"/>
              <a:t>          ifade;                                           etmemizi sağlayan bir değişkendir.While </a:t>
            </a:r>
          </a:p>
          <a:p>
            <a:pPr rtl="0" algn="l">
              <a:spcBef>
                <a:spcPts val="0"/>
              </a:spcBef>
              <a:buNone/>
            </a:pPr>
            <a:r>
              <a:rPr lang="tr" sz="1800"/>
              <a:t>}                                                             döngüsünde bu kontrol olayı while ın içine </a:t>
            </a:r>
          </a:p>
          <a:p>
            <a:pPr algn="l">
              <a:spcBef>
                <a:spcPts val="0"/>
              </a:spcBef>
              <a:buNone/>
            </a:pPr>
            <a:r>
              <a:rPr lang="tr" sz="1800"/>
              <a:t>                                                              yazılan ifadelerden sağlanır.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idx="1" type="subTitle"/>
          </p:nvPr>
        </p:nvSpPr>
        <p:spPr>
          <a:xfrm>
            <a:off x="311700" y="468100"/>
            <a:ext cx="8520599" cy="4388400"/>
          </a:xfrm>
          <a:prstGeom prst="rect">
            <a:avLst/>
          </a:prstGeom>
        </p:spPr>
        <p:txBody>
          <a:bodyPr anchorCtr="0" anchor="t" bIns="91425" lIns="91425" rIns="91425" tIns="91425">
            <a:noAutofit/>
          </a:bodyPr>
          <a:lstStyle/>
          <a:p>
            <a:pPr rtl="0" algn="l">
              <a:spcBef>
                <a:spcPts val="0"/>
              </a:spcBef>
              <a:buNone/>
            </a:pPr>
            <a:r>
              <a:rPr lang="tr"/>
              <a:t>Örnek:</a:t>
            </a:r>
          </a:p>
          <a:p>
            <a:pPr rtl="0" algn="l">
              <a:spcBef>
                <a:spcPts val="0"/>
              </a:spcBef>
              <a:buNone/>
            </a:pPr>
            <a:r>
              <a:rPr lang="tr"/>
              <a:t>int sayı=0,limit=5;        </a:t>
            </a:r>
            <a:r>
              <a:rPr lang="tr" sz="2400"/>
              <a:t>-------------&gt;               0</a:t>
            </a:r>
          </a:p>
          <a:p>
            <a:pPr lvl="0" rtl="0" algn="l">
              <a:spcBef>
                <a:spcPts val="0"/>
              </a:spcBef>
              <a:buClr>
                <a:schemeClr val="dk1"/>
              </a:buClr>
              <a:buSzPct val="45833"/>
              <a:buFont typeface="Arial"/>
              <a:buNone/>
            </a:pPr>
            <a:r>
              <a:rPr lang="tr" sz="2400"/>
              <a:t>                                            output                     1</a:t>
            </a:r>
          </a:p>
          <a:p>
            <a:pPr rtl="0" algn="l">
              <a:spcBef>
                <a:spcPts val="0"/>
              </a:spcBef>
              <a:buNone/>
            </a:pPr>
            <a:r>
              <a:rPr lang="tr"/>
              <a:t>                                                                2</a:t>
            </a:r>
          </a:p>
          <a:p>
            <a:pPr rtl="0" algn="l">
              <a:spcBef>
                <a:spcPts val="0"/>
              </a:spcBef>
              <a:buNone/>
            </a:pPr>
            <a:r>
              <a:rPr lang="tr"/>
              <a:t>for(sayı;sayı&lt;limit;sayı++){                      3 </a:t>
            </a:r>
          </a:p>
          <a:p>
            <a:pPr rtl="0" algn="l">
              <a:spcBef>
                <a:spcPts val="0"/>
              </a:spcBef>
              <a:buNone/>
            </a:pPr>
            <a:r>
              <a:rPr lang="tr"/>
              <a:t>                                                                4</a:t>
            </a:r>
          </a:p>
          <a:p>
            <a:pPr rtl="0" algn="l">
              <a:spcBef>
                <a:spcPts val="0"/>
              </a:spcBef>
              <a:buNone/>
            </a:pPr>
            <a:r>
              <a:rPr lang="tr"/>
              <a:t>         printf(“%d \n”,sayı);                           </a:t>
            </a:r>
          </a:p>
          <a:p>
            <a:pPr rtl="0" algn="l">
              <a:spcBef>
                <a:spcPts val="0"/>
              </a:spcBef>
              <a:buNone/>
            </a:pPr>
            <a:r>
              <a:rPr lang="tr"/>
              <a:t>}</a:t>
            </a:r>
          </a:p>
          <a:p>
            <a:pPr algn="l">
              <a:spcBef>
                <a:spcPts val="0"/>
              </a:spcBef>
              <a:buNone/>
            </a:pPr>
            <a:r>
              <a:t/>
            </a:r>
            <a:endParaRPr sz="24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325350" y="400050"/>
            <a:ext cx="8210550" cy="4343400"/>
          </a:xfrm>
          <a:prstGeom prst="rect">
            <a:avLst/>
          </a:prstGeom>
          <a:noFill/>
          <a:ln>
            <a:noFill/>
          </a:ln>
        </p:spPr>
      </p:pic>
      <p:pic>
        <p:nvPicPr>
          <p:cNvPr id="99" name="Shape 99"/>
          <p:cNvPicPr preferRelativeResize="0"/>
          <p:nvPr/>
        </p:nvPicPr>
        <p:blipFill>
          <a:blip r:embed="rId4">
            <a:alphaModFix/>
          </a:blip>
          <a:stretch>
            <a:fillRect/>
          </a:stretch>
        </p:blipFill>
        <p:spPr>
          <a:xfrm>
            <a:off x="5526612" y="176700"/>
            <a:ext cx="3419475" cy="28765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