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r"/>
              <a:t>Gazamız mübarek olsun.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t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312" y="471662"/>
            <a:ext cx="6435375" cy="420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311700" y="744575"/>
            <a:ext cx="8520599" cy="1035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tr"/>
              <a:t>Fonksiyonların Prototipi</a:t>
            </a:r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311700" y="1779875"/>
            <a:ext cx="8520599" cy="3363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tr"/>
              <a:t>Fonksiyonların bu kısmı,fonksiyonun döndüreceği değerin türü,fonksiyonun adı ve aldığı parametrelerden oluşur.Kabataslak gösterimi:</a:t>
            </a:r>
          </a:p>
          <a:p>
            <a:pPr indent="45720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rtl="0" algn="l">
              <a:spcBef>
                <a:spcPts val="0"/>
              </a:spcBef>
              <a:buNone/>
            </a:pPr>
            <a:r>
              <a:rPr lang="tr"/>
              <a:t>(Döndürülen değerin)(fonksiyon adı)(parametre){</a:t>
            </a:r>
          </a:p>
          <a:p>
            <a:pPr indent="457200" rtl="0" algn="l">
              <a:spcBef>
                <a:spcPts val="0"/>
              </a:spcBef>
              <a:buNone/>
            </a:pPr>
            <a:r>
              <a:rPr lang="tr"/>
              <a:t>     türü</a:t>
            </a:r>
          </a:p>
          <a:p>
            <a:pPr indent="457200" rtl="0" algn="l">
              <a:spcBef>
                <a:spcPts val="0"/>
              </a:spcBef>
              <a:buNone/>
            </a:pPr>
            <a:r>
              <a:rPr lang="tr"/>
              <a:t>                     </a:t>
            </a:r>
          </a:p>
          <a:p>
            <a:pPr indent="45720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subTitle"/>
          </p:nvPr>
        </p:nvSpPr>
        <p:spPr>
          <a:xfrm>
            <a:off x="311700" y="166100"/>
            <a:ext cx="8520599" cy="491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tr"/>
              <a:t>Yazılma şekli için bir örnek:</a:t>
            </a:r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l">
              <a:spcBef>
                <a:spcPts val="0"/>
              </a:spcBef>
              <a:buNone/>
            </a:pPr>
            <a:r>
              <a:rPr lang="tr"/>
              <a:t> int powerFunction(int x,int y){</a:t>
            </a:r>
          </a:p>
          <a:p>
            <a:pPr rtl="0" algn="l">
              <a:spcBef>
                <a:spcPts val="0"/>
              </a:spcBef>
              <a:buNone/>
            </a:pPr>
            <a:r>
              <a:rPr lang="tr"/>
              <a:t>               yapılacak olan işlem </a:t>
            </a:r>
          </a:p>
          <a:p>
            <a:pPr rtl="0" algn="l">
              <a:spcBef>
                <a:spcPts val="0"/>
              </a:spcBef>
              <a:buNone/>
            </a:pPr>
            <a:r>
              <a:rPr lang="tr"/>
              <a:t>                  veya işlemler</a:t>
            </a:r>
          </a:p>
          <a:p>
            <a:pPr rtl="0" algn="l">
              <a:spcBef>
                <a:spcPts val="0"/>
              </a:spcBef>
              <a:buNone/>
            </a:pPr>
            <a:r>
              <a:rPr lang="tr"/>
              <a:t>          return sonuç;</a:t>
            </a:r>
          </a:p>
          <a:p>
            <a:pPr rtl="0" algn="l">
              <a:spcBef>
                <a:spcPts val="0"/>
              </a:spcBef>
              <a:buNone/>
            </a:pPr>
            <a:r>
              <a:rPr lang="tr"/>
              <a:t> }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tr"/>
              <a:t>Burada dikkat edilmesi gereken birinci konu,parametre içerisindeki değişkenlerin türlerinin belirtilmesi gerektiğidir.</a:t>
            </a:r>
          </a:p>
          <a:p>
            <a:pPr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subTitle"/>
          </p:nvPr>
        </p:nvSpPr>
        <p:spPr>
          <a:xfrm>
            <a:off x="311700" y="213300"/>
            <a:ext cx="8520599" cy="483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tr"/>
              <a:t>Bir diğer konu ise , fonksiyonun döndüreceği türün en başa doğru bir şekilde yazılması ve döndürülecek olan değerin doğru seçilmesine dikkat edilmesidir.</a:t>
            </a:r>
          </a:p>
          <a:p>
            <a:pPr indent="45720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subTitle"/>
          </p:nvPr>
        </p:nvSpPr>
        <p:spPr>
          <a:xfrm>
            <a:off x="311700" y="156675"/>
            <a:ext cx="8520599" cy="4986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tr"/>
              <a:t>Eğer fonksiyon,herhangi bir değer döndürmüyorsa prototipindeki türü belirten kısma </a:t>
            </a:r>
            <a:r>
              <a:rPr b="1" lang="tr"/>
              <a:t>void</a:t>
            </a:r>
            <a:r>
              <a:rPr lang="tr"/>
              <a:t> yazılır.</a:t>
            </a:r>
          </a:p>
          <a:p>
            <a:pPr indent="-228600" lvl="0" marL="457200" algn="l">
              <a:spcBef>
                <a:spcPts val="0"/>
              </a:spcBef>
              <a:buChar char="●"/>
            </a:pPr>
            <a:r>
              <a:rPr lang="tr"/>
              <a:t>Bu fonksiyonun bir şey döndürmediğini gösterir ve return satırı yazılmaz.Eğer parametre olarak bir değerde almıyorsa,parametreye </a:t>
            </a:r>
            <a:r>
              <a:rPr b="1" lang="tr"/>
              <a:t>void </a:t>
            </a:r>
            <a:r>
              <a:rPr lang="tr"/>
              <a:t>yazılabilir.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094" y="0"/>
            <a:ext cx="685180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151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tr"/>
              <a:t>Matematiksel Fonksiyonlar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762" y="724125"/>
            <a:ext cx="6172475" cy="416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r"/>
              <a:t>Sorular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tr"/>
              <a:t>Kullanıcıdan çap değeri alıp, kürenin hacmini hesaplayan fonksiyonu yazın.</a:t>
            </a:r>
            <a:br>
              <a:rPr lang="tr"/>
            </a:br>
            <a:r>
              <a:rPr lang="tr"/>
              <a:t>Hacim = 4/3(π*r^3)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tr"/>
              <a:t>Kullanıcıdan y=ax^2+bx+c denklemi için katsayıları ve hesaplanacak x değerini alan ve y değerini döndüren fonksiyonu yazın.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tr"/>
              <a:t>Kullanıcıdan taban ve üs değerini alıp sonucu döndüren fonksiyonu yazın.</a:t>
            </a:r>
            <a:br>
              <a:rPr lang="tr"/>
            </a:br>
            <a:r>
              <a:rPr lang="tr"/>
              <a:t>Örnek: Tabanı girin: 2</a:t>
            </a:r>
            <a:br>
              <a:rPr lang="tr"/>
            </a:br>
            <a:r>
              <a:rPr lang="tr"/>
              <a:t>	     Üs değerini girin: 3</a:t>
            </a:r>
            <a:br>
              <a:rPr lang="tr"/>
            </a:br>
            <a:r>
              <a:rPr lang="tr"/>
              <a:t>	     2^3=8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r"/>
              <a:t>Sorular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arenR" startAt="4"/>
            </a:pPr>
            <a:r>
              <a:rPr lang="tr"/>
              <a:t>Kullanıcıdan 2 noktanın kordinatlarını alıp, 2 nokta arasındaki mesafeyi hesaplayan fonksiyonu yazın.</a:t>
            </a:r>
            <a:br>
              <a:rPr lang="tr"/>
            </a:br>
            <a:r>
              <a:rPr lang="tr"/>
              <a:t>Mesafe = √((x2-x1)^2+(y2-y1)^2)</a:t>
            </a:r>
          </a:p>
          <a:p>
            <a:pPr indent="-228600" lvl="0" marL="457200" rtl="0">
              <a:spcBef>
                <a:spcPts val="0"/>
              </a:spcBef>
              <a:buAutoNum type="arabicParenR" startAt="4"/>
            </a:pPr>
            <a:r>
              <a:rPr lang="tr"/>
              <a:t>Kullanıcıdan 2 sayı alıp bu sayıları yerlerini değiştiren fonksiyonu yazın.</a:t>
            </a:r>
            <a:br>
              <a:rPr lang="tr"/>
            </a:br>
            <a:r>
              <a:rPr lang="tr"/>
              <a:t>X’i girin:    3</a:t>
            </a:r>
            <a:br>
              <a:rPr lang="tr"/>
            </a:br>
            <a:r>
              <a:rPr lang="tr"/>
              <a:t>Y’yi girin:  5</a:t>
            </a:r>
            <a:br>
              <a:rPr lang="tr"/>
            </a:br>
            <a:r>
              <a:rPr lang="tr"/>
              <a:t>----------------------</a:t>
            </a:r>
            <a:br>
              <a:rPr lang="tr"/>
            </a:br>
            <a:r>
              <a:rPr lang="tr"/>
              <a:t>X = 5</a:t>
            </a:r>
            <a:br>
              <a:rPr lang="tr"/>
            </a:br>
            <a:r>
              <a:rPr lang="tr"/>
              <a:t>Y = 3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r"/>
              <a:t>Sorular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r"/>
              <a:t>6)Kullanıcıdan sayı alıp bu sayının asal çarpanlarını print eden fonksiyonu yazın.</a:t>
            </a:r>
            <a:br>
              <a:rPr lang="tr"/>
            </a:br>
            <a:r>
              <a:rPr lang="tr"/>
              <a:t>	Örnek:    Bir sayı girin: 46</a:t>
            </a:r>
            <a:br>
              <a:rPr lang="tr"/>
            </a:br>
            <a:r>
              <a:rPr lang="tr"/>
              <a:t>		        Asal Çarpanlar: 2 23</a:t>
            </a:r>
            <a:br>
              <a:rPr lang="tr"/>
            </a:br>
            <a:r>
              <a:rPr lang="tr"/>
              <a:t>	Örnek 2: Bir sayı girin:546</a:t>
            </a:r>
            <a:br>
              <a:rPr lang="tr"/>
            </a:br>
            <a:r>
              <a:rPr lang="tr"/>
              <a:t>		       Asal Çarpanlar: 2 3 7 13</a:t>
            </a:r>
            <a:br>
              <a:rPr lang="tr"/>
            </a:b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11700" y="381749"/>
            <a:ext cx="8520599" cy="122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r"/>
              <a:t>C Programlama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682225"/>
            <a:ext cx="60960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3216025" y="4429600"/>
            <a:ext cx="6133800" cy="71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358850" y="532825"/>
            <a:ext cx="8712600" cy="3284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tr"/>
              <a:t>İç İçe Döngüler</a:t>
            </a:r>
          </a:p>
          <a:p>
            <a:pPr rtl="0">
              <a:spcBef>
                <a:spcPts val="0"/>
              </a:spcBef>
              <a:buNone/>
            </a:pPr>
            <a:r>
              <a:rPr lang="tr"/>
              <a:t>ve</a:t>
            </a:r>
          </a:p>
          <a:p>
            <a:pPr indent="457200" marL="457200">
              <a:spcBef>
                <a:spcPts val="0"/>
              </a:spcBef>
              <a:buNone/>
            </a:pPr>
            <a:r>
              <a:rPr lang="tr"/>
              <a:t>Fonksiyonlar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x="311700" y="621875"/>
            <a:ext cx="8520599" cy="105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tr"/>
              <a:t>İç İçe Döngüler</a:t>
            </a: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311700" y="1676075"/>
            <a:ext cx="8520599" cy="357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tr"/>
              <a:t> İç içe döngüler,bir döngünün bir başka döngü içerisinde ifade olarak kullanılması durumudur.</a:t>
            </a:r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l">
              <a:spcBef>
                <a:spcPts val="0"/>
              </a:spcBef>
              <a:buNone/>
            </a:pPr>
            <a:r>
              <a:rPr lang="tr"/>
              <a:t>for(i=1;i&lt;limit;i++){            Bu durumda program,ifadeyi</a:t>
            </a:r>
          </a:p>
          <a:p>
            <a:pPr rtl="0" algn="l">
              <a:spcBef>
                <a:spcPts val="0"/>
              </a:spcBef>
              <a:buNone/>
            </a:pPr>
            <a:r>
              <a:rPr lang="tr"/>
              <a:t>    for(j=1;j&lt;limit;j++){        limit*limit kadar çalıştırır.</a:t>
            </a:r>
          </a:p>
          <a:p>
            <a:pPr rtl="0" algn="l">
              <a:spcBef>
                <a:spcPts val="0"/>
              </a:spcBef>
              <a:buNone/>
            </a:pPr>
            <a:r>
              <a:rPr lang="tr"/>
              <a:t>          ifade;</a:t>
            </a:r>
          </a:p>
          <a:p>
            <a:pPr rtl="0" algn="l">
              <a:spcBef>
                <a:spcPts val="0"/>
              </a:spcBef>
              <a:buNone/>
            </a:pPr>
            <a:r>
              <a:rPr lang="tr"/>
              <a:t>     }</a:t>
            </a:r>
          </a:p>
          <a:p>
            <a:pPr algn="l">
              <a:spcBef>
                <a:spcPts val="0"/>
              </a:spcBef>
              <a:buNone/>
            </a:pPr>
            <a:r>
              <a:rPr lang="tr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subTitle"/>
          </p:nvPr>
        </p:nvSpPr>
        <p:spPr>
          <a:xfrm>
            <a:off x="311700" y="0"/>
            <a:ext cx="8520599" cy="514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tr" sz="1800">
                <a:solidFill>
                  <a:schemeClr val="dk1"/>
                </a:solidFill>
              </a:rPr>
              <a:t>#include&lt;stdio.h&gt;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tr" sz="1800">
                <a:solidFill>
                  <a:schemeClr val="dk1"/>
                </a:solidFill>
              </a:rPr>
              <a:t>int main()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tr" sz="1800">
                <a:solidFill>
                  <a:schemeClr val="dk1"/>
                </a:solidFill>
              </a:rPr>
              <a:t>{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tr" sz="1800">
                <a:solidFill>
                  <a:schemeClr val="dk1"/>
                </a:solidFill>
              </a:rPr>
              <a:t>   int i,j;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tr" sz="1800">
                <a:solidFill>
                  <a:schemeClr val="dk1"/>
                </a:solidFill>
              </a:rPr>
              <a:t>  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tr" sz="1800">
                <a:solidFill>
                  <a:schemeClr val="dk1"/>
                </a:solidFill>
              </a:rPr>
              <a:t>   for(i=1; i&lt;=5; i++)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tr" sz="1800">
                <a:solidFill>
                  <a:schemeClr val="dk1"/>
                </a:solidFill>
              </a:rPr>
              <a:t>   {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tr" sz="1800">
                <a:solidFill>
                  <a:schemeClr val="dk1"/>
                </a:solidFill>
              </a:rPr>
              <a:t>   	printf("\ni is now %d\n",i);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tr" sz="1800">
                <a:solidFill>
                  <a:schemeClr val="dk1"/>
                </a:solidFill>
              </a:rPr>
              <a:t>   	for(j=1; j&lt;=4; j++)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tr" sz="1800">
                <a:solidFill>
                  <a:schemeClr val="dk1"/>
                </a:solidFill>
              </a:rPr>
              <a:t>      		printf(" j =%d", j);     	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tr" sz="1800">
                <a:solidFill>
                  <a:schemeClr val="dk1"/>
                </a:solidFill>
              </a:rPr>
              <a:t>   }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tr" sz="1800">
                <a:solidFill>
                  <a:schemeClr val="dk1"/>
                </a:solidFill>
              </a:rPr>
              <a:t>   printf("\n");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tr" sz="1800">
                <a:solidFill>
                  <a:schemeClr val="dk1"/>
                </a:solidFill>
              </a:rPr>
              <a:t>   system("\nPAUSE");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tr" sz="1800">
                <a:solidFill>
                  <a:schemeClr val="dk1"/>
                </a:solidFill>
              </a:rPr>
              <a:t>   return 0;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tr" sz="1800">
                <a:solidFill>
                  <a:schemeClr val="dk1"/>
                </a:solidFill>
              </a:rPr>
              <a:t>}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400" y="129150"/>
            <a:ext cx="34290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subTitle"/>
          </p:nvPr>
        </p:nvSpPr>
        <p:spPr>
          <a:xfrm>
            <a:off x="311700" y="43500"/>
            <a:ext cx="8520599" cy="500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#include&lt;stdio.h&gt;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#define NUMSTUDENTS 20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#define NUMGRADES 4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int main()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{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   int i,j;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   float grade, total, average;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   for(i=1; i&lt;NUMSTUDENTS; i++){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  	total = 0;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  	for(j=1; j&lt;NUMGRADES; j++){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     		printf("Enter an examination grade for this student: ");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     		scanf("%f", &amp;grade);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     		total = total + grade;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  	}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  	average = total/NUMGRADES;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  	printf("\nThe average for student %d is %f\n\n", i, average);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   }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   system("\nPAUSE");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   return 0;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950" y="149400"/>
            <a:ext cx="3718524" cy="253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subTitle"/>
          </p:nvPr>
        </p:nvSpPr>
        <p:spPr>
          <a:xfrm>
            <a:off x="311700" y="87025"/>
            <a:ext cx="8520599" cy="505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tr" sz="1600">
                <a:solidFill>
                  <a:schemeClr val="dk1"/>
                </a:solidFill>
              </a:rPr>
              <a:t>#include&lt;stdio.h&gt;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tr" sz="1600">
                <a:solidFill>
                  <a:schemeClr val="dk1"/>
                </a:solidFill>
              </a:rPr>
              <a:t>int main(void)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None/>
            </a:pPr>
            <a:r>
              <a:rPr lang="tr" sz="1600">
                <a:solidFill>
                  <a:schemeClr val="dk1"/>
                </a:solidFill>
              </a:rPr>
              <a:t>{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tr" sz="1600">
                <a:solidFill>
                  <a:schemeClr val="dk1"/>
                </a:solidFill>
              </a:rPr>
              <a:t>   int x,y,i,j;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tr" sz="1600">
                <a:solidFill>
                  <a:schemeClr val="dk1"/>
                </a:solidFill>
              </a:rPr>
              <a:t>   printf("Enter two integers in the range 1-20: ");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tr" sz="1600">
                <a:solidFill>
                  <a:schemeClr val="dk1"/>
                </a:solidFill>
              </a:rPr>
              <a:t>   scanf("%d%d",&amp;x,&amp;y);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tr" sz="1600">
                <a:solidFill>
                  <a:schemeClr val="dk1"/>
                </a:solidFill>
              </a:rPr>
              <a:t>  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tr" sz="1600">
                <a:solidFill>
                  <a:schemeClr val="dk1"/>
                </a:solidFill>
              </a:rPr>
              <a:t>   for(i=1; i&lt;=y; i++){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tr" sz="1600">
                <a:solidFill>
                  <a:schemeClr val="dk1"/>
                </a:solidFill>
              </a:rPr>
              <a:t>  	for(j=1; j&lt;=x; j++){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tr" sz="1600">
                <a:solidFill>
                  <a:schemeClr val="dk1"/>
                </a:solidFill>
              </a:rPr>
              <a:t>     		printf("@");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tr" sz="1600">
                <a:solidFill>
                  <a:schemeClr val="dk1"/>
                </a:solidFill>
              </a:rPr>
              <a:t>  	}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tr" sz="1600">
                <a:solidFill>
                  <a:schemeClr val="dk1"/>
                </a:solidFill>
              </a:rPr>
              <a:t>  	printf("\n");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tr" sz="1600">
                <a:solidFill>
                  <a:schemeClr val="dk1"/>
                </a:solidFill>
              </a:rPr>
              <a:t>   }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tr" sz="1600">
                <a:solidFill>
                  <a:schemeClr val="dk1"/>
                </a:solidFill>
              </a:rPr>
              <a:t>   system("PAUSE");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tr" sz="1600">
                <a:solidFill>
                  <a:schemeClr val="dk1"/>
                </a:solidFill>
              </a:rPr>
              <a:t>   return 0;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tr" sz="1600">
                <a:solidFill>
                  <a:schemeClr val="dk1"/>
                </a:solidFill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9250" y="87012"/>
            <a:ext cx="535305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subTitle"/>
          </p:nvPr>
        </p:nvSpPr>
        <p:spPr>
          <a:xfrm>
            <a:off x="311700" y="54375"/>
            <a:ext cx="8520599" cy="508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tr" sz="1400">
                <a:solidFill>
                  <a:schemeClr val="dk1"/>
                </a:solidFill>
              </a:rPr>
              <a:t>#include&lt;stdio.h&gt;</a:t>
            </a:r>
          </a:p>
          <a:p>
            <a:pPr lvl="0" rtl="0" algn="l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tr" sz="1400">
                <a:solidFill>
                  <a:schemeClr val="dk1"/>
                </a:solidFill>
              </a:rPr>
              <a:t>int main()</a:t>
            </a:r>
          </a:p>
          <a:p>
            <a:pPr lvl="0" rtl="0" algn="l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tr" sz="1400">
                <a:solidFill>
                  <a:schemeClr val="dk1"/>
                </a:solidFill>
              </a:rPr>
              <a:t>{</a:t>
            </a:r>
          </a:p>
          <a:p>
            <a:pPr lvl="0" rtl="0" algn="l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tr" sz="1400">
                <a:solidFill>
                  <a:schemeClr val="dk1"/>
                </a:solidFill>
              </a:rPr>
              <a:t>   int row=10;</a:t>
            </a:r>
          </a:p>
          <a:p>
            <a:pPr lvl="0" rtl="0" algn="l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tr" sz="1400">
                <a:solidFill>
                  <a:schemeClr val="dk1"/>
                </a:solidFill>
              </a:rPr>
              <a:t>   int column;</a:t>
            </a:r>
          </a:p>
          <a:p>
            <a:pPr lvl="0" rtl="0" algn="l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tr" sz="1400">
                <a:solidFill>
                  <a:schemeClr val="dk1"/>
                </a:solidFill>
              </a:rPr>
              <a:t>   while(row&gt;=1){</a:t>
            </a:r>
          </a:p>
          <a:p>
            <a:pPr lvl="0" rtl="0" algn="l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tr" sz="1400">
                <a:solidFill>
                  <a:schemeClr val="dk1"/>
                </a:solidFill>
              </a:rPr>
              <a:t> 	column = 1;</a:t>
            </a:r>
          </a:p>
          <a:p>
            <a:pPr lvl="0" rtl="0" algn="l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tr" sz="1400">
                <a:solidFill>
                  <a:schemeClr val="dk1"/>
                </a:solidFill>
              </a:rPr>
              <a:t> 	while (column &lt;=10){</a:t>
            </a:r>
          </a:p>
          <a:p>
            <a:pPr lvl="0" rtl="0" algn="l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tr" sz="1400">
                <a:solidFill>
                  <a:schemeClr val="dk1"/>
                </a:solidFill>
              </a:rPr>
              <a:t>        	   if(row%2!=0)</a:t>
            </a:r>
          </a:p>
          <a:p>
            <a:pPr lvl="0" rtl="0" algn="l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tr" sz="1400">
                <a:solidFill>
                  <a:schemeClr val="dk1"/>
                </a:solidFill>
              </a:rPr>
              <a:t>         		printf("&lt;");</a:t>
            </a:r>
          </a:p>
          <a:p>
            <a:pPr lvl="0" rtl="0" algn="l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tr" sz="1400">
                <a:solidFill>
                  <a:schemeClr val="dk1"/>
                </a:solidFill>
              </a:rPr>
              <a:t>      	else</a:t>
            </a:r>
          </a:p>
          <a:p>
            <a:pPr lvl="0" rtl="0" algn="l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tr" sz="1400">
                <a:solidFill>
                  <a:schemeClr val="dk1"/>
                </a:solidFill>
              </a:rPr>
              <a:t>         		printf("&gt;");</a:t>
            </a:r>
          </a:p>
          <a:p>
            <a:pPr lvl="0" rtl="0" algn="l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tr" sz="1400">
                <a:solidFill>
                  <a:schemeClr val="dk1"/>
                </a:solidFill>
              </a:rPr>
              <a:t>             column++;</a:t>
            </a:r>
          </a:p>
          <a:p>
            <a:pPr lvl="0" rtl="0" algn="l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tr" sz="1400">
                <a:solidFill>
                  <a:schemeClr val="dk1"/>
                </a:solidFill>
              </a:rPr>
              <a:t> 	}</a:t>
            </a:r>
          </a:p>
          <a:p>
            <a:pPr lvl="0" rtl="0" algn="l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tr" sz="1400">
                <a:solidFill>
                  <a:schemeClr val="dk1"/>
                </a:solidFill>
              </a:rPr>
              <a:t> 	row--;</a:t>
            </a:r>
          </a:p>
          <a:p>
            <a:pPr lvl="0" rtl="0" algn="l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tr" sz="1400">
                <a:solidFill>
                  <a:schemeClr val="dk1"/>
                </a:solidFill>
              </a:rPr>
              <a:t> 	printf("\n");</a:t>
            </a:r>
          </a:p>
          <a:p>
            <a:pPr lvl="0" rtl="0" algn="l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tr" sz="1400">
                <a:solidFill>
                  <a:schemeClr val="dk1"/>
                </a:solidFill>
              </a:rPr>
              <a:t>   }</a:t>
            </a:r>
          </a:p>
          <a:p>
            <a:pPr lvl="0" rtl="0" algn="l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tr" sz="1400">
                <a:solidFill>
                  <a:schemeClr val="dk1"/>
                </a:solidFill>
              </a:rPr>
              <a:t>   system("\nPAUSE");</a:t>
            </a:r>
          </a:p>
          <a:p>
            <a:pPr lvl="0" rtl="0" algn="l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tr" sz="1400">
                <a:solidFill>
                  <a:schemeClr val="dk1"/>
                </a:solidFill>
              </a:rPr>
              <a:t>   return 0;</a:t>
            </a:r>
          </a:p>
          <a:p>
            <a:pPr lvl="0" rtl="0" algn="l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tr" sz="1400">
                <a:solidFill>
                  <a:schemeClr val="dk1"/>
                </a:solidFill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337" y="229237"/>
            <a:ext cx="233362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311700" y="744575"/>
            <a:ext cx="8520599" cy="102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tr"/>
              <a:t>Fonksiyonlar</a:t>
            </a:r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311700" y="1770575"/>
            <a:ext cx="8520599" cy="337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algn="l">
              <a:spcBef>
                <a:spcPts val="0"/>
              </a:spcBef>
              <a:buChar char="●"/>
            </a:pPr>
            <a:r>
              <a:rPr lang="tr"/>
              <a:t>Fonksiyonlar,kodu yazan kişi tarafından belirlenmiş parametreleri olan ve program içinde kendisine yollanan inputları içeriği doğrultusunda işleyip bir sonuç döndüren kod parçalarıdır.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