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dvent Pro SemiBold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regular.fntdata"/><Relationship Id="rId22" Type="http://schemas.openxmlformats.org/officeDocument/2006/relationships/font" Target="fonts/AdventProSemiBold-italic.fntdata"/><Relationship Id="rId21" Type="http://schemas.openxmlformats.org/officeDocument/2006/relationships/font" Target="fonts/AdventProSemiBold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AdventPro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1d096464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1d096464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Vugar - 1 minute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1d096464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1d096464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- 30 seconds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16a384a9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16a384a9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Mahnoor 1 minute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16a384a91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16a384a91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Vugar 1.5 minutes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1d2cd641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1d2cd641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Lorraine - 15 seconds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1d096464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1d096464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Ayin - 30 seconds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6a384a9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16a384a9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Ayin - 30 seconds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6a384a9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16a384a9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Ayin - 30 seconds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16a384a9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16a384a9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Ayin - 30 seconds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6a384a91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6a384a91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Mahnoor - 1 minute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1d2cd641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1d2cd641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6a384a9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16a384a9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Lorraine - 1 minute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6a384a91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6a384a91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Lorraine - 1 minute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etHe2nWRaE0egcfRSeH9E6raRF6STR4c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1719575" y="2782475"/>
            <a:ext cx="552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Ayin Pitman, Lorraine Graham, Mahnoor Ghani, and </a:t>
            </a:r>
            <a:r>
              <a:rPr lang="en"/>
              <a:t>Vugar Amirov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2986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Trainer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10504" y="369632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7" name="Google Shape;447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2"/>
          <p:cNvSpPr/>
          <p:nvPr/>
        </p:nvSpPr>
        <p:spPr>
          <a:xfrm>
            <a:off x="280350" y="838300"/>
            <a:ext cx="4825200" cy="392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4" name="Google Shape;584;p32"/>
          <p:cNvSpPr txBox="1"/>
          <p:nvPr>
            <p:ph type="ctrTitle"/>
          </p:nvPr>
        </p:nvSpPr>
        <p:spPr>
          <a:xfrm>
            <a:off x="558350" y="2605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Dots/Dashes to Ascii Binary</a:t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127950" y="899825"/>
            <a:ext cx="52545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if (is_space) begin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</a:t>
            </a:r>
            <a:r>
              <a:rPr lang="en" sz="1200">
                <a:solidFill>
                  <a:srgbClr val="FADFFF"/>
                </a:solidFill>
                <a:highlight>
                  <a:srgbClr val="92006D"/>
                </a:highlight>
                <a:latin typeface="Maven Pro"/>
                <a:ea typeface="Maven Pro"/>
                <a:cs typeface="Maven Pro"/>
                <a:sym typeface="Maven Pro"/>
              </a:rPr>
              <a:t>ascii_char = " ";</a:t>
            </a:r>
            <a:endParaRPr sz="1200">
              <a:solidFill>
                <a:srgbClr val="FADFFF"/>
              </a:solidFill>
              <a:highlight>
                <a:srgbClr val="92006D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last_valid_char = ascii_char;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end else if (letter_done) begin         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// Start traversal of binary tree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if (morse_one == 2'b01) begin // Dot (E branch)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if (morse_two == 2'b01) begin // Dot (I branch)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if (morse_three == 2'b01) begin // Dot (S branch)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if (morse_four == 2'b01) begin // Dot (H branch)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    if (morse_five == 2'b01) begin // Dot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        ascii_char = "5"; // ......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    end else if (morse_five == 2'b10) ascii_char = "4"; 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ascii_char = "A"; →  . -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ascii_char = "B"; →  - . . .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ascii_char = "C"; → - . - .</a:t>
            </a:r>
            <a:endParaRPr sz="12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86" name="Google Shape;5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900" y="915100"/>
            <a:ext cx="3791900" cy="16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2"/>
          <p:cNvSpPr txBox="1"/>
          <p:nvPr/>
        </p:nvSpPr>
        <p:spPr>
          <a:xfrm>
            <a:off x="5219900" y="2730425"/>
            <a:ext cx="36255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IF statements to implement the binary tree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Any letter or number can have maximum of 5 dots or dashes therefore the code has 5 variables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After finding the correct letter, it returns its ASCII value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/>
          <p:nvPr>
            <p:ph type="ctrTitle"/>
          </p:nvPr>
        </p:nvSpPr>
        <p:spPr>
          <a:xfrm>
            <a:off x="2208150" y="2592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descr="test 9&#10;" id="593" name="Google Shape;593;p33" title="IMG_129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650" y="837075"/>
            <a:ext cx="5188700" cy="389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4"/>
          <p:cNvSpPr txBox="1"/>
          <p:nvPr>
            <p:ph idx="1" type="body"/>
          </p:nvPr>
        </p:nvSpPr>
        <p:spPr>
          <a:xfrm>
            <a:off x="643925" y="1292125"/>
            <a:ext cx="7651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Only one button used for both dot and dash inputs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9" name="Google Shape;599;p34"/>
          <p:cNvSpPr txBox="1"/>
          <p:nvPr>
            <p:ph type="ctrTitle"/>
          </p:nvPr>
        </p:nvSpPr>
        <p:spPr>
          <a:xfrm>
            <a:off x="761750" y="640275"/>
            <a:ext cx="343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03. </a:t>
            </a:r>
            <a:r>
              <a:rPr lang="en" sz="4200"/>
              <a:t>Successes</a:t>
            </a:r>
            <a:endParaRPr sz="4200"/>
          </a:p>
        </p:txBody>
      </p:sp>
      <p:sp>
        <p:nvSpPr>
          <p:cNvPr id="600" name="Google Shape;600;p34"/>
          <p:cNvSpPr/>
          <p:nvPr/>
        </p:nvSpPr>
        <p:spPr>
          <a:xfrm>
            <a:off x="597381" y="7075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2360142" y="217633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34"/>
          <p:cNvGrpSpPr/>
          <p:nvPr/>
        </p:nvGrpSpPr>
        <p:grpSpPr>
          <a:xfrm>
            <a:off x="4530076" y="52781"/>
            <a:ext cx="3228430" cy="872731"/>
            <a:chOff x="7211876" y="1227231"/>
            <a:chExt cx="3228430" cy="872731"/>
          </a:xfrm>
        </p:grpSpPr>
        <p:sp>
          <p:nvSpPr>
            <p:cNvPr id="603" name="Google Shape;603;p34"/>
            <p:cNvSpPr/>
            <p:nvPr/>
          </p:nvSpPr>
          <p:spPr>
            <a:xfrm>
              <a:off x="7211876" y="15120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10431606" y="12272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4"/>
          <p:cNvSpPr/>
          <p:nvPr/>
        </p:nvSpPr>
        <p:spPr>
          <a:xfrm>
            <a:off x="8842976" y="2974081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4"/>
          <p:cNvGrpSpPr/>
          <p:nvPr/>
        </p:nvGrpSpPr>
        <p:grpSpPr>
          <a:xfrm>
            <a:off x="4491308" y="2819935"/>
            <a:ext cx="199001" cy="2139769"/>
            <a:chOff x="8008096" y="2108910"/>
            <a:chExt cx="199001" cy="2139769"/>
          </a:xfrm>
        </p:grpSpPr>
        <p:sp>
          <p:nvSpPr>
            <p:cNvPr id="607" name="Google Shape;607;p3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4"/>
          <p:cNvGrpSpPr/>
          <p:nvPr/>
        </p:nvGrpSpPr>
        <p:grpSpPr>
          <a:xfrm>
            <a:off x="139405" y="589871"/>
            <a:ext cx="199237" cy="2828935"/>
            <a:chOff x="1608717" y="1280046"/>
            <a:chExt cx="199237" cy="2828935"/>
          </a:xfrm>
        </p:grpSpPr>
        <p:sp>
          <p:nvSpPr>
            <p:cNvPr id="610" name="Google Shape;610;p3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4"/>
          <p:cNvGrpSpPr/>
          <p:nvPr/>
        </p:nvGrpSpPr>
        <p:grpSpPr>
          <a:xfrm rot="-5400000">
            <a:off x="672750" y="-334095"/>
            <a:ext cx="199001" cy="867198"/>
            <a:chOff x="4475150" y="4052605"/>
            <a:chExt cx="199001" cy="867198"/>
          </a:xfrm>
        </p:grpSpPr>
        <p:sp>
          <p:nvSpPr>
            <p:cNvPr id="614" name="Google Shape;614;p3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4"/>
          <p:cNvSpPr txBox="1"/>
          <p:nvPr>
            <p:ph idx="1" type="body"/>
          </p:nvPr>
        </p:nvSpPr>
        <p:spPr>
          <a:xfrm>
            <a:off x="643925" y="1941050"/>
            <a:ext cx="7651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2. Mapping morse code to character is correct</a:t>
            </a:r>
            <a:endParaRPr sz="1400"/>
          </a:p>
        </p:txBody>
      </p:sp>
      <p:sp>
        <p:nvSpPr>
          <p:cNvPr id="618" name="Google Shape;618;p34"/>
          <p:cNvSpPr txBox="1"/>
          <p:nvPr>
            <p:ph idx="1" type="body"/>
          </p:nvPr>
        </p:nvSpPr>
        <p:spPr>
          <a:xfrm>
            <a:off x="643925" y="2589975"/>
            <a:ext cx="7651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3</a:t>
            </a:r>
            <a:r>
              <a:rPr lang="en" sz="1400"/>
              <a:t>. All modules work together in the top module</a:t>
            </a:r>
            <a:endParaRPr sz="1400"/>
          </a:p>
        </p:txBody>
      </p:sp>
      <p:sp>
        <p:nvSpPr>
          <p:cNvPr id="619" name="Google Shape;619;p34"/>
          <p:cNvSpPr txBox="1"/>
          <p:nvPr>
            <p:ph idx="1" type="body"/>
          </p:nvPr>
        </p:nvSpPr>
        <p:spPr>
          <a:xfrm>
            <a:off x="643925" y="3195625"/>
            <a:ext cx="7651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4</a:t>
            </a:r>
            <a:r>
              <a:rPr lang="en" sz="1400"/>
              <a:t>. 7-Segment display properly displays letters</a:t>
            </a:r>
            <a:endParaRPr sz="1400"/>
          </a:p>
        </p:txBody>
      </p:sp>
      <p:sp>
        <p:nvSpPr>
          <p:cNvPr id="620" name="Google Shape;620;p34"/>
          <p:cNvSpPr txBox="1"/>
          <p:nvPr>
            <p:ph idx="1" type="body"/>
          </p:nvPr>
        </p:nvSpPr>
        <p:spPr>
          <a:xfrm>
            <a:off x="643925" y="3781425"/>
            <a:ext cx="7651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5</a:t>
            </a:r>
            <a:r>
              <a:rPr lang="en" sz="1400"/>
              <a:t>. Clock divider properly changes unit time</a:t>
            </a:r>
            <a:endParaRPr sz="1400"/>
          </a:p>
        </p:txBody>
      </p:sp>
      <p:pic>
        <p:nvPicPr>
          <p:cNvPr id="621" name="Google Shape;6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950" y="1205575"/>
            <a:ext cx="3398948" cy="339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idx="1" type="body"/>
          </p:nvPr>
        </p:nvSpPr>
        <p:spPr>
          <a:xfrm>
            <a:off x="1357200" y="3127275"/>
            <a:ext cx="6429600" cy="21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Implementing</a:t>
            </a:r>
            <a:r>
              <a:rPr lang="en"/>
              <a:t> the off-FPGA display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Implementing the delete button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Adding dynamic error correction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Adding high contrast modes for display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Adding text to speech functionality</a:t>
            </a:r>
            <a:endParaRPr/>
          </a:p>
        </p:txBody>
      </p:sp>
      <p:sp>
        <p:nvSpPr>
          <p:cNvPr id="627" name="Google Shape;627;p35"/>
          <p:cNvSpPr txBox="1"/>
          <p:nvPr>
            <p:ph type="ctrTitle"/>
          </p:nvPr>
        </p:nvSpPr>
        <p:spPr>
          <a:xfrm>
            <a:off x="2701050" y="2549475"/>
            <a:ext cx="3741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Would Improve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(with more time)</a:t>
            </a:r>
            <a:endParaRPr sz="1800"/>
          </a:p>
        </p:txBody>
      </p:sp>
      <p:sp>
        <p:nvSpPr>
          <p:cNvPr id="628" name="Google Shape;628;p35"/>
          <p:cNvSpPr txBox="1"/>
          <p:nvPr>
            <p:ph type="ctrTitle"/>
          </p:nvPr>
        </p:nvSpPr>
        <p:spPr>
          <a:xfrm>
            <a:off x="402450" y="584700"/>
            <a:ext cx="3741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03. </a:t>
            </a:r>
            <a:r>
              <a:rPr lang="en" sz="4200"/>
              <a:t>Failures</a:t>
            </a:r>
            <a:endParaRPr sz="4200"/>
          </a:p>
        </p:txBody>
      </p:sp>
      <p:sp>
        <p:nvSpPr>
          <p:cNvPr id="629" name="Google Shape;629;p35"/>
          <p:cNvSpPr txBox="1"/>
          <p:nvPr>
            <p:ph idx="1" type="body"/>
          </p:nvPr>
        </p:nvSpPr>
        <p:spPr>
          <a:xfrm>
            <a:off x="493375" y="1065075"/>
            <a:ext cx="454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1. UART + VGA display</a:t>
            </a:r>
            <a:endParaRPr/>
          </a:p>
        </p:txBody>
      </p:sp>
      <p:sp>
        <p:nvSpPr>
          <p:cNvPr id="630" name="Google Shape;630;p35"/>
          <p:cNvSpPr txBox="1"/>
          <p:nvPr>
            <p:ph idx="1" type="body"/>
          </p:nvPr>
        </p:nvSpPr>
        <p:spPr>
          <a:xfrm>
            <a:off x="493375" y="1363963"/>
            <a:ext cx="454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Didn’t accomplish adding the delete button</a:t>
            </a:r>
            <a:endParaRPr/>
          </a:p>
        </p:txBody>
      </p:sp>
      <p:sp>
        <p:nvSpPr>
          <p:cNvPr id="631" name="Google Shape;631;p35"/>
          <p:cNvSpPr txBox="1"/>
          <p:nvPr>
            <p:ph idx="1" type="body"/>
          </p:nvPr>
        </p:nvSpPr>
        <p:spPr>
          <a:xfrm>
            <a:off x="493375" y="1642866"/>
            <a:ext cx="454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Space is not yet functioning on the display.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/>
          <p:nvPr>
            <p:ph idx="1" type="body"/>
          </p:nvPr>
        </p:nvSpPr>
        <p:spPr>
          <a:xfrm>
            <a:off x="1357200" y="1809775"/>
            <a:ext cx="6429600" cy="21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Space is implemented after 3 time </a:t>
            </a:r>
            <a:r>
              <a:rPr lang="en"/>
              <a:t>units of button inactivity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Switch inputs to change timing of clock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currently one clock speed of 4Hz (1 unit = ¼ s))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6"/>
          <p:cNvSpPr txBox="1"/>
          <p:nvPr>
            <p:ph type="ctrTitle"/>
          </p:nvPr>
        </p:nvSpPr>
        <p:spPr>
          <a:xfrm>
            <a:off x="566800" y="1154825"/>
            <a:ext cx="797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03. </a:t>
            </a:r>
            <a:r>
              <a:rPr lang="en"/>
              <a:t>What we wish to accomplish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7"/>
          <p:cNvSpPr txBox="1"/>
          <p:nvPr>
            <p:ph type="ctrTitle"/>
          </p:nvPr>
        </p:nvSpPr>
        <p:spPr>
          <a:xfrm>
            <a:off x="2208150" y="22828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43" name="Google Shape;643;p37"/>
          <p:cNvSpPr txBox="1"/>
          <p:nvPr/>
        </p:nvSpPr>
        <p:spPr>
          <a:xfrm>
            <a:off x="3301950" y="1776500"/>
            <a:ext cx="2540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Thanks for listening!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3" type="ctrTitle"/>
          </p:nvPr>
        </p:nvSpPr>
        <p:spPr>
          <a:xfrm>
            <a:off x="6326321" y="30895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462" name="Google Shape;462;p24"/>
          <p:cNvSpPr txBox="1"/>
          <p:nvPr>
            <p:ph idx="1" type="subTitle"/>
          </p:nvPr>
        </p:nvSpPr>
        <p:spPr>
          <a:xfrm>
            <a:off x="6326325" y="3920125"/>
            <a:ext cx="1794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project did well, and future improvements</a:t>
            </a:r>
            <a:endParaRPr/>
          </a:p>
        </p:txBody>
      </p:sp>
      <p:sp>
        <p:nvSpPr>
          <p:cNvPr id="463" name="Google Shape;463;p24"/>
          <p:cNvSpPr txBox="1"/>
          <p:nvPr>
            <p:ph idx="4" type="ctrTitle"/>
          </p:nvPr>
        </p:nvSpPr>
        <p:spPr>
          <a:xfrm>
            <a:off x="37071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+ Diagrams, and Code</a:t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8246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+ Functionality</a:t>
            </a:r>
            <a:endParaRPr/>
          </a:p>
        </p:txBody>
      </p:sp>
      <p:sp>
        <p:nvSpPr>
          <p:cNvPr id="465" name="Google Shape;465;p24"/>
          <p:cNvSpPr txBox="1"/>
          <p:nvPr>
            <p:ph idx="2" type="subTitle"/>
          </p:nvPr>
        </p:nvSpPr>
        <p:spPr>
          <a:xfrm>
            <a:off x="823700" y="392013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the project we chose, and how it works</a:t>
            </a:r>
            <a:endParaRPr/>
          </a:p>
        </p:txBody>
      </p:sp>
      <p:sp>
        <p:nvSpPr>
          <p:cNvPr id="466" name="Google Shape;466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4"/>
          <p:cNvSpPr txBox="1"/>
          <p:nvPr>
            <p:ph idx="5" type="subTitle"/>
          </p:nvPr>
        </p:nvSpPr>
        <p:spPr>
          <a:xfrm>
            <a:off x="3707100" y="3898400"/>
            <a:ext cx="1863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detailed explanations and diagrams of our system</a:t>
            </a:r>
            <a:endParaRPr/>
          </a:p>
        </p:txBody>
      </p:sp>
      <p:sp>
        <p:nvSpPr>
          <p:cNvPr id="468" name="Google Shape;468;p24"/>
          <p:cNvSpPr txBox="1"/>
          <p:nvPr>
            <p:ph idx="6" type="title"/>
          </p:nvPr>
        </p:nvSpPr>
        <p:spPr>
          <a:xfrm>
            <a:off x="40952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0" name="Google Shape;470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40952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24"/>
          <p:cNvCxnSpPr>
            <a:stCxn id="471" idx="1"/>
            <a:endCxn id="46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2" idx="1"/>
            <a:endCxn id="468" idx="1"/>
          </p:cNvCxnSpPr>
          <p:nvPr/>
        </p:nvCxnSpPr>
        <p:spPr>
          <a:xfrm>
            <a:off x="40952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7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79470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4227958" y="1684660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8" name="Google Shape;488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type="title"/>
          </p:nvPr>
        </p:nvSpPr>
        <p:spPr>
          <a:xfrm>
            <a:off x="186800" y="340500"/>
            <a:ext cx="4045200" cy="8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01. </a:t>
            </a:r>
            <a:r>
              <a:rPr lang="en"/>
              <a:t>Motivation</a:t>
            </a:r>
            <a:endParaRPr/>
          </a:p>
        </p:txBody>
      </p:sp>
      <p:sp>
        <p:nvSpPr>
          <p:cNvPr id="497" name="Google Shape;497;p25"/>
          <p:cNvSpPr txBox="1"/>
          <p:nvPr>
            <p:ph idx="1" type="subTitle"/>
          </p:nvPr>
        </p:nvSpPr>
        <p:spPr>
          <a:xfrm>
            <a:off x="186800" y="1235388"/>
            <a:ext cx="40452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simple translator that can continue the legacy of Morse Code and bring it’s </a:t>
            </a:r>
            <a:r>
              <a:rPr lang="en"/>
              <a:t>accessible</a:t>
            </a:r>
            <a:r>
              <a:rPr lang="en"/>
              <a:t> features to a wider audience</a:t>
            </a:r>
            <a:endParaRPr/>
          </a:p>
        </p:txBody>
      </p:sp>
      <p:sp>
        <p:nvSpPr>
          <p:cNvPr id="498" name="Google Shape;498;p25"/>
          <p:cNvSpPr txBox="1"/>
          <p:nvPr>
            <p:ph idx="2" type="body"/>
          </p:nvPr>
        </p:nvSpPr>
        <p:spPr>
          <a:xfrm>
            <a:off x="4291450" y="1681825"/>
            <a:ext cx="4631400" cy="10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real-time translation creates an approachable learning environment for those new to Morse Code. It allows users to practice as the timing can be difficult to master.</a:t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10088564" y="4500330"/>
            <a:ext cx="121434" cy="121198"/>
          </a:xfrm>
          <a:custGeom>
            <a:rect b="b" l="l" r="r" t="t"/>
            <a:pathLst>
              <a:path extrusionOk="0" h="4625" w="4634">
                <a:moveTo>
                  <a:pt x="0" y="1"/>
                </a:moveTo>
                <a:lnTo>
                  <a:pt x="0" y="4624"/>
                </a:lnTo>
                <a:lnTo>
                  <a:pt x="4633" y="462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5"/>
          <p:cNvGrpSpPr/>
          <p:nvPr/>
        </p:nvGrpSpPr>
        <p:grpSpPr>
          <a:xfrm>
            <a:off x="186789" y="289481"/>
            <a:ext cx="121434" cy="1073147"/>
            <a:chOff x="6232314" y="3696331"/>
            <a:chExt cx="121434" cy="1073147"/>
          </a:xfrm>
        </p:grpSpPr>
        <p:sp>
          <p:nvSpPr>
            <p:cNvPr id="501" name="Google Shape;501;p2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5"/>
          <p:cNvGrpSpPr/>
          <p:nvPr/>
        </p:nvGrpSpPr>
        <p:grpSpPr>
          <a:xfrm>
            <a:off x="8730264" y="3034581"/>
            <a:ext cx="121434" cy="1073147"/>
            <a:chOff x="6232314" y="3696331"/>
            <a:chExt cx="121434" cy="1073147"/>
          </a:xfrm>
        </p:grpSpPr>
        <p:sp>
          <p:nvSpPr>
            <p:cNvPr id="504" name="Google Shape;504;p2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8812646" y="466823"/>
            <a:ext cx="199001" cy="2139769"/>
            <a:chOff x="8008096" y="2108910"/>
            <a:chExt cx="199001" cy="2139769"/>
          </a:xfrm>
        </p:grpSpPr>
        <p:sp>
          <p:nvSpPr>
            <p:cNvPr id="507" name="Google Shape;507;p2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5"/>
          <p:cNvGrpSpPr/>
          <p:nvPr/>
        </p:nvGrpSpPr>
        <p:grpSpPr>
          <a:xfrm>
            <a:off x="1511496" y="3620710"/>
            <a:ext cx="199001" cy="2139769"/>
            <a:chOff x="8008096" y="2108910"/>
            <a:chExt cx="199001" cy="2139769"/>
          </a:xfrm>
        </p:grpSpPr>
        <p:sp>
          <p:nvSpPr>
            <p:cNvPr id="510" name="Google Shape;510;p2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5"/>
          <p:cNvGrpSpPr/>
          <p:nvPr/>
        </p:nvGrpSpPr>
        <p:grpSpPr>
          <a:xfrm>
            <a:off x="4098748" y="1539914"/>
            <a:ext cx="133252" cy="1952377"/>
            <a:chOff x="6780548" y="337714"/>
            <a:chExt cx="133252" cy="1952377"/>
          </a:xfrm>
        </p:grpSpPr>
        <p:sp>
          <p:nvSpPr>
            <p:cNvPr id="513" name="Google Shape;513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5"/>
          <p:cNvGrpSpPr/>
          <p:nvPr/>
        </p:nvGrpSpPr>
        <p:grpSpPr>
          <a:xfrm>
            <a:off x="-1278902" y="2594952"/>
            <a:ext cx="133252" cy="1952377"/>
            <a:chOff x="6780548" y="337714"/>
            <a:chExt cx="133252" cy="1952377"/>
          </a:xfrm>
        </p:grpSpPr>
        <p:sp>
          <p:nvSpPr>
            <p:cNvPr id="516" name="Google Shape;516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4708723" y="4107714"/>
            <a:ext cx="133252" cy="1952377"/>
            <a:chOff x="6780548" y="337714"/>
            <a:chExt cx="133252" cy="1952377"/>
          </a:xfrm>
        </p:grpSpPr>
        <p:sp>
          <p:nvSpPr>
            <p:cNvPr id="519" name="Google Shape;519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25"/>
          <p:cNvPicPr preferRelativeResize="0"/>
          <p:nvPr/>
        </p:nvPicPr>
        <p:blipFill rotWithShape="1">
          <a:blip r:embed="rId3">
            <a:alphaModFix/>
          </a:blip>
          <a:srcRect b="-6220" l="0" r="0" t="6220"/>
          <a:stretch/>
        </p:blipFill>
        <p:spPr>
          <a:xfrm>
            <a:off x="541325" y="3291613"/>
            <a:ext cx="31337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5"/>
          <p:cNvSpPr txBox="1"/>
          <p:nvPr>
            <p:ph idx="2" type="body"/>
          </p:nvPr>
        </p:nvSpPr>
        <p:spPr>
          <a:xfrm>
            <a:off x="4291450" y="3226713"/>
            <a:ext cx="4631400" cy="10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fully tactile interface allows this tool to be used despite various environmental disturbances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"/>
          <p:cNvSpPr txBox="1"/>
          <p:nvPr>
            <p:ph type="ctrTitle"/>
          </p:nvPr>
        </p:nvSpPr>
        <p:spPr>
          <a:xfrm>
            <a:off x="775983" y="1090450"/>
            <a:ext cx="3446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Translation</a:t>
            </a:r>
            <a:endParaRPr/>
          </a:p>
        </p:txBody>
      </p:sp>
      <p:sp>
        <p:nvSpPr>
          <p:cNvPr id="528" name="Google Shape;528;p26"/>
          <p:cNvSpPr txBox="1"/>
          <p:nvPr>
            <p:ph idx="1" type="subTitle"/>
          </p:nvPr>
        </p:nvSpPr>
        <p:spPr>
          <a:xfrm>
            <a:off x="775975" y="1636900"/>
            <a:ext cx="34467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project’s main goal is to translate from Morse Code into written english as you type!</a:t>
            </a:r>
            <a:endParaRPr/>
          </a:p>
        </p:txBody>
      </p:sp>
      <p:sp>
        <p:nvSpPr>
          <p:cNvPr id="529" name="Google Shape;529;p26"/>
          <p:cNvSpPr txBox="1"/>
          <p:nvPr>
            <p:ph idx="2" type="ctrTitle"/>
          </p:nvPr>
        </p:nvSpPr>
        <p:spPr>
          <a:xfrm>
            <a:off x="4795770" y="2559103"/>
            <a:ext cx="3921300" cy="10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</a:t>
            </a:r>
            <a:endParaRPr/>
          </a:p>
        </p:txBody>
      </p:sp>
      <p:sp>
        <p:nvSpPr>
          <p:cNvPr id="530" name="Google Shape;530;p26"/>
          <p:cNvSpPr txBox="1"/>
          <p:nvPr>
            <p:ph idx="3" type="subTitle"/>
          </p:nvPr>
        </p:nvSpPr>
        <p:spPr>
          <a:xfrm>
            <a:off x="4795770" y="3594283"/>
            <a:ext cx="39213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display the translated content onto a display for easy readability.</a:t>
            </a:r>
            <a:endParaRPr/>
          </a:p>
        </p:txBody>
      </p:sp>
      <p:sp>
        <p:nvSpPr>
          <p:cNvPr id="531" name="Google Shape;531;p26"/>
          <p:cNvSpPr txBox="1"/>
          <p:nvPr>
            <p:ph idx="8" type="ctrTitle"/>
          </p:nvPr>
        </p:nvSpPr>
        <p:spPr>
          <a:xfrm>
            <a:off x="542625" y="4878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01. </a:t>
            </a:r>
            <a:r>
              <a:rPr lang="en" sz="4200"/>
              <a:t>Functionality</a:t>
            </a:r>
            <a:endParaRPr sz="4200"/>
          </a:p>
        </p:txBody>
      </p:sp>
      <p:grpSp>
        <p:nvGrpSpPr>
          <p:cNvPr id="532" name="Google Shape;532;p26"/>
          <p:cNvGrpSpPr/>
          <p:nvPr/>
        </p:nvGrpSpPr>
        <p:grpSpPr>
          <a:xfrm>
            <a:off x="-428827" y="900464"/>
            <a:ext cx="962408" cy="1883777"/>
            <a:chOff x="6780548" y="406314"/>
            <a:chExt cx="962408" cy="1883777"/>
          </a:xfrm>
        </p:grpSpPr>
        <p:sp>
          <p:nvSpPr>
            <p:cNvPr id="533" name="Google Shape;533;p2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7734493" y="4063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6"/>
          <p:cNvSpPr/>
          <p:nvPr/>
        </p:nvSpPr>
        <p:spPr>
          <a:xfrm>
            <a:off x="8658168" y="2458489"/>
            <a:ext cx="8464" cy="1695359"/>
          </a:xfrm>
          <a:custGeom>
            <a:rect b="b" l="l" r="r" t="t"/>
            <a:pathLst>
              <a:path extrusionOk="0" h="64696" w="323">
                <a:moveTo>
                  <a:pt x="157" y="0"/>
                </a:moveTo>
                <a:lnTo>
                  <a:pt x="1" y="64695"/>
                </a:lnTo>
                <a:lnTo>
                  <a:pt x="322" y="64695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6"/>
          <p:cNvSpPr/>
          <p:nvPr/>
        </p:nvSpPr>
        <p:spPr>
          <a:xfrm>
            <a:off x="5431768" y="720264"/>
            <a:ext cx="8464" cy="1695359"/>
          </a:xfrm>
          <a:custGeom>
            <a:rect b="b" l="l" r="r" t="t"/>
            <a:pathLst>
              <a:path extrusionOk="0" h="64696" w="323">
                <a:moveTo>
                  <a:pt x="157" y="0"/>
                </a:moveTo>
                <a:lnTo>
                  <a:pt x="1" y="64695"/>
                </a:lnTo>
                <a:lnTo>
                  <a:pt x="322" y="64695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6"/>
          <p:cNvSpPr/>
          <p:nvPr/>
        </p:nvSpPr>
        <p:spPr>
          <a:xfrm>
            <a:off x="2495093" y="3243164"/>
            <a:ext cx="8464" cy="1695359"/>
          </a:xfrm>
          <a:custGeom>
            <a:rect b="b" l="l" r="r" t="t"/>
            <a:pathLst>
              <a:path extrusionOk="0" h="64696" w="323">
                <a:moveTo>
                  <a:pt x="157" y="0"/>
                </a:moveTo>
                <a:lnTo>
                  <a:pt x="1" y="64695"/>
                </a:lnTo>
                <a:lnTo>
                  <a:pt x="322" y="64695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63" y="2683225"/>
            <a:ext cx="2558926" cy="21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6"/>
          <p:cNvPicPr preferRelativeResize="0"/>
          <p:nvPr/>
        </p:nvPicPr>
        <p:blipFill rotWithShape="1">
          <a:blip r:embed="rId4">
            <a:alphaModFix/>
          </a:blip>
          <a:srcRect b="25970" l="12291" r="11313" t="26095"/>
          <a:stretch/>
        </p:blipFill>
        <p:spPr>
          <a:xfrm>
            <a:off x="5071100" y="952088"/>
            <a:ext cx="3168775" cy="1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 txBox="1"/>
          <p:nvPr>
            <p:ph idx="7" type="subTitle"/>
          </p:nvPr>
        </p:nvSpPr>
        <p:spPr>
          <a:xfrm>
            <a:off x="952650" y="1752750"/>
            <a:ext cx="7238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Translate Morse Code into written English</a:t>
            </a:r>
            <a:endParaRPr sz="1500"/>
          </a:p>
        </p:txBody>
      </p:sp>
      <p:sp>
        <p:nvSpPr>
          <p:cNvPr id="545" name="Google Shape;545;p2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02.</a:t>
            </a:r>
            <a:r>
              <a:rPr lang="en" sz="4200"/>
              <a:t> </a:t>
            </a:r>
            <a:r>
              <a:rPr lang="en" sz="4200"/>
              <a:t>Specifications</a:t>
            </a:r>
            <a:endParaRPr sz="4200"/>
          </a:p>
        </p:txBody>
      </p:sp>
      <p:sp>
        <p:nvSpPr>
          <p:cNvPr id="546" name="Google Shape;546;p27"/>
          <p:cNvSpPr txBox="1"/>
          <p:nvPr>
            <p:ph idx="7" type="subTitle"/>
          </p:nvPr>
        </p:nvSpPr>
        <p:spPr>
          <a:xfrm>
            <a:off x="952650" y="2257300"/>
            <a:ext cx="7238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Have translated English appear on the display as it is being translated</a:t>
            </a:r>
            <a:endParaRPr sz="1500"/>
          </a:p>
        </p:txBody>
      </p:sp>
      <p:sp>
        <p:nvSpPr>
          <p:cNvPr id="547" name="Google Shape;547;p27"/>
          <p:cNvSpPr txBox="1"/>
          <p:nvPr>
            <p:ph idx="7" type="subTitle"/>
          </p:nvPr>
        </p:nvSpPr>
        <p:spPr>
          <a:xfrm>
            <a:off x="952650" y="1248200"/>
            <a:ext cx="7238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Process human input into Morse Code using one button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48" name="Google Shape;548;p27"/>
          <p:cNvSpPr txBox="1"/>
          <p:nvPr>
            <p:ph idx="7" type="subTitle"/>
          </p:nvPr>
        </p:nvSpPr>
        <p:spPr>
          <a:xfrm>
            <a:off x="952650" y="2761850"/>
            <a:ext cx="7238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Include a delete button that deletes the last translated character</a:t>
            </a:r>
            <a:endParaRPr sz="1500"/>
          </a:p>
        </p:txBody>
      </p:sp>
      <p:sp>
        <p:nvSpPr>
          <p:cNvPr id="549" name="Google Shape;549;p27"/>
          <p:cNvSpPr txBox="1"/>
          <p:nvPr>
            <p:ph idx="7" type="subTitle"/>
          </p:nvPr>
        </p:nvSpPr>
        <p:spPr>
          <a:xfrm>
            <a:off x="952650" y="3266400"/>
            <a:ext cx="7238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Include a reset button</a:t>
            </a:r>
            <a:endParaRPr sz="1500"/>
          </a:p>
        </p:txBody>
      </p:sp>
      <p:sp>
        <p:nvSpPr>
          <p:cNvPr id="550" name="Google Shape;550;p27"/>
          <p:cNvSpPr txBox="1"/>
          <p:nvPr>
            <p:ph idx="7" type="subTitle"/>
          </p:nvPr>
        </p:nvSpPr>
        <p:spPr>
          <a:xfrm>
            <a:off x="952650" y="3770950"/>
            <a:ext cx="7238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Implement correct timing for Morse Code (dots, dashes, spaces, etc.)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/>
          <p:nvPr>
            <p:ph idx="1" type="subTitle"/>
          </p:nvPr>
        </p:nvSpPr>
        <p:spPr>
          <a:xfrm>
            <a:off x="2332950" y="423950"/>
            <a:ext cx="44781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02.</a:t>
            </a:r>
            <a:r>
              <a:rPr lang="en"/>
              <a:t> </a:t>
            </a:r>
            <a:r>
              <a:rPr lang="en" sz="2300"/>
              <a:t>Block Diagram</a:t>
            </a:r>
            <a:endParaRPr sz="2300"/>
          </a:p>
        </p:txBody>
      </p:sp>
      <p:pic>
        <p:nvPicPr>
          <p:cNvPr id="556" name="Google Shape;556;p28"/>
          <p:cNvPicPr preferRelativeResize="0"/>
          <p:nvPr/>
        </p:nvPicPr>
        <p:blipFill rotWithShape="1">
          <a:blip r:embed="rId3">
            <a:alphaModFix/>
          </a:blip>
          <a:srcRect b="0" l="57712" r="2509" t="8908"/>
          <a:stretch/>
        </p:blipFill>
        <p:spPr>
          <a:xfrm rot="-5400000">
            <a:off x="2698750" y="-1454249"/>
            <a:ext cx="3746499" cy="87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9"/>
          <p:cNvSpPr txBox="1"/>
          <p:nvPr>
            <p:ph type="ctrTitle"/>
          </p:nvPr>
        </p:nvSpPr>
        <p:spPr>
          <a:xfrm>
            <a:off x="1525800" y="2503725"/>
            <a:ext cx="60924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Button_to_morse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morse_decoder modules</a:t>
            </a:r>
            <a:endParaRPr/>
          </a:p>
        </p:txBody>
      </p:sp>
      <p:sp>
        <p:nvSpPr>
          <p:cNvPr id="562" name="Google Shape;562;p29"/>
          <p:cNvSpPr txBox="1"/>
          <p:nvPr>
            <p:ph idx="1" type="subTitle"/>
          </p:nvPr>
        </p:nvSpPr>
        <p:spPr>
          <a:xfrm>
            <a:off x="1796850" y="1711125"/>
            <a:ext cx="5550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02. </a:t>
            </a:r>
            <a:r>
              <a:rPr lang="en" sz="4800"/>
              <a:t>Code Snippets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/>
          <p:nvPr/>
        </p:nvSpPr>
        <p:spPr>
          <a:xfrm>
            <a:off x="437450" y="346675"/>
            <a:ext cx="5609100" cy="442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8" name="Google Shape;568;p30"/>
          <p:cNvSpPr txBox="1"/>
          <p:nvPr>
            <p:ph idx="1" type="body"/>
          </p:nvPr>
        </p:nvSpPr>
        <p:spPr>
          <a:xfrm>
            <a:off x="6374400" y="1918600"/>
            <a:ext cx="22200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The code determines if the user input is a dot or dash depending on timing.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If held for a minimum of one clock cycle, the code detects a dot. If held for a minimum of 3 clock cycles, the code detects a dash.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Once the symbol is correctly identified, the index is incremented so it can detect the next symbol.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9" name="Google Shape;569;p30"/>
          <p:cNvSpPr txBox="1"/>
          <p:nvPr>
            <p:ph type="ctrTitle"/>
          </p:nvPr>
        </p:nvSpPr>
        <p:spPr>
          <a:xfrm>
            <a:off x="6374400" y="1289050"/>
            <a:ext cx="49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or Dash?</a:t>
            </a:r>
            <a:endParaRPr/>
          </a:p>
        </p:txBody>
      </p:sp>
      <p:sp>
        <p:nvSpPr>
          <p:cNvPr id="570" name="Google Shape;570;p30"/>
          <p:cNvSpPr txBox="1"/>
          <p:nvPr/>
        </p:nvSpPr>
        <p:spPr>
          <a:xfrm>
            <a:off x="0" y="308125"/>
            <a:ext cx="63744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if (counter &gt;= one_time_unit) begin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// Determine dot or dash based on press duration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if (counter &gt;= three_time_units) begin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case (morse_index) // Dash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3'b000: latched_morse[0] &lt;= 2'b10;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3'b001: latched_morse[1] &lt;= 2'b10;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3'b010: latched_morse[2] &lt;= 2'b10;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3'b011: latched_morse[3] &lt;= 2'b10;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3'b100: latched_morse[4] &lt;= 2'b10;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default begin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    latched_morse[0] &lt;= 2'b00; latched_morse[1] &lt;= 2'b00; latched_morse[2] &lt;= 2'b00;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    latched_morse[3] &lt;= 2'b00; latched_morse[4] &lt;= 2'b00;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end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endcase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end else begin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case (morse_index) // Dot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3'b000: latched_morse[0] &lt;= 2'b01;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3'b001: latched_morse[1] &lt;= 2'b01;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3'b010: latched_morse[2] &lt;= 2'b01;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3'b011: latched_morse[3] &lt;= 2'b01;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3'b100: latched_morse[4] &lt;= 2'b01;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default begin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    latched_morse[0] &lt;= 2'b00; latched_morse[1] &lt;= 2'b00; latched_morse[2] &lt;= 2'b00;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    latched_morse[3] &lt;= 2'b00; latched_morse[4] &lt;= 2'b00; 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    end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    endcase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         end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DFFF"/>
                </a:solidFill>
              </a:rPr>
              <a:t>           	end</a:t>
            </a:r>
            <a:endParaRPr sz="1000">
              <a:solidFill>
                <a:srgbClr val="FAD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AD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>
            <a:off x="437450" y="838300"/>
            <a:ext cx="5609100" cy="392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6" name="Google Shape;576;p31"/>
          <p:cNvSpPr txBox="1"/>
          <p:nvPr>
            <p:ph idx="1" type="body"/>
          </p:nvPr>
        </p:nvSpPr>
        <p:spPr>
          <a:xfrm>
            <a:off x="6140675" y="1202325"/>
            <a:ext cx="27408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button is inactive for at least three time units, code detects that the letter is done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inactive for at least seven units, a space is detected and index is reset to allow for the user to input a new character</a:t>
            </a:r>
            <a:endParaRPr/>
          </a:p>
        </p:txBody>
      </p:sp>
      <p:sp>
        <p:nvSpPr>
          <p:cNvPr id="577" name="Google Shape;577;p31"/>
          <p:cNvSpPr txBox="1"/>
          <p:nvPr>
            <p:ph type="ctrTitle"/>
          </p:nvPr>
        </p:nvSpPr>
        <p:spPr>
          <a:xfrm>
            <a:off x="558350" y="2605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→ Morse Code</a:t>
            </a:r>
            <a:endParaRPr/>
          </a:p>
        </p:txBody>
      </p:sp>
      <p:sp>
        <p:nvSpPr>
          <p:cNvPr id="578" name="Google Shape;578;p31"/>
          <p:cNvSpPr txBox="1"/>
          <p:nvPr/>
        </p:nvSpPr>
        <p:spPr>
          <a:xfrm>
            <a:off x="449450" y="838300"/>
            <a:ext cx="50709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if (inactivity_counter &gt;= three_time_units &amp;&amp; !latched_done &amp;&amp; !is_space) begin                   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morse_one &lt;= latched_morse[0];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morse_two &lt;= latched_morse[1];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morse_three &lt;= latched_morse[2];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morse_four &lt;= latched_morse[3];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morse_five &lt;= latched_morse[4];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letter_done &lt;= 1; // Detects finished letter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latched_done &lt;= 1; // Detects when latching is done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. . .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if (inactivity_counter &gt;= seven_time_units &amp;&amp; latched_done) begin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is_space &lt;= 1; // Set is_space signal high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letter_done &lt;= 0; // Reset letter_done to avoid processing new symbols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morse_index &lt;= 0;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latched_morse[0] &lt;= 2'b00;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latched_morse[1] &lt;= 2'b00;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latched_morse[2] &lt;= 2'b00;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latched_morse[3] &lt;= 2'b00;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    latched_morse[4] &lt;= 2'b00;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DFFF"/>
                </a:solidFill>
                <a:latin typeface="Maven Pro"/>
                <a:ea typeface="Maven Pro"/>
                <a:cs typeface="Maven Pro"/>
                <a:sym typeface="Maven Pro"/>
              </a:rPr>
              <a:t>            end      </a:t>
            </a:r>
            <a:endParaRPr sz="1100">
              <a:solidFill>
                <a:srgbClr val="FAD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93137B"/>
      </a:dk1>
      <a:lt1>
        <a:srgbClr val="FFFFFF"/>
      </a:lt1>
      <a:dk2>
        <a:srgbClr val="3D003B"/>
      </a:dk2>
      <a:lt2>
        <a:srgbClr val="EBFFD5"/>
      </a:lt2>
      <a:accent1>
        <a:srgbClr val="D1F07F"/>
      </a:accent1>
      <a:accent2>
        <a:srgbClr val="DC83FD"/>
      </a:accent2>
      <a:accent3>
        <a:srgbClr val="77EE7B"/>
      </a:accent3>
      <a:accent4>
        <a:srgbClr val="B1E624"/>
      </a:accent4>
      <a:accent5>
        <a:srgbClr val="C35EFF"/>
      </a:accent5>
      <a:accent6>
        <a:srgbClr val="4BC06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