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7" r:id="rId3"/>
    <p:sldId id="258" r:id="rId4"/>
    <p:sldId id="275" r:id="rId5"/>
    <p:sldId id="259" r:id="rId6"/>
    <p:sldId id="260" r:id="rId7"/>
    <p:sldId id="261" r:id="rId8"/>
    <p:sldId id="274" r:id="rId9"/>
    <p:sldId id="262" r:id="rId10"/>
    <p:sldId id="263" r:id="rId11"/>
    <p:sldId id="264" r:id="rId12"/>
    <p:sldId id="265" r:id="rId13"/>
    <p:sldId id="266" r:id="rId14"/>
    <p:sldId id="268" r:id="rId15"/>
    <p:sldId id="267" r:id="rId16"/>
    <p:sldId id="271" r:id="rId17"/>
    <p:sldId id="277" r:id="rId18"/>
    <p:sldId id="270" r:id="rId19"/>
    <p:sldId id="272" r:id="rId20"/>
    <p:sldId id="279" r:id="rId21"/>
    <p:sldId id="276" r:id="rId22"/>
    <p:sldId id="273" r:id="rId23"/>
    <p:sldId id="280" r:id="rId24"/>
    <p:sldId id="278" r:id="rId2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E6FBD9-EC60-4886-AC87-D05F6DE261D3}" v="16" dt="2024-04-11T23:29:00.1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9" autoAdjust="0"/>
    <p:restoredTop sz="94660"/>
  </p:normalViewPr>
  <p:slideViewPr>
    <p:cSldViewPr snapToGrid="0" snapToObjects="1">
      <p:cViewPr>
        <p:scale>
          <a:sx n="78" d="100"/>
          <a:sy n="78" d="100"/>
        </p:scale>
        <p:origin x="1000" y="5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ya Ayireddy" userId="ae91c9062c72a210" providerId="LiveId" clId="{7DE6FBD9-EC60-4886-AC87-D05F6DE261D3}"/>
    <pc:docChg chg="undo custSel addSld modSld sldOrd">
      <pc:chgData name="Shreya Ayireddy" userId="ae91c9062c72a210" providerId="LiveId" clId="{7DE6FBD9-EC60-4886-AC87-D05F6DE261D3}" dt="2024-04-11T23:29:42" v="402" actId="1076"/>
      <pc:docMkLst>
        <pc:docMk/>
      </pc:docMkLst>
      <pc:sldChg chg="modSp mod">
        <pc:chgData name="Shreya Ayireddy" userId="ae91c9062c72a210" providerId="LiveId" clId="{7DE6FBD9-EC60-4886-AC87-D05F6DE261D3}" dt="2024-04-11T23:13:04.033" v="366" actId="20577"/>
        <pc:sldMkLst>
          <pc:docMk/>
          <pc:sldMk cId="2689409771" sldId="256"/>
        </pc:sldMkLst>
        <pc:spChg chg="mod">
          <ac:chgData name="Shreya Ayireddy" userId="ae91c9062c72a210" providerId="LiveId" clId="{7DE6FBD9-EC60-4886-AC87-D05F6DE261D3}" dt="2024-04-11T23:13:04.033" v="366" actId="20577"/>
          <ac:spMkLst>
            <pc:docMk/>
            <pc:sldMk cId="2689409771" sldId="256"/>
            <ac:spMk id="4" creationId="{9DBA3C28-0449-8252-05F9-F29F366AC567}"/>
          </ac:spMkLst>
        </pc:spChg>
      </pc:sldChg>
      <pc:sldChg chg="modSp mod">
        <pc:chgData name="Shreya Ayireddy" userId="ae91c9062c72a210" providerId="LiveId" clId="{7DE6FBD9-EC60-4886-AC87-D05F6DE261D3}" dt="2024-04-11T16:05:51.191" v="351" actId="1076"/>
        <pc:sldMkLst>
          <pc:docMk/>
          <pc:sldMk cId="1468775866" sldId="258"/>
        </pc:sldMkLst>
        <pc:spChg chg="mod">
          <ac:chgData name="Shreya Ayireddy" userId="ae91c9062c72a210" providerId="LiveId" clId="{7DE6FBD9-EC60-4886-AC87-D05F6DE261D3}" dt="2024-04-11T16:05:47.279" v="350" actId="1076"/>
          <ac:spMkLst>
            <pc:docMk/>
            <pc:sldMk cId="1468775866" sldId="258"/>
            <ac:spMk id="2" creationId="{3057A51F-E7D2-BBD6-EA03-15579ECDF32B}"/>
          </ac:spMkLst>
        </pc:spChg>
        <pc:spChg chg="mod">
          <ac:chgData name="Shreya Ayireddy" userId="ae91c9062c72a210" providerId="LiveId" clId="{7DE6FBD9-EC60-4886-AC87-D05F6DE261D3}" dt="2024-04-11T16:05:51.191" v="351" actId="1076"/>
          <ac:spMkLst>
            <pc:docMk/>
            <pc:sldMk cId="1468775866" sldId="258"/>
            <ac:spMk id="3" creationId="{A240AF3F-9882-C6E0-8C4D-EFBB28F6B6D0}"/>
          </ac:spMkLst>
        </pc:spChg>
      </pc:sldChg>
      <pc:sldChg chg="addSp delSp modSp new mod">
        <pc:chgData name="Shreya Ayireddy" userId="ae91c9062c72a210" providerId="LiveId" clId="{7DE6FBD9-EC60-4886-AC87-D05F6DE261D3}" dt="2024-03-26T04:26:10.315" v="99" actId="1076"/>
        <pc:sldMkLst>
          <pc:docMk/>
          <pc:sldMk cId="73674827" sldId="265"/>
        </pc:sldMkLst>
        <pc:spChg chg="del">
          <ac:chgData name="Shreya Ayireddy" userId="ae91c9062c72a210" providerId="LiveId" clId="{7DE6FBD9-EC60-4886-AC87-D05F6DE261D3}" dt="2024-03-26T03:49:52.327" v="1" actId="478"/>
          <ac:spMkLst>
            <pc:docMk/>
            <pc:sldMk cId="73674827" sldId="265"/>
            <ac:spMk id="2" creationId="{315D6B79-6630-9168-D828-DE47B24E49E2}"/>
          </ac:spMkLst>
        </pc:spChg>
        <pc:spChg chg="del">
          <ac:chgData name="Shreya Ayireddy" userId="ae91c9062c72a210" providerId="LiveId" clId="{7DE6FBD9-EC60-4886-AC87-D05F6DE261D3}" dt="2024-03-26T03:50:00.030" v="3" actId="478"/>
          <ac:spMkLst>
            <pc:docMk/>
            <pc:sldMk cId="73674827" sldId="265"/>
            <ac:spMk id="3" creationId="{C6B6DD2B-2710-600C-5DDB-5F6DCABFD710}"/>
          </ac:spMkLst>
        </pc:spChg>
        <pc:spChg chg="del">
          <ac:chgData name="Shreya Ayireddy" userId="ae91c9062c72a210" providerId="LiveId" clId="{7DE6FBD9-EC60-4886-AC87-D05F6DE261D3}" dt="2024-03-26T03:49:57.484" v="2" actId="478"/>
          <ac:spMkLst>
            <pc:docMk/>
            <pc:sldMk cId="73674827" sldId="265"/>
            <ac:spMk id="4" creationId="{FB676257-2199-AFB3-AE12-CED31A0B9473}"/>
          </ac:spMkLst>
        </pc:spChg>
        <pc:spChg chg="add mod">
          <ac:chgData name="Shreya Ayireddy" userId="ae91c9062c72a210" providerId="LiveId" clId="{7DE6FBD9-EC60-4886-AC87-D05F6DE261D3}" dt="2024-03-26T04:12:03.091" v="34" actId="20577"/>
          <ac:spMkLst>
            <pc:docMk/>
            <pc:sldMk cId="73674827" sldId="265"/>
            <ac:spMk id="5" creationId="{004D51AF-8FD2-F4E4-86AA-E38A823499EA}"/>
          </ac:spMkLst>
        </pc:spChg>
        <pc:spChg chg="add mod">
          <ac:chgData name="Shreya Ayireddy" userId="ae91c9062c72a210" providerId="LiveId" clId="{7DE6FBD9-EC60-4886-AC87-D05F6DE261D3}" dt="2024-03-26T04:25:57.584" v="98" actId="20577"/>
          <ac:spMkLst>
            <pc:docMk/>
            <pc:sldMk cId="73674827" sldId="265"/>
            <ac:spMk id="7" creationId="{7B9F694B-07E6-A12B-E1D0-CA35234D2678}"/>
          </ac:spMkLst>
        </pc:spChg>
        <pc:spChg chg="add mod">
          <ac:chgData name="Shreya Ayireddy" userId="ae91c9062c72a210" providerId="LiveId" clId="{7DE6FBD9-EC60-4886-AC87-D05F6DE261D3}" dt="2024-03-26T04:26:10.315" v="99" actId="1076"/>
          <ac:spMkLst>
            <pc:docMk/>
            <pc:sldMk cId="73674827" sldId="265"/>
            <ac:spMk id="9" creationId="{915FF39B-0FB7-EABF-A390-996D156987A1}"/>
          </ac:spMkLst>
        </pc:spChg>
      </pc:sldChg>
      <pc:sldChg chg="addSp delSp modSp new mod modClrScheme chgLayout">
        <pc:chgData name="Shreya Ayireddy" userId="ae91c9062c72a210" providerId="LiveId" clId="{7DE6FBD9-EC60-4886-AC87-D05F6DE261D3}" dt="2024-03-26T05:06:35.307" v="255" actId="14100"/>
        <pc:sldMkLst>
          <pc:docMk/>
          <pc:sldMk cId="2511824486" sldId="266"/>
        </pc:sldMkLst>
        <pc:spChg chg="del">
          <ac:chgData name="Shreya Ayireddy" userId="ae91c9062c72a210" providerId="LiveId" clId="{7DE6FBD9-EC60-4886-AC87-D05F6DE261D3}" dt="2024-03-26T04:31:54.253" v="101" actId="478"/>
          <ac:spMkLst>
            <pc:docMk/>
            <pc:sldMk cId="2511824486" sldId="266"/>
            <ac:spMk id="2" creationId="{22A574E0-D029-B031-6B3E-AEF9D7013B74}"/>
          </ac:spMkLst>
        </pc:spChg>
        <pc:spChg chg="del">
          <ac:chgData name="Shreya Ayireddy" userId="ae91c9062c72a210" providerId="LiveId" clId="{7DE6FBD9-EC60-4886-AC87-D05F6DE261D3}" dt="2024-03-26T04:31:56.167" v="102" actId="478"/>
          <ac:spMkLst>
            <pc:docMk/>
            <pc:sldMk cId="2511824486" sldId="266"/>
            <ac:spMk id="3" creationId="{EDE50A93-B832-5A7A-C91F-D4DDAED32A11}"/>
          </ac:spMkLst>
        </pc:spChg>
        <pc:spChg chg="del">
          <ac:chgData name="Shreya Ayireddy" userId="ae91c9062c72a210" providerId="LiveId" clId="{7DE6FBD9-EC60-4886-AC87-D05F6DE261D3}" dt="2024-03-26T04:31:59.685" v="103" actId="478"/>
          <ac:spMkLst>
            <pc:docMk/>
            <pc:sldMk cId="2511824486" sldId="266"/>
            <ac:spMk id="4" creationId="{AD074C27-E721-72AC-C770-3F32E2F281D3}"/>
          </ac:spMkLst>
        </pc:spChg>
        <pc:spChg chg="add mod ord">
          <ac:chgData name="Shreya Ayireddy" userId="ae91c9062c72a210" providerId="LiveId" clId="{7DE6FBD9-EC60-4886-AC87-D05F6DE261D3}" dt="2024-03-26T05:04:12.873" v="230" actId="26606"/>
          <ac:spMkLst>
            <pc:docMk/>
            <pc:sldMk cId="2511824486" sldId="266"/>
            <ac:spMk id="5" creationId="{68F17764-7292-646F-471F-80354D0F035D}"/>
          </ac:spMkLst>
        </pc:spChg>
        <pc:spChg chg="add del mod">
          <ac:chgData name="Shreya Ayireddy" userId="ae91c9062c72a210" providerId="LiveId" clId="{7DE6FBD9-EC60-4886-AC87-D05F6DE261D3}" dt="2024-03-26T05:04:01.852" v="221" actId="478"/>
          <ac:spMkLst>
            <pc:docMk/>
            <pc:sldMk cId="2511824486" sldId="266"/>
            <ac:spMk id="7" creationId="{FC1DE438-41BC-4103-0E12-4A3BC8787C90}"/>
          </ac:spMkLst>
        </pc:spChg>
        <pc:spChg chg="add mod">
          <ac:chgData name="Shreya Ayireddy" userId="ae91c9062c72a210" providerId="LiveId" clId="{7DE6FBD9-EC60-4886-AC87-D05F6DE261D3}" dt="2024-03-26T05:06:22.843" v="253" actId="115"/>
          <ac:spMkLst>
            <pc:docMk/>
            <pc:sldMk cId="2511824486" sldId="266"/>
            <ac:spMk id="13" creationId="{B607CE0B-6A66-40D7-D798-08B1FB366540}"/>
          </ac:spMkLst>
        </pc:spChg>
        <pc:spChg chg="add del mod">
          <ac:chgData name="Shreya Ayireddy" userId="ae91c9062c72a210" providerId="LiveId" clId="{7DE6FBD9-EC60-4886-AC87-D05F6DE261D3}" dt="2024-03-26T05:04:09.412" v="227" actId="26606"/>
          <ac:spMkLst>
            <pc:docMk/>
            <pc:sldMk cId="2511824486" sldId="266"/>
            <ac:spMk id="14" creationId="{F1407396-E1BC-3DE4-36F0-493B93049B5A}"/>
          </ac:spMkLst>
        </pc:spChg>
        <pc:picChg chg="add mod">
          <ac:chgData name="Shreya Ayireddy" userId="ae91c9062c72a210" providerId="LiveId" clId="{7DE6FBD9-EC60-4886-AC87-D05F6DE261D3}" dt="2024-03-26T05:04:13.353" v="232"/>
          <ac:picMkLst>
            <pc:docMk/>
            <pc:sldMk cId="2511824486" sldId="266"/>
            <ac:picMk id="9" creationId="{B36BA748-9250-4486-D15E-35E40CE972D1}"/>
          </ac:picMkLst>
        </pc:picChg>
        <pc:picChg chg="add mod">
          <ac:chgData name="Shreya Ayireddy" userId="ae91c9062c72a210" providerId="LiveId" clId="{7DE6FBD9-EC60-4886-AC87-D05F6DE261D3}" dt="2024-03-26T05:06:35.307" v="255" actId="14100"/>
          <ac:picMkLst>
            <pc:docMk/>
            <pc:sldMk cId="2511824486" sldId="266"/>
            <ac:picMk id="11" creationId="{F0D9537A-DFCB-037B-B6B9-B39477232098}"/>
          </ac:picMkLst>
        </pc:picChg>
      </pc:sldChg>
      <pc:sldChg chg="addSp delSp modSp new mod">
        <pc:chgData name="Shreya Ayireddy" userId="ae91c9062c72a210" providerId="LiveId" clId="{7DE6FBD9-EC60-4886-AC87-D05F6DE261D3}" dt="2024-04-04T01:58:04.042" v="322" actId="2711"/>
        <pc:sldMkLst>
          <pc:docMk/>
          <pc:sldMk cId="168913472" sldId="267"/>
        </pc:sldMkLst>
        <pc:spChg chg="del">
          <ac:chgData name="Shreya Ayireddy" userId="ae91c9062c72a210" providerId="LiveId" clId="{7DE6FBD9-EC60-4886-AC87-D05F6DE261D3}" dt="2024-03-26T05:32:37.476" v="257" actId="478"/>
          <ac:spMkLst>
            <pc:docMk/>
            <pc:sldMk cId="168913472" sldId="267"/>
            <ac:spMk id="2" creationId="{49F3B2C5-44C0-7F3C-9728-EE60490C00AE}"/>
          </ac:spMkLst>
        </pc:spChg>
        <pc:spChg chg="del">
          <ac:chgData name="Shreya Ayireddy" userId="ae91c9062c72a210" providerId="LiveId" clId="{7DE6FBD9-EC60-4886-AC87-D05F6DE261D3}" dt="2024-03-26T05:32:40.658" v="258" actId="478"/>
          <ac:spMkLst>
            <pc:docMk/>
            <pc:sldMk cId="168913472" sldId="267"/>
            <ac:spMk id="3" creationId="{48C4B9B1-F037-03DB-A9F2-6792709BE17F}"/>
          </ac:spMkLst>
        </pc:spChg>
        <pc:spChg chg="del">
          <ac:chgData name="Shreya Ayireddy" userId="ae91c9062c72a210" providerId="LiveId" clId="{7DE6FBD9-EC60-4886-AC87-D05F6DE261D3}" dt="2024-03-26T05:32:43.661" v="259" actId="478"/>
          <ac:spMkLst>
            <pc:docMk/>
            <pc:sldMk cId="168913472" sldId="267"/>
            <ac:spMk id="4" creationId="{84EBFD75-B059-C75A-D914-DA2A748E56A4}"/>
          </ac:spMkLst>
        </pc:spChg>
        <pc:spChg chg="mod">
          <ac:chgData name="Shreya Ayireddy" userId="ae91c9062c72a210" providerId="LiveId" clId="{7DE6FBD9-EC60-4886-AC87-D05F6DE261D3}" dt="2024-04-04T01:56:11.533" v="321" actId="255"/>
          <ac:spMkLst>
            <pc:docMk/>
            <pc:sldMk cId="168913472" sldId="267"/>
            <ac:spMk id="6" creationId="{AF82EA7D-9057-7A8E-E506-E4DAFDA5D07C}"/>
          </ac:spMkLst>
        </pc:spChg>
        <pc:spChg chg="add">
          <ac:chgData name="Shreya Ayireddy" userId="ae91c9062c72a210" providerId="LiveId" clId="{7DE6FBD9-EC60-4886-AC87-D05F6DE261D3}" dt="2024-03-26T05:44:08.739" v="282"/>
          <ac:spMkLst>
            <pc:docMk/>
            <pc:sldMk cId="168913472" sldId="267"/>
            <ac:spMk id="11" creationId="{35B551C6-9C6B-388F-FED1-F40DCBAB6517}"/>
          </ac:spMkLst>
        </pc:spChg>
        <pc:spChg chg="add">
          <ac:chgData name="Shreya Ayireddy" userId="ae91c9062c72a210" providerId="LiveId" clId="{7DE6FBD9-EC60-4886-AC87-D05F6DE261D3}" dt="2024-03-26T05:44:17.622" v="283"/>
          <ac:spMkLst>
            <pc:docMk/>
            <pc:sldMk cId="168913472" sldId="267"/>
            <ac:spMk id="12" creationId="{3897BC7D-FFFE-5640-5872-34FCBC223ED9}"/>
          </ac:spMkLst>
        </pc:spChg>
        <pc:spChg chg="add del mod">
          <ac:chgData name="Shreya Ayireddy" userId="ae91c9062c72a210" providerId="LiveId" clId="{7DE6FBD9-EC60-4886-AC87-D05F6DE261D3}" dt="2024-03-26T05:49:02.362" v="290"/>
          <ac:spMkLst>
            <pc:docMk/>
            <pc:sldMk cId="168913472" sldId="267"/>
            <ac:spMk id="13" creationId="{FC6F5C1F-0670-2B12-4F2C-F570BEFEC882}"/>
          </ac:spMkLst>
        </pc:spChg>
        <pc:spChg chg="add">
          <ac:chgData name="Shreya Ayireddy" userId="ae91c9062c72a210" providerId="LiveId" clId="{7DE6FBD9-EC60-4886-AC87-D05F6DE261D3}" dt="2024-03-26T05:44:26.783" v="285"/>
          <ac:spMkLst>
            <pc:docMk/>
            <pc:sldMk cId="168913472" sldId="267"/>
            <ac:spMk id="14" creationId="{5E16D1B6-5043-3B0B-F0F2-FB3B5454BA7F}"/>
          </ac:spMkLst>
        </pc:spChg>
        <pc:spChg chg="add mod">
          <ac:chgData name="Shreya Ayireddy" userId="ae91c9062c72a210" providerId="LiveId" clId="{7DE6FBD9-EC60-4886-AC87-D05F6DE261D3}" dt="2024-04-04T01:58:04.042" v="322" actId="2711"/>
          <ac:spMkLst>
            <pc:docMk/>
            <pc:sldMk cId="168913472" sldId="267"/>
            <ac:spMk id="15" creationId="{1A230635-C705-B1E6-B6FB-380F6D0BA2B3}"/>
          </ac:spMkLst>
        </pc:spChg>
        <pc:picChg chg="add del">
          <ac:chgData name="Shreya Ayireddy" userId="ae91c9062c72a210" providerId="LiveId" clId="{7DE6FBD9-EC60-4886-AC87-D05F6DE261D3}" dt="2024-03-26T05:32:52.656" v="261" actId="478"/>
          <ac:picMkLst>
            <pc:docMk/>
            <pc:sldMk cId="168913472" sldId="267"/>
            <ac:picMk id="6" creationId="{D98C04BE-22CD-ADD9-FC85-B4A8F1CCCE75}"/>
          </ac:picMkLst>
        </pc:picChg>
        <pc:picChg chg="add del mod">
          <ac:chgData name="Shreya Ayireddy" userId="ae91c9062c72a210" providerId="LiveId" clId="{7DE6FBD9-EC60-4886-AC87-D05F6DE261D3}" dt="2024-03-26T05:33:22.650" v="265" actId="478"/>
          <ac:picMkLst>
            <pc:docMk/>
            <pc:sldMk cId="168913472" sldId="267"/>
            <ac:picMk id="8" creationId="{27B8DAED-7D43-2C74-2D14-6284386BE8B2}"/>
          </ac:picMkLst>
        </pc:picChg>
        <pc:picChg chg="add mod">
          <ac:chgData name="Shreya Ayireddy" userId="ae91c9062c72a210" providerId="LiveId" clId="{7DE6FBD9-EC60-4886-AC87-D05F6DE261D3}" dt="2024-03-26T05:49:01.156" v="288" actId="1076"/>
          <ac:picMkLst>
            <pc:docMk/>
            <pc:sldMk cId="168913472" sldId="267"/>
            <ac:picMk id="10" creationId="{45C00F10-80E2-3704-3B69-93DC1AB12EC5}"/>
          </ac:picMkLst>
        </pc:picChg>
      </pc:sldChg>
      <pc:sldChg chg="modSp mod">
        <pc:chgData name="Shreya Ayireddy" userId="ae91c9062c72a210" providerId="LiveId" clId="{7DE6FBD9-EC60-4886-AC87-D05F6DE261D3}" dt="2024-04-04T01:58:51.416" v="325" actId="1076"/>
        <pc:sldMkLst>
          <pc:docMk/>
          <pc:sldMk cId="3719648811" sldId="268"/>
        </pc:sldMkLst>
        <pc:spChg chg="mod">
          <ac:chgData name="Shreya Ayireddy" userId="ae91c9062c72a210" providerId="LiveId" clId="{7DE6FBD9-EC60-4886-AC87-D05F6DE261D3}" dt="2024-04-04T01:58:51.416" v="325" actId="1076"/>
          <ac:spMkLst>
            <pc:docMk/>
            <pc:sldMk cId="3719648811" sldId="268"/>
            <ac:spMk id="5" creationId="{0418439E-C826-1663-ADD1-15942B92CC58}"/>
          </ac:spMkLst>
        </pc:spChg>
      </pc:sldChg>
      <pc:sldChg chg="modSp new mod">
        <pc:chgData name="Shreya Ayireddy" userId="ae91c9062c72a210" providerId="LiveId" clId="{7DE6FBD9-EC60-4886-AC87-D05F6DE261D3}" dt="2024-04-11T16:08:06.820" v="359" actId="1076"/>
        <pc:sldMkLst>
          <pc:docMk/>
          <pc:sldMk cId="1498383939" sldId="275"/>
        </pc:sldMkLst>
        <pc:spChg chg="mod">
          <ac:chgData name="Shreya Ayireddy" userId="ae91c9062c72a210" providerId="LiveId" clId="{7DE6FBD9-EC60-4886-AC87-D05F6DE261D3}" dt="2024-04-11T16:04:08.347" v="341" actId="20577"/>
          <ac:spMkLst>
            <pc:docMk/>
            <pc:sldMk cId="1498383939" sldId="275"/>
            <ac:spMk id="2" creationId="{B13101E6-DA1C-A299-9EEE-768BC1830BF4}"/>
          </ac:spMkLst>
        </pc:spChg>
        <pc:spChg chg="mod">
          <ac:chgData name="Shreya Ayireddy" userId="ae91c9062c72a210" providerId="LiveId" clId="{7DE6FBD9-EC60-4886-AC87-D05F6DE261D3}" dt="2024-04-11T16:08:06.820" v="359" actId="1076"/>
          <ac:spMkLst>
            <pc:docMk/>
            <pc:sldMk cId="1498383939" sldId="275"/>
            <ac:spMk id="3" creationId="{9FFA1DA9-5D24-87C3-3E1B-AC72A30AA7C5}"/>
          </ac:spMkLst>
        </pc:spChg>
      </pc:sldChg>
      <pc:sldChg chg="addSp delSp modSp new mod ord modClrScheme chgLayout">
        <pc:chgData name="Shreya Ayireddy" userId="ae91c9062c72a210" providerId="LiveId" clId="{7DE6FBD9-EC60-4886-AC87-D05F6DE261D3}" dt="2024-04-11T23:29:42" v="402" actId="1076"/>
        <pc:sldMkLst>
          <pc:docMk/>
          <pc:sldMk cId="4033109096" sldId="276"/>
        </pc:sldMkLst>
        <pc:spChg chg="mod">
          <ac:chgData name="Shreya Ayireddy" userId="ae91c9062c72a210" providerId="LiveId" clId="{7DE6FBD9-EC60-4886-AC87-D05F6DE261D3}" dt="2024-04-11T23:29:31.505" v="398" actId="1076"/>
          <ac:spMkLst>
            <pc:docMk/>
            <pc:sldMk cId="4033109096" sldId="276"/>
            <ac:spMk id="2" creationId="{F7E4F338-FBC7-9509-78D5-2978D851F064}"/>
          </ac:spMkLst>
        </pc:spChg>
        <pc:spChg chg="del">
          <ac:chgData name="Shreya Ayireddy" userId="ae91c9062c72a210" providerId="LiveId" clId="{7DE6FBD9-EC60-4886-AC87-D05F6DE261D3}" dt="2024-04-11T23:28:53.681" v="386" actId="478"/>
          <ac:spMkLst>
            <pc:docMk/>
            <pc:sldMk cId="4033109096" sldId="276"/>
            <ac:spMk id="3" creationId="{70A23771-B6FB-E464-F92E-0AF20AB10067}"/>
          </ac:spMkLst>
        </pc:spChg>
        <pc:spChg chg="del">
          <ac:chgData name="Shreya Ayireddy" userId="ae91c9062c72a210" providerId="LiveId" clId="{7DE6FBD9-EC60-4886-AC87-D05F6DE261D3}" dt="2024-04-11T23:28:59.027" v="387" actId="478"/>
          <ac:spMkLst>
            <pc:docMk/>
            <pc:sldMk cId="4033109096" sldId="276"/>
            <ac:spMk id="4" creationId="{8CD50B1B-5CCB-CF07-42BF-57BAC8508157}"/>
          </ac:spMkLst>
        </pc:spChg>
        <pc:picChg chg="add mod">
          <ac:chgData name="Shreya Ayireddy" userId="ae91c9062c72a210" providerId="LiveId" clId="{7DE6FBD9-EC60-4886-AC87-D05F6DE261D3}" dt="2024-04-11T23:29:42" v="402" actId="1076"/>
          <ac:picMkLst>
            <pc:docMk/>
            <pc:sldMk cId="4033109096" sldId="276"/>
            <ac:picMk id="6" creationId="{30D4D998-06F5-CC32-6766-9526DFA158B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1F2C5D-BBF4-4D0D-B830-3709558C3D76}" type="datetimeFigureOut">
              <a:rPr lang="en-US" smtClean="0"/>
              <a:t>4/14/2024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473939-575F-4D13-B905-C9F18A1DA534}" type="slidenum">
              <a:rPr lang="en-US" smtClean="0"/>
              <a:t>‹#›</a:t>
            </a:fld>
            <a:endParaRPr lang="en-US"/>
          </a:p>
        </p:txBody>
      </p:sp>
    </p:spTree>
    <p:extLst>
      <p:ext uri="{BB962C8B-B14F-4D97-AF65-F5344CB8AC3E}">
        <p14:creationId xmlns:p14="http://schemas.microsoft.com/office/powerpoint/2010/main" val="2408828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5"/>
          </p:nvPr>
        </p:nvSpPr>
        <p:spPr/>
        <p:txBody>
          <a:bodyPr/>
          <a:lstStyle/>
          <a:p>
            <a:fld id="{B2473939-575F-4D13-B905-C9F18A1DA534}" type="slidenum">
              <a:rPr lang="en-US" smtClean="0"/>
              <a:t>14</a:t>
            </a:fld>
            <a:endParaRPr lang="en-US"/>
          </a:p>
        </p:txBody>
      </p:sp>
    </p:spTree>
    <p:extLst>
      <p:ext uri="{BB962C8B-B14F-4D97-AF65-F5344CB8AC3E}">
        <p14:creationId xmlns:p14="http://schemas.microsoft.com/office/powerpoint/2010/main" val="3823555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473939-575F-4D13-B905-C9F18A1DA534}" type="slidenum">
              <a:rPr lang="en-US" smtClean="0"/>
              <a:t>22</a:t>
            </a:fld>
            <a:endParaRPr lang="en-US"/>
          </a:p>
        </p:txBody>
      </p:sp>
    </p:spTree>
    <p:extLst>
      <p:ext uri="{BB962C8B-B14F-4D97-AF65-F5344CB8AC3E}">
        <p14:creationId xmlns:p14="http://schemas.microsoft.com/office/powerpoint/2010/main" val="4245343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463C41C-A487-0C45-A261-16903102544D}" type="datetimeFigureOut">
              <a:rPr lang="en-US" smtClean="0"/>
              <a:t>4/14/2024</a:t>
            </a:fld>
            <a:endParaRPr lang="en-US"/>
          </a:p>
        </p:txBody>
      </p:sp>
      <p:sp>
        <p:nvSpPr>
          <p:cNvPr id="5" name="Footer Placeholder 4"/>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3387458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63C41C-A487-0C45-A261-16903102544D}" type="datetimeFigureOut">
              <a:rPr lang="en-US" smtClean="0"/>
              <a:t>4/14/2024</a:t>
            </a:fld>
            <a:endParaRPr lang="en-US"/>
          </a:p>
        </p:txBody>
      </p:sp>
      <p:sp>
        <p:nvSpPr>
          <p:cNvPr id="5" name="Footer Placeholder 4"/>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3073516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63C41C-A487-0C45-A261-16903102544D}" type="datetimeFigureOut">
              <a:rPr lang="en-US" smtClean="0"/>
              <a:t>4/14/2024</a:t>
            </a:fld>
            <a:endParaRPr lang="en-US"/>
          </a:p>
        </p:txBody>
      </p:sp>
      <p:sp>
        <p:nvSpPr>
          <p:cNvPr id="5" name="Footer Placeholder 4"/>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997952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51426"/>
            <a:ext cx="4038600" cy="317339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51426"/>
            <a:ext cx="4038600" cy="317339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63C41C-A487-0C45-A261-16903102544D}" type="datetimeFigureOut">
              <a:rPr lang="en-US" smtClean="0"/>
              <a:t>4/14/2024</a:t>
            </a:fld>
            <a:endParaRPr lang="en-US"/>
          </a:p>
        </p:txBody>
      </p:sp>
      <p:sp>
        <p:nvSpPr>
          <p:cNvPr id="6" name="Footer Placeholder 5"/>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76781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199" y="1397255"/>
            <a:ext cx="4040188" cy="43620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199" y="1989969"/>
            <a:ext cx="4040188" cy="26940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397255"/>
            <a:ext cx="4041775" cy="43620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989969"/>
            <a:ext cx="4041775" cy="26940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63C41C-A487-0C45-A261-16903102544D}" type="datetimeFigureOut">
              <a:rPr lang="en-US" smtClean="0"/>
              <a:t>4/14/2024</a:t>
            </a:fld>
            <a:endParaRPr lang="en-US"/>
          </a:p>
        </p:txBody>
      </p:sp>
      <p:sp>
        <p:nvSpPr>
          <p:cNvPr id="8" name="Footer Placeholder 7"/>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2205807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63C41C-A487-0C45-A261-16903102544D}" type="datetimeFigureOut">
              <a:rPr lang="en-US" smtClean="0"/>
              <a:t>4/14/2024</a:t>
            </a:fld>
            <a:endParaRPr lang="en-US"/>
          </a:p>
        </p:txBody>
      </p:sp>
      <p:sp>
        <p:nvSpPr>
          <p:cNvPr id="4" name="Footer Placeholder 3"/>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2535540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3C41C-A487-0C45-A261-16903102544D}" type="datetimeFigureOut">
              <a:rPr lang="en-US" smtClean="0"/>
              <a:t>4/14/2024</a:t>
            </a:fld>
            <a:endParaRPr lang="en-US"/>
          </a:p>
        </p:txBody>
      </p:sp>
      <p:sp>
        <p:nvSpPr>
          <p:cNvPr id="3" name="Footer Placeholder 2"/>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1410809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79122"/>
            <a:ext cx="3008313" cy="77736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679122"/>
            <a:ext cx="5111750" cy="391550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609519"/>
            <a:ext cx="3008313" cy="298510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63C41C-A487-0C45-A261-16903102544D}" type="datetimeFigureOut">
              <a:rPr lang="en-US" smtClean="0"/>
              <a:t>4/14/2024</a:t>
            </a:fld>
            <a:endParaRPr lang="en-US"/>
          </a:p>
        </p:txBody>
      </p:sp>
      <p:sp>
        <p:nvSpPr>
          <p:cNvPr id="6" name="Footer Placeholder 5"/>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2373430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858517"/>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17648"/>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283570"/>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08032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02644"/>
            <a:ext cx="8229600" cy="64406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10179"/>
            <a:ext cx="8229600" cy="29844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463C41C-A487-0C45-A261-16903102544D}" type="datetimeFigureOut">
              <a:rPr lang="en-US" smtClean="0"/>
              <a:t>4/14/2024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URL</a:t>
            </a:r>
          </a:p>
        </p:txBody>
      </p:sp>
      <p:pic>
        <p:nvPicPr>
          <p:cNvPr id="7" name="Picture 6" descr="MD-flag-background-ppt.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8" name="Picture 7" descr="UMBC-primary-logo-CMYK-on-black.png"/>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pic>
        <p:nvPicPr>
          <p:cNvPr id="10" name="Picture 9" descr="corner-element.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919918" y="3901058"/>
            <a:ext cx="1224081" cy="1242442"/>
          </a:xfrm>
          <a:prstGeom prst="rect">
            <a:avLst/>
          </a:prstGeom>
          <a:noFill/>
          <a:ln>
            <a:noFill/>
          </a:ln>
        </p:spPr>
      </p:pic>
    </p:spTree>
    <p:extLst>
      <p:ext uri="{BB962C8B-B14F-4D97-AF65-F5344CB8AC3E}">
        <p14:creationId xmlns:p14="http://schemas.microsoft.com/office/powerpoint/2010/main" val="802903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linkedin.com/in/shreya-ayireddy" TargetMode="External"/><Relationship Id="rId2" Type="http://schemas.openxmlformats.org/officeDocument/2006/relationships/hyperlink" Target="https://github.com/ayireddyshrey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doi.org/10.1155/2022/1684017" TargetMode="External"/><Relationship Id="rId2" Type="http://schemas.openxmlformats.org/officeDocument/2006/relationships/hyperlink" Target="https://doi.org/10.1186/s43067-023-00108-y" TargetMode="External"/><Relationship Id="rId1" Type="http://schemas.openxmlformats.org/officeDocument/2006/relationships/slideLayout" Target="../slideLayouts/slideLayout4.xml"/><Relationship Id="rId4" Type="http://schemas.openxmlformats.org/officeDocument/2006/relationships/hyperlink" Target="https://doi.org/10.1007/978-1-4842-3685-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sridharstreaks/insurance-data-for-machine-learning/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BA3C28-0449-8252-05F9-F29F366AC567}"/>
              </a:ext>
            </a:extLst>
          </p:cNvPr>
          <p:cNvSpPr txBox="1"/>
          <p:nvPr/>
        </p:nvSpPr>
        <p:spPr>
          <a:xfrm>
            <a:off x="-767080" y="680567"/>
            <a:ext cx="10678160" cy="523220"/>
          </a:xfrm>
          <a:prstGeom prst="rect">
            <a:avLst/>
          </a:prstGeom>
          <a:noFill/>
        </p:spPr>
        <p:txBody>
          <a:bodyPr wrap="square">
            <a:spAutoFit/>
          </a:bodyPr>
          <a:lstStyle/>
          <a:p>
            <a:pPr algn="ctr"/>
            <a:r>
              <a:rPr lang="en-US" sz="2800" b="1" i="0" dirty="0">
                <a:solidFill>
                  <a:srgbClr val="0D0D0D"/>
                </a:solidFill>
                <a:effectLst/>
              </a:rPr>
              <a:t>Title: Exploring Health Insurance </a:t>
            </a:r>
            <a:r>
              <a:rPr lang="en-US" sz="2800" b="1" i="0">
                <a:solidFill>
                  <a:srgbClr val="0D0D0D"/>
                </a:solidFill>
                <a:effectLst/>
              </a:rPr>
              <a:t>Charges </a:t>
            </a:r>
            <a:endParaRPr lang="en-US" sz="2800" dirty="0"/>
          </a:p>
        </p:txBody>
      </p:sp>
      <p:sp>
        <p:nvSpPr>
          <p:cNvPr id="6" name="TextBox 5">
            <a:extLst>
              <a:ext uri="{FF2B5EF4-FFF2-40B4-BE49-F238E27FC236}">
                <a16:creationId xmlns:a16="http://schemas.microsoft.com/office/drawing/2014/main" id="{8BB56605-A0F8-E1F7-304B-71F5351F4C15}"/>
              </a:ext>
            </a:extLst>
          </p:cNvPr>
          <p:cNvSpPr txBox="1"/>
          <p:nvPr/>
        </p:nvSpPr>
        <p:spPr>
          <a:xfrm>
            <a:off x="1228452" y="1377324"/>
            <a:ext cx="7152640" cy="1200329"/>
          </a:xfrm>
          <a:prstGeom prst="rect">
            <a:avLst/>
          </a:prstGeom>
          <a:noFill/>
        </p:spPr>
        <p:txBody>
          <a:bodyPr wrap="square">
            <a:spAutoFit/>
          </a:bodyPr>
          <a:lstStyle/>
          <a:p>
            <a:pPr algn="ctr"/>
            <a:r>
              <a:rPr lang="en-US" i="0" dirty="0">
                <a:solidFill>
                  <a:srgbClr val="1F2328"/>
                </a:solidFill>
                <a:effectLst/>
              </a:rPr>
              <a:t>UMBC Data Science Master Degree Capstone</a:t>
            </a:r>
          </a:p>
          <a:p>
            <a:pPr algn="ctr"/>
            <a:r>
              <a:rPr lang="en-US" i="0" dirty="0">
                <a:solidFill>
                  <a:srgbClr val="1F2328"/>
                </a:solidFill>
                <a:effectLst/>
              </a:rPr>
              <a:t>Dr. </a:t>
            </a:r>
            <a:r>
              <a:rPr lang="en-US" i="0" dirty="0" err="1">
                <a:solidFill>
                  <a:srgbClr val="1F2328"/>
                </a:solidFill>
                <a:effectLst/>
              </a:rPr>
              <a:t>Chaojie</a:t>
            </a:r>
            <a:r>
              <a:rPr lang="en-US" i="0" dirty="0">
                <a:solidFill>
                  <a:srgbClr val="1F2328"/>
                </a:solidFill>
                <a:effectLst/>
              </a:rPr>
              <a:t> (Jay) Wang</a:t>
            </a:r>
          </a:p>
          <a:p>
            <a:pPr algn="ctr"/>
            <a:endParaRPr lang="en-US" dirty="0">
              <a:solidFill>
                <a:srgbClr val="1F2328"/>
              </a:solidFill>
            </a:endParaRPr>
          </a:p>
          <a:p>
            <a:pPr algn="ctr"/>
            <a:endParaRPr lang="en-US" dirty="0"/>
          </a:p>
        </p:txBody>
      </p:sp>
      <p:sp>
        <p:nvSpPr>
          <p:cNvPr id="9" name="TextBox 8">
            <a:extLst>
              <a:ext uri="{FF2B5EF4-FFF2-40B4-BE49-F238E27FC236}">
                <a16:creationId xmlns:a16="http://schemas.microsoft.com/office/drawing/2014/main" id="{BBFDE035-A8A6-D295-31BE-32242CEC54A1}"/>
              </a:ext>
            </a:extLst>
          </p:cNvPr>
          <p:cNvSpPr txBox="1"/>
          <p:nvPr/>
        </p:nvSpPr>
        <p:spPr>
          <a:xfrm>
            <a:off x="190863" y="2420715"/>
            <a:ext cx="8392160" cy="1754326"/>
          </a:xfrm>
          <a:prstGeom prst="rect">
            <a:avLst/>
          </a:prstGeom>
          <a:noFill/>
        </p:spPr>
        <p:txBody>
          <a:bodyPr wrap="square">
            <a:spAutoFit/>
          </a:bodyPr>
          <a:lstStyle/>
          <a:p>
            <a:pPr algn="ctr"/>
            <a:r>
              <a:rPr lang="en-US" b="1" i="0" dirty="0">
                <a:solidFill>
                  <a:srgbClr val="1F2328"/>
                </a:solidFill>
                <a:effectLst/>
              </a:rPr>
              <a:t>Author Name:</a:t>
            </a:r>
            <a:r>
              <a:rPr lang="en-US" b="0" i="0" dirty="0">
                <a:solidFill>
                  <a:srgbClr val="1F2328"/>
                </a:solidFill>
                <a:effectLst/>
              </a:rPr>
              <a:t> Shreya Ayireddy</a:t>
            </a:r>
          </a:p>
          <a:p>
            <a:pPr algn="ctr"/>
            <a:r>
              <a:rPr lang="en-US" dirty="0">
                <a:solidFill>
                  <a:srgbClr val="1F2328"/>
                </a:solidFill>
              </a:rPr>
              <a:t>               DA54897</a:t>
            </a:r>
            <a:endParaRPr lang="en-US" b="0" i="0" dirty="0">
              <a:solidFill>
                <a:srgbClr val="1F2328"/>
              </a:solidFill>
              <a:effectLst/>
            </a:endParaRPr>
          </a:p>
          <a:p>
            <a:pPr algn="ctr"/>
            <a:endParaRPr lang="en-US" b="0" i="0" dirty="0">
              <a:solidFill>
                <a:srgbClr val="1F2328"/>
              </a:solidFill>
              <a:effectLst/>
            </a:endParaRPr>
          </a:p>
          <a:p>
            <a:pPr algn="ctr"/>
            <a:r>
              <a:rPr lang="en-US" b="1" i="0" dirty="0">
                <a:solidFill>
                  <a:srgbClr val="1F2328"/>
                </a:solidFill>
                <a:effectLst/>
              </a:rPr>
              <a:t>GitHub Profile:</a:t>
            </a:r>
            <a:r>
              <a:rPr lang="en-US" b="0" i="0" dirty="0">
                <a:solidFill>
                  <a:srgbClr val="1F2328"/>
                </a:solidFill>
                <a:effectLst/>
              </a:rPr>
              <a:t> </a:t>
            </a:r>
            <a:r>
              <a:rPr lang="en-US" b="0" i="0" u="sng" dirty="0">
                <a:solidFill>
                  <a:srgbClr val="1F2328"/>
                </a:solidFill>
                <a:effectLst/>
                <a:hlinkClick r:id="rId2"/>
              </a:rPr>
              <a:t>https://github.com/ayireddyshreya</a:t>
            </a:r>
            <a:endParaRPr lang="en-US" b="0" i="0" u="sng" dirty="0">
              <a:solidFill>
                <a:srgbClr val="1F2328"/>
              </a:solidFill>
              <a:effectLst/>
            </a:endParaRPr>
          </a:p>
          <a:p>
            <a:pPr algn="ctr"/>
            <a:endParaRPr lang="en-US" b="0" i="0" dirty="0">
              <a:solidFill>
                <a:srgbClr val="1F2328"/>
              </a:solidFill>
              <a:effectLst/>
            </a:endParaRPr>
          </a:p>
          <a:p>
            <a:pPr algn="ctr"/>
            <a:r>
              <a:rPr lang="en-US" b="1" i="0" dirty="0">
                <a:solidFill>
                  <a:srgbClr val="1F2328"/>
                </a:solidFill>
                <a:effectLst/>
              </a:rPr>
              <a:t>LinkedIn Profile:</a:t>
            </a:r>
            <a:r>
              <a:rPr lang="en-US" b="0" i="0" dirty="0">
                <a:solidFill>
                  <a:srgbClr val="1F2328"/>
                </a:solidFill>
                <a:effectLst/>
              </a:rPr>
              <a:t> </a:t>
            </a:r>
            <a:r>
              <a:rPr lang="en-US" b="0" i="0" u="sng" dirty="0">
                <a:solidFill>
                  <a:srgbClr val="1F2328"/>
                </a:solidFill>
                <a:effectLst/>
                <a:hlinkClick r:id="rId3"/>
              </a:rPr>
              <a:t>www.linkedin.com/in/shreya-ayireddy</a:t>
            </a:r>
            <a:endParaRPr lang="en-US" b="0" i="0" dirty="0">
              <a:solidFill>
                <a:srgbClr val="1F2328"/>
              </a:solidFill>
              <a:effectLst/>
            </a:endParaRPr>
          </a:p>
        </p:txBody>
      </p:sp>
    </p:spTree>
    <p:extLst>
      <p:ext uri="{BB962C8B-B14F-4D97-AF65-F5344CB8AC3E}">
        <p14:creationId xmlns:p14="http://schemas.microsoft.com/office/powerpoint/2010/main" val="2689409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diagram of different colored squares&#10;&#10;Description automatically generated">
            <a:extLst>
              <a:ext uri="{FF2B5EF4-FFF2-40B4-BE49-F238E27FC236}">
                <a16:creationId xmlns:a16="http://schemas.microsoft.com/office/drawing/2014/main" id="{AB8BCC3B-EF03-3C78-609A-1FDF69B0A258}"/>
              </a:ext>
            </a:extLst>
          </p:cNvPr>
          <p:cNvPicPr>
            <a:picLocks noGrp="1" noChangeAspect="1"/>
          </p:cNvPicPr>
          <p:nvPr>
            <p:ph sz="half" idx="1"/>
          </p:nvPr>
        </p:nvPicPr>
        <p:blipFill>
          <a:blip r:embed="rId2"/>
          <a:stretch>
            <a:fillRect/>
          </a:stretch>
        </p:blipFill>
        <p:spPr>
          <a:xfrm>
            <a:off x="0" y="938254"/>
            <a:ext cx="4495800" cy="3935895"/>
          </a:xfrm>
        </p:spPr>
      </p:pic>
      <p:pic>
        <p:nvPicPr>
          <p:cNvPr id="8" name="Content Placeholder 7" descr="A diagram of a relationship between bmi and charges&#10;&#10;Description automatically generated">
            <a:extLst>
              <a:ext uri="{FF2B5EF4-FFF2-40B4-BE49-F238E27FC236}">
                <a16:creationId xmlns:a16="http://schemas.microsoft.com/office/drawing/2014/main" id="{202FED8C-874F-7AB5-DC21-587C409CB875}"/>
              </a:ext>
            </a:extLst>
          </p:cNvPr>
          <p:cNvPicPr>
            <a:picLocks noGrp="1" noChangeAspect="1"/>
          </p:cNvPicPr>
          <p:nvPr>
            <p:ph sz="half" idx="2"/>
          </p:nvPr>
        </p:nvPicPr>
        <p:blipFill>
          <a:blip r:embed="rId3"/>
          <a:stretch>
            <a:fillRect/>
          </a:stretch>
        </p:blipFill>
        <p:spPr>
          <a:xfrm>
            <a:off x="4560736" y="938253"/>
            <a:ext cx="4495800" cy="3935895"/>
          </a:xfrm>
        </p:spPr>
      </p:pic>
    </p:spTree>
    <p:extLst>
      <p:ext uri="{BB962C8B-B14F-4D97-AF65-F5344CB8AC3E}">
        <p14:creationId xmlns:p14="http://schemas.microsoft.com/office/powerpoint/2010/main" val="896448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diagram of different colored rhombuses&#10;&#10;Description automatically generated">
            <a:extLst>
              <a:ext uri="{FF2B5EF4-FFF2-40B4-BE49-F238E27FC236}">
                <a16:creationId xmlns:a16="http://schemas.microsoft.com/office/drawing/2014/main" id="{05043AE8-A110-E6EB-2B64-BD660F053DD0}"/>
              </a:ext>
            </a:extLst>
          </p:cNvPr>
          <p:cNvPicPr>
            <a:picLocks noGrp="1" noChangeAspect="1"/>
          </p:cNvPicPr>
          <p:nvPr>
            <p:ph sz="half" idx="1"/>
          </p:nvPr>
        </p:nvPicPr>
        <p:blipFill>
          <a:blip r:embed="rId2"/>
          <a:stretch>
            <a:fillRect/>
          </a:stretch>
        </p:blipFill>
        <p:spPr>
          <a:xfrm>
            <a:off x="151075" y="1240403"/>
            <a:ext cx="4344725" cy="3641698"/>
          </a:xfrm>
        </p:spPr>
      </p:pic>
      <p:pic>
        <p:nvPicPr>
          <p:cNvPr id="8" name="Content Placeholder 7" descr="A screenshot of a computer screen&#10;&#10;Description automatically generated">
            <a:extLst>
              <a:ext uri="{FF2B5EF4-FFF2-40B4-BE49-F238E27FC236}">
                <a16:creationId xmlns:a16="http://schemas.microsoft.com/office/drawing/2014/main" id="{B3672852-A36E-64A3-25A4-706250B99625}"/>
              </a:ext>
            </a:extLst>
          </p:cNvPr>
          <p:cNvPicPr>
            <a:picLocks noGrp="1" noChangeAspect="1"/>
          </p:cNvPicPr>
          <p:nvPr>
            <p:ph sz="half" idx="2"/>
          </p:nvPr>
        </p:nvPicPr>
        <p:blipFill>
          <a:blip r:embed="rId3"/>
          <a:stretch>
            <a:fillRect/>
          </a:stretch>
        </p:blipFill>
        <p:spPr>
          <a:xfrm>
            <a:off x="4325510" y="1121133"/>
            <a:ext cx="4663643" cy="3760968"/>
          </a:xfrm>
        </p:spPr>
      </p:pic>
    </p:spTree>
    <p:extLst>
      <p:ext uri="{BB962C8B-B14F-4D97-AF65-F5344CB8AC3E}">
        <p14:creationId xmlns:p14="http://schemas.microsoft.com/office/powerpoint/2010/main" val="2828916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04D51AF-8FD2-F4E4-86AA-E38A823499EA}"/>
              </a:ext>
            </a:extLst>
          </p:cNvPr>
          <p:cNvSpPr/>
          <p:nvPr/>
        </p:nvSpPr>
        <p:spPr>
          <a:xfrm>
            <a:off x="1973926" y="624185"/>
            <a:ext cx="5049204"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Machine learning predictions</a:t>
            </a:r>
          </a:p>
        </p:txBody>
      </p:sp>
      <p:sp>
        <p:nvSpPr>
          <p:cNvPr id="7" name="TextBox 6">
            <a:extLst>
              <a:ext uri="{FF2B5EF4-FFF2-40B4-BE49-F238E27FC236}">
                <a16:creationId xmlns:a16="http://schemas.microsoft.com/office/drawing/2014/main" id="{7B9F694B-07E6-A12B-E1D0-CA35234D2678}"/>
              </a:ext>
            </a:extLst>
          </p:cNvPr>
          <p:cNvSpPr txBox="1"/>
          <p:nvPr/>
        </p:nvSpPr>
        <p:spPr>
          <a:xfrm>
            <a:off x="436790" y="1497763"/>
            <a:ext cx="8270420" cy="646331"/>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D0D0D"/>
                </a:solidFill>
                <a:effectLst/>
                <a:latin typeface="Söhne"/>
              </a:rPr>
              <a:t>In this project, machine learning techniques are applied to analyze and predict health insurance charges based on various factors.</a:t>
            </a:r>
            <a:endParaRPr lang="en-US" dirty="0"/>
          </a:p>
        </p:txBody>
      </p:sp>
      <p:sp>
        <p:nvSpPr>
          <p:cNvPr id="9" name="TextBox 8">
            <a:extLst>
              <a:ext uri="{FF2B5EF4-FFF2-40B4-BE49-F238E27FC236}">
                <a16:creationId xmlns:a16="http://schemas.microsoft.com/office/drawing/2014/main" id="{915FF39B-0FB7-EABF-A390-996D156987A1}"/>
              </a:ext>
            </a:extLst>
          </p:cNvPr>
          <p:cNvSpPr txBox="1"/>
          <p:nvPr/>
        </p:nvSpPr>
        <p:spPr>
          <a:xfrm>
            <a:off x="436790" y="2351254"/>
            <a:ext cx="8270420" cy="2031325"/>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By leveraging machine learning algorithms, we can build predictive models that estimate health insurance charges based on factors such as age, BMI, smoking status, and region.</a:t>
            </a:r>
          </a:p>
          <a:p>
            <a:pPr algn="l"/>
            <a:endParaRPr lang="en-US" b="0" i="0" dirty="0">
              <a:solidFill>
                <a:srgbClr val="0D0D0D"/>
              </a:solidFill>
              <a:effectLst/>
              <a:latin typeface="Söhne"/>
            </a:endParaRPr>
          </a:p>
          <a:p>
            <a:pPr marL="285750" indent="-285750" algn="l">
              <a:buFont typeface="Arial" panose="020B0604020202020204" pitchFamily="34" charset="0"/>
              <a:buChar char="•"/>
            </a:pPr>
            <a:r>
              <a:rPr lang="en-US" b="0" i="0" dirty="0">
                <a:solidFill>
                  <a:srgbClr val="0D0D0D"/>
                </a:solidFill>
                <a:effectLst/>
                <a:latin typeface="Söhne"/>
              </a:rPr>
              <a:t>These predictive models can help insurance companies better understand risk factors, set appropriate premiums, and make data-driven decisions to optimize business outcomes.</a:t>
            </a:r>
          </a:p>
        </p:txBody>
      </p:sp>
    </p:spTree>
    <p:extLst>
      <p:ext uri="{BB962C8B-B14F-4D97-AF65-F5344CB8AC3E}">
        <p14:creationId xmlns:p14="http://schemas.microsoft.com/office/powerpoint/2010/main" val="73674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F17764-7292-646F-471F-80354D0F035D}"/>
              </a:ext>
            </a:extLst>
          </p:cNvPr>
          <p:cNvSpPr txBox="1"/>
          <p:nvPr/>
        </p:nvSpPr>
        <p:spPr>
          <a:xfrm>
            <a:off x="644979" y="1028699"/>
            <a:ext cx="7421335" cy="1477328"/>
          </a:xfrm>
          <a:prstGeom prst="rect">
            <a:avLst/>
          </a:prstGeom>
          <a:noFill/>
        </p:spPr>
        <p:txBody>
          <a:bodyPr wrap="square" rtlCol="0">
            <a:spAutoFit/>
          </a:bodyPr>
          <a:lstStyle/>
          <a:p>
            <a:r>
              <a:rPr lang="en-US" dirty="0"/>
              <a:t>Regression models used in this project are:</a:t>
            </a:r>
          </a:p>
          <a:p>
            <a:endParaRPr lang="en-US" dirty="0"/>
          </a:p>
          <a:p>
            <a:pPr marL="342900" indent="-342900">
              <a:buFont typeface="+mj-lt"/>
              <a:buAutoNum type="arabicPeriod"/>
            </a:pPr>
            <a:r>
              <a:rPr lang="en-US" b="0" i="0" dirty="0">
                <a:solidFill>
                  <a:srgbClr val="0D0D0D"/>
                </a:solidFill>
                <a:effectLst/>
              </a:rPr>
              <a:t>Decision Tree Regression</a:t>
            </a:r>
          </a:p>
          <a:p>
            <a:pPr marL="342900" indent="-342900">
              <a:buFont typeface="+mj-lt"/>
              <a:buAutoNum type="arabicPeriod"/>
            </a:pPr>
            <a:r>
              <a:rPr lang="en-US" b="0" i="0" dirty="0">
                <a:solidFill>
                  <a:srgbClr val="0D0D0D"/>
                </a:solidFill>
                <a:effectLst/>
              </a:rPr>
              <a:t>Random Forest Regression</a:t>
            </a:r>
          </a:p>
          <a:p>
            <a:pPr marL="342900" indent="-342900">
              <a:buFont typeface="+mj-lt"/>
              <a:buAutoNum type="arabicPeriod"/>
            </a:pPr>
            <a:r>
              <a:rPr lang="en-US" b="0" i="0" dirty="0">
                <a:solidFill>
                  <a:srgbClr val="0D0D0D"/>
                </a:solidFill>
                <a:effectLst/>
              </a:rPr>
              <a:t>Linear Regression</a:t>
            </a:r>
            <a:endParaRPr lang="en-US" dirty="0"/>
          </a:p>
        </p:txBody>
      </p:sp>
      <p:sp>
        <p:nvSpPr>
          <p:cNvPr id="2" name="TextBox 1">
            <a:extLst>
              <a:ext uri="{FF2B5EF4-FFF2-40B4-BE49-F238E27FC236}">
                <a16:creationId xmlns:a16="http://schemas.microsoft.com/office/drawing/2014/main" id="{6561B95D-598A-835C-E59A-E53D6024F192}"/>
              </a:ext>
            </a:extLst>
          </p:cNvPr>
          <p:cNvSpPr txBox="1"/>
          <p:nvPr/>
        </p:nvSpPr>
        <p:spPr>
          <a:xfrm>
            <a:off x="579665" y="2621341"/>
            <a:ext cx="3246537" cy="461665"/>
          </a:xfrm>
          <a:prstGeom prst="rect">
            <a:avLst/>
          </a:prstGeom>
          <a:noFill/>
        </p:spPr>
        <p:txBody>
          <a:bodyPr wrap="square" rtlCol="0">
            <a:spAutoFit/>
          </a:bodyPr>
          <a:lstStyle/>
          <a:p>
            <a:r>
              <a:rPr lang="en-US" sz="2400" dirty="0"/>
              <a:t>Preprocessing</a:t>
            </a:r>
          </a:p>
        </p:txBody>
      </p:sp>
      <p:sp>
        <p:nvSpPr>
          <p:cNvPr id="4" name="TextBox 3">
            <a:extLst>
              <a:ext uri="{FF2B5EF4-FFF2-40B4-BE49-F238E27FC236}">
                <a16:creationId xmlns:a16="http://schemas.microsoft.com/office/drawing/2014/main" id="{9CDB47D4-D632-8184-DBD1-6CC411199A0F}"/>
              </a:ext>
            </a:extLst>
          </p:cNvPr>
          <p:cNvSpPr txBox="1"/>
          <p:nvPr/>
        </p:nvSpPr>
        <p:spPr>
          <a:xfrm>
            <a:off x="236764" y="3195226"/>
            <a:ext cx="8237764" cy="1477328"/>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rPr>
              <a:t>Data preprocessing is a critical step in machine learning workflows to ensure data compatibility with models.</a:t>
            </a:r>
          </a:p>
          <a:p>
            <a:pPr marL="285750" indent="-285750" algn="l">
              <a:buFont typeface="Arial" panose="020B0604020202020204" pitchFamily="34" charset="0"/>
              <a:buChar char="•"/>
            </a:pPr>
            <a:r>
              <a:rPr lang="en-US" b="0" i="0" dirty="0">
                <a:solidFill>
                  <a:srgbClr val="0D0D0D"/>
                </a:solidFill>
                <a:effectLst/>
              </a:rPr>
              <a:t>Standardization and encoding techniques are applied to handle numerical and categorical features, respectively.</a:t>
            </a:r>
          </a:p>
          <a:p>
            <a:pPr marL="285750" indent="-285750" algn="l">
              <a:buFont typeface="Arial" panose="020B0604020202020204" pitchFamily="34" charset="0"/>
              <a:buChar char="•"/>
            </a:pPr>
            <a:r>
              <a:rPr lang="en-US" b="0" i="0" dirty="0">
                <a:solidFill>
                  <a:srgbClr val="0D0D0D"/>
                </a:solidFill>
                <a:effectLst/>
              </a:rPr>
              <a:t>This step ensures that the data is in a suitable format for model training.</a:t>
            </a:r>
          </a:p>
        </p:txBody>
      </p:sp>
    </p:spTree>
    <p:extLst>
      <p:ext uri="{BB962C8B-B14F-4D97-AF65-F5344CB8AC3E}">
        <p14:creationId xmlns:p14="http://schemas.microsoft.com/office/powerpoint/2010/main" val="2511824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418439E-C826-1663-ADD1-15942B92CC58}"/>
              </a:ext>
            </a:extLst>
          </p:cNvPr>
          <p:cNvSpPr/>
          <p:nvPr/>
        </p:nvSpPr>
        <p:spPr>
          <a:xfrm>
            <a:off x="514349" y="881746"/>
            <a:ext cx="2231701" cy="492443"/>
          </a:xfrm>
          <a:prstGeom prst="rect">
            <a:avLst/>
          </a:prstGeom>
          <a:noFill/>
        </p:spPr>
        <p:txBody>
          <a:bodyPr wrap="none" lIns="91440" tIns="45720" rIns="91440" bIns="45720">
            <a:spAutoFit/>
          </a:bodyPr>
          <a:lstStyle/>
          <a:p>
            <a:r>
              <a:rPr lang="en-US" sz="2600" b="0" cap="none" spc="0" dirty="0">
                <a:ln w="0"/>
                <a:solidFill>
                  <a:schemeClr val="tx1"/>
                </a:solidFill>
                <a:effectLst>
                  <a:outerShdw blurRad="38100" dist="19050" dir="2700000" algn="tl" rotWithShape="0">
                    <a:schemeClr val="dk1">
                      <a:alpha val="40000"/>
                    </a:schemeClr>
                  </a:outerShdw>
                </a:effectLst>
                <a:latin typeface="+mj-lt"/>
              </a:rPr>
              <a:t>Model Building</a:t>
            </a:r>
          </a:p>
        </p:txBody>
      </p:sp>
      <p:sp>
        <p:nvSpPr>
          <p:cNvPr id="9" name="TextBox 8">
            <a:extLst>
              <a:ext uri="{FF2B5EF4-FFF2-40B4-BE49-F238E27FC236}">
                <a16:creationId xmlns:a16="http://schemas.microsoft.com/office/drawing/2014/main" id="{DF5E6C5D-0912-84C6-1553-577491A2D72C}"/>
              </a:ext>
            </a:extLst>
          </p:cNvPr>
          <p:cNvSpPr txBox="1"/>
          <p:nvPr/>
        </p:nvSpPr>
        <p:spPr>
          <a:xfrm>
            <a:off x="270779" y="1633250"/>
            <a:ext cx="8814391"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The use of pipelines simplifies the workflow by combining preprocessing and modeling steps.</a:t>
            </a:r>
          </a:p>
          <a:p>
            <a:pPr marL="285750" indent="-285750">
              <a:buFont typeface="Arial" panose="020B0604020202020204" pitchFamily="34" charset="0"/>
              <a:buChar char="•"/>
            </a:pPr>
            <a:r>
              <a:rPr kumimoji="0" lang="en-US" altLang="en-US" sz="1800" b="0" i="0" u="none" strike="noStrike" cap="none" normalizeH="0" baseline="0" dirty="0">
                <a:ln>
                  <a:noFill/>
                </a:ln>
                <a:solidFill>
                  <a:srgbClr val="0D0D0D"/>
                </a:solidFill>
                <a:effectLst/>
                <a:latin typeface="Söhne"/>
              </a:rPr>
              <a:t>Utilization of the </a:t>
            </a:r>
            <a:r>
              <a:rPr kumimoji="0" lang="en-US" altLang="en-US" i="0" u="none" strike="noStrike" cap="none" normalizeH="0" baseline="0" dirty="0">
                <a:ln>
                  <a:noFill/>
                </a:ln>
                <a:solidFill>
                  <a:srgbClr val="0D0D0D"/>
                </a:solidFill>
                <a:effectLst/>
                <a:latin typeface="Söhne Mono"/>
              </a:rPr>
              <a:t>Pipeline</a:t>
            </a:r>
            <a:r>
              <a:rPr kumimoji="0" lang="en-US" altLang="en-US" sz="1800" b="0" i="0" u="none" strike="noStrike" cap="none" normalizeH="0" baseline="0" dirty="0">
                <a:ln>
                  <a:noFill/>
                </a:ln>
                <a:solidFill>
                  <a:srgbClr val="0D0D0D"/>
                </a:solidFill>
                <a:effectLst/>
                <a:latin typeface="Söhne"/>
              </a:rPr>
              <a:t> class from Scikit-learn to combine preprocessing and modeling steps.</a:t>
            </a:r>
            <a:endParaRPr lang="en-US" dirty="0"/>
          </a:p>
          <a:p>
            <a:pPr marL="285750" indent="-285750">
              <a:buFont typeface="Arial" panose="020B0604020202020204" pitchFamily="34" charset="0"/>
              <a:buChar char="•"/>
            </a:pPr>
            <a:r>
              <a:rPr lang="en-US" dirty="0" err="1"/>
              <a:t>ColumnTransformer</a:t>
            </a:r>
            <a:r>
              <a:rPr lang="en-US" dirty="0"/>
              <a:t> allows for applying different transformations to different types of features.</a:t>
            </a:r>
          </a:p>
          <a:p>
            <a:pPr marL="285750" indent="-285750">
              <a:buFont typeface="Arial" panose="020B0604020202020204" pitchFamily="34" charset="0"/>
              <a:buChar char="•"/>
            </a:pPr>
            <a:r>
              <a:rPr kumimoji="0" lang="en-US" altLang="en-US" sz="1800" b="0" i="0" u="none" strike="noStrike" cap="none" normalizeH="0" baseline="0" dirty="0">
                <a:ln>
                  <a:noFill/>
                </a:ln>
                <a:solidFill>
                  <a:srgbClr val="0D0D0D"/>
                </a:solidFill>
                <a:effectLst/>
                <a:latin typeface="Söhne"/>
              </a:rPr>
              <a:t>Utilization of the </a:t>
            </a:r>
            <a:r>
              <a:rPr kumimoji="0" lang="en-US" altLang="en-US" i="0" u="none" strike="noStrike" cap="none" normalizeH="0" baseline="0" dirty="0">
                <a:ln>
                  <a:noFill/>
                </a:ln>
                <a:solidFill>
                  <a:srgbClr val="0D0D0D"/>
                </a:solidFill>
                <a:effectLst/>
                <a:latin typeface="Söhne Mono"/>
              </a:rPr>
              <a:t>Pipeline</a:t>
            </a:r>
            <a:r>
              <a:rPr kumimoji="0" lang="en-US" altLang="en-US" sz="1800" b="0" i="0" u="none" strike="noStrike" cap="none" normalizeH="0" baseline="0" dirty="0">
                <a:ln>
                  <a:noFill/>
                </a:ln>
                <a:solidFill>
                  <a:srgbClr val="0D0D0D"/>
                </a:solidFill>
                <a:effectLst/>
                <a:latin typeface="Söhne"/>
              </a:rPr>
              <a:t> class from Scikit-learn to combine preprocessing and modeling steps.</a:t>
            </a:r>
            <a:endParaRPr lang="en-US" dirty="0"/>
          </a:p>
          <a:p>
            <a:pPr marL="285750" indent="-285750">
              <a:buFont typeface="Arial" panose="020B0604020202020204" pitchFamily="34" charset="0"/>
              <a:buChar char="•"/>
            </a:pPr>
            <a:r>
              <a:rPr lang="en-US" dirty="0"/>
              <a:t>The model selected initially is Linear Regression, but other models can be easily substituted.</a:t>
            </a:r>
          </a:p>
        </p:txBody>
      </p:sp>
      <p:sp>
        <p:nvSpPr>
          <p:cNvPr id="2" name="Rectangle 1">
            <a:extLst>
              <a:ext uri="{FF2B5EF4-FFF2-40B4-BE49-F238E27FC236}">
                <a16:creationId xmlns:a16="http://schemas.microsoft.com/office/drawing/2014/main" id="{3CBE2868-BB90-B4F6-CD8C-D96B118EBB35}"/>
              </a:ext>
            </a:extLst>
          </p:cNvPr>
          <p:cNvSpPr>
            <a:spLocks noChangeArrowheads="1"/>
          </p:cNvSpPr>
          <p:nvPr/>
        </p:nvSpPr>
        <p:spPr bwMode="auto">
          <a:xfrm>
            <a:off x="514349" y="3256830"/>
            <a:ext cx="65" cy="9546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9648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A230635-C705-B1E6-B6FB-380F6D0BA2B3}"/>
              </a:ext>
            </a:extLst>
          </p:cNvPr>
          <p:cNvSpPr/>
          <p:nvPr/>
        </p:nvSpPr>
        <p:spPr>
          <a:xfrm>
            <a:off x="424543" y="689281"/>
            <a:ext cx="2242409" cy="430887"/>
          </a:xfrm>
          <a:prstGeom prst="rect">
            <a:avLst/>
          </a:prstGeom>
          <a:noFill/>
        </p:spPr>
        <p:txBody>
          <a:bodyPr wrap="none" lIns="91440" tIns="45720" rIns="91440" bIns="45720">
            <a:spAutoFit/>
          </a:bodyPr>
          <a:lstStyle/>
          <a:p>
            <a:r>
              <a:rPr lang="en-US" sz="2200" b="0" cap="none" spc="0" dirty="0">
                <a:ln w="0"/>
                <a:solidFill>
                  <a:schemeClr val="tx1"/>
                </a:solidFill>
                <a:effectLst>
                  <a:outerShdw blurRad="38100" dist="19050" dir="2700000" algn="tl" rotWithShape="0">
                    <a:schemeClr val="dk1">
                      <a:alpha val="40000"/>
                    </a:schemeClr>
                  </a:outerShdw>
                </a:effectLst>
                <a:latin typeface="+mj-lt"/>
              </a:rPr>
              <a:t>Model Evaluation </a:t>
            </a:r>
          </a:p>
        </p:txBody>
      </p:sp>
      <p:sp>
        <p:nvSpPr>
          <p:cNvPr id="6" name="Title 4">
            <a:extLst>
              <a:ext uri="{FF2B5EF4-FFF2-40B4-BE49-F238E27FC236}">
                <a16:creationId xmlns:a16="http://schemas.microsoft.com/office/drawing/2014/main" id="{AF82EA7D-9057-7A8E-E506-E4DAFDA5D07C}"/>
              </a:ext>
            </a:extLst>
          </p:cNvPr>
          <p:cNvSpPr>
            <a:spLocks noGrp="1"/>
          </p:cNvSpPr>
          <p:nvPr>
            <p:ph type="title"/>
          </p:nvPr>
        </p:nvSpPr>
        <p:spPr>
          <a:xfrm>
            <a:off x="424608" y="3289836"/>
            <a:ext cx="5414111" cy="430887"/>
          </a:xfrm>
          <a:prstGeom prst="rect">
            <a:avLst/>
          </a:prstGeom>
          <a:noFill/>
        </p:spPr>
        <p:txBody>
          <a:bodyPr wrap="none" lIns="91440" tIns="45720" rIns="91440" bIns="45720">
            <a:spAutoFit/>
          </a:bodyPr>
          <a:lstStyle/>
          <a:p>
            <a:pPr algn="l"/>
            <a:r>
              <a:rPr lang="en-US" sz="2200" b="0" cap="none" spc="0" dirty="0">
                <a:ln w="0"/>
                <a:solidFill>
                  <a:schemeClr val="tx1"/>
                </a:solidFill>
                <a:effectLst>
                  <a:outerShdw blurRad="38100" dist="19050" dir="2700000" algn="tl" rotWithShape="0">
                    <a:schemeClr val="dk1">
                      <a:alpha val="40000"/>
                    </a:schemeClr>
                  </a:outerShdw>
                </a:effectLst>
              </a:rPr>
              <a:t>Model Evaluation Results for linear regression</a:t>
            </a:r>
          </a:p>
        </p:txBody>
      </p:sp>
      <p:sp>
        <p:nvSpPr>
          <p:cNvPr id="2" name="Rectangle 1">
            <a:extLst>
              <a:ext uri="{FF2B5EF4-FFF2-40B4-BE49-F238E27FC236}">
                <a16:creationId xmlns:a16="http://schemas.microsoft.com/office/drawing/2014/main" id="{FE96F118-39DF-2104-195C-D9E01D969FA5}"/>
              </a:ext>
            </a:extLst>
          </p:cNvPr>
          <p:cNvSpPr>
            <a:spLocks noChangeArrowheads="1"/>
          </p:cNvSpPr>
          <p:nvPr/>
        </p:nvSpPr>
        <p:spPr bwMode="auto">
          <a:xfrm>
            <a:off x="424543" y="1906660"/>
            <a:ext cx="65" cy="9546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CAC07613-34A1-4178-37F7-F1113E22894A}"/>
              </a:ext>
            </a:extLst>
          </p:cNvPr>
          <p:cNvSpPr txBox="1"/>
          <p:nvPr/>
        </p:nvSpPr>
        <p:spPr>
          <a:xfrm>
            <a:off x="236828" y="1182732"/>
            <a:ext cx="8204977" cy="2308324"/>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D0D0D"/>
                </a:solidFill>
                <a:effectLst/>
                <a:latin typeface="Söhne"/>
              </a:rPr>
              <a:t>Splitting the dataset into training and testing sets using </a:t>
            </a:r>
            <a:r>
              <a:rPr kumimoji="0" lang="en-US" altLang="en-US" b="1" i="0" u="none" strike="noStrike" cap="none" normalizeH="0" baseline="0" dirty="0" err="1">
                <a:ln>
                  <a:noFill/>
                </a:ln>
                <a:solidFill>
                  <a:srgbClr val="0D0D0D"/>
                </a:solidFill>
                <a:effectLst/>
                <a:latin typeface="Söhne Mono"/>
              </a:rPr>
              <a:t>train_test_split</a:t>
            </a:r>
            <a:r>
              <a:rPr kumimoji="0" lang="en-US" altLang="en-US" sz="1800" b="0" i="0" u="none" strike="noStrike" cap="none" normalizeH="0" baseline="0" dirty="0">
                <a:ln>
                  <a:noFill/>
                </a:ln>
                <a:solidFill>
                  <a:srgbClr val="0D0D0D"/>
                </a:solidFill>
                <a:effectLst/>
                <a:latin typeface="Söhne"/>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D0D0D"/>
                </a:solidFill>
                <a:effectLst/>
                <a:latin typeface="Söhne"/>
              </a:rPr>
              <a:t>Fitting the model on the training data using the </a:t>
            </a:r>
            <a:r>
              <a:rPr kumimoji="0" lang="en-US" altLang="en-US" b="1" i="0" u="none" strike="noStrike" cap="none" normalizeH="0" baseline="0" dirty="0">
                <a:ln>
                  <a:noFill/>
                </a:ln>
                <a:solidFill>
                  <a:srgbClr val="0D0D0D"/>
                </a:solidFill>
                <a:effectLst/>
                <a:latin typeface="Söhne Mono"/>
              </a:rPr>
              <a:t>fit</a:t>
            </a:r>
            <a:r>
              <a:rPr kumimoji="0" lang="en-US" altLang="en-US" sz="1800" b="0" i="0" u="none" strike="noStrike" cap="none" normalizeH="0" baseline="0" dirty="0">
                <a:ln>
                  <a:noFill/>
                </a:ln>
                <a:solidFill>
                  <a:srgbClr val="0D0D0D"/>
                </a:solidFill>
                <a:effectLst/>
                <a:latin typeface="Söhne"/>
              </a:rPr>
              <a:t> method.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D0D0D"/>
                </a:solidFill>
                <a:effectLst/>
                <a:latin typeface="Söhne"/>
              </a:rPr>
              <a:t>Making predictions on the testing data using the </a:t>
            </a:r>
            <a:r>
              <a:rPr kumimoji="0" lang="en-US" altLang="en-US" b="1" i="0" u="none" strike="noStrike" cap="none" normalizeH="0" baseline="0" dirty="0">
                <a:ln>
                  <a:noFill/>
                </a:ln>
                <a:solidFill>
                  <a:srgbClr val="0D0D0D"/>
                </a:solidFill>
                <a:effectLst/>
                <a:latin typeface="Söhne Mono"/>
              </a:rPr>
              <a:t>predict</a:t>
            </a:r>
            <a:r>
              <a:rPr kumimoji="0" lang="en-US" altLang="en-US" sz="1800" b="0" i="0" u="none" strike="noStrike" cap="none" normalizeH="0" baseline="0" dirty="0">
                <a:ln>
                  <a:noFill/>
                </a:ln>
                <a:solidFill>
                  <a:srgbClr val="0D0D0D"/>
                </a:solidFill>
                <a:effectLst/>
                <a:latin typeface="Söhne"/>
              </a:rPr>
              <a:t> method.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D0D0D"/>
                </a:solidFill>
                <a:effectLst/>
                <a:latin typeface="Söhne"/>
              </a:rPr>
              <a:t>Calculation of evaluation metrics: </a:t>
            </a:r>
          </a:p>
          <a:p>
            <a:pPr marR="0" lvl="0" algn="l" defTabSz="914400" rtl="0" eaLnBrk="0" fontAlgn="base" latinLnBrk="0" hangingPunct="0">
              <a:lnSpc>
                <a:spcPct val="100000"/>
              </a:lnSpc>
              <a:spcBef>
                <a:spcPct val="0"/>
              </a:spcBef>
              <a:spcAft>
                <a:spcPct val="0"/>
              </a:spcAft>
              <a:buClrTx/>
              <a:buSzTx/>
              <a:tabLst/>
            </a:pPr>
            <a:r>
              <a:rPr lang="en-US" altLang="en-US" dirty="0">
                <a:solidFill>
                  <a:srgbClr val="0D0D0D"/>
                </a:solidFill>
                <a:latin typeface="Söhne"/>
              </a:rPr>
              <a:t>	</a:t>
            </a:r>
            <a:r>
              <a:rPr kumimoji="0" lang="en-US" altLang="en-US" sz="1800" b="0" i="0" u="none" strike="noStrike" cap="none" normalizeH="0" baseline="0" dirty="0">
                <a:ln>
                  <a:noFill/>
                </a:ln>
                <a:solidFill>
                  <a:srgbClr val="0D0D0D"/>
                </a:solidFill>
                <a:effectLst/>
                <a:latin typeface="Söhne"/>
              </a:rPr>
              <a:t>Mean Absolute Error (MAE) </a:t>
            </a:r>
          </a:p>
          <a:p>
            <a:pPr marR="0" lvl="0" algn="l" defTabSz="914400" rtl="0" eaLnBrk="0" fontAlgn="base" latinLnBrk="0" hangingPunct="0">
              <a:lnSpc>
                <a:spcPct val="100000"/>
              </a:lnSpc>
              <a:spcBef>
                <a:spcPct val="0"/>
              </a:spcBef>
              <a:spcAft>
                <a:spcPct val="0"/>
              </a:spcAft>
              <a:buClrTx/>
              <a:buSzTx/>
              <a:tabLst/>
            </a:pPr>
            <a:r>
              <a:rPr lang="en-US" altLang="en-US" dirty="0">
                <a:solidFill>
                  <a:srgbClr val="0D0D0D"/>
                </a:solidFill>
                <a:latin typeface="Söhne"/>
              </a:rPr>
              <a:t>	</a:t>
            </a:r>
            <a:r>
              <a:rPr kumimoji="0" lang="en-US" altLang="en-US" sz="1800" b="0" i="0" u="none" strike="noStrike" cap="none" normalizeH="0" baseline="0" dirty="0">
                <a:ln>
                  <a:noFill/>
                </a:ln>
                <a:solidFill>
                  <a:srgbClr val="0D0D0D"/>
                </a:solidFill>
                <a:effectLst/>
                <a:latin typeface="Söhne"/>
              </a:rPr>
              <a:t>Mean Squared Error (MSE)</a:t>
            </a:r>
          </a:p>
          <a:p>
            <a:pPr marR="0" lvl="0" algn="l" defTabSz="914400" rtl="0" eaLnBrk="0" fontAlgn="base" latinLnBrk="0" hangingPunct="0">
              <a:lnSpc>
                <a:spcPct val="100000"/>
              </a:lnSpc>
              <a:spcBef>
                <a:spcPct val="0"/>
              </a:spcBef>
              <a:spcAft>
                <a:spcPct val="0"/>
              </a:spcAft>
              <a:buClrTx/>
              <a:buSzTx/>
              <a:tabLst/>
            </a:pPr>
            <a:r>
              <a:rPr lang="en-US" altLang="en-US" dirty="0">
                <a:solidFill>
                  <a:srgbClr val="0D0D0D"/>
                </a:solidFill>
                <a:latin typeface="Söhne"/>
              </a:rPr>
              <a:t>	</a:t>
            </a:r>
            <a:r>
              <a:rPr kumimoji="0" lang="en-US" altLang="en-US" sz="1800" b="0" i="0" u="none" strike="noStrike" cap="none" normalizeH="0" baseline="0" dirty="0">
                <a:ln>
                  <a:noFill/>
                </a:ln>
                <a:solidFill>
                  <a:srgbClr val="0D0D0D"/>
                </a:solidFill>
                <a:effectLst/>
                <a:latin typeface="Söhne"/>
              </a:rPr>
              <a:t>R-squared.</a:t>
            </a:r>
          </a:p>
          <a:p>
            <a:endParaRPr lang="en-US" dirty="0"/>
          </a:p>
        </p:txBody>
      </p:sp>
      <p:sp>
        <p:nvSpPr>
          <p:cNvPr id="8" name="Rectangle 2">
            <a:extLst>
              <a:ext uri="{FF2B5EF4-FFF2-40B4-BE49-F238E27FC236}">
                <a16:creationId xmlns:a16="http://schemas.microsoft.com/office/drawing/2014/main" id="{219D33E8-1398-B51A-DF92-E40F3EB83806}"/>
              </a:ext>
            </a:extLst>
          </p:cNvPr>
          <p:cNvSpPr>
            <a:spLocks noChangeArrowheads="1"/>
          </p:cNvSpPr>
          <p:nvPr/>
        </p:nvSpPr>
        <p:spPr bwMode="auto">
          <a:xfrm>
            <a:off x="530744" y="3874723"/>
            <a:ext cx="3077871"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Mean Absolute Error: 250.34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Mean Squared Error: 83483.88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R-squared: 0.9957 </a:t>
            </a:r>
          </a:p>
        </p:txBody>
      </p:sp>
    </p:spTree>
    <p:extLst>
      <p:ext uri="{BB962C8B-B14F-4D97-AF65-F5344CB8AC3E}">
        <p14:creationId xmlns:p14="http://schemas.microsoft.com/office/powerpoint/2010/main" val="168913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24C2C-ACF8-497D-D2A6-C08C252CCBCC}"/>
              </a:ext>
            </a:extLst>
          </p:cNvPr>
          <p:cNvSpPr>
            <a:spLocks noGrp="1"/>
          </p:cNvSpPr>
          <p:nvPr>
            <p:ph type="title"/>
          </p:nvPr>
        </p:nvSpPr>
        <p:spPr>
          <a:xfrm>
            <a:off x="457200" y="702643"/>
            <a:ext cx="8229600" cy="644065"/>
          </a:xfrm>
        </p:spPr>
        <p:txBody>
          <a:bodyPr>
            <a:normAutofit/>
          </a:bodyPr>
          <a:lstStyle/>
          <a:p>
            <a:r>
              <a:rPr lang="en-US" sz="2400" dirty="0"/>
              <a:t>Model building with Decision Tree Regressor</a:t>
            </a:r>
          </a:p>
        </p:txBody>
      </p:sp>
      <p:sp>
        <p:nvSpPr>
          <p:cNvPr id="10" name="TextBox 9">
            <a:extLst>
              <a:ext uri="{FF2B5EF4-FFF2-40B4-BE49-F238E27FC236}">
                <a16:creationId xmlns:a16="http://schemas.microsoft.com/office/drawing/2014/main" id="{89C33472-D3D1-D780-A173-F067DF7C653A}"/>
              </a:ext>
            </a:extLst>
          </p:cNvPr>
          <p:cNvSpPr txBox="1"/>
          <p:nvPr/>
        </p:nvSpPr>
        <p:spPr>
          <a:xfrm>
            <a:off x="383721" y="1346708"/>
            <a:ext cx="8058149" cy="1754326"/>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Decision Tree Regressor is utilized as an alternative model for predicting healthcare charges.</a:t>
            </a:r>
          </a:p>
          <a:p>
            <a:pPr marL="285750" indent="-285750" algn="l">
              <a:buFont typeface="Arial" panose="020B0604020202020204" pitchFamily="34" charset="0"/>
              <a:buChar char="•"/>
            </a:pPr>
            <a:r>
              <a:rPr lang="en-US" b="0" i="0" dirty="0">
                <a:solidFill>
                  <a:srgbClr val="0D0D0D"/>
                </a:solidFill>
                <a:effectLst/>
                <a:latin typeface="Söhne"/>
              </a:rPr>
              <a:t>The same preprocessing steps are applied using the preprocessor pipeline.</a:t>
            </a:r>
          </a:p>
          <a:p>
            <a:pPr marL="285750" indent="-285750">
              <a:buFont typeface="Arial" panose="020B0604020202020204" pitchFamily="34" charset="0"/>
              <a:buChar char="•"/>
            </a:pPr>
            <a:r>
              <a:rPr lang="en-US" b="0" i="0" dirty="0">
                <a:solidFill>
                  <a:srgbClr val="0D0D0D"/>
                </a:solidFill>
                <a:effectLst/>
                <a:latin typeface="Söhne"/>
              </a:rPr>
              <a:t>Define a pipeline comprising the preprocessor and </a:t>
            </a:r>
            <a:r>
              <a:rPr lang="en-US" b="0" i="0" dirty="0" err="1">
                <a:solidFill>
                  <a:srgbClr val="0D0D0D"/>
                </a:solidFill>
                <a:effectLst/>
                <a:latin typeface="Söhne"/>
              </a:rPr>
              <a:t>DecisionTreeRegressor</a:t>
            </a:r>
            <a:r>
              <a:rPr lang="en-US" b="0" i="0" dirty="0">
                <a:solidFill>
                  <a:srgbClr val="0D0D0D"/>
                </a:solidFill>
                <a:effectLst/>
                <a:latin typeface="Söhne"/>
              </a:rPr>
              <a:t>.</a:t>
            </a:r>
          </a:p>
          <a:p>
            <a:pPr marL="285750" indent="-285750" algn="l">
              <a:buFont typeface="Arial" panose="020B0604020202020204" pitchFamily="34" charset="0"/>
              <a:buChar char="•"/>
            </a:pPr>
            <a:r>
              <a:rPr lang="en-US" b="0" i="0" dirty="0">
                <a:solidFill>
                  <a:srgbClr val="0D0D0D"/>
                </a:solidFill>
                <a:effectLst/>
                <a:latin typeface="Söhne"/>
              </a:rPr>
              <a:t>Training data is split for model fitting, ensuring a robust evaluation of the model's performance.</a:t>
            </a:r>
          </a:p>
        </p:txBody>
      </p:sp>
      <p:sp>
        <p:nvSpPr>
          <p:cNvPr id="15" name="TextBox 14">
            <a:extLst>
              <a:ext uri="{FF2B5EF4-FFF2-40B4-BE49-F238E27FC236}">
                <a16:creationId xmlns:a16="http://schemas.microsoft.com/office/drawing/2014/main" id="{344C623F-0EF3-A5F5-6F95-DF15FA3D9D99}"/>
              </a:ext>
            </a:extLst>
          </p:cNvPr>
          <p:cNvSpPr txBox="1"/>
          <p:nvPr/>
        </p:nvSpPr>
        <p:spPr>
          <a:xfrm>
            <a:off x="383721" y="3637100"/>
            <a:ext cx="4572000" cy="9233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cs typeface="Courier New" panose="02070309020205020404" pitchFamily="49" charset="0"/>
              </a:rPr>
              <a:t>MSE:  329418.30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cs typeface="Courier New" panose="02070309020205020404" pitchFamily="49" charset="0"/>
              </a:rPr>
              <a:t>MAE:  457.84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cs typeface="Courier New" panose="02070309020205020404" pitchFamily="49" charset="0"/>
              </a:rPr>
              <a:t>R-squared:  0.9831 </a:t>
            </a:r>
          </a:p>
        </p:txBody>
      </p:sp>
      <p:sp>
        <p:nvSpPr>
          <p:cNvPr id="17" name="TextBox 16">
            <a:extLst>
              <a:ext uri="{FF2B5EF4-FFF2-40B4-BE49-F238E27FC236}">
                <a16:creationId xmlns:a16="http://schemas.microsoft.com/office/drawing/2014/main" id="{95FDA493-1D42-94C5-2FF3-D3A230F4A488}"/>
              </a:ext>
            </a:extLst>
          </p:cNvPr>
          <p:cNvSpPr txBox="1"/>
          <p:nvPr/>
        </p:nvSpPr>
        <p:spPr>
          <a:xfrm>
            <a:off x="285750" y="3184401"/>
            <a:ext cx="4572000" cy="400110"/>
          </a:xfrm>
          <a:prstGeom prst="rect">
            <a:avLst/>
          </a:prstGeom>
          <a:noFill/>
        </p:spPr>
        <p:txBody>
          <a:bodyPr wrap="square">
            <a:spAutoFit/>
          </a:bodyPr>
          <a:lstStyle/>
          <a:p>
            <a:r>
              <a:rPr lang="en-US" sz="2000" b="0" cap="none" spc="0" dirty="0">
                <a:ln w="0"/>
                <a:solidFill>
                  <a:schemeClr val="tx1"/>
                </a:solidFill>
                <a:effectLst>
                  <a:outerShdw blurRad="38100" dist="19050" dir="2700000" algn="tl" rotWithShape="0">
                    <a:schemeClr val="dk1">
                      <a:alpha val="40000"/>
                    </a:schemeClr>
                  </a:outerShdw>
                </a:effectLst>
                <a:latin typeface="+mj-lt"/>
              </a:rPr>
              <a:t>Model Evaluation Results </a:t>
            </a:r>
            <a:endParaRPr lang="en-US" sz="2000" dirty="0">
              <a:latin typeface="+mj-lt"/>
            </a:endParaRPr>
          </a:p>
        </p:txBody>
      </p:sp>
    </p:spTree>
    <p:extLst>
      <p:ext uri="{BB962C8B-B14F-4D97-AF65-F5344CB8AC3E}">
        <p14:creationId xmlns:p14="http://schemas.microsoft.com/office/powerpoint/2010/main" val="1054949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BBF3005-D854-C3FC-311F-B4CD29B80ACB}"/>
              </a:ext>
            </a:extLst>
          </p:cNvPr>
          <p:cNvSpPr>
            <a:spLocks noGrp="1"/>
          </p:cNvSpPr>
          <p:nvPr>
            <p:ph type="title"/>
          </p:nvPr>
        </p:nvSpPr>
        <p:spPr>
          <a:xfrm>
            <a:off x="457200" y="703263"/>
            <a:ext cx="8229600" cy="642937"/>
          </a:xfrm>
        </p:spPr>
        <p:txBody>
          <a:bodyPr>
            <a:normAutofit/>
          </a:bodyPr>
          <a:lstStyle/>
          <a:p>
            <a:r>
              <a:rPr lang="en-US" sz="2400" dirty="0"/>
              <a:t>Model building with Random Forest Regressor</a:t>
            </a:r>
          </a:p>
        </p:txBody>
      </p:sp>
      <p:sp>
        <p:nvSpPr>
          <p:cNvPr id="7" name="TextBox 6">
            <a:extLst>
              <a:ext uri="{FF2B5EF4-FFF2-40B4-BE49-F238E27FC236}">
                <a16:creationId xmlns:a16="http://schemas.microsoft.com/office/drawing/2014/main" id="{A2D9A4BA-A126-1C63-7C0C-217343E8C2CB}"/>
              </a:ext>
            </a:extLst>
          </p:cNvPr>
          <p:cNvSpPr txBox="1"/>
          <p:nvPr/>
        </p:nvSpPr>
        <p:spPr>
          <a:xfrm>
            <a:off x="420460" y="1346200"/>
            <a:ext cx="8303079" cy="2031325"/>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Random Forest Regressor is employed as another model option for predicting healthcare charges.</a:t>
            </a:r>
          </a:p>
          <a:p>
            <a:pPr marL="285750" indent="-285750" algn="l">
              <a:buFont typeface="Arial" panose="020B0604020202020204" pitchFamily="34" charset="0"/>
              <a:buChar char="•"/>
            </a:pPr>
            <a:r>
              <a:rPr lang="en-US" b="0" i="0" dirty="0">
                <a:solidFill>
                  <a:srgbClr val="0D0D0D"/>
                </a:solidFill>
                <a:effectLst/>
                <a:latin typeface="Söhne"/>
              </a:rPr>
              <a:t>Similar to previous models, preprocessing steps are integrated into the pipeline for data transformation.</a:t>
            </a:r>
          </a:p>
          <a:p>
            <a:pPr marL="285750" indent="-285750" algn="l">
              <a:buFont typeface="Arial" panose="020B0604020202020204" pitchFamily="34" charset="0"/>
              <a:buChar char="•"/>
            </a:pPr>
            <a:r>
              <a:rPr lang="en-US" b="0" i="0" dirty="0">
                <a:solidFill>
                  <a:srgbClr val="0D0D0D"/>
                </a:solidFill>
                <a:effectLst/>
                <a:latin typeface="Söhne"/>
              </a:rPr>
              <a:t>Define a pipeline consisting of the preprocessor and </a:t>
            </a:r>
            <a:r>
              <a:rPr lang="en-US" b="0" i="0" dirty="0" err="1">
                <a:solidFill>
                  <a:srgbClr val="0D0D0D"/>
                </a:solidFill>
                <a:effectLst/>
                <a:latin typeface="Söhne"/>
              </a:rPr>
              <a:t>RandomForestRegressor</a:t>
            </a:r>
            <a:r>
              <a:rPr lang="en-US" b="0" i="0" dirty="0">
                <a:solidFill>
                  <a:srgbClr val="0D0D0D"/>
                </a:solidFill>
                <a:effectLst/>
                <a:latin typeface="Söhne"/>
              </a:rPr>
              <a:t>.</a:t>
            </a:r>
          </a:p>
          <a:p>
            <a:pPr marL="285750" indent="-285750" algn="l">
              <a:buFont typeface="Arial" panose="020B0604020202020204" pitchFamily="34" charset="0"/>
              <a:buChar char="•"/>
            </a:pPr>
            <a:r>
              <a:rPr lang="en-US" b="0" i="0" dirty="0">
                <a:solidFill>
                  <a:srgbClr val="0D0D0D"/>
                </a:solidFill>
                <a:effectLst/>
                <a:latin typeface="Söhne"/>
              </a:rPr>
              <a:t>Training data is used to train the model, ensuring it learns patterns and relationships in the data.</a:t>
            </a:r>
          </a:p>
        </p:txBody>
      </p:sp>
      <p:sp>
        <p:nvSpPr>
          <p:cNvPr id="8" name="TextBox 7">
            <a:extLst>
              <a:ext uri="{FF2B5EF4-FFF2-40B4-BE49-F238E27FC236}">
                <a16:creationId xmlns:a16="http://schemas.microsoft.com/office/drawing/2014/main" id="{CF452CAB-71A6-D51B-82B9-6A97549A43B3}"/>
              </a:ext>
            </a:extLst>
          </p:cNvPr>
          <p:cNvSpPr txBox="1"/>
          <p:nvPr/>
        </p:nvSpPr>
        <p:spPr>
          <a:xfrm>
            <a:off x="420460" y="3384456"/>
            <a:ext cx="4572000" cy="400110"/>
          </a:xfrm>
          <a:prstGeom prst="rect">
            <a:avLst/>
          </a:prstGeom>
          <a:noFill/>
        </p:spPr>
        <p:txBody>
          <a:bodyPr wrap="square">
            <a:spAutoFit/>
          </a:bodyPr>
          <a:lstStyle/>
          <a:p>
            <a:r>
              <a:rPr lang="en-US" sz="2000" b="0" cap="none" spc="0" dirty="0">
                <a:ln w="0"/>
                <a:solidFill>
                  <a:schemeClr val="tx1"/>
                </a:solidFill>
                <a:effectLst>
                  <a:outerShdw blurRad="38100" dist="19050" dir="2700000" algn="tl" rotWithShape="0">
                    <a:schemeClr val="dk1">
                      <a:alpha val="40000"/>
                    </a:schemeClr>
                  </a:outerShdw>
                </a:effectLst>
                <a:latin typeface="+mj-lt"/>
              </a:rPr>
              <a:t>Model Evaluation Results </a:t>
            </a:r>
            <a:endParaRPr lang="en-US" sz="2000" dirty="0">
              <a:latin typeface="+mj-lt"/>
            </a:endParaRPr>
          </a:p>
        </p:txBody>
      </p:sp>
      <p:sp>
        <p:nvSpPr>
          <p:cNvPr id="10" name="TextBox 9">
            <a:extLst>
              <a:ext uri="{FF2B5EF4-FFF2-40B4-BE49-F238E27FC236}">
                <a16:creationId xmlns:a16="http://schemas.microsoft.com/office/drawing/2014/main" id="{0C0EDD01-379A-2CB1-0C6F-57A8C5153AF2}"/>
              </a:ext>
            </a:extLst>
          </p:cNvPr>
          <p:cNvSpPr txBox="1"/>
          <p:nvPr/>
        </p:nvSpPr>
        <p:spPr>
          <a:xfrm>
            <a:off x="457200" y="3860942"/>
            <a:ext cx="4572000" cy="9233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cs typeface="Courier New" panose="02070309020205020404" pitchFamily="49" charset="0"/>
              </a:rPr>
              <a:t>MSE: 170077.18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cs typeface="Courier New" panose="02070309020205020404" pitchFamily="49" charset="0"/>
              </a:rPr>
              <a:t>MAE: 334.78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cs typeface="Courier New" panose="02070309020205020404" pitchFamily="49" charset="0"/>
              </a:rPr>
              <a:t>R-squared: 0.9913</a:t>
            </a:r>
            <a:r>
              <a:rPr kumimoji="0" lang="en-US" altLang="en-US" sz="18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1953692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graph of a comparison of a tree&#10;&#10;Description automatically generated with medium confidence">
            <a:extLst>
              <a:ext uri="{FF2B5EF4-FFF2-40B4-BE49-F238E27FC236}">
                <a16:creationId xmlns:a16="http://schemas.microsoft.com/office/drawing/2014/main" id="{ACA166E4-605C-455A-1067-A777FC7016C6}"/>
              </a:ext>
            </a:extLst>
          </p:cNvPr>
          <p:cNvPicPr>
            <a:picLocks noGrp="1" noChangeAspect="1"/>
          </p:cNvPicPr>
          <p:nvPr>
            <p:ph sz="half" idx="2"/>
          </p:nvPr>
        </p:nvPicPr>
        <p:blipFill>
          <a:blip r:embed="rId2"/>
          <a:stretch>
            <a:fillRect/>
          </a:stretch>
        </p:blipFill>
        <p:spPr>
          <a:xfrm>
            <a:off x="4099799" y="1175239"/>
            <a:ext cx="4121637" cy="3745309"/>
          </a:xfrm>
        </p:spPr>
      </p:pic>
      <p:sp>
        <p:nvSpPr>
          <p:cNvPr id="12" name="Rectangle 2">
            <a:extLst>
              <a:ext uri="{FF2B5EF4-FFF2-40B4-BE49-F238E27FC236}">
                <a16:creationId xmlns:a16="http://schemas.microsoft.com/office/drawing/2014/main" id="{63BF6BE6-DE3B-69D4-67D0-3C3141CB0FDF}"/>
              </a:ext>
            </a:extLst>
          </p:cNvPr>
          <p:cNvSpPr>
            <a:spLocks noGrp="1" noChangeArrowheads="1"/>
          </p:cNvSpPr>
          <p:nvPr>
            <p:ph sz="half" idx="1"/>
          </p:nvPr>
        </p:nvSpPr>
        <p:spPr bwMode="auto">
          <a:xfrm>
            <a:off x="287078" y="1091815"/>
            <a:ext cx="2888291" cy="38779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800" b="1" dirty="0">
                <a:ln w="0"/>
                <a:effectLst>
                  <a:outerShdw blurRad="38100" dist="19050" dir="2700000" algn="tl" rotWithShape="0">
                    <a:schemeClr val="dk1">
                      <a:alpha val="40000"/>
                    </a:schemeClr>
                  </a:outerShdw>
                </a:effectLst>
              </a:rPr>
              <a:t>L</a:t>
            </a:r>
            <a:r>
              <a:rPr lang="en-US" sz="1800" b="1" cap="none" spc="0" dirty="0">
                <a:ln w="0"/>
                <a:solidFill>
                  <a:schemeClr val="tx1"/>
                </a:solidFill>
                <a:effectLst>
                  <a:outerShdw blurRad="38100" dist="19050" dir="2700000" algn="tl" rotWithShape="0">
                    <a:schemeClr val="dk1">
                      <a:alpha val="40000"/>
                    </a:schemeClr>
                  </a:outerShdw>
                </a:effectLst>
              </a:rPr>
              <a:t>inear </a:t>
            </a:r>
            <a:r>
              <a:rPr lang="en-US" sz="1800" b="1" dirty="0">
                <a:ln w="0"/>
                <a:effectLst>
                  <a:outerShdw blurRad="38100" dist="19050" dir="2700000" algn="tl" rotWithShape="0">
                    <a:schemeClr val="dk1">
                      <a:alpha val="40000"/>
                    </a:schemeClr>
                  </a:outerShdw>
                </a:effectLst>
              </a:rPr>
              <a:t>R</a:t>
            </a:r>
            <a:r>
              <a:rPr lang="en-US" sz="1800" b="1" cap="none" spc="0" dirty="0">
                <a:ln w="0"/>
                <a:solidFill>
                  <a:schemeClr val="tx1"/>
                </a:solidFill>
                <a:effectLst>
                  <a:outerShdw blurRad="38100" dist="19050" dir="2700000" algn="tl" rotWithShape="0">
                    <a:schemeClr val="dk1">
                      <a:alpha val="40000"/>
                    </a:schemeClr>
                  </a:outerShdw>
                </a:effectLst>
              </a:rPr>
              <a:t>egressor: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Mean Squared Error: 83483.88</a:t>
            </a:r>
          </a:p>
          <a:p>
            <a:pPr marL="0" indent="0" defTabSz="914400" eaLnBrk="0" fontAlgn="base" hangingPunct="0">
              <a:spcBef>
                <a:spcPct val="0"/>
              </a:spcBef>
              <a:spcAft>
                <a:spcPct val="0"/>
              </a:spcAft>
              <a:buNone/>
            </a:pPr>
            <a:r>
              <a:rPr kumimoji="0" lang="en-US" altLang="en-US" sz="1800" b="0" i="0" u="none" strike="noStrike" cap="none" normalizeH="0" baseline="0" dirty="0">
                <a:ln>
                  <a:noFill/>
                </a:ln>
                <a:solidFill>
                  <a:schemeClr val="tx1"/>
                </a:solidFill>
                <a:effectLst/>
              </a:rPr>
              <a:t>Mean Absolute Error: 250.34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R-squared: 0.9957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solidFill>
                <a:srgbClr val="000000"/>
              </a:solidFill>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cs typeface="Courier New" panose="02070309020205020404" pitchFamily="49" charset="0"/>
              </a:rPr>
              <a:t>Decision Tree Regressor</a:t>
            </a:r>
            <a:r>
              <a:rPr kumimoji="0" lang="en-US" altLang="en-US" sz="1800" b="0" i="0" u="none" strike="noStrike" cap="none" normalizeH="0" baseline="0" dirty="0">
                <a:ln>
                  <a:noFill/>
                </a:ln>
                <a:solidFill>
                  <a:srgbClr val="000000"/>
                </a:solidFill>
                <a:effectLs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cs typeface="Courier New" panose="02070309020205020404" pitchFamily="49" charset="0"/>
              </a:rPr>
              <a:t>MSE: 329418.30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cs typeface="Courier New" panose="02070309020205020404" pitchFamily="49" charset="0"/>
              </a:rPr>
              <a:t>MAE: 457.84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cs typeface="Courier New" panose="02070309020205020404" pitchFamily="49" charset="0"/>
              </a:rPr>
              <a:t>R-squared: 0.9831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000000"/>
              </a:solidFill>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cs typeface="Courier New" panose="02070309020205020404" pitchFamily="49" charset="0"/>
              </a:rPr>
              <a:t>Random Forest Regressor</a:t>
            </a:r>
            <a:r>
              <a:rPr kumimoji="0" lang="en-US" altLang="en-US" sz="1800" b="0" i="0" u="none" strike="noStrike" cap="none" normalizeH="0" baseline="0" dirty="0">
                <a:ln>
                  <a:noFill/>
                </a:ln>
                <a:solidFill>
                  <a:srgbClr val="000000"/>
                </a:solidFill>
                <a:effectLs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cs typeface="Courier New" panose="02070309020205020404" pitchFamily="49" charset="0"/>
              </a:rPr>
              <a:t>MSE: 170077.18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cs typeface="Courier New" panose="02070309020205020404" pitchFamily="49" charset="0"/>
              </a:rPr>
              <a:t>MAE: 334.78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cs typeface="Courier New" panose="02070309020205020404" pitchFamily="49" charset="0"/>
              </a:rPr>
              <a:t>R-squared: 0.9913</a:t>
            </a:r>
            <a:r>
              <a:rPr kumimoji="0" lang="en-US" altLang="en-US" sz="1800" b="0" i="0" u="none" strike="noStrike" cap="none" normalizeH="0" baseline="0" dirty="0">
                <a:ln>
                  <a:noFill/>
                </a:ln>
                <a:solidFill>
                  <a:schemeClr val="tx1"/>
                </a:solidFill>
                <a:effectLst/>
              </a:rPr>
              <a:t> </a:t>
            </a:r>
          </a:p>
        </p:txBody>
      </p:sp>
      <p:sp>
        <p:nvSpPr>
          <p:cNvPr id="2" name="Title 4">
            <a:extLst>
              <a:ext uri="{FF2B5EF4-FFF2-40B4-BE49-F238E27FC236}">
                <a16:creationId xmlns:a16="http://schemas.microsoft.com/office/drawing/2014/main" id="{39AD47C3-4CAC-356C-606C-DB5B7C89643E}"/>
              </a:ext>
            </a:extLst>
          </p:cNvPr>
          <p:cNvSpPr>
            <a:spLocks noGrp="1"/>
          </p:cNvSpPr>
          <p:nvPr>
            <p:ph type="title"/>
          </p:nvPr>
        </p:nvSpPr>
        <p:spPr>
          <a:xfrm>
            <a:off x="0" y="599374"/>
            <a:ext cx="9144000" cy="430887"/>
          </a:xfrm>
          <a:prstGeom prst="rect">
            <a:avLst/>
          </a:prstGeom>
          <a:noFill/>
        </p:spPr>
        <p:txBody>
          <a:bodyPr wrap="square" lIns="91440" tIns="45720" rIns="91440" bIns="45720">
            <a:spAutoFit/>
          </a:bodyPr>
          <a:lstStyle/>
          <a:p>
            <a:r>
              <a:rPr lang="en-US" sz="2200" dirty="0">
                <a:ln w="0"/>
                <a:effectLst>
                  <a:outerShdw blurRad="38100" dist="19050" dir="2700000" algn="tl" rotWithShape="0">
                    <a:schemeClr val="dk1">
                      <a:alpha val="40000"/>
                    </a:schemeClr>
                  </a:outerShdw>
                </a:effectLst>
              </a:rPr>
              <a:t>Comparison of all 3 models</a:t>
            </a:r>
            <a:endParaRPr lang="en-US" sz="2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02993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15625E-699B-EAE5-C964-9235259CF91A}"/>
              </a:ext>
            </a:extLst>
          </p:cNvPr>
          <p:cNvSpPr>
            <a:spLocks noGrp="1"/>
          </p:cNvSpPr>
          <p:nvPr>
            <p:ph sz="half" idx="1"/>
          </p:nvPr>
        </p:nvSpPr>
        <p:spPr>
          <a:xfrm>
            <a:off x="457200" y="1334468"/>
            <a:ext cx="8229600" cy="3173395"/>
          </a:xfrm>
        </p:spPr>
        <p:txBody>
          <a:bodyPr>
            <a:normAutofit/>
          </a:bodyPr>
          <a:lstStyle/>
          <a:p>
            <a:pPr algn="l">
              <a:buFont typeface="Arial" panose="020B0604020202020204" pitchFamily="34" charset="0"/>
              <a:buChar char="•"/>
            </a:pPr>
            <a:r>
              <a:rPr lang="en-US" sz="2000" b="0" i="0" dirty="0">
                <a:solidFill>
                  <a:srgbClr val="0D0D0D"/>
                </a:solidFill>
                <a:effectLst/>
                <a:latin typeface="Söhne"/>
              </a:rPr>
              <a:t>Linear Regression model emerges as the preferred choice for predicting healthcare charges due to its outstanding performance metrics</a:t>
            </a:r>
          </a:p>
          <a:p>
            <a:pPr algn="l">
              <a:buFont typeface="Arial" panose="020B0604020202020204" pitchFamily="34" charset="0"/>
              <a:buChar char="•"/>
            </a:pPr>
            <a:r>
              <a:rPr lang="en-US" sz="2000" b="0" i="0" dirty="0">
                <a:solidFill>
                  <a:srgbClr val="0D0D0D"/>
                </a:solidFill>
                <a:effectLst/>
                <a:latin typeface="Söhne"/>
              </a:rPr>
              <a:t>Linear Regression exhibits the lowest MSE and MAE, indicating superior predictive accuracy and precision.</a:t>
            </a:r>
          </a:p>
          <a:p>
            <a:pPr algn="l">
              <a:buFont typeface="Arial" panose="020B0604020202020204" pitchFamily="34" charset="0"/>
              <a:buChar char="•"/>
            </a:pPr>
            <a:r>
              <a:rPr lang="en-US" sz="2000" b="0" i="0" dirty="0">
                <a:solidFill>
                  <a:srgbClr val="0D0D0D"/>
                </a:solidFill>
                <a:effectLst/>
                <a:latin typeface="Söhne"/>
              </a:rPr>
              <a:t>With the highest R-squared value among the models, Linear Regression explains the most variance in the data.</a:t>
            </a:r>
          </a:p>
          <a:p>
            <a:pPr algn="l">
              <a:buFont typeface="Arial" panose="020B0604020202020204" pitchFamily="34" charset="0"/>
              <a:buChar char="•"/>
            </a:pPr>
            <a:r>
              <a:rPr lang="en-US" sz="2000" b="0" i="0" dirty="0">
                <a:solidFill>
                  <a:srgbClr val="0D0D0D"/>
                </a:solidFill>
                <a:effectLst/>
                <a:latin typeface="Söhne"/>
              </a:rPr>
              <a:t>The exceptional performance of Linear Regression makes it the recommended choice for predicting healthcare charges.</a:t>
            </a:r>
          </a:p>
          <a:p>
            <a:pPr marL="0" indent="0">
              <a:buNone/>
            </a:pPr>
            <a:endParaRPr lang="en-US" sz="2000" dirty="0"/>
          </a:p>
        </p:txBody>
      </p:sp>
    </p:spTree>
    <p:extLst>
      <p:ext uri="{BB962C8B-B14F-4D97-AF65-F5344CB8AC3E}">
        <p14:creationId xmlns:p14="http://schemas.microsoft.com/office/powerpoint/2010/main" val="3245295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2033A50-8666-BB98-F018-B64E91E8A98F}"/>
              </a:ext>
            </a:extLst>
          </p:cNvPr>
          <p:cNvSpPr>
            <a:spLocks noGrp="1"/>
          </p:cNvSpPr>
          <p:nvPr>
            <p:ph type="title"/>
          </p:nvPr>
        </p:nvSpPr>
        <p:spPr>
          <a:xfrm>
            <a:off x="457200" y="703263"/>
            <a:ext cx="8229600" cy="642937"/>
          </a:xfrm>
        </p:spPr>
        <p:txBody>
          <a:bodyPr>
            <a:normAutofit fontScale="90000"/>
          </a:bodyPr>
          <a:lstStyle/>
          <a:p>
            <a:r>
              <a:rPr lang="en-US" dirty="0">
                <a:latin typeface="+mn-lt"/>
              </a:rPr>
              <a:t>Introduction</a:t>
            </a:r>
          </a:p>
        </p:txBody>
      </p:sp>
      <p:sp>
        <p:nvSpPr>
          <p:cNvPr id="8" name="Content Placeholder 2">
            <a:extLst>
              <a:ext uri="{FF2B5EF4-FFF2-40B4-BE49-F238E27FC236}">
                <a16:creationId xmlns:a16="http://schemas.microsoft.com/office/drawing/2014/main" id="{B32FD7D5-81FE-9DF3-5A7D-E42E72317AF4}"/>
              </a:ext>
            </a:extLst>
          </p:cNvPr>
          <p:cNvSpPr>
            <a:spLocks noGrp="1"/>
          </p:cNvSpPr>
          <p:nvPr>
            <p:ph idx="1"/>
          </p:nvPr>
        </p:nvSpPr>
        <p:spPr>
          <a:xfrm>
            <a:off x="457200" y="1609725"/>
            <a:ext cx="8229600" cy="2984500"/>
          </a:xfrm>
        </p:spPr>
        <p:txBody>
          <a:bodyPr>
            <a:normAutofit/>
          </a:bodyPr>
          <a:lstStyle/>
          <a:p>
            <a:pPr marL="0" indent="0">
              <a:buNone/>
            </a:pPr>
            <a:r>
              <a:rPr lang="en-US" sz="2000" b="0" i="0" dirty="0">
                <a:solidFill>
                  <a:srgbClr val="1F2328"/>
                </a:solidFill>
                <a:effectLst/>
                <a:latin typeface="+mj-lt"/>
              </a:rPr>
              <a:t>The "Predicting Health Insurance" aims to analyze various factors influencing medical costs and health insurance premium. Understanding these factors is crucial for developing accurate predictive models and gaining insights into the relationships among different variables.</a:t>
            </a:r>
          </a:p>
          <a:p>
            <a:pPr marL="0" indent="0">
              <a:buNone/>
            </a:pPr>
            <a:endParaRPr lang="en-US" sz="2000" dirty="0">
              <a:solidFill>
                <a:srgbClr val="1F2328"/>
              </a:solidFill>
              <a:latin typeface="+mj-lt"/>
            </a:endParaRPr>
          </a:p>
          <a:p>
            <a:pPr marL="0" indent="0">
              <a:buNone/>
            </a:pPr>
            <a:r>
              <a:rPr lang="en-US" sz="2000" b="0" i="0" dirty="0">
                <a:solidFill>
                  <a:srgbClr val="0D0D0D"/>
                </a:solidFill>
                <a:effectLst/>
              </a:rPr>
              <a:t>Objective</a:t>
            </a:r>
            <a:r>
              <a:rPr lang="en-US" sz="2000" b="0" i="0" dirty="0">
                <a:solidFill>
                  <a:srgbClr val="0D0D0D"/>
                </a:solidFill>
                <a:effectLst/>
                <a:latin typeface="+mj-lt"/>
              </a:rPr>
              <a:t>: Analyze factors affecting health insurance charges and build regression models to predict charges.</a:t>
            </a:r>
            <a:endParaRPr lang="en-US" sz="2000" dirty="0">
              <a:latin typeface="+mj-lt"/>
            </a:endParaRPr>
          </a:p>
          <a:p>
            <a:pPr marL="0" indent="0">
              <a:buNone/>
            </a:pPr>
            <a:endParaRPr lang="en-US" sz="2000" dirty="0">
              <a:latin typeface="+mj-lt"/>
            </a:endParaRPr>
          </a:p>
        </p:txBody>
      </p:sp>
    </p:spTree>
    <p:extLst>
      <p:ext uri="{BB962C8B-B14F-4D97-AF65-F5344CB8AC3E}">
        <p14:creationId xmlns:p14="http://schemas.microsoft.com/office/powerpoint/2010/main" val="3886138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FD53E-531F-1085-A93E-1025C50C975B}"/>
              </a:ext>
            </a:extLst>
          </p:cNvPr>
          <p:cNvSpPr>
            <a:spLocks noGrp="1"/>
          </p:cNvSpPr>
          <p:nvPr>
            <p:ph type="title"/>
          </p:nvPr>
        </p:nvSpPr>
        <p:spPr>
          <a:xfrm>
            <a:off x="342900" y="610721"/>
            <a:ext cx="8229600" cy="644065"/>
          </a:xfrm>
        </p:spPr>
        <p:txBody>
          <a:bodyPr>
            <a:normAutofit/>
          </a:bodyPr>
          <a:lstStyle/>
          <a:p>
            <a:r>
              <a:rPr lang="en-US" sz="3000" dirty="0"/>
              <a:t>Web Application</a:t>
            </a:r>
          </a:p>
        </p:txBody>
      </p:sp>
      <p:sp>
        <p:nvSpPr>
          <p:cNvPr id="6" name="TextBox 5">
            <a:extLst>
              <a:ext uri="{FF2B5EF4-FFF2-40B4-BE49-F238E27FC236}">
                <a16:creationId xmlns:a16="http://schemas.microsoft.com/office/drawing/2014/main" id="{D7DCE406-067A-E216-A505-24B9D6E489D8}"/>
              </a:ext>
            </a:extLst>
          </p:cNvPr>
          <p:cNvSpPr txBox="1"/>
          <p:nvPr/>
        </p:nvSpPr>
        <p:spPr>
          <a:xfrm>
            <a:off x="342900" y="1491550"/>
            <a:ext cx="8115300" cy="3139321"/>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D0D0D"/>
                </a:solidFill>
                <a:effectLst/>
                <a:latin typeface="Söhne"/>
              </a:rPr>
              <a:t>Flask web application utilizes a pre-trained machine learning model to predict insurance charges based on user input. </a:t>
            </a:r>
          </a:p>
          <a:p>
            <a:pPr marL="285750" indent="-285750">
              <a:buFont typeface="Arial" panose="020B0604020202020204" pitchFamily="34" charset="0"/>
              <a:buChar char="•"/>
            </a:pPr>
            <a:r>
              <a:rPr lang="en-US" b="0" i="0" dirty="0">
                <a:solidFill>
                  <a:srgbClr val="0D0D0D"/>
                </a:solidFill>
                <a:effectLst/>
                <a:latin typeface="Söhne"/>
              </a:rPr>
              <a:t>Users input their demographic and health-related information, including age, gender, BMI, smoking status, and region, through a simple web form. This data is then transmitted to a pre-trained machine learning model, which utilizes historical insurance data to make predictions. </a:t>
            </a:r>
          </a:p>
          <a:p>
            <a:pPr marL="285750" indent="-285750">
              <a:buFont typeface="Arial" panose="020B0604020202020204" pitchFamily="34" charset="0"/>
              <a:buChar char="•"/>
            </a:pPr>
            <a:r>
              <a:rPr lang="en-US" b="0" i="0" dirty="0">
                <a:solidFill>
                  <a:srgbClr val="0D0D0D"/>
                </a:solidFill>
                <a:effectLst/>
                <a:latin typeface="Söhne"/>
              </a:rPr>
              <a:t>The model predicts insurance charges based on the provided information, returning the estimated costs to the user interface for display. By integrating machine learning with web technology, this application exemplifies a practical use case, enhancing accessibility to insurance pricing information for a wider audience.</a:t>
            </a:r>
            <a:endParaRPr lang="en-US" dirty="0"/>
          </a:p>
        </p:txBody>
      </p:sp>
    </p:spTree>
    <p:extLst>
      <p:ext uri="{BB962C8B-B14F-4D97-AF65-F5344CB8AC3E}">
        <p14:creationId xmlns:p14="http://schemas.microsoft.com/office/powerpoint/2010/main" val="829244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4F338-FBC7-9509-78D5-2978D851F064}"/>
              </a:ext>
            </a:extLst>
          </p:cNvPr>
          <p:cNvSpPr>
            <a:spLocks noGrp="1"/>
          </p:cNvSpPr>
          <p:nvPr>
            <p:ph type="title"/>
          </p:nvPr>
        </p:nvSpPr>
        <p:spPr>
          <a:xfrm>
            <a:off x="457200" y="482209"/>
            <a:ext cx="8229600" cy="644065"/>
          </a:xfrm>
        </p:spPr>
        <p:txBody>
          <a:bodyPr>
            <a:normAutofit fontScale="90000"/>
          </a:bodyPr>
          <a:lstStyle/>
          <a:p>
            <a:r>
              <a:rPr lang="en-US" dirty="0"/>
              <a:t>Web Application</a:t>
            </a:r>
          </a:p>
        </p:txBody>
      </p:sp>
      <p:pic>
        <p:nvPicPr>
          <p:cNvPr id="6" name="Picture 5" descr="A screenshot of a computer&#10;&#10;Description automatically generated">
            <a:extLst>
              <a:ext uri="{FF2B5EF4-FFF2-40B4-BE49-F238E27FC236}">
                <a16:creationId xmlns:a16="http://schemas.microsoft.com/office/drawing/2014/main" id="{30D4D998-06F5-CC32-6766-9526DFA158BB}"/>
              </a:ext>
            </a:extLst>
          </p:cNvPr>
          <p:cNvPicPr>
            <a:picLocks noChangeAspect="1"/>
          </p:cNvPicPr>
          <p:nvPr/>
        </p:nvPicPr>
        <p:blipFill>
          <a:blip r:embed="rId2"/>
          <a:stretch>
            <a:fillRect/>
          </a:stretch>
        </p:blipFill>
        <p:spPr>
          <a:xfrm>
            <a:off x="1510393" y="1126274"/>
            <a:ext cx="6580415" cy="3828121"/>
          </a:xfrm>
          <a:prstGeom prst="rect">
            <a:avLst/>
          </a:prstGeom>
        </p:spPr>
      </p:pic>
    </p:spTree>
    <p:extLst>
      <p:ext uri="{BB962C8B-B14F-4D97-AF65-F5344CB8AC3E}">
        <p14:creationId xmlns:p14="http://schemas.microsoft.com/office/powerpoint/2010/main" val="4033109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E48574-6CA2-D486-AA53-52B82DDFA0B9}"/>
              </a:ext>
            </a:extLst>
          </p:cNvPr>
          <p:cNvSpPr>
            <a:spLocks noGrp="1"/>
          </p:cNvSpPr>
          <p:nvPr>
            <p:ph sz="half" idx="1"/>
          </p:nvPr>
        </p:nvSpPr>
        <p:spPr>
          <a:xfrm>
            <a:off x="435935" y="1317154"/>
            <a:ext cx="8208335" cy="3173395"/>
          </a:xfrm>
        </p:spPr>
        <p:txBody>
          <a:bodyPr>
            <a:noAutofit/>
          </a:bodyPr>
          <a:lstStyle/>
          <a:p>
            <a:pPr algn="l">
              <a:buFont typeface="Arial" panose="020B0604020202020204" pitchFamily="34" charset="0"/>
              <a:buChar char="•"/>
            </a:pPr>
            <a:r>
              <a:rPr lang="en-US" sz="1800" dirty="0">
                <a:solidFill>
                  <a:srgbClr val="0D0D0D"/>
                </a:solidFill>
                <a:latin typeface="Söhne"/>
              </a:rPr>
              <a:t>My</a:t>
            </a:r>
            <a:r>
              <a:rPr lang="en-US" sz="1800" b="0" i="0" dirty="0">
                <a:solidFill>
                  <a:srgbClr val="0D0D0D"/>
                </a:solidFill>
                <a:effectLst/>
                <a:latin typeface="Söhne"/>
              </a:rPr>
              <a:t> analysis involved robust data preprocessing and model building, utilizing Linear Regression, Decision Tree Regressor, and Random Forest Regressor.</a:t>
            </a:r>
          </a:p>
          <a:p>
            <a:pPr algn="l">
              <a:buFont typeface="Arial" panose="020B0604020202020204" pitchFamily="34" charset="0"/>
              <a:buChar char="•"/>
            </a:pPr>
            <a:r>
              <a:rPr lang="en-US" sz="1800" b="0" i="0" dirty="0">
                <a:solidFill>
                  <a:srgbClr val="0D0D0D"/>
                </a:solidFill>
                <a:effectLst/>
                <a:latin typeface="Söhne"/>
              </a:rPr>
              <a:t>The developed models demonstrated strong predictive performance in estimating healthcare charges, with the </a:t>
            </a:r>
            <a:r>
              <a:rPr lang="en-US" sz="1800" b="1" i="0" dirty="0">
                <a:solidFill>
                  <a:srgbClr val="0D0D0D"/>
                </a:solidFill>
                <a:effectLst/>
                <a:latin typeface="Söhne"/>
              </a:rPr>
              <a:t>Linear Regression </a:t>
            </a:r>
            <a:r>
              <a:rPr lang="en-US" sz="1800" b="0" i="0" dirty="0">
                <a:solidFill>
                  <a:srgbClr val="0D0D0D"/>
                </a:solidFill>
                <a:effectLst/>
                <a:latin typeface="Söhne"/>
              </a:rPr>
              <a:t>model exhibiting exceptional accuracy.</a:t>
            </a:r>
          </a:p>
          <a:p>
            <a:pPr algn="l">
              <a:buFont typeface="Arial" panose="020B0604020202020204" pitchFamily="34" charset="0"/>
              <a:buChar char="•"/>
            </a:pPr>
            <a:r>
              <a:rPr lang="en-US" sz="1800" b="0" i="0" dirty="0">
                <a:solidFill>
                  <a:srgbClr val="0D0D0D"/>
                </a:solidFill>
                <a:effectLst/>
                <a:latin typeface="Söhne"/>
              </a:rPr>
              <a:t>Implications: The accurate prediction of healthcare charges can facilitate informed decision-making and resource allocation in healthcare management, aiding in budgeting and financial planning.</a:t>
            </a:r>
          </a:p>
          <a:p>
            <a:pPr algn="l">
              <a:buFont typeface="Arial" panose="020B0604020202020204" pitchFamily="34" charset="0"/>
              <a:buChar char="•"/>
            </a:pPr>
            <a:r>
              <a:rPr lang="en-US" sz="1800" b="0" i="0" dirty="0">
                <a:solidFill>
                  <a:srgbClr val="0D0D0D"/>
                </a:solidFill>
                <a:effectLst/>
                <a:latin typeface="Söhne"/>
              </a:rPr>
              <a:t>The model's accuracy enables informed decision-making and resource allocation in healthcare management.</a:t>
            </a:r>
          </a:p>
          <a:p>
            <a:pPr algn="l">
              <a:buFont typeface="Arial" panose="020B0604020202020204" pitchFamily="34" charset="0"/>
              <a:buChar char="•"/>
            </a:pPr>
            <a:r>
              <a:rPr lang="en-US" sz="1800" b="0" i="0" dirty="0">
                <a:solidFill>
                  <a:srgbClr val="0D0D0D"/>
                </a:solidFill>
                <a:effectLst/>
                <a:latin typeface="Söhne"/>
              </a:rPr>
              <a:t>Applications extend to healthcare cost prediction, budgeting, and identifying cost drivers.</a:t>
            </a:r>
          </a:p>
          <a:p>
            <a:pPr algn="l">
              <a:buFont typeface="Arial" panose="020B0604020202020204" pitchFamily="34" charset="0"/>
              <a:buChar char="•"/>
            </a:pPr>
            <a:endParaRPr lang="en-US" sz="1800" b="0" i="0" dirty="0">
              <a:solidFill>
                <a:srgbClr val="0D0D0D"/>
              </a:solidFill>
              <a:effectLst/>
              <a:latin typeface="Söhne"/>
            </a:endParaRPr>
          </a:p>
          <a:p>
            <a:endParaRPr lang="en-US" sz="1800" dirty="0"/>
          </a:p>
        </p:txBody>
      </p:sp>
      <p:sp>
        <p:nvSpPr>
          <p:cNvPr id="5" name="Title 1">
            <a:extLst>
              <a:ext uri="{FF2B5EF4-FFF2-40B4-BE49-F238E27FC236}">
                <a16:creationId xmlns:a16="http://schemas.microsoft.com/office/drawing/2014/main" id="{76D83A4D-D9B5-2C9C-78C4-AF07ABE2D729}"/>
              </a:ext>
            </a:extLst>
          </p:cNvPr>
          <p:cNvSpPr>
            <a:spLocks noGrp="1"/>
          </p:cNvSpPr>
          <p:nvPr>
            <p:ph type="title"/>
          </p:nvPr>
        </p:nvSpPr>
        <p:spPr>
          <a:xfrm>
            <a:off x="435935" y="577396"/>
            <a:ext cx="8229600" cy="644065"/>
          </a:xfrm>
        </p:spPr>
        <p:txBody>
          <a:bodyPr>
            <a:normAutofit/>
          </a:bodyPr>
          <a:lstStyle/>
          <a:p>
            <a:r>
              <a:rPr lang="en-US" sz="3600" dirty="0"/>
              <a:t>Conclusion</a:t>
            </a:r>
          </a:p>
        </p:txBody>
      </p:sp>
    </p:spTree>
    <p:extLst>
      <p:ext uri="{BB962C8B-B14F-4D97-AF65-F5344CB8AC3E}">
        <p14:creationId xmlns:p14="http://schemas.microsoft.com/office/powerpoint/2010/main" val="3368592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DBDC-9599-4932-8BAA-EA9F2F742F42}"/>
              </a:ext>
            </a:extLst>
          </p:cNvPr>
          <p:cNvSpPr>
            <a:spLocks noGrp="1"/>
          </p:cNvSpPr>
          <p:nvPr>
            <p:ph type="title"/>
          </p:nvPr>
        </p:nvSpPr>
        <p:spPr>
          <a:xfrm>
            <a:off x="457200" y="465880"/>
            <a:ext cx="8229600" cy="644065"/>
          </a:xfrm>
        </p:spPr>
        <p:txBody>
          <a:bodyPr>
            <a:normAutofit/>
          </a:bodyPr>
          <a:lstStyle/>
          <a:p>
            <a:pPr algn="l"/>
            <a:r>
              <a:rPr lang="en-US" sz="2400" u="sng" dirty="0"/>
              <a:t>Limitations</a:t>
            </a:r>
          </a:p>
        </p:txBody>
      </p:sp>
      <p:sp>
        <p:nvSpPr>
          <p:cNvPr id="6" name="TextBox 5">
            <a:extLst>
              <a:ext uri="{FF2B5EF4-FFF2-40B4-BE49-F238E27FC236}">
                <a16:creationId xmlns:a16="http://schemas.microsoft.com/office/drawing/2014/main" id="{0F7F4FAF-9D03-67EA-82F7-E3682C214BC3}"/>
              </a:ext>
            </a:extLst>
          </p:cNvPr>
          <p:cNvSpPr txBox="1"/>
          <p:nvPr/>
        </p:nvSpPr>
        <p:spPr>
          <a:xfrm>
            <a:off x="334736" y="1079183"/>
            <a:ext cx="8352064" cy="1938992"/>
          </a:xfrm>
          <a:prstGeom prst="rect">
            <a:avLst/>
          </a:prstGeom>
          <a:noFill/>
        </p:spPr>
        <p:txBody>
          <a:bodyPr wrap="square">
            <a:spAutoFit/>
          </a:bodyPr>
          <a:lstStyle/>
          <a:p>
            <a:pPr marL="285750" indent="-285750">
              <a:buFont typeface="Arial" panose="020B0604020202020204" pitchFamily="34" charset="0"/>
              <a:buChar char="•"/>
            </a:pPr>
            <a:r>
              <a:rPr lang="en-US" sz="1500" b="1" i="0" dirty="0">
                <a:solidFill>
                  <a:srgbClr val="0D0D0D"/>
                </a:solidFill>
                <a:effectLst/>
                <a:latin typeface="Söhne"/>
              </a:rPr>
              <a:t>Model Assumptions</a:t>
            </a:r>
            <a:r>
              <a:rPr lang="en-US" sz="1500" b="0" i="0" dirty="0">
                <a:solidFill>
                  <a:srgbClr val="0D0D0D"/>
                </a:solidFill>
                <a:effectLst/>
                <a:latin typeface="Söhne"/>
              </a:rPr>
              <a:t>: Linear Regression models rely on assumptions such as linearity, independence of errors, which may not always hold true in real-world healthcare data. Violations of these assumptions can lead to biased estimates and inaccurate predictions.</a:t>
            </a:r>
          </a:p>
          <a:p>
            <a:endParaRPr lang="en-US" sz="1500" b="0" i="0" dirty="0">
              <a:solidFill>
                <a:srgbClr val="0D0D0D"/>
              </a:solidFill>
              <a:effectLst/>
              <a:latin typeface="Söhne"/>
            </a:endParaRPr>
          </a:p>
          <a:p>
            <a:pPr marL="285750" indent="-285750">
              <a:buFont typeface="Arial" panose="020B0604020202020204" pitchFamily="34" charset="0"/>
              <a:buChar char="•"/>
            </a:pPr>
            <a:r>
              <a:rPr lang="en-US" sz="1500" b="1" i="0" dirty="0">
                <a:solidFill>
                  <a:srgbClr val="0D0D0D"/>
                </a:solidFill>
                <a:effectLst/>
                <a:latin typeface="Söhne"/>
              </a:rPr>
              <a:t>Ethical and Legal Considerations</a:t>
            </a:r>
            <a:r>
              <a:rPr lang="en-US" sz="1500" b="0" i="0" dirty="0">
                <a:solidFill>
                  <a:srgbClr val="0D0D0D"/>
                </a:solidFill>
                <a:effectLst/>
                <a:latin typeface="Söhne"/>
              </a:rPr>
              <a:t>: The use of predictive models in healthcare raises ethical and legal concerns related to patient privacy, fairness, and potential biases in decision-making. Ensuring transparency, accountability, and adherence to regulatory requirements is essential to mitigate these risks.</a:t>
            </a:r>
            <a:endParaRPr lang="en-US" sz="1500" dirty="0"/>
          </a:p>
        </p:txBody>
      </p:sp>
      <p:sp>
        <p:nvSpPr>
          <p:cNvPr id="7" name="Title 1">
            <a:extLst>
              <a:ext uri="{FF2B5EF4-FFF2-40B4-BE49-F238E27FC236}">
                <a16:creationId xmlns:a16="http://schemas.microsoft.com/office/drawing/2014/main" id="{FD95A534-BC5F-B6FD-6E00-B9A6B84BBD56}"/>
              </a:ext>
            </a:extLst>
          </p:cNvPr>
          <p:cNvSpPr txBox="1">
            <a:spLocks/>
          </p:cNvSpPr>
          <p:nvPr/>
        </p:nvSpPr>
        <p:spPr>
          <a:xfrm>
            <a:off x="334736" y="3009265"/>
            <a:ext cx="8229600" cy="64406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u="sng" dirty="0"/>
              <a:t>Future scope</a:t>
            </a:r>
          </a:p>
        </p:txBody>
      </p:sp>
      <p:sp>
        <p:nvSpPr>
          <p:cNvPr id="9" name="TextBox 8">
            <a:extLst>
              <a:ext uri="{FF2B5EF4-FFF2-40B4-BE49-F238E27FC236}">
                <a16:creationId xmlns:a16="http://schemas.microsoft.com/office/drawing/2014/main" id="{D01B88C8-EF2A-99A1-13AC-37BF6001A29F}"/>
              </a:ext>
            </a:extLst>
          </p:cNvPr>
          <p:cNvSpPr txBox="1"/>
          <p:nvPr/>
        </p:nvSpPr>
        <p:spPr>
          <a:xfrm>
            <a:off x="334736" y="3665917"/>
            <a:ext cx="8229599" cy="784830"/>
          </a:xfrm>
          <a:prstGeom prst="rect">
            <a:avLst/>
          </a:prstGeom>
          <a:noFill/>
        </p:spPr>
        <p:txBody>
          <a:bodyPr wrap="square">
            <a:spAutoFit/>
          </a:bodyPr>
          <a:lstStyle/>
          <a:p>
            <a:pPr marL="285750" indent="-285750">
              <a:buFont typeface="Arial" panose="020B0604020202020204" pitchFamily="34" charset="0"/>
              <a:buChar char="•"/>
            </a:pPr>
            <a:r>
              <a:rPr lang="en-US" sz="1500" b="1" i="0" dirty="0">
                <a:solidFill>
                  <a:srgbClr val="0D0D0D"/>
                </a:solidFill>
                <a:effectLst/>
                <a:latin typeface="Söhne"/>
              </a:rPr>
              <a:t>Integration of Advanced Machine Learning Techniques</a:t>
            </a:r>
            <a:r>
              <a:rPr lang="en-US" sz="1500" b="0" i="0" dirty="0">
                <a:solidFill>
                  <a:srgbClr val="0D0D0D"/>
                </a:solidFill>
                <a:effectLst/>
                <a:latin typeface="Söhne"/>
              </a:rPr>
              <a:t>: Explore the integration of advanced machine learning techniques such as deep learning and neural networks to capture intricate patterns and dependencies in healthcare data.</a:t>
            </a:r>
            <a:endParaRPr lang="en-US" sz="1500" dirty="0"/>
          </a:p>
        </p:txBody>
      </p:sp>
      <p:sp>
        <p:nvSpPr>
          <p:cNvPr id="11" name="TextBox 10">
            <a:extLst>
              <a:ext uri="{FF2B5EF4-FFF2-40B4-BE49-F238E27FC236}">
                <a16:creationId xmlns:a16="http://schemas.microsoft.com/office/drawing/2014/main" id="{07689B96-527C-FFA5-F1EA-90496C6F949C}"/>
              </a:ext>
            </a:extLst>
          </p:cNvPr>
          <p:cNvSpPr txBox="1"/>
          <p:nvPr/>
        </p:nvSpPr>
        <p:spPr>
          <a:xfrm>
            <a:off x="334736" y="4460733"/>
            <a:ext cx="8229599" cy="553998"/>
          </a:xfrm>
          <a:prstGeom prst="rect">
            <a:avLst/>
          </a:prstGeom>
          <a:noFill/>
        </p:spPr>
        <p:txBody>
          <a:bodyPr wrap="square">
            <a:spAutoFit/>
          </a:bodyPr>
          <a:lstStyle/>
          <a:p>
            <a:pPr marL="285750" indent="-285750">
              <a:buFont typeface="Arial" panose="020B0604020202020204" pitchFamily="34" charset="0"/>
              <a:buChar char="•"/>
            </a:pPr>
            <a:r>
              <a:rPr lang="en-US" sz="1500" b="1" i="0" dirty="0">
                <a:solidFill>
                  <a:srgbClr val="0D0D0D"/>
                </a:solidFill>
                <a:effectLst/>
                <a:latin typeface="Söhne"/>
              </a:rPr>
              <a:t>Integration with Value-Based Care Initiatives</a:t>
            </a:r>
            <a:r>
              <a:rPr lang="en-US" sz="1500" b="0" i="0" dirty="0">
                <a:solidFill>
                  <a:srgbClr val="0D0D0D"/>
                </a:solidFill>
                <a:effectLst/>
                <a:latin typeface="Söhne"/>
              </a:rPr>
              <a:t>: Integrate predictive analytics models with value-based care initiatives to promote cost-effective and high-quality healthcare delivery. </a:t>
            </a:r>
            <a:endParaRPr lang="en-US" sz="1500" dirty="0"/>
          </a:p>
        </p:txBody>
      </p:sp>
    </p:spTree>
    <p:extLst>
      <p:ext uri="{BB962C8B-B14F-4D97-AF65-F5344CB8AC3E}">
        <p14:creationId xmlns:p14="http://schemas.microsoft.com/office/powerpoint/2010/main" val="1296527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7CC62D8-F2A9-A2CF-9401-1996013A522F}"/>
              </a:ext>
            </a:extLst>
          </p:cNvPr>
          <p:cNvSpPr>
            <a:spLocks noGrp="1"/>
          </p:cNvSpPr>
          <p:nvPr>
            <p:ph type="title"/>
          </p:nvPr>
        </p:nvSpPr>
        <p:spPr>
          <a:xfrm>
            <a:off x="383722" y="613352"/>
            <a:ext cx="8229600" cy="644065"/>
          </a:xfrm>
        </p:spPr>
        <p:txBody>
          <a:bodyPr>
            <a:normAutofit/>
          </a:bodyPr>
          <a:lstStyle/>
          <a:p>
            <a:r>
              <a:rPr lang="en-US" sz="2700" dirty="0"/>
              <a:t>References</a:t>
            </a:r>
          </a:p>
        </p:txBody>
      </p:sp>
      <p:sp>
        <p:nvSpPr>
          <p:cNvPr id="8" name="TextBox 7">
            <a:extLst>
              <a:ext uri="{FF2B5EF4-FFF2-40B4-BE49-F238E27FC236}">
                <a16:creationId xmlns:a16="http://schemas.microsoft.com/office/drawing/2014/main" id="{9FDD89D7-51F4-8FF3-CAD8-C30C0400C90E}"/>
              </a:ext>
            </a:extLst>
          </p:cNvPr>
          <p:cNvSpPr txBox="1"/>
          <p:nvPr/>
        </p:nvSpPr>
        <p:spPr>
          <a:xfrm>
            <a:off x="457200" y="1273230"/>
            <a:ext cx="7723415" cy="3754874"/>
          </a:xfrm>
          <a:prstGeom prst="rect">
            <a:avLst/>
          </a:prstGeom>
          <a:noFill/>
        </p:spPr>
        <p:txBody>
          <a:bodyPr wrap="square">
            <a:spAutoFit/>
          </a:bodyPr>
          <a:lstStyle/>
          <a:p>
            <a:pPr marL="285750" indent="-285750">
              <a:buFont typeface="Arial" panose="020B0604020202020204" pitchFamily="34" charset="0"/>
              <a:buChar char="•"/>
            </a:pPr>
            <a:r>
              <a:rPr lang="en-US" sz="1700" b="0" i="0" dirty="0" err="1">
                <a:solidFill>
                  <a:srgbClr val="333333"/>
                </a:solidFill>
                <a:effectLst/>
              </a:rPr>
              <a:t>Badawy</a:t>
            </a:r>
            <a:r>
              <a:rPr lang="en-US" sz="1700" b="0" i="0" dirty="0">
                <a:solidFill>
                  <a:srgbClr val="333333"/>
                </a:solidFill>
                <a:effectLst/>
              </a:rPr>
              <a:t>, M., Ramadan, N. &amp; </a:t>
            </a:r>
            <a:r>
              <a:rPr lang="en-US" sz="1700" b="0" i="0" dirty="0" err="1">
                <a:solidFill>
                  <a:srgbClr val="333333"/>
                </a:solidFill>
                <a:effectLst/>
              </a:rPr>
              <a:t>Hefny</a:t>
            </a:r>
            <a:r>
              <a:rPr lang="en-US" sz="1700" b="0" i="0" dirty="0">
                <a:solidFill>
                  <a:srgbClr val="333333"/>
                </a:solidFill>
                <a:effectLst/>
              </a:rPr>
              <a:t>, H.A. Healthcare predictive analytics using machine learning and deep learning techniques: a survey. </a:t>
            </a:r>
            <a:r>
              <a:rPr lang="en-US" sz="1700" b="0" i="1" dirty="0">
                <a:solidFill>
                  <a:srgbClr val="333333"/>
                </a:solidFill>
                <a:effectLst/>
              </a:rPr>
              <a:t>Journal of Electrical Systems and Inf Technol</a:t>
            </a:r>
            <a:r>
              <a:rPr lang="en-US" sz="1700" b="0" i="0" dirty="0">
                <a:solidFill>
                  <a:srgbClr val="333333"/>
                </a:solidFill>
                <a:effectLst/>
              </a:rPr>
              <a:t> </a:t>
            </a:r>
            <a:r>
              <a:rPr lang="en-US" sz="1700" b="1" i="0" dirty="0">
                <a:solidFill>
                  <a:srgbClr val="333333"/>
                </a:solidFill>
                <a:effectLst/>
              </a:rPr>
              <a:t>10</a:t>
            </a:r>
            <a:r>
              <a:rPr lang="en-US" sz="1700" b="0" i="0" dirty="0">
                <a:solidFill>
                  <a:srgbClr val="333333"/>
                </a:solidFill>
                <a:effectLst/>
              </a:rPr>
              <a:t>, 40 (2023). </a:t>
            </a:r>
            <a:r>
              <a:rPr lang="en-US" sz="1700" b="0" i="0" dirty="0">
                <a:solidFill>
                  <a:srgbClr val="333333"/>
                </a:solidFill>
                <a:effectLst/>
                <a:hlinkClick r:id="rId2"/>
              </a:rPr>
              <a:t>https://doi.org/10.1186/s43067-023-00108-y</a:t>
            </a:r>
            <a:endParaRPr lang="en-US" sz="1700" b="0" i="0" dirty="0">
              <a:solidFill>
                <a:srgbClr val="333333"/>
              </a:solidFill>
              <a:effectLst/>
            </a:endParaRPr>
          </a:p>
          <a:p>
            <a:pPr marL="285750" indent="-285750">
              <a:buFont typeface="Arial" panose="020B0604020202020204" pitchFamily="34" charset="0"/>
              <a:buChar char="•"/>
            </a:pPr>
            <a:endParaRPr lang="en-US" sz="1700" dirty="0">
              <a:solidFill>
                <a:srgbClr val="333333"/>
              </a:solidFill>
            </a:endParaRPr>
          </a:p>
          <a:p>
            <a:pPr marL="285750" indent="-285750">
              <a:buFont typeface="Arial" panose="020B0604020202020204" pitchFamily="34" charset="0"/>
              <a:buChar char="•"/>
            </a:pPr>
            <a:r>
              <a:rPr lang="en-US" sz="1700" b="0" i="0" dirty="0">
                <a:solidFill>
                  <a:srgbClr val="333333"/>
                </a:solidFill>
                <a:effectLst/>
              </a:rPr>
              <a:t>Krishnamoorthi R, Joshi S, </a:t>
            </a:r>
            <a:r>
              <a:rPr lang="en-US" sz="1700" b="0" i="0" dirty="0" err="1">
                <a:solidFill>
                  <a:srgbClr val="333333"/>
                </a:solidFill>
                <a:effectLst/>
              </a:rPr>
              <a:t>Almarzouki</a:t>
            </a:r>
            <a:r>
              <a:rPr lang="en-US" sz="1700" b="0" i="0" dirty="0">
                <a:solidFill>
                  <a:srgbClr val="333333"/>
                </a:solidFill>
                <a:effectLst/>
              </a:rPr>
              <a:t> H Z, Shukla P K, Rizwan A, Kalpana C, &amp; Tiwari B (2022) A novel diabetes healthcare disease prediction framework using machine learning techniques. J Healthcare Eng. </a:t>
            </a:r>
            <a:r>
              <a:rPr lang="en-US" sz="1700" b="0" i="0" dirty="0">
                <a:solidFill>
                  <a:srgbClr val="004B83"/>
                </a:solidFill>
                <a:effectLst/>
                <a:hlinkClick r:id="rId3"/>
              </a:rPr>
              <a:t>https://doi.org/10.1155/2022/1684017</a:t>
            </a:r>
            <a:endParaRPr lang="en-US" sz="1700" b="0" i="0" dirty="0">
              <a:solidFill>
                <a:srgbClr val="333333"/>
              </a:solidFill>
              <a:effectLst/>
            </a:endParaRPr>
          </a:p>
          <a:p>
            <a:pPr marL="285750" indent="-285750">
              <a:buFont typeface="Arial" panose="020B0604020202020204" pitchFamily="34" charset="0"/>
              <a:buChar char="•"/>
            </a:pPr>
            <a:endParaRPr lang="en-US" sz="1700" dirty="0">
              <a:solidFill>
                <a:srgbClr val="333333"/>
              </a:solidFill>
            </a:endParaRPr>
          </a:p>
          <a:p>
            <a:pPr marL="285750" indent="-285750">
              <a:buFont typeface="Arial" panose="020B0604020202020204" pitchFamily="34" charset="0"/>
              <a:buChar char="•"/>
            </a:pPr>
            <a:r>
              <a:rPr lang="en-US" sz="1700" b="0" i="0" dirty="0">
                <a:solidFill>
                  <a:srgbClr val="333333"/>
                </a:solidFill>
                <a:effectLst/>
              </a:rPr>
              <a:t>Goyal P, Pandey S, Jain K, Goyal P, Pandey S, Jain K (2018) Introduction to natural language processing and deep learning. Deep Learn Nat Language Process: </a:t>
            </a:r>
            <a:r>
              <a:rPr lang="en-US" sz="1700" b="0" i="0" dirty="0" err="1">
                <a:solidFill>
                  <a:srgbClr val="333333"/>
                </a:solidFill>
                <a:effectLst/>
              </a:rPr>
              <a:t>Creat</a:t>
            </a:r>
            <a:r>
              <a:rPr lang="en-US" sz="1700" b="0" i="0" dirty="0">
                <a:solidFill>
                  <a:srgbClr val="333333"/>
                </a:solidFill>
                <a:effectLst/>
              </a:rPr>
              <a:t> Neural </a:t>
            </a:r>
            <a:r>
              <a:rPr lang="en-US" sz="1700" b="0" i="0" dirty="0" err="1">
                <a:solidFill>
                  <a:srgbClr val="333333"/>
                </a:solidFill>
                <a:effectLst/>
              </a:rPr>
              <a:t>Netw</a:t>
            </a:r>
            <a:r>
              <a:rPr lang="en-US" sz="1700" b="0" i="0" dirty="0">
                <a:solidFill>
                  <a:srgbClr val="333333"/>
                </a:solidFill>
                <a:effectLst/>
              </a:rPr>
              <a:t> Python 1–74. </a:t>
            </a:r>
            <a:r>
              <a:rPr lang="en-US" sz="1700" b="0" i="0" dirty="0">
                <a:solidFill>
                  <a:srgbClr val="004B83"/>
                </a:solidFill>
                <a:effectLst/>
                <a:hlinkClick r:id="rId4"/>
              </a:rPr>
              <a:t>https://doi.org/10.1007/978-1-4842-3685-7</a:t>
            </a:r>
            <a:endParaRPr lang="en-US" sz="1700" b="0" i="0" dirty="0">
              <a:solidFill>
                <a:srgbClr val="333333"/>
              </a:solidFill>
              <a:effectLst/>
            </a:endParaRPr>
          </a:p>
          <a:p>
            <a:pPr marL="285750" indent="-285750">
              <a:buFont typeface="Arial" panose="020B0604020202020204" pitchFamily="34" charset="0"/>
              <a:buChar char="•"/>
            </a:pPr>
            <a:endParaRPr lang="en-US" sz="1700" dirty="0"/>
          </a:p>
        </p:txBody>
      </p:sp>
    </p:spTree>
    <p:extLst>
      <p:ext uri="{BB962C8B-B14F-4D97-AF65-F5344CB8AC3E}">
        <p14:creationId xmlns:p14="http://schemas.microsoft.com/office/powerpoint/2010/main" val="1944580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7A51F-E7D2-BBD6-EA03-15579ECDF32B}"/>
              </a:ext>
            </a:extLst>
          </p:cNvPr>
          <p:cNvSpPr>
            <a:spLocks noGrp="1"/>
          </p:cNvSpPr>
          <p:nvPr>
            <p:ph type="title"/>
          </p:nvPr>
        </p:nvSpPr>
        <p:spPr>
          <a:xfrm>
            <a:off x="457200" y="573885"/>
            <a:ext cx="8229600" cy="644065"/>
          </a:xfrm>
        </p:spPr>
        <p:txBody>
          <a:bodyPr>
            <a:noAutofit/>
          </a:bodyPr>
          <a:lstStyle/>
          <a:p>
            <a:r>
              <a:rPr lang="en-US" sz="4000" dirty="0"/>
              <a:t>Dataset Overview</a:t>
            </a:r>
          </a:p>
        </p:txBody>
      </p:sp>
      <p:sp>
        <p:nvSpPr>
          <p:cNvPr id="3" name="Content Placeholder 2">
            <a:extLst>
              <a:ext uri="{FF2B5EF4-FFF2-40B4-BE49-F238E27FC236}">
                <a16:creationId xmlns:a16="http://schemas.microsoft.com/office/drawing/2014/main" id="{A240AF3F-9882-C6E0-8C4D-EFBB28F6B6D0}"/>
              </a:ext>
            </a:extLst>
          </p:cNvPr>
          <p:cNvSpPr>
            <a:spLocks noGrp="1"/>
          </p:cNvSpPr>
          <p:nvPr>
            <p:ph idx="1"/>
          </p:nvPr>
        </p:nvSpPr>
        <p:spPr>
          <a:xfrm>
            <a:off x="457200" y="1340758"/>
            <a:ext cx="8229600" cy="2984444"/>
          </a:xfrm>
        </p:spPr>
        <p:txBody>
          <a:bodyPr>
            <a:noAutofit/>
          </a:bodyPr>
          <a:lstStyle/>
          <a:p>
            <a:r>
              <a:rPr lang="en-US" sz="2000" b="0" i="0" dirty="0">
                <a:effectLst/>
                <a:latin typeface="+mj-lt"/>
              </a:rPr>
              <a:t>The dataset explores the relationship between individual characteristics (such as age, gender, BMI, smoking status) and external factors (region, occupation) with health insurance premiums. By studying this dataset, I aim to uncover patterns, correlations, and dependencies that can inform the development of machine learning models for predicting insurance charges.</a:t>
            </a:r>
          </a:p>
          <a:p>
            <a:r>
              <a:rPr lang="en-US" sz="2000" b="0" i="0" dirty="0">
                <a:solidFill>
                  <a:srgbClr val="1F2328"/>
                </a:solidFill>
                <a:effectLst/>
                <a:latin typeface="+mj-lt"/>
              </a:rPr>
              <a:t>Understanding the factors influencing health insurance premiums is essential for both insurance providers and individuals seeking coverage. Accurate predictions can lead to better-informed decision-making, personalized pricing, and improved risk assessment in the insurance industry.</a:t>
            </a:r>
            <a:endParaRPr lang="en-US" sz="2000" b="0" i="0" dirty="0">
              <a:effectLst/>
              <a:latin typeface="+mj-lt"/>
            </a:endParaRPr>
          </a:p>
          <a:p>
            <a:pPr marL="0" indent="0">
              <a:buNone/>
            </a:pPr>
            <a:endParaRPr lang="en-US" sz="2000" dirty="0">
              <a:latin typeface="+mj-lt"/>
            </a:endParaRPr>
          </a:p>
          <a:p>
            <a:endParaRPr lang="en-US" sz="2000" dirty="0"/>
          </a:p>
        </p:txBody>
      </p:sp>
    </p:spTree>
    <p:extLst>
      <p:ext uri="{BB962C8B-B14F-4D97-AF65-F5344CB8AC3E}">
        <p14:creationId xmlns:p14="http://schemas.microsoft.com/office/powerpoint/2010/main" val="1468775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101E6-DA1C-A299-9EEE-768BC1830BF4}"/>
              </a:ext>
            </a:extLst>
          </p:cNvPr>
          <p:cNvSpPr>
            <a:spLocks noGrp="1"/>
          </p:cNvSpPr>
          <p:nvPr>
            <p:ph type="title"/>
          </p:nvPr>
        </p:nvSpPr>
        <p:spPr/>
        <p:txBody>
          <a:bodyPr>
            <a:normAutofit fontScale="90000"/>
          </a:bodyPr>
          <a:lstStyle/>
          <a:p>
            <a:r>
              <a:rPr lang="en-US" dirty="0"/>
              <a:t>About the data</a:t>
            </a:r>
          </a:p>
        </p:txBody>
      </p:sp>
      <p:sp>
        <p:nvSpPr>
          <p:cNvPr id="3" name="Content Placeholder 2">
            <a:extLst>
              <a:ext uri="{FF2B5EF4-FFF2-40B4-BE49-F238E27FC236}">
                <a16:creationId xmlns:a16="http://schemas.microsoft.com/office/drawing/2014/main" id="{9FFA1DA9-5D24-87C3-3E1B-AC72A30AA7C5}"/>
              </a:ext>
            </a:extLst>
          </p:cNvPr>
          <p:cNvSpPr>
            <a:spLocks noGrp="1"/>
          </p:cNvSpPr>
          <p:nvPr>
            <p:ph idx="1"/>
          </p:nvPr>
        </p:nvSpPr>
        <p:spPr>
          <a:xfrm>
            <a:off x="457200" y="1708748"/>
            <a:ext cx="8229600" cy="2984444"/>
          </a:xfrm>
        </p:spPr>
        <p:txBody>
          <a:bodyPr>
            <a:normAutofit/>
          </a:bodyPr>
          <a:lstStyle/>
          <a:p>
            <a:pPr marL="0" indent="0">
              <a:buNone/>
            </a:pPr>
            <a:r>
              <a:rPr lang="en-US" sz="2400" b="1" i="0" dirty="0">
                <a:effectLst/>
                <a:latin typeface="+mj-lt"/>
              </a:rPr>
              <a:t>Data Sources: </a:t>
            </a:r>
            <a:r>
              <a:rPr lang="en-US" sz="2400" b="0" i="0" u="sng" dirty="0">
                <a:effectLst/>
                <a:latin typeface="+mj-lt"/>
                <a:hlinkClick r:id="rId2"/>
              </a:rPr>
              <a:t>Insurance dataset</a:t>
            </a:r>
            <a:endParaRPr lang="en-US" sz="2400" b="1" i="0" dirty="0">
              <a:effectLst/>
              <a:latin typeface="+mj-lt"/>
            </a:endParaRPr>
          </a:p>
          <a:p>
            <a:pPr marL="0" indent="0">
              <a:buNone/>
            </a:pPr>
            <a:r>
              <a:rPr lang="en-US" sz="2400" b="1" i="0" dirty="0">
                <a:effectLst/>
                <a:latin typeface="+mj-lt"/>
              </a:rPr>
              <a:t>Data Size: </a:t>
            </a:r>
          </a:p>
          <a:p>
            <a:pPr marL="0" indent="0">
              <a:buNone/>
            </a:pPr>
            <a:r>
              <a:rPr lang="en-US" sz="2400" b="0" i="0" dirty="0">
                <a:effectLst/>
                <a:latin typeface="+mj-lt"/>
              </a:rPr>
              <a:t>The file size is 101.94 MB. </a:t>
            </a:r>
          </a:p>
          <a:p>
            <a:pPr marL="0" indent="0">
              <a:buNone/>
            </a:pPr>
            <a:r>
              <a:rPr lang="en-US" sz="2400" b="0" i="0" dirty="0">
                <a:effectLst/>
                <a:latin typeface="+mj-lt"/>
              </a:rPr>
              <a:t>The dataset consists of 12 variables/columns and 1 million rows.</a:t>
            </a:r>
            <a:endParaRPr lang="en-US" sz="2400" b="1" i="0" dirty="0">
              <a:effectLst/>
              <a:latin typeface="+mj-lt"/>
            </a:endParaRPr>
          </a:p>
          <a:p>
            <a:endParaRPr lang="en-US" sz="2400" dirty="0"/>
          </a:p>
        </p:txBody>
      </p:sp>
    </p:spTree>
    <p:extLst>
      <p:ext uri="{BB962C8B-B14F-4D97-AF65-F5344CB8AC3E}">
        <p14:creationId xmlns:p14="http://schemas.microsoft.com/office/powerpoint/2010/main" val="1498383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23F21-E9C3-F16C-5466-A888FFD7066F}"/>
              </a:ext>
            </a:extLst>
          </p:cNvPr>
          <p:cNvSpPr>
            <a:spLocks noGrp="1"/>
          </p:cNvSpPr>
          <p:nvPr>
            <p:ph type="title"/>
          </p:nvPr>
        </p:nvSpPr>
        <p:spPr>
          <a:xfrm>
            <a:off x="679837" y="464104"/>
            <a:ext cx="8229600" cy="644065"/>
          </a:xfrm>
        </p:spPr>
        <p:txBody>
          <a:bodyPr anchor="ctr">
            <a:normAutofit/>
          </a:bodyPr>
          <a:lstStyle/>
          <a:p>
            <a:pPr>
              <a:lnSpc>
                <a:spcPct val="90000"/>
              </a:lnSpc>
            </a:pPr>
            <a:r>
              <a:rPr lang="en-US" sz="2400" dirty="0"/>
              <a:t>Data Dictionary</a:t>
            </a:r>
          </a:p>
        </p:txBody>
      </p:sp>
      <p:graphicFrame>
        <p:nvGraphicFramePr>
          <p:cNvPr id="4" name="Table 3">
            <a:extLst>
              <a:ext uri="{FF2B5EF4-FFF2-40B4-BE49-F238E27FC236}">
                <a16:creationId xmlns:a16="http://schemas.microsoft.com/office/drawing/2014/main" id="{0DDAE4CD-A69F-E112-5F12-0281BD0142E1}"/>
              </a:ext>
            </a:extLst>
          </p:cNvPr>
          <p:cNvGraphicFramePr>
            <a:graphicFrameLocks noGrp="1"/>
          </p:cNvGraphicFramePr>
          <p:nvPr>
            <p:extLst>
              <p:ext uri="{D42A27DB-BD31-4B8C-83A1-F6EECF244321}">
                <p14:modId xmlns:p14="http://schemas.microsoft.com/office/powerpoint/2010/main" val="3738554629"/>
              </p:ext>
            </p:extLst>
          </p:nvPr>
        </p:nvGraphicFramePr>
        <p:xfrm>
          <a:off x="798261" y="985962"/>
          <a:ext cx="7547478" cy="3912039"/>
        </p:xfrm>
        <a:graphic>
          <a:graphicData uri="http://schemas.openxmlformats.org/drawingml/2006/table">
            <a:tbl>
              <a:tblPr>
                <a:noFill/>
              </a:tblPr>
              <a:tblGrid>
                <a:gridCol w="1260756">
                  <a:extLst>
                    <a:ext uri="{9D8B030D-6E8A-4147-A177-3AD203B41FA5}">
                      <a16:colId xmlns:a16="http://schemas.microsoft.com/office/drawing/2014/main" val="12388226"/>
                    </a:ext>
                  </a:extLst>
                </a:gridCol>
                <a:gridCol w="850986">
                  <a:extLst>
                    <a:ext uri="{9D8B030D-6E8A-4147-A177-3AD203B41FA5}">
                      <a16:colId xmlns:a16="http://schemas.microsoft.com/office/drawing/2014/main" val="1354399736"/>
                    </a:ext>
                  </a:extLst>
                </a:gridCol>
                <a:gridCol w="3159057">
                  <a:extLst>
                    <a:ext uri="{9D8B030D-6E8A-4147-A177-3AD203B41FA5}">
                      <a16:colId xmlns:a16="http://schemas.microsoft.com/office/drawing/2014/main" val="708837451"/>
                    </a:ext>
                  </a:extLst>
                </a:gridCol>
                <a:gridCol w="2276679">
                  <a:extLst>
                    <a:ext uri="{9D8B030D-6E8A-4147-A177-3AD203B41FA5}">
                      <a16:colId xmlns:a16="http://schemas.microsoft.com/office/drawing/2014/main" val="2933721709"/>
                    </a:ext>
                  </a:extLst>
                </a:gridCol>
              </a:tblGrid>
              <a:tr h="281371">
                <a:tc>
                  <a:txBody>
                    <a:bodyPr/>
                    <a:lstStyle/>
                    <a:p>
                      <a:r>
                        <a:rPr lang="en-US" sz="1200" b="1" cap="none" spc="0" dirty="0">
                          <a:solidFill>
                            <a:schemeClr val="tx1"/>
                          </a:solidFill>
                          <a:effectLst/>
                        </a:rPr>
                        <a:t>Column Name</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1" cap="none" spc="0" dirty="0">
                          <a:solidFill>
                            <a:schemeClr val="tx1"/>
                          </a:solidFill>
                          <a:effectLst/>
                        </a:rPr>
                        <a:t>Data Type</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1" cap="none" spc="0" dirty="0">
                          <a:solidFill>
                            <a:schemeClr val="tx1"/>
                          </a:solidFill>
                          <a:effectLst/>
                        </a:rPr>
                        <a:t>Definition</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1" cap="none" spc="0" dirty="0">
                          <a:solidFill>
                            <a:schemeClr val="tx1"/>
                          </a:solidFill>
                          <a:effectLst/>
                        </a:rPr>
                        <a:t>Potential Values</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3039282"/>
                  </a:ext>
                </a:extLst>
              </a:tr>
              <a:tr h="281371">
                <a:tc>
                  <a:txBody>
                    <a:bodyPr/>
                    <a:lstStyle/>
                    <a:p>
                      <a:r>
                        <a:rPr lang="en-US" sz="1050" cap="none" spc="0">
                          <a:solidFill>
                            <a:schemeClr val="tx1"/>
                          </a:solidFill>
                          <a:effectLst/>
                        </a:rPr>
                        <a:t>Age</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Integer</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The age of the insured individual.</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Integer values</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4006756"/>
                  </a:ext>
                </a:extLst>
              </a:tr>
              <a:tr h="281371">
                <a:tc>
                  <a:txBody>
                    <a:bodyPr/>
                    <a:lstStyle/>
                    <a:p>
                      <a:r>
                        <a:rPr lang="en-US" sz="1050" cap="none" spc="0">
                          <a:solidFill>
                            <a:schemeClr val="tx1"/>
                          </a:solidFill>
                          <a:effectLst/>
                        </a:rPr>
                        <a:t>Gender</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Object</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The gender of the insured individual.</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'Male' or 'Female'</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46060297"/>
                  </a:ext>
                </a:extLst>
              </a:tr>
              <a:tr h="281371">
                <a:tc>
                  <a:txBody>
                    <a:bodyPr/>
                    <a:lstStyle/>
                    <a:p>
                      <a:r>
                        <a:rPr lang="en-US" sz="1050" cap="none" spc="0">
                          <a:solidFill>
                            <a:schemeClr val="tx1"/>
                          </a:solidFill>
                          <a:effectLst/>
                        </a:rPr>
                        <a:t>BMI (Body Mass Index)</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Float</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A measure of body fat based on height and weight.</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Float values</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84667180"/>
                  </a:ext>
                </a:extLst>
              </a:tr>
              <a:tr h="281371">
                <a:tc>
                  <a:txBody>
                    <a:bodyPr/>
                    <a:lstStyle/>
                    <a:p>
                      <a:r>
                        <a:rPr lang="en-US" sz="1050" cap="none" spc="0">
                          <a:solidFill>
                            <a:schemeClr val="tx1"/>
                          </a:solidFill>
                          <a:effectLst/>
                        </a:rPr>
                        <a:t>Children</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Integer</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The number of children covered by the insurance plan.</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Integer values</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77661013"/>
                  </a:ext>
                </a:extLst>
              </a:tr>
              <a:tr h="281371">
                <a:tc>
                  <a:txBody>
                    <a:bodyPr/>
                    <a:lstStyle/>
                    <a:p>
                      <a:r>
                        <a:rPr lang="en-US" sz="1050" cap="none" spc="0">
                          <a:solidFill>
                            <a:schemeClr val="tx1"/>
                          </a:solidFill>
                          <a:effectLst/>
                        </a:rPr>
                        <a:t>Smoking Status</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Object</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Indicates whether the individual is a smoker.</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'Smoker' or 'Non-Smoker'</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73386406"/>
                  </a:ext>
                </a:extLst>
              </a:tr>
              <a:tr h="281371">
                <a:tc>
                  <a:txBody>
                    <a:bodyPr/>
                    <a:lstStyle/>
                    <a:p>
                      <a:r>
                        <a:rPr lang="en-US" sz="1050" cap="none" spc="0">
                          <a:solidFill>
                            <a:schemeClr val="tx1"/>
                          </a:solidFill>
                          <a:effectLst/>
                        </a:rPr>
                        <a:t>Region</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Object</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The geographical region of the insured individual.</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'North', 'South', 'East', 'West'</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7832799"/>
                  </a:ext>
                </a:extLst>
              </a:tr>
              <a:tr h="408479">
                <a:tc>
                  <a:txBody>
                    <a:bodyPr/>
                    <a:lstStyle/>
                    <a:p>
                      <a:r>
                        <a:rPr lang="en-US" sz="1050" cap="none" spc="0">
                          <a:solidFill>
                            <a:schemeClr val="tx1"/>
                          </a:solidFill>
                          <a:effectLst/>
                        </a:rPr>
                        <a:t>Medical History</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Object</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dirty="0">
                          <a:solidFill>
                            <a:schemeClr val="tx1"/>
                          </a:solidFill>
                          <a:effectLst/>
                        </a:rPr>
                        <a:t>Information about the individual's historical medical problems.</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Categorical values</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7170110"/>
                  </a:ext>
                </a:extLst>
              </a:tr>
              <a:tr h="281371">
                <a:tc>
                  <a:txBody>
                    <a:bodyPr/>
                    <a:lstStyle/>
                    <a:p>
                      <a:r>
                        <a:rPr lang="en-US" sz="1050" cap="none" spc="0">
                          <a:solidFill>
                            <a:schemeClr val="tx1"/>
                          </a:solidFill>
                          <a:effectLst/>
                        </a:rPr>
                        <a:t>Family Medical History</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Object</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Information about the medical history of the family.</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Categorical values</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20282505"/>
                  </a:ext>
                </a:extLst>
              </a:tr>
              <a:tr h="408479">
                <a:tc>
                  <a:txBody>
                    <a:bodyPr/>
                    <a:lstStyle/>
                    <a:p>
                      <a:r>
                        <a:rPr lang="en-US" sz="1050" cap="none" spc="0">
                          <a:solidFill>
                            <a:schemeClr val="tx1"/>
                          </a:solidFill>
                          <a:effectLst/>
                        </a:rPr>
                        <a:t>Exercise Frequency</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Object</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The frequency of the individual's exercise routine.</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'Never', 'Rarely', 'Occasionally', 'Frequently'</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3432987"/>
                  </a:ext>
                </a:extLst>
              </a:tr>
              <a:tr h="281371">
                <a:tc>
                  <a:txBody>
                    <a:bodyPr/>
                    <a:lstStyle/>
                    <a:p>
                      <a:r>
                        <a:rPr lang="en-US" sz="1050" cap="none" spc="0">
                          <a:solidFill>
                            <a:schemeClr val="tx1"/>
                          </a:solidFill>
                          <a:effectLst/>
                        </a:rPr>
                        <a:t>Occupation</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Object</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The occupation of the insured individual.</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Categorical values</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17979599"/>
                  </a:ext>
                </a:extLst>
              </a:tr>
              <a:tr h="281371">
                <a:tc>
                  <a:txBody>
                    <a:bodyPr/>
                    <a:lstStyle/>
                    <a:p>
                      <a:r>
                        <a:rPr lang="en-US" sz="1050" cap="none" spc="0">
                          <a:solidFill>
                            <a:schemeClr val="tx1"/>
                          </a:solidFill>
                          <a:effectLst/>
                        </a:rPr>
                        <a:t>Coverage Level</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Object</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The type of insurance plan.</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'Basic', 'Standard', 'Premium'</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3047727"/>
                  </a:ext>
                </a:extLst>
              </a:tr>
              <a:tr h="281371">
                <a:tc>
                  <a:txBody>
                    <a:bodyPr/>
                    <a:lstStyle/>
                    <a:p>
                      <a:r>
                        <a:rPr lang="en-US" sz="1050" cap="none" spc="0">
                          <a:solidFill>
                            <a:schemeClr val="tx1"/>
                          </a:solidFill>
                          <a:effectLst/>
                        </a:rPr>
                        <a:t>Charges</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Float</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The health insurance charges for the individual.</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dirty="0">
                          <a:solidFill>
                            <a:schemeClr val="tx1"/>
                          </a:solidFill>
                          <a:effectLst/>
                        </a:rPr>
                        <a:t>Float values</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59072576"/>
                  </a:ext>
                </a:extLst>
              </a:tr>
            </a:tbl>
          </a:graphicData>
        </a:graphic>
      </p:graphicFrame>
    </p:spTree>
    <p:extLst>
      <p:ext uri="{BB962C8B-B14F-4D97-AF65-F5344CB8AC3E}">
        <p14:creationId xmlns:p14="http://schemas.microsoft.com/office/powerpoint/2010/main" val="625976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D61B1-F86C-FF59-A986-49614B84FB4E}"/>
              </a:ext>
            </a:extLst>
          </p:cNvPr>
          <p:cNvSpPr>
            <a:spLocks noGrp="1"/>
          </p:cNvSpPr>
          <p:nvPr>
            <p:ph type="title"/>
          </p:nvPr>
        </p:nvSpPr>
        <p:spPr/>
        <p:txBody>
          <a:bodyPr>
            <a:normAutofit/>
          </a:bodyPr>
          <a:lstStyle/>
          <a:p>
            <a:pPr algn="l"/>
            <a:r>
              <a:rPr lang="en-US" sz="2400" dirty="0"/>
              <a:t>Target variable</a:t>
            </a:r>
          </a:p>
        </p:txBody>
      </p:sp>
      <p:sp>
        <p:nvSpPr>
          <p:cNvPr id="7" name="TextBox 6">
            <a:extLst>
              <a:ext uri="{FF2B5EF4-FFF2-40B4-BE49-F238E27FC236}">
                <a16:creationId xmlns:a16="http://schemas.microsoft.com/office/drawing/2014/main" id="{A00AE484-B38A-AB22-9A13-AFB34A9D1C1C}"/>
              </a:ext>
            </a:extLst>
          </p:cNvPr>
          <p:cNvSpPr txBox="1"/>
          <p:nvPr/>
        </p:nvSpPr>
        <p:spPr>
          <a:xfrm>
            <a:off x="457200" y="1346709"/>
            <a:ext cx="7963231" cy="923330"/>
          </a:xfrm>
          <a:prstGeom prst="rect">
            <a:avLst/>
          </a:prstGeom>
          <a:noFill/>
        </p:spPr>
        <p:txBody>
          <a:bodyPr wrap="square">
            <a:spAutoFit/>
          </a:bodyPr>
          <a:lstStyle/>
          <a:p>
            <a:r>
              <a:rPr lang="en-US" dirty="0">
                <a:solidFill>
                  <a:srgbClr val="1F2328"/>
                </a:solidFill>
                <a:latin typeface="-apple-system"/>
              </a:rPr>
              <a:t>T</a:t>
            </a:r>
            <a:r>
              <a:rPr lang="en-US" b="0" i="0" dirty="0">
                <a:solidFill>
                  <a:srgbClr val="1F2328"/>
                </a:solidFill>
                <a:effectLst/>
                <a:latin typeface="-apple-system"/>
              </a:rPr>
              <a:t>he target variable is the 'Charges' column. This variable represents the health insurance charges for the individual and would be the predicted value in the machine learning model.</a:t>
            </a:r>
            <a:endParaRPr lang="en-US" dirty="0"/>
          </a:p>
        </p:txBody>
      </p:sp>
      <p:sp>
        <p:nvSpPr>
          <p:cNvPr id="9" name="TextBox 8">
            <a:extLst>
              <a:ext uri="{FF2B5EF4-FFF2-40B4-BE49-F238E27FC236}">
                <a16:creationId xmlns:a16="http://schemas.microsoft.com/office/drawing/2014/main" id="{3A2E0628-FB93-4424-700B-9FD130DFDA72}"/>
              </a:ext>
            </a:extLst>
          </p:cNvPr>
          <p:cNvSpPr txBox="1"/>
          <p:nvPr/>
        </p:nvSpPr>
        <p:spPr>
          <a:xfrm>
            <a:off x="457200" y="2579127"/>
            <a:ext cx="7541812" cy="1908215"/>
          </a:xfrm>
          <a:prstGeom prst="rect">
            <a:avLst/>
          </a:prstGeom>
          <a:noFill/>
        </p:spPr>
        <p:txBody>
          <a:bodyPr wrap="square">
            <a:spAutoFit/>
          </a:bodyPr>
          <a:lstStyle/>
          <a:p>
            <a:pPr algn="l"/>
            <a:endParaRPr lang="en-US" sz="2800" i="0" dirty="0">
              <a:solidFill>
                <a:srgbClr val="1F2328"/>
              </a:solidFill>
              <a:effectLst/>
              <a:latin typeface="+mj-lt"/>
            </a:endParaRPr>
          </a:p>
          <a:p>
            <a:pPr algn="l"/>
            <a:r>
              <a:rPr lang="en-US" b="0" i="0" dirty="0">
                <a:solidFill>
                  <a:srgbClr val="1F2328"/>
                </a:solidFill>
                <a:effectLst/>
                <a:latin typeface="-apple-system"/>
              </a:rPr>
              <a:t>'Gender', 'smoker', 'region', '</a:t>
            </a:r>
            <a:r>
              <a:rPr lang="en-US" b="0" i="0" dirty="0" err="1">
                <a:solidFill>
                  <a:srgbClr val="1F2328"/>
                </a:solidFill>
                <a:effectLst/>
                <a:latin typeface="-apple-system"/>
              </a:rPr>
              <a:t>medical_history</a:t>
            </a:r>
            <a:r>
              <a:rPr lang="en-US" b="0" i="0" dirty="0">
                <a:solidFill>
                  <a:srgbClr val="1F2328"/>
                </a:solidFill>
                <a:effectLst/>
                <a:latin typeface="-apple-system"/>
              </a:rPr>
              <a:t>', '</a:t>
            </a:r>
            <a:r>
              <a:rPr lang="en-US" b="0" i="0" dirty="0" err="1">
                <a:solidFill>
                  <a:srgbClr val="1F2328"/>
                </a:solidFill>
                <a:effectLst/>
                <a:latin typeface="-apple-system"/>
              </a:rPr>
              <a:t>family_medical_history</a:t>
            </a:r>
            <a:r>
              <a:rPr lang="en-US" b="0" i="0" dirty="0">
                <a:solidFill>
                  <a:srgbClr val="1F2328"/>
                </a:solidFill>
                <a:effectLst/>
                <a:latin typeface="-apple-system"/>
              </a:rPr>
              <a:t>', '</a:t>
            </a:r>
            <a:r>
              <a:rPr lang="en-US" b="0" i="0" dirty="0" err="1">
                <a:solidFill>
                  <a:srgbClr val="1F2328"/>
                </a:solidFill>
                <a:effectLst/>
                <a:latin typeface="-apple-system"/>
              </a:rPr>
              <a:t>exercise_frequency</a:t>
            </a:r>
            <a:r>
              <a:rPr lang="en-US" b="0" i="0" dirty="0">
                <a:solidFill>
                  <a:srgbClr val="1F2328"/>
                </a:solidFill>
                <a:effectLst/>
                <a:latin typeface="-apple-system"/>
              </a:rPr>
              <a:t>', 'occupation', and '</a:t>
            </a:r>
            <a:r>
              <a:rPr lang="en-US" b="0" i="0" dirty="0" err="1">
                <a:solidFill>
                  <a:srgbClr val="1F2328"/>
                </a:solidFill>
                <a:effectLst/>
                <a:latin typeface="-apple-system"/>
              </a:rPr>
              <a:t>coverage_level</a:t>
            </a:r>
            <a:r>
              <a:rPr lang="en-US" b="0" i="0" dirty="0">
                <a:solidFill>
                  <a:srgbClr val="1F2328"/>
                </a:solidFill>
                <a:effectLst/>
                <a:latin typeface="-apple-system"/>
              </a:rPr>
              <a:t>' can be used as variables for predicting machine learning models. These variables represent categorical features, and depending on the nature of your predictive task, they can be valuable predictors for your model.</a:t>
            </a:r>
          </a:p>
        </p:txBody>
      </p:sp>
      <p:sp>
        <p:nvSpPr>
          <p:cNvPr id="11" name="TextBox 10">
            <a:extLst>
              <a:ext uri="{FF2B5EF4-FFF2-40B4-BE49-F238E27FC236}">
                <a16:creationId xmlns:a16="http://schemas.microsoft.com/office/drawing/2014/main" id="{CA176B09-C583-7BD8-DE1D-46D9604EFE8C}"/>
              </a:ext>
            </a:extLst>
          </p:cNvPr>
          <p:cNvSpPr txBox="1"/>
          <p:nvPr/>
        </p:nvSpPr>
        <p:spPr>
          <a:xfrm>
            <a:off x="457200" y="2422408"/>
            <a:ext cx="4572000" cy="461665"/>
          </a:xfrm>
          <a:prstGeom prst="rect">
            <a:avLst/>
          </a:prstGeom>
          <a:noFill/>
        </p:spPr>
        <p:txBody>
          <a:bodyPr wrap="square">
            <a:spAutoFit/>
          </a:bodyPr>
          <a:lstStyle/>
          <a:p>
            <a:r>
              <a:rPr lang="en-US" sz="2400" dirty="0">
                <a:latin typeface="+mj-lt"/>
              </a:rPr>
              <a:t>Features/ Predictors</a:t>
            </a:r>
          </a:p>
        </p:txBody>
      </p:sp>
    </p:spTree>
    <p:extLst>
      <p:ext uri="{BB962C8B-B14F-4D97-AF65-F5344CB8AC3E}">
        <p14:creationId xmlns:p14="http://schemas.microsoft.com/office/powerpoint/2010/main" val="3636632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distribution of health insurance&#10;&#10;Description automatically generated">
            <a:extLst>
              <a:ext uri="{FF2B5EF4-FFF2-40B4-BE49-F238E27FC236}">
                <a16:creationId xmlns:a16="http://schemas.microsoft.com/office/drawing/2014/main" id="{1CB10C29-4550-F2CF-205F-D08DDBC94F1D}"/>
              </a:ext>
            </a:extLst>
          </p:cNvPr>
          <p:cNvPicPr>
            <a:picLocks noChangeAspect="1"/>
          </p:cNvPicPr>
          <p:nvPr/>
        </p:nvPicPr>
        <p:blipFill>
          <a:blip r:embed="rId2"/>
          <a:stretch>
            <a:fillRect/>
          </a:stretch>
        </p:blipFill>
        <p:spPr>
          <a:xfrm>
            <a:off x="12051" y="1261064"/>
            <a:ext cx="4483749" cy="3668744"/>
          </a:xfrm>
          <a:prstGeom prst="rect">
            <a:avLst/>
          </a:prstGeom>
          <a:noFill/>
        </p:spPr>
      </p:pic>
      <p:sp>
        <p:nvSpPr>
          <p:cNvPr id="9" name="Title 8">
            <a:extLst>
              <a:ext uri="{FF2B5EF4-FFF2-40B4-BE49-F238E27FC236}">
                <a16:creationId xmlns:a16="http://schemas.microsoft.com/office/drawing/2014/main" id="{DE7FA4B7-DED9-20E2-98CB-F99E7611BC84}"/>
              </a:ext>
            </a:extLst>
          </p:cNvPr>
          <p:cNvSpPr>
            <a:spLocks noGrp="1"/>
          </p:cNvSpPr>
          <p:nvPr>
            <p:ph type="title"/>
          </p:nvPr>
        </p:nvSpPr>
        <p:spPr>
          <a:xfrm>
            <a:off x="457200" y="527192"/>
            <a:ext cx="8229600" cy="644065"/>
          </a:xfrm>
        </p:spPr>
        <p:txBody>
          <a:bodyPr>
            <a:normAutofit/>
          </a:bodyPr>
          <a:lstStyle/>
          <a:p>
            <a:r>
              <a:rPr lang="en-US" sz="2400" dirty="0"/>
              <a:t>Exploratory Data Analysis</a:t>
            </a:r>
          </a:p>
        </p:txBody>
      </p:sp>
      <p:pic>
        <p:nvPicPr>
          <p:cNvPr id="2" name="Content Placeholder 5" descr="A graph showing different colored rectangular shapes&#10;&#10;Description automatically generated with medium confidence">
            <a:extLst>
              <a:ext uri="{FF2B5EF4-FFF2-40B4-BE49-F238E27FC236}">
                <a16:creationId xmlns:a16="http://schemas.microsoft.com/office/drawing/2014/main" id="{9607DB96-856A-86C5-011B-2461DCBE7C13}"/>
              </a:ext>
            </a:extLst>
          </p:cNvPr>
          <p:cNvPicPr>
            <a:picLocks noGrp="1" noChangeAspect="1"/>
          </p:cNvPicPr>
          <p:nvPr>
            <p:ph sz="half" idx="1"/>
          </p:nvPr>
        </p:nvPicPr>
        <p:blipFill>
          <a:blip r:embed="rId3"/>
          <a:stretch>
            <a:fillRect/>
          </a:stretch>
        </p:blipFill>
        <p:spPr>
          <a:xfrm>
            <a:off x="4648200" y="1261064"/>
            <a:ext cx="4324350" cy="3668744"/>
          </a:xfrm>
        </p:spPr>
      </p:pic>
    </p:spTree>
    <p:extLst>
      <p:ext uri="{BB962C8B-B14F-4D97-AF65-F5344CB8AC3E}">
        <p14:creationId xmlns:p14="http://schemas.microsoft.com/office/powerpoint/2010/main" val="2283383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6" descr="A graph of smoking status&#10;&#10;Description automatically generated">
            <a:extLst>
              <a:ext uri="{FF2B5EF4-FFF2-40B4-BE49-F238E27FC236}">
                <a16:creationId xmlns:a16="http://schemas.microsoft.com/office/drawing/2014/main" id="{0AD2547C-89EC-F424-6A80-2E3EF8D46F04}"/>
              </a:ext>
            </a:extLst>
          </p:cNvPr>
          <p:cNvPicPr>
            <a:picLocks noChangeAspect="1"/>
          </p:cNvPicPr>
          <p:nvPr/>
        </p:nvPicPr>
        <p:blipFill>
          <a:blip r:embed="rId2"/>
          <a:stretch>
            <a:fillRect/>
          </a:stretch>
        </p:blipFill>
        <p:spPr>
          <a:xfrm>
            <a:off x="0" y="816429"/>
            <a:ext cx="4729504" cy="3763735"/>
          </a:xfrm>
          <a:prstGeom prst="rect">
            <a:avLst/>
          </a:prstGeom>
        </p:spPr>
      </p:pic>
      <p:pic>
        <p:nvPicPr>
          <p:cNvPr id="8" name="Content Placeholder 7" descr="A diagram of a distribution of charge by smoker status&#10;&#10;Description automatically generated">
            <a:extLst>
              <a:ext uri="{FF2B5EF4-FFF2-40B4-BE49-F238E27FC236}">
                <a16:creationId xmlns:a16="http://schemas.microsoft.com/office/drawing/2014/main" id="{8500BD4A-FBAB-2E83-9508-4984460B7D6F}"/>
              </a:ext>
            </a:extLst>
          </p:cNvPr>
          <p:cNvPicPr>
            <a:picLocks noGrp="1" noChangeAspect="1"/>
          </p:cNvPicPr>
          <p:nvPr>
            <p:ph sz="half" idx="2"/>
          </p:nvPr>
        </p:nvPicPr>
        <p:blipFill>
          <a:blip r:embed="rId3"/>
          <a:stretch>
            <a:fillRect/>
          </a:stretch>
        </p:blipFill>
        <p:spPr>
          <a:xfrm>
            <a:off x="4506686" y="816429"/>
            <a:ext cx="4472324" cy="3763735"/>
          </a:xfrm>
        </p:spPr>
      </p:pic>
    </p:spTree>
    <p:extLst>
      <p:ext uri="{BB962C8B-B14F-4D97-AF65-F5344CB8AC3E}">
        <p14:creationId xmlns:p14="http://schemas.microsoft.com/office/powerpoint/2010/main" val="859126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graph showing the relationship between age and charges&#10;&#10;Description automatically generated">
            <a:extLst>
              <a:ext uri="{FF2B5EF4-FFF2-40B4-BE49-F238E27FC236}">
                <a16:creationId xmlns:a16="http://schemas.microsoft.com/office/drawing/2014/main" id="{BCE3691F-568B-76FE-F0AF-9D015BBC45A5}"/>
              </a:ext>
            </a:extLst>
          </p:cNvPr>
          <p:cNvPicPr>
            <a:picLocks noGrp="1" noChangeAspect="1"/>
          </p:cNvPicPr>
          <p:nvPr>
            <p:ph sz="half" idx="1"/>
          </p:nvPr>
        </p:nvPicPr>
        <p:blipFill>
          <a:blip r:embed="rId2"/>
          <a:stretch>
            <a:fillRect/>
          </a:stretch>
        </p:blipFill>
        <p:spPr>
          <a:xfrm>
            <a:off x="71564" y="934206"/>
            <a:ext cx="4576636" cy="3800723"/>
          </a:xfrm>
        </p:spPr>
      </p:pic>
      <p:pic>
        <p:nvPicPr>
          <p:cNvPr id="8" name="Content Placeholder 7" descr="A blue and orange rectangular bars&#10;&#10;Description automatically generated">
            <a:extLst>
              <a:ext uri="{FF2B5EF4-FFF2-40B4-BE49-F238E27FC236}">
                <a16:creationId xmlns:a16="http://schemas.microsoft.com/office/drawing/2014/main" id="{184F4753-CF3C-416E-1E03-1B1097A5215E}"/>
              </a:ext>
            </a:extLst>
          </p:cNvPr>
          <p:cNvPicPr>
            <a:picLocks noGrp="1" noChangeAspect="1"/>
          </p:cNvPicPr>
          <p:nvPr>
            <p:ph sz="half" idx="2"/>
          </p:nvPr>
        </p:nvPicPr>
        <p:blipFill>
          <a:blip r:embed="rId3"/>
          <a:stretch>
            <a:fillRect/>
          </a:stretch>
        </p:blipFill>
        <p:spPr>
          <a:xfrm>
            <a:off x="4648199" y="934206"/>
            <a:ext cx="4424237" cy="3800724"/>
          </a:xfrm>
        </p:spPr>
      </p:pic>
    </p:spTree>
    <p:extLst>
      <p:ext uri="{BB962C8B-B14F-4D97-AF65-F5344CB8AC3E}">
        <p14:creationId xmlns:p14="http://schemas.microsoft.com/office/powerpoint/2010/main" val="874941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1088</TotalTime>
  <Words>1599</Words>
  <Application>Microsoft Office PowerPoint</Application>
  <PresentationFormat>On-screen Show (16:9)</PresentationFormat>
  <Paragraphs>176</Paragraphs>
  <Slides>24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-apple-system</vt:lpstr>
      <vt:lpstr>Arial</vt:lpstr>
      <vt:lpstr>Calibri</vt:lpstr>
      <vt:lpstr>Courier New</vt:lpstr>
      <vt:lpstr>Söhne</vt:lpstr>
      <vt:lpstr>Söhne Mono</vt:lpstr>
      <vt:lpstr>Office Theme</vt:lpstr>
      <vt:lpstr>PowerPoint Presentation</vt:lpstr>
      <vt:lpstr>Introduction</vt:lpstr>
      <vt:lpstr>Dataset Overview</vt:lpstr>
      <vt:lpstr>About the data</vt:lpstr>
      <vt:lpstr>Data Dictionary</vt:lpstr>
      <vt:lpstr>Target variable</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Evaluation Results for linear regression</vt:lpstr>
      <vt:lpstr>Model building with Decision Tree Regressor</vt:lpstr>
      <vt:lpstr>Model building with Random Forest Regressor</vt:lpstr>
      <vt:lpstr>Comparison of all 3 models</vt:lpstr>
      <vt:lpstr>PowerPoint Presentation</vt:lpstr>
      <vt:lpstr>Web Application</vt:lpstr>
      <vt:lpstr>Web Application</vt:lpstr>
      <vt:lpstr>Conclusion</vt:lpstr>
      <vt:lpstr>Limitations</vt:lpstr>
      <vt:lpstr>References</vt:lpstr>
    </vt:vector>
  </TitlesOfParts>
  <Company>UMBC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Lord</dc:creator>
  <cp:lastModifiedBy>Shreya Ayireddy</cp:lastModifiedBy>
  <cp:revision>6</cp:revision>
  <dcterms:created xsi:type="dcterms:W3CDTF">2019-02-27T15:38:32Z</dcterms:created>
  <dcterms:modified xsi:type="dcterms:W3CDTF">2024-04-14T15:20:51Z</dcterms:modified>
</cp:coreProperties>
</file>