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1" r:id="rId15"/>
    <p:sldId id="270" r:id="rId16"/>
    <p:sldId id="272" r:id="rId17"/>
    <p:sldId id="273"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6FBD9-EC60-4886-AC87-D05F6DE261D3}" v="15" dt="2024-03-26T05:49:09.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64" y="2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Ayireddy" userId="ae91c9062c72a210" providerId="LiveId" clId="{7DE6FBD9-EC60-4886-AC87-D05F6DE261D3}"/>
    <pc:docChg chg="undo custSel addSld modSld">
      <pc:chgData name="Shreya Ayireddy" userId="ae91c9062c72a210" providerId="LiveId" clId="{7DE6FBD9-EC60-4886-AC87-D05F6DE261D3}" dt="2024-03-26T05:49:59.569" v="315" actId="1076"/>
      <pc:docMkLst>
        <pc:docMk/>
      </pc:docMkLst>
      <pc:sldChg chg="addSp delSp modSp new mod">
        <pc:chgData name="Shreya Ayireddy" userId="ae91c9062c72a210" providerId="LiveId" clId="{7DE6FBD9-EC60-4886-AC87-D05F6DE261D3}" dt="2024-03-26T04:26:10.315" v="99" actId="1076"/>
        <pc:sldMkLst>
          <pc:docMk/>
          <pc:sldMk cId="73674827" sldId="265"/>
        </pc:sldMkLst>
        <pc:spChg chg="del">
          <ac:chgData name="Shreya Ayireddy" userId="ae91c9062c72a210" providerId="LiveId" clId="{7DE6FBD9-EC60-4886-AC87-D05F6DE261D3}" dt="2024-03-26T03:49:52.327" v="1" actId="478"/>
          <ac:spMkLst>
            <pc:docMk/>
            <pc:sldMk cId="73674827" sldId="265"/>
            <ac:spMk id="2" creationId="{315D6B79-6630-9168-D828-DE47B24E49E2}"/>
          </ac:spMkLst>
        </pc:spChg>
        <pc:spChg chg="del">
          <ac:chgData name="Shreya Ayireddy" userId="ae91c9062c72a210" providerId="LiveId" clId="{7DE6FBD9-EC60-4886-AC87-D05F6DE261D3}" dt="2024-03-26T03:50:00.030" v="3" actId="478"/>
          <ac:spMkLst>
            <pc:docMk/>
            <pc:sldMk cId="73674827" sldId="265"/>
            <ac:spMk id="3" creationId="{C6B6DD2B-2710-600C-5DDB-5F6DCABFD710}"/>
          </ac:spMkLst>
        </pc:spChg>
        <pc:spChg chg="del">
          <ac:chgData name="Shreya Ayireddy" userId="ae91c9062c72a210" providerId="LiveId" clId="{7DE6FBD9-EC60-4886-AC87-D05F6DE261D3}" dt="2024-03-26T03:49:57.484" v="2" actId="478"/>
          <ac:spMkLst>
            <pc:docMk/>
            <pc:sldMk cId="73674827" sldId="265"/>
            <ac:spMk id="4" creationId="{FB676257-2199-AFB3-AE12-CED31A0B9473}"/>
          </ac:spMkLst>
        </pc:spChg>
        <pc:spChg chg="add mod">
          <ac:chgData name="Shreya Ayireddy" userId="ae91c9062c72a210" providerId="LiveId" clId="{7DE6FBD9-EC60-4886-AC87-D05F6DE261D3}" dt="2024-03-26T04:12:03.091" v="34" actId="20577"/>
          <ac:spMkLst>
            <pc:docMk/>
            <pc:sldMk cId="73674827" sldId="265"/>
            <ac:spMk id="5" creationId="{004D51AF-8FD2-F4E4-86AA-E38A823499EA}"/>
          </ac:spMkLst>
        </pc:spChg>
        <pc:spChg chg="add mod">
          <ac:chgData name="Shreya Ayireddy" userId="ae91c9062c72a210" providerId="LiveId" clId="{7DE6FBD9-EC60-4886-AC87-D05F6DE261D3}" dt="2024-03-26T04:25:57.584" v="98" actId="20577"/>
          <ac:spMkLst>
            <pc:docMk/>
            <pc:sldMk cId="73674827" sldId="265"/>
            <ac:spMk id="7" creationId="{7B9F694B-07E6-A12B-E1D0-CA35234D2678}"/>
          </ac:spMkLst>
        </pc:spChg>
        <pc:spChg chg="add mod">
          <ac:chgData name="Shreya Ayireddy" userId="ae91c9062c72a210" providerId="LiveId" clId="{7DE6FBD9-EC60-4886-AC87-D05F6DE261D3}" dt="2024-03-26T04:26:10.315" v="99" actId="1076"/>
          <ac:spMkLst>
            <pc:docMk/>
            <pc:sldMk cId="73674827" sldId="265"/>
            <ac:spMk id="9" creationId="{915FF39B-0FB7-EABF-A390-996D156987A1}"/>
          </ac:spMkLst>
        </pc:spChg>
      </pc:sldChg>
      <pc:sldChg chg="addSp delSp modSp new mod modClrScheme chgLayout">
        <pc:chgData name="Shreya Ayireddy" userId="ae91c9062c72a210" providerId="LiveId" clId="{7DE6FBD9-EC60-4886-AC87-D05F6DE261D3}" dt="2024-03-26T05:06:35.307" v="255" actId="14100"/>
        <pc:sldMkLst>
          <pc:docMk/>
          <pc:sldMk cId="2511824486" sldId="266"/>
        </pc:sldMkLst>
        <pc:spChg chg="del">
          <ac:chgData name="Shreya Ayireddy" userId="ae91c9062c72a210" providerId="LiveId" clId="{7DE6FBD9-EC60-4886-AC87-D05F6DE261D3}" dt="2024-03-26T04:31:54.253" v="101" actId="478"/>
          <ac:spMkLst>
            <pc:docMk/>
            <pc:sldMk cId="2511824486" sldId="266"/>
            <ac:spMk id="2" creationId="{22A574E0-D029-B031-6B3E-AEF9D7013B74}"/>
          </ac:spMkLst>
        </pc:spChg>
        <pc:spChg chg="del">
          <ac:chgData name="Shreya Ayireddy" userId="ae91c9062c72a210" providerId="LiveId" clId="{7DE6FBD9-EC60-4886-AC87-D05F6DE261D3}" dt="2024-03-26T04:31:56.167" v="102" actId="478"/>
          <ac:spMkLst>
            <pc:docMk/>
            <pc:sldMk cId="2511824486" sldId="266"/>
            <ac:spMk id="3" creationId="{EDE50A93-B832-5A7A-C91F-D4DDAED32A11}"/>
          </ac:spMkLst>
        </pc:spChg>
        <pc:spChg chg="del">
          <ac:chgData name="Shreya Ayireddy" userId="ae91c9062c72a210" providerId="LiveId" clId="{7DE6FBD9-EC60-4886-AC87-D05F6DE261D3}" dt="2024-03-26T04:31:59.685" v="103" actId="478"/>
          <ac:spMkLst>
            <pc:docMk/>
            <pc:sldMk cId="2511824486" sldId="266"/>
            <ac:spMk id="4" creationId="{AD074C27-E721-72AC-C770-3F32E2F281D3}"/>
          </ac:spMkLst>
        </pc:spChg>
        <pc:spChg chg="add mod ord">
          <ac:chgData name="Shreya Ayireddy" userId="ae91c9062c72a210" providerId="LiveId" clId="{7DE6FBD9-EC60-4886-AC87-D05F6DE261D3}" dt="2024-03-26T05:04:12.873" v="230" actId="26606"/>
          <ac:spMkLst>
            <pc:docMk/>
            <pc:sldMk cId="2511824486" sldId="266"/>
            <ac:spMk id="5" creationId="{68F17764-7292-646F-471F-80354D0F035D}"/>
          </ac:spMkLst>
        </pc:spChg>
        <pc:spChg chg="add del mod">
          <ac:chgData name="Shreya Ayireddy" userId="ae91c9062c72a210" providerId="LiveId" clId="{7DE6FBD9-EC60-4886-AC87-D05F6DE261D3}" dt="2024-03-26T05:04:01.852" v="221" actId="478"/>
          <ac:spMkLst>
            <pc:docMk/>
            <pc:sldMk cId="2511824486" sldId="266"/>
            <ac:spMk id="7" creationId="{FC1DE438-41BC-4103-0E12-4A3BC8787C90}"/>
          </ac:spMkLst>
        </pc:spChg>
        <pc:spChg chg="add mod">
          <ac:chgData name="Shreya Ayireddy" userId="ae91c9062c72a210" providerId="LiveId" clId="{7DE6FBD9-EC60-4886-AC87-D05F6DE261D3}" dt="2024-03-26T05:06:22.843" v="253" actId="115"/>
          <ac:spMkLst>
            <pc:docMk/>
            <pc:sldMk cId="2511824486" sldId="266"/>
            <ac:spMk id="13" creationId="{B607CE0B-6A66-40D7-D798-08B1FB366540}"/>
          </ac:spMkLst>
        </pc:spChg>
        <pc:spChg chg="add del mod">
          <ac:chgData name="Shreya Ayireddy" userId="ae91c9062c72a210" providerId="LiveId" clId="{7DE6FBD9-EC60-4886-AC87-D05F6DE261D3}" dt="2024-03-26T05:04:09.412" v="227" actId="26606"/>
          <ac:spMkLst>
            <pc:docMk/>
            <pc:sldMk cId="2511824486" sldId="266"/>
            <ac:spMk id="14" creationId="{F1407396-E1BC-3DE4-36F0-493B93049B5A}"/>
          </ac:spMkLst>
        </pc:spChg>
        <pc:picChg chg="add mod">
          <ac:chgData name="Shreya Ayireddy" userId="ae91c9062c72a210" providerId="LiveId" clId="{7DE6FBD9-EC60-4886-AC87-D05F6DE261D3}" dt="2024-03-26T05:04:13.353" v="232"/>
          <ac:picMkLst>
            <pc:docMk/>
            <pc:sldMk cId="2511824486" sldId="266"/>
            <ac:picMk id="9" creationId="{B36BA748-9250-4486-D15E-35E40CE972D1}"/>
          </ac:picMkLst>
        </pc:picChg>
        <pc:picChg chg="add mod">
          <ac:chgData name="Shreya Ayireddy" userId="ae91c9062c72a210" providerId="LiveId" clId="{7DE6FBD9-EC60-4886-AC87-D05F6DE261D3}" dt="2024-03-26T05:06:35.307" v="255" actId="14100"/>
          <ac:picMkLst>
            <pc:docMk/>
            <pc:sldMk cId="2511824486" sldId="266"/>
            <ac:picMk id="11" creationId="{F0D9537A-DFCB-037B-B6B9-B39477232098}"/>
          </ac:picMkLst>
        </pc:picChg>
      </pc:sldChg>
      <pc:sldChg chg="addSp delSp modSp new mod">
        <pc:chgData name="Shreya Ayireddy" userId="ae91c9062c72a210" providerId="LiveId" clId="{7DE6FBD9-EC60-4886-AC87-D05F6DE261D3}" dt="2024-03-26T05:49:59.569" v="315" actId="1076"/>
        <pc:sldMkLst>
          <pc:docMk/>
          <pc:sldMk cId="168913472" sldId="267"/>
        </pc:sldMkLst>
        <pc:spChg chg="del">
          <ac:chgData name="Shreya Ayireddy" userId="ae91c9062c72a210" providerId="LiveId" clId="{7DE6FBD9-EC60-4886-AC87-D05F6DE261D3}" dt="2024-03-26T05:32:37.476" v="257" actId="478"/>
          <ac:spMkLst>
            <pc:docMk/>
            <pc:sldMk cId="168913472" sldId="267"/>
            <ac:spMk id="2" creationId="{49F3B2C5-44C0-7F3C-9728-EE60490C00AE}"/>
          </ac:spMkLst>
        </pc:spChg>
        <pc:spChg chg="del">
          <ac:chgData name="Shreya Ayireddy" userId="ae91c9062c72a210" providerId="LiveId" clId="{7DE6FBD9-EC60-4886-AC87-D05F6DE261D3}" dt="2024-03-26T05:32:40.658" v="258" actId="478"/>
          <ac:spMkLst>
            <pc:docMk/>
            <pc:sldMk cId="168913472" sldId="267"/>
            <ac:spMk id="3" creationId="{48C4B9B1-F037-03DB-A9F2-6792709BE17F}"/>
          </ac:spMkLst>
        </pc:spChg>
        <pc:spChg chg="del">
          <ac:chgData name="Shreya Ayireddy" userId="ae91c9062c72a210" providerId="LiveId" clId="{7DE6FBD9-EC60-4886-AC87-D05F6DE261D3}" dt="2024-03-26T05:32:43.661" v="259" actId="478"/>
          <ac:spMkLst>
            <pc:docMk/>
            <pc:sldMk cId="168913472" sldId="267"/>
            <ac:spMk id="4" creationId="{84EBFD75-B059-C75A-D914-DA2A748E56A4}"/>
          </ac:spMkLst>
        </pc:spChg>
        <pc:spChg chg="add">
          <ac:chgData name="Shreya Ayireddy" userId="ae91c9062c72a210" providerId="LiveId" clId="{7DE6FBD9-EC60-4886-AC87-D05F6DE261D3}" dt="2024-03-26T05:44:08.739" v="282"/>
          <ac:spMkLst>
            <pc:docMk/>
            <pc:sldMk cId="168913472" sldId="267"/>
            <ac:spMk id="11" creationId="{35B551C6-9C6B-388F-FED1-F40DCBAB6517}"/>
          </ac:spMkLst>
        </pc:spChg>
        <pc:spChg chg="add">
          <ac:chgData name="Shreya Ayireddy" userId="ae91c9062c72a210" providerId="LiveId" clId="{7DE6FBD9-EC60-4886-AC87-D05F6DE261D3}" dt="2024-03-26T05:44:17.622" v="283"/>
          <ac:spMkLst>
            <pc:docMk/>
            <pc:sldMk cId="168913472" sldId="267"/>
            <ac:spMk id="12" creationId="{3897BC7D-FFFE-5640-5872-34FCBC223ED9}"/>
          </ac:spMkLst>
        </pc:spChg>
        <pc:spChg chg="add del mod">
          <ac:chgData name="Shreya Ayireddy" userId="ae91c9062c72a210" providerId="LiveId" clId="{7DE6FBD9-EC60-4886-AC87-D05F6DE261D3}" dt="2024-03-26T05:49:02.362" v="290"/>
          <ac:spMkLst>
            <pc:docMk/>
            <pc:sldMk cId="168913472" sldId="267"/>
            <ac:spMk id="13" creationId="{FC6F5C1F-0670-2B12-4F2C-F570BEFEC882}"/>
          </ac:spMkLst>
        </pc:spChg>
        <pc:spChg chg="add">
          <ac:chgData name="Shreya Ayireddy" userId="ae91c9062c72a210" providerId="LiveId" clId="{7DE6FBD9-EC60-4886-AC87-D05F6DE261D3}" dt="2024-03-26T05:44:26.783" v="285"/>
          <ac:spMkLst>
            <pc:docMk/>
            <pc:sldMk cId="168913472" sldId="267"/>
            <ac:spMk id="14" creationId="{5E16D1B6-5043-3B0B-F0F2-FB3B5454BA7F}"/>
          </ac:spMkLst>
        </pc:spChg>
        <pc:spChg chg="add mod">
          <ac:chgData name="Shreya Ayireddy" userId="ae91c9062c72a210" providerId="LiveId" clId="{7DE6FBD9-EC60-4886-AC87-D05F6DE261D3}" dt="2024-03-26T05:49:59.569" v="315" actId="1076"/>
          <ac:spMkLst>
            <pc:docMk/>
            <pc:sldMk cId="168913472" sldId="267"/>
            <ac:spMk id="15" creationId="{1A230635-C705-B1E6-B6FB-380F6D0BA2B3}"/>
          </ac:spMkLst>
        </pc:spChg>
        <pc:picChg chg="add del">
          <ac:chgData name="Shreya Ayireddy" userId="ae91c9062c72a210" providerId="LiveId" clId="{7DE6FBD9-EC60-4886-AC87-D05F6DE261D3}" dt="2024-03-26T05:32:52.656" v="261" actId="478"/>
          <ac:picMkLst>
            <pc:docMk/>
            <pc:sldMk cId="168913472" sldId="267"/>
            <ac:picMk id="6" creationId="{D98C04BE-22CD-ADD9-FC85-B4A8F1CCCE75}"/>
          </ac:picMkLst>
        </pc:picChg>
        <pc:picChg chg="add del mod">
          <ac:chgData name="Shreya Ayireddy" userId="ae91c9062c72a210" providerId="LiveId" clId="{7DE6FBD9-EC60-4886-AC87-D05F6DE261D3}" dt="2024-03-26T05:33:22.650" v="265" actId="478"/>
          <ac:picMkLst>
            <pc:docMk/>
            <pc:sldMk cId="168913472" sldId="267"/>
            <ac:picMk id="8" creationId="{27B8DAED-7D43-2C74-2D14-6284386BE8B2}"/>
          </ac:picMkLst>
        </pc:picChg>
        <pc:picChg chg="add mod">
          <ac:chgData name="Shreya Ayireddy" userId="ae91c9062c72a210" providerId="LiveId" clId="{7DE6FBD9-EC60-4886-AC87-D05F6DE261D3}" dt="2024-03-26T05:49:01.156" v="288" actId="1076"/>
          <ac:picMkLst>
            <pc:docMk/>
            <pc:sldMk cId="168913472" sldId="267"/>
            <ac:picMk id="10" creationId="{45C00F10-80E2-3704-3B69-93DC1AB12E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3/31/2024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3/31/2024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3/31/2024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3/31/2024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3/31/2024</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3/31/2024</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3/31/2024</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3/31/2024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3/31/2024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shreya-ayireddy" TargetMode="External"/><Relationship Id="rId2" Type="http://schemas.openxmlformats.org/officeDocument/2006/relationships/hyperlink" Target="https://github.com/ayireddyshrey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ridharstreaks/insurance-data-for-machine-learnin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BA3C28-0449-8252-05F9-F29F366AC567}"/>
              </a:ext>
            </a:extLst>
          </p:cNvPr>
          <p:cNvSpPr txBox="1"/>
          <p:nvPr/>
        </p:nvSpPr>
        <p:spPr>
          <a:xfrm>
            <a:off x="-767080" y="680567"/>
            <a:ext cx="10678160" cy="523220"/>
          </a:xfrm>
          <a:prstGeom prst="rect">
            <a:avLst/>
          </a:prstGeom>
          <a:noFill/>
        </p:spPr>
        <p:txBody>
          <a:bodyPr wrap="square">
            <a:spAutoFit/>
          </a:bodyPr>
          <a:lstStyle/>
          <a:p>
            <a:pPr algn="ctr"/>
            <a:r>
              <a:rPr lang="en-US" sz="2800" b="1" i="0" dirty="0">
                <a:solidFill>
                  <a:srgbClr val="0D0D0D"/>
                </a:solidFill>
                <a:effectLst/>
              </a:rPr>
              <a:t>Title: Exploring Health Insurance Charges Dataset</a:t>
            </a:r>
            <a:endParaRPr lang="en-US" sz="2800" dirty="0"/>
          </a:p>
        </p:txBody>
      </p:sp>
      <p:sp>
        <p:nvSpPr>
          <p:cNvPr id="6" name="TextBox 5">
            <a:extLst>
              <a:ext uri="{FF2B5EF4-FFF2-40B4-BE49-F238E27FC236}">
                <a16:creationId xmlns:a16="http://schemas.microsoft.com/office/drawing/2014/main" id="{8BB56605-A0F8-E1F7-304B-71F5351F4C15}"/>
              </a:ext>
            </a:extLst>
          </p:cNvPr>
          <p:cNvSpPr txBox="1"/>
          <p:nvPr/>
        </p:nvSpPr>
        <p:spPr>
          <a:xfrm>
            <a:off x="1228452" y="1377324"/>
            <a:ext cx="7152640" cy="1200329"/>
          </a:xfrm>
          <a:prstGeom prst="rect">
            <a:avLst/>
          </a:prstGeom>
          <a:noFill/>
        </p:spPr>
        <p:txBody>
          <a:bodyPr wrap="square">
            <a:spAutoFit/>
          </a:bodyPr>
          <a:lstStyle/>
          <a:p>
            <a:pPr algn="ctr"/>
            <a:r>
              <a:rPr lang="en-US" i="0" dirty="0">
                <a:solidFill>
                  <a:srgbClr val="1F2328"/>
                </a:solidFill>
                <a:effectLst/>
              </a:rPr>
              <a:t>UMBC Data Science Master Degree Capstone</a:t>
            </a:r>
          </a:p>
          <a:p>
            <a:pPr algn="ctr"/>
            <a:r>
              <a:rPr lang="en-US" i="0" dirty="0">
                <a:solidFill>
                  <a:srgbClr val="1F2328"/>
                </a:solidFill>
                <a:effectLst/>
              </a:rPr>
              <a:t>Dr. </a:t>
            </a:r>
            <a:r>
              <a:rPr lang="en-US" i="0" dirty="0" err="1">
                <a:solidFill>
                  <a:srgbClr val="1F2328"/>
                </a:solidFill>
                <a:effectLst/>
              </a:rPr>
              <a:t>Chaojie</a:t>
            </a:r>
            <a:r>
              <a:rPr lang="en-US" i="0" dirty="0">
                <a:solidFill>
                  <a:srgbClr val="1F2328"/>
                </a:solidFill>
                <a:effectLst/>
              </a:rPr>
              <a:t> (Jay) Wang</a:t>
            </a:r>
          </a:p>
          <a:p>
            <a:pPr algn="ctr"/>
            <a:endParaRPr lang="en-US" dirty="0">
              <a:solidFill>
                <a:srgbClr val="1F2328"/>
              </a:solidFill>
            </a:endParaRPr>
          </a:p>
          <a:p>
            <a:pPr algn="ctr"/>
            <a:endParaRPr lang="en-US" dirty="0"/>
          </a:p>
        </p:txBody>
      </p:sp>
      <p:sp>
        <p:nvSpPr>
          <p:cNvPr id="9" name="TextBox 8">
            <a:extLst>
              <a:ext uri="{FF2B5EF4-FFF2-40B4-BE49-F238E27FC236}">
                <a16:creationId xmlns:a16="http://schemas.microsoft.com/office/drawing/2014/main" id="{BBFDE035-A8A6-D295-31BE-32242CEC54A1}"/>
              </a:ext>
            </a:extLst>
          </p:cNvPr>
          <p:cNvSpPr txBox="1"/>
          <p:nvPr/>
        </p:nvSpPr>
        <p:spPr>
          <a:xfrm>
            <a:off x="190863" y="2420715"/>
            <a:ext cx="8392160" cy="1754326"/>
          </a:xfrm>
          <a:prstGeom prst="rect">
            <a:avLst/>
          </a:prstGeom>
          <a:noFill/>
        </p:spPr>
        <p:txBody>
          <a:bodyPr wrap="square">
            <a:spAutoFit/>
          </a:bodyPr>
          <a:lstStyle/>
          <a:p>
            <a:pPr algn="ctr"/>
            <a:r>
              <a:rPr lang="en-US" b="1" i="0" dirty="0">
                <a:solidFill>
                  <a:srgbClr val="1F2328"/>
                </a:solidFill>
                <a:effectLst/>
              </a:rPr>
              <a:t>Author Name:</a:t>
            </a:r>
            <a:r>
              <a:rPr lang="en-US" b="0" i="0" dirty="0">
                <a:solidFill>
                  <a:srgbClr val="1F2328"/>
                </a:solidFill>
                <a:effectLst/>
              </a:rPr>
              <a:t> Shreya Ayireddy</a:t>
            </a:r>
          </a:p>
          <a:p>
            <a:pPr algn="ctr"/>
            <a:r>
              <a:rPr lang="en-US" dirty="0">
                <a:solidFill>
                  <a:srgbClr val="1F2328"/>
                </a:solidFill>
              </a:rPr>
              <a:t>               DA54897</a:t>
            </a:r>
            <a:endParaRPr lang="en-US" b="0" i="0" dirty="0">
              <a:solidFill>
                <a:srgbClr val="1F2328"/>
              </a:solidFill>
              <a:effectLst/>
            </a:endParaRPr>
          </a:p>
          <a:p>
            <a:pPr algn="ctr"/>
            <a:endParaRPr lang="en-US" b="0" i="0" dirty="0">
              <a:solidFill>
                <a:srgbClr val="1F2328"/>
              </a:solidFill>
              <a:effectLst/>
            </a:endParaRPr>
          </a:p>
          <a:p>
            <a:pPr algn="ctr"/>
            <a:r>
              <a:rPr lang="en-US" b="1" i="0" dirty="0">
                <a:solidFill>
                  <a:srgbClr val="1F2328"/>
                </a:solidFill>
                <a:effectLst/>
              </a:rPr>
              <a:t>GitHub Profile:</a:t>
            </a:r>
            <a:r>
              <a:rPr lang="en-US" b="0" i="0" dirty="0">
                <a:solidFill>
                  <a:srgbClr val="1F2328"/>
                </a:solidFill>
                <a:effectLst/>
              </a:rPr>
              <a:t> </a:t>
            </a:r>
            <a:r>
              <a:rPr lang="en-US" b="0" i="0" u="sng" dirty="0">
                <a:solidFill>
                  <a:srgbClr val="1F2328"/>
                </a:solidFill>
                <a:effectLst/>
                <a:hlinkClick r:id="rId2"/>
              </a:rPr>
              <a:t>https://github.com/ayireddyshreya</a:t>
            </a:r>
            <a:endParaRPr lang="en-US" b="0" i="0" u="sng" dirty="0">
              <a:solidFill>
                <a:srgbClr val="1F2328"/>
              </a:solidFill>
              <a:effectLst/>
            </a:endParaRPr>
          </a:p>
          <a:p>
            <a:pPr algn="ctr"/>
            <a:endParaRPr lang="en-US" b="0" i="0" dirty="0">
              <a:solidFill>
                <a:srgbClr val="1F2328"/>
              </a:solidFill>
              <a:effectLst/>
            </a:endParaRPr>
          </a:p>
          <a:p>
            <a:pPr algn="ctr"/>
            <a:r>
              <a:rPr lang="en-US" b="1" i="0" dirty="0">
                <a:solidFill>
                  <a:srgbClr val="1F2328"/>
                </a:solidFill>
                <a:effectLst/>
              </a:rPr>
              <a:t>LinkedIn Profile:</a:t>
            </a:r>
            <a:r>
              <a:rPr lang="en-US" b="0" i="0" dirty="0">
                <a:solidFill>
                  <a:srgbClr val="1F2328"/>
                </a:solidFill>
                <a:effectLst/>
              </a:rPr>
              <a:t> </a:t>
            </a:r>
            <a:r>
              <a:rPr lang="en-US" b="0" i="0" u="sng" dirty="0">
                <a:solidFill>
                  <a:srgbClr val="1F2328"/>
                </a:solidFill>
                <a:effectLst/>
                <a:hlinkClick r:id="rId3"/>
              </a:rPr>
              <a:t>www.linkedin.com/in/shreya-ayireddy</a:t>
            </a:r>
            <a:endParaRPr lang="en-US" b="0" i="0" dirty="0">
              <a:solidFill>
                <a:srgbClr val="1F2328"/>
              </a:solidFill>
              <a:effectLst/>
            </a:endParaRP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4D51AF-8FD2-F4E4-86AA-E38A823499EA}"/>
              </a:ext>
            </a:extLst>
          </p:cNvPr>
          <p:cNvSpPr/>
          <p:nvPr/>
        </p:nvSpPr>
        <p:spPr>
          <a:xfrm>
            <a:off x="1973926" y="624185"/>
            <a:ext cx="504920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Machine learning predictions</a:t>
            </a:r>
          </a:p>
        </p:txBody>
      </p:sp>
      <p:sp>
        <p:nvSpPr>
          <p:cNvPr id="7" name="TextBox 6">
            <a:extLst>
              <a:ext uri="{FF2B5EF4-FFF2-40B4-BE49-F238E27FC236}">
                <a16:creationId xmlns:a16="http://schemas.microsoft.com/office/drawing/2014/main" id="{7B9F694B-07E6-A12B-E1D0-CA35234D2678}"/>
              </a:ext>
            </a:extLst>
          </p:cNvPr>
          <p:cNvSpPr txBox="1"/>
          <p:nvPr/>
        </p:nvSpPr>
        <p:spPr>
          <a:xfrm>
            <a:off x="436790" y="1497763"/>
            <a:ext cx="827042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In this project, machine learning techniques are applied to analyze and predict health insurance charges based on various factors.</a:t>
            </a:r>
            <a:endParaRPr lang="en-US" dirty="0"/>
          </a:p>
        </p:txBody>
      </p:sp>
      <p:sp>
        <p:nvSpPr>
          <p:cNvPr id="9" name="TextBox 8">
            <a:extLst>
              <a:ext uri="{FF2B5EF4-FFF2-40B4-BE49-F238E27FC236}">
                <a16:creationId xmlns:a16="http://schemas.microsoft.com/office/drawing/2014/main" id="{915FF39B-0FB7-EABF-A390-996D156987A1}"/>
              </a:ext>
            </a:extLst>
          </p:cNvPr>
          <p:cNvSpPr txBox="1"/>
          <p:nvPr/>
        </p:nvSpPr>
        <p:spPr>
          <a:xfrm>
            <a:off x="436790" y="2351254"/>
            <a:ext cx="8270420"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By leveraging machine learning algorithms, we can build predictive models that estimate health insurance charges based on factors such as age, BMI, smoking status, and region.</a:t>
            </a:r>
          </a:p>
          <a:p>
            <a:pPr algn="l"/>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These predictive models can help insurance companies better understand risk factors, set appropriate premiums, and make data-driven decisions to optimize business outcomes.</a:t>
            </a:r>
          </a:p>
        </p:txBody>
      </p:sp>
    </p:spTree>
    <p:extLst>
      <p:ext uri="{BB962C8B-B14F-4D97-AF65-F5344CB8AC3E}">
        <p14:creationId xmlns:p14="http://schemas.microsoft.com/office/powerpoint/2010/main" val="7367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F17764-7292-646F-471F-80354D0F035D}"/>
              </a:ext>
            </a:extLst>
          </p:cNvPr>
          <p:cNvSpPr txBox="1"/>
          <p:nvPr/>
        </p:nvSpPr>
        <p:spPr>
          <a:xfrm>
            <a:off x="644979" y="1028699"/>
            <a:ext cx="7421335" cy="1477328"/>
          </a:xfrm>
          <a:prstGeom prst="rect">
            <a:avLst/>
          </a:prstGeom>
          <a:noFill/>
        </p:spPr>
        <p:txBody>
          <a:bodyPr wrap="square" rtlCol="0">
            <a:spAutoFit/>
          </a:bodyPr>
          <a:lstStyle/>
          <a:p>
            <a:r>
              <a:rPr lang="en-US"/>
              <a:t>Regression models used in this project are:</a:t>
            </a:r>
          </a:p>
          <a:p>
            <a:endParaRPr lang="en-US"/>
          </a:p>
          <a:p>
            <a:pPr marL="342900" indent="-342900">
              <a:buFont typeface="+mj-lt"/>
              <a:buAutoNum type="arabicPeriod"/>
            </a:pPr>
            <a:r>
              <a:rPr lang="en-US" b="0" i="0">
                <a:solidFill>
                  <a:srgbClr val="0D0D0D"/>
                </a:solidFill>
                <a:effectLst/>
                <a:latin typeface="Söhne"/>
              </a:rPr>
              <a:t>Decision Tree Regression</a:t>
            </a:r>
          </a:p>
          <a:p>
            <a:pPr marL="342900" indent="-342900">
              <a:buFont typeface="+mj-lt"/>
              <a:buAutoNum type="arabicPeriod"/>
            </a:pPr>
            <a:r>
              <a:rPr lang="en-US" b="0" i="0">
                <a:solidFill>
                  <a:srgbClr val="0D0D0D"/>
                </a:solidFill>
                <a:effectLst/>
                <a:latin typeface="Söhne"/>
              </a:rPr>
              <a:t>Random Forest Regression</a:t>
            </a:r>
          </a:p>
          <a:p>
            <a:pPr marL="342900" indent="-342900">
              <a:buFont typeface="+mj-lt"/>
              <a:buAutoNum type="arabicPeriod"/>
            </a:pPr>
            <a:r>
              <a:rPr lang="en-US" b="0" i="0">
                <a:solidFill>
                  <a:srgbClr val="0D0D0D"/>
                </a:solidFill>
                <a:effectLst/>
                <a:latin typeface="Söhne"/>
              </a:rPr>
              <a:t>Linear Regression</a:t>
            </a:r>
            <a:endParaRPr lang="en-US" dirty="0"/>
          </a:p>
        </p:txBody>
      </p:sp>
      <p:pic>
        <p:nvPicPr>
          <p:cNvPr id="11" name="Picture 10" descr="A screenshot of a computer">
            <a:extLst>
              <a:ext uri="{FF2B5EF4-FFF2-40B4-BE49-F238E27FC236}">
                <a16:creationId xmlns:a16="http://schemas.microsoft.com/office/drawing/2014/main" id="{F0D9537A-DFCB-037B-B6B9-B39477232098}"/>
              </a:ext>
            </a:extLst>
          </p:cNvPr>
          <p:cNvPicPr>
            <a:picLocks noChangeAspect="1"/>
          </p:cNvPicPr>
          <p:nvPr/>
        </p:nvPicPr>
        <p:blipFill>
          <a:blip r:embed="rId2"/>
          <a:stretch>
            <a:fillRect/>
          </a:stretch>
        </p:blipFill>
        <p:spPr>
          <a:xfrm>
            <a:off x="644978" y="3224894"/>
            <a:ext cx="7821385" cy="1648918"/>
          </a:xfrm>
          <a:prstGeom prst="rect">
            <a:avLst/>
          </a:prstGeom>
        </p:spPr>
      </p:pic>
      <p:sp>
        <p:nvSpPr>
          <p:cNvPr id="2" name="TextBox 1">
            <a:extLst>
              <a:ext uri="{FF2B5EF4-FFF2-40B4-BE49-F238E27FC236}">
                <a16:creationId xmlns:a16="http://schemas.microsoft.com/office/drawing/2014/main" id="{6561B95D-598A-835C-E59A-E53D6024F192}"/>
              </a:ext>
            </a:extLst>
          </p:cNvPr>
          <p:cNvSpPr txBox="1"/>
          <p:nvPr/>
        </p:nvSpPr>
        <p:spPr>
          <a:xfrm>
            <a:off x="644979" y="2634628"/>
            <a:ext cx="3246537" cy="461665"/>
          </a:xfrm>
          <a:prstGeom prst="rect">
            <a:avLst/>
          </a:prstGeom>
          <a:noFill/>
        </p:spPr>
        <p:txBody>
          <a:bodyPr wrap="square" rtlCol="0">
            <a:spAutoFit/>
          </a:bodyPr>
          <a:lstStyle/>
          <a:p>
            <a:r>
              <a:rPr lang="en-US" sz="2400" dirty="0"/>
              <a:t>Preprocessing</a:t>
            </a:r>
          </a:p>
        </p:txBody>
      </p:sp>
    </p:spTree>
    <p:extLst>
      <p:ext uri="{BB962C8B-B14F-4D97-AF65-F5344CB8AC3E}">
        <p14:creationId xmlns:p14="http://schemas.microsoft.com/office/powerpoint/2010/main" val="251182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18439E-C826-1663-ADD1-15942B92CC58}"/>
              </a:ext>
            </a:extLst>
          </p:cNvPr>
          <p:cNvSpPr/>
          <p:nvPr/>
        </p:nvSpPr>
        <p:spPr>
          <a:xfrm>
            <a:off x="507543" y="678870"/>
            <a:ext cx="2388795" cy="523220"/>
          </a:xfrm>
          <a:prstGeom prst="rect">
            <a:avLst/>
          </a:prstGeom>
          <a:noFill/>
        </p:spPr>
        <p:txBody>
          <a:bodyPr wrap="none" lIns="91440" tIns="45720" rIns="91440" bIns="45720">
            <a:spAutoFit/>
          </a:bodyPr>
          <a:lstStyle/>
          <a:p>
            <a:r>
              <a:rPr lang="en-US" sz="2800" b="0" cap="none" spc="0" dirty="0">
                <a:ln w="0"/>
                <a:solidFill>
                  <a:schemeClr val="tx1"/>
                </a:solidFill>
                <a:effectLst>
                  <a:outerShdw blurRad="38100" dist="19050" dir="2700000" algn="tl" rotWithShape="0">
                    <a:schemeClr val="dk1">
                      <a:alpha val="40000"/>
                    </a:schemeClr>
                  </a:outerShdw>
                </a:effectLst>
              </a:rPr>
              <a:t>Model Building</a:t>
            </a:r>
          </a:p>
        </p:txBody>
      </p:sp>
      <p:pic>
        <p:nvPicPr>
          <p:cNvPr id="7" name="Picture 6" descr="A screenshot of a computer&#10;&#10;Description automatically generated">
            <a:extLst>
              <a:ext uri="{FF2B5EF4-FFF2-40B4-BE49-F238E27FC236}">
                <a16:creationId xmlns:a16="http://schemas.microsoft.com/office/drawing/2014/main" id="{021E6C1D-08C3-EF4F-D1EF-05357C6A1ADB}"/>
              </a:ext>
            </a:extLst>
          </p:cNvPr>
          <p:cNvPicPr>
            <a:picLocks noChangeAspect="1"/>
          </p:cNvPicPr>
          <p:nvPr/>
        </p:nvPicPr>
        <p:blipFill>
          <a:blip r:embed="rId2"/>
          <a:stretch>
            <a:fillRect/>
          </a:stretch>
        </p:blipFill>
        <p:spPr>
          <a:xfrm>
            <a:off x="-1" y="1212723"/>
            <a:ext cx="8814391" cy="1891982"/>
          </a:xfrm>
          <a:prstGeom prst="rect">
            <a:avLst/>
          </a:prstGeom>
        </p:spPr>
      </p:pic>
      <p:sp>
        <p:nvSpPr>
          <p:cNvPr id="9" name="TextBox 8">
            <a:extLst>
              <a:ext uri="{FF2B5EF4-FFF2-40B4-BE49-F238E27FC236}">
                <a16:creationId xmlns:a16="http://schemas.microsoft.com/office/drawing/2014/main" id="{DF5E6C5D-0912-84C6-1553-577491A2D72C}"/>
              </a:ext>
            </a:extLst>
          </p:cNvPr>
          <p:cNvSpPr txBox="1"/>
          <p:nvPr/>
        </p:nvSpPr>
        <p:spPr>
          <a:xfrm>
            <a:off x="164804" y="3274215"/>
            <a:ext cx="88143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use of pipelines simplifies the workflow by combining preprocessing and modeling steps.</a:t>
            </a:r>
          </a:p>
          <a:p>
            <a:pPr marL="285750" indent="-285750">
              <a:buFont typeface="Arial" panose="020B0604020202020204" pitchFamily="34" charset="0"/>
              <a:buChar char="•"/>
            </a:pPr>
            <a:r>
              <a:rPr lang="en-US" dirty="0" err="1"/>
              <a:t>ColumnTransformer</a:t>
            </a:r>
            <a:r>
              <a:rPr lang="en-US" dirty="0"/>
              <a:t> allows for applying different transformations to different types of features.</a:t>
            </a:r>
          </a:p>
          <a:p>
            <a:pPr marL="285750" indent="-285750">
              <a:buFont typeface="Arial" panose="020B0604020202020204" pitchFamily="34" charset="0"/>
              <a:buChar char="•"/>
            </a:pPr>
            <a:r>
              <a:rPr lang="en-US" dirty="0"/>
              <a:t>The model selected initially is Linear Regression, but other models can be easily substituted.</a:t>
            </a:r>
          </a:p>
        </p:txBody>
      </p:sp>
    </p:spTree>
    <p:extLst>
      <p:ext uri="{BB962C8B-B14F-4D97-AF65-F5344CB8AC3E}">
        <p14:creationId xmlns:p14="http://schemas.microsoft.com/office/powerpoint/2010/main" val="37196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230635-C705-B1E6-B6FB-380F6D0BA2B3}"/>
              </a:ext>
            </a:extLst>
          </p:cNvPr>
          <p:cNvSpPr/>
          <p:nvPr/>
        </p:nvSpPr>
        <p:spPr>
          <a:xfrm>
            <a:off x="170121" y="601041"/>
            <a:ext cx="2060821" cy="400110"/>
          </a:xfrm>
          <a:prstGeom prst="rect">
            <a:avLst/>
          </a:prstGeom>
          <a:noFill/>
        </p:spPr>
        <p:txBody>
          <a:bodyPr wrap="non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Model Evaluation </a:t>
            </a:r>
          </a:p>
        </p:txBody>
      </p:sp>
      <p:pic>
        <p:nvPicPr>
          <p:cNvPr id="3" name="Picture 2">
            <a:extLst>
              <a:ext uri="{FF2B5EF4-FFF2-40B4-BE49-F238E27FC236}">
                <a16:creationId xmlns:a16="http://schemas.microsoft.com/office/drawing/2014/main" id="{4EEFE6F7-F8C7-01F4-F4A6-F56D1854DBD0}"/>
              </a:ext>
            </a:extLst>
          </p:cNvPr>
          <p:cNvPicPr>
            <a:picLocks noChangeAspect="1"/>
          </p:cNvPicPr>
          <p:nvPr/>
        </p:nvPicPr>
        <p:blipFill>
          <a:blip r:embed="rId2"/>
          <a:stretch>
            <a:fillRect/>
          </a:stretch>
        </p:blipFill>
        <p:spPr>
          <a:xfrm>
            <a:off x="170121" y="1063866"/>
            <a:ext cx="8803758" cy="976470"/>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D71717D8-BDC1-D0A1-9D6C-502B5DB9B14D}"/>
              </a:ext>
            </a:extLst>
          </p:cNvPr>
          <p:cNvPicPr>
            <a:picLocks noChangeAspect="1"/>
          </p:cNvPicPr>
          <p:nvPr/>
        </p:nvPicPr>
        <p:blipFill>
          <a:blip r:embed="rId3"/>
          <a:stretch>
            <a:fillRect/>
          </a:stretch>
        </p:blipFill>
        <p:spPr>
          <a:xfrm>
            <a:off x="170121" y="2040336"/>
            <a:ext cx="8803758" cy="1402228"/>
          </a:xfrm>
          <a:prstGeom prst="rect">
            <a:avLst/>
          </a:prstGeom>
        </p:spPr>
      </p:pic>
      <p:sp>
        <p:nvSpPr>
          <p:cNvPr id="6" name="Title 4">
            <a:extLst>
              <a:ext uri="{FF2B5EF4-FFF2-40B4-BE49-F238E27FC236}">
                <a16:creationId xmlns:a16="http://schemas.microsoft.com/office/drawing/2014/main" id="{AF82EA7D-9057-7A8E-E506-E4DAFDA5D07C}"/>
              </a:ext>
            </a:extLst>
          </p:cNvPr>
          <p:cNvSpPr>
            <a:spLocks noGrp="1"/>
          </p:cNvSpPr>
          <p:nvPr>
            <p:ph type="title"/>
          </p:nvPr>
        </p:nvSpPr>
        <p:spPr>
          <a:xfrm>
            <a:off x="168225" y="3305224"/>
            <a:ext cx="2806538" cy="400110"/>
          </a:xfrm>
          <a:prstGeom prst="rect">
            <a:avLst/>
          </a:prstGeom>
          <a:noFill/>
        </p:spPr>
        <p:txBody>
          <a:bodyPr wrap="none" lIns="91440" tIns="45720" rIns="91440" bIns="45720">
            <a:spAutoFit/>
          </a:bodyPr>
          <a:lstStyle/>
          <a:p>
            <a:pPr algn="l"/>
            <a:r>
              <a:rPr lang="en-US" sz="2000" b="0" cap="none" spc="0" dirty="0">
                <a:ln w="0"/>
                <a:solidFill>
                  <a:schemeClr val="tx1"/>
                </a:solidFill>
                <a:effectLst>
                  <a:outerShdw blurRad="38100" dist="19050" dir="2700000" algn="tl" rotWithShape="0">
                    <a:schemeClr val="dk1">
                      <a:alpha val="40000"/>
                    </a:schemeClr>
                  </a:outerShdw>
                </a:effectLst>
              </a:rPr>
              <a:t>Model Evaluation Results</a:t>
            </a:r>
          </a:p>
        </p:txBody>
      </p:sp>
      <p:pic>
        <p:nvPicPr>
          <p:cNvPr id="7" name="Content Placeholder 6" descr="A screenshot of a computer error&#10;&#10;Description automatically generated">
            <a:extLst>
              <a:ext uri="{FF2B5EF4-FFF2-40B4-BE49-F238E27FC236}">
                <a16:creationId xmlns:a16="http://schemas.microsoft.com/office/drawing/2014/main" id="{29163B55-A685-949A-A721-D4BAA7A31BA4}"/>
              </a:ext>
            </a:extLst>
          </p:cNvPr>
          <p:cNvPicPr>
            <a:picLocks noChangeAspect="1"/>
          </p:cNvPicPr>
          <p:nvPr/>
        </p:nvPicPr>
        <p:blipFill>
          <a:blip r:embed="rId4"/>
          <a:stretch>
            <a:fillRect/>
          </a:stretch>
        </p:blipFill>
        <p:spPr>
          <a:xfrm>
            <a:off x="168225" y="3705333"/>
            <a:ext cx="7581472" cy="1315943"/>
          </a:xfrm>
          <a:prstGeom prst="rect">
            <a:avLst/>
          </a:prstGeom>
        </p:spPr>
      </p:pic>
    </p:spTree>
    <p:extLst>
      <p:ext uri="{BB962C8B-B14F-4D97-AF65-F5344CB8AC3E}">
        <p14:creationId xmlns:p14="http://schemas.microsoft.com/office/powerpoint/2010/main" val="16891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4C2C-ACF8-497D-D2A6-C08C252CCBCC}"/>
              </a:ext>
            </a:extLst>
          </p:cNvPr>
          <p:cNvSpPr>
            <a:spLocks noGrp="1"/>
          </p:cNvSpPr>
          <p:nvPr>
            <p:ph type="title"/>
          </p:nvPr>
        </p:nvSpPr>
        <p:spPr>
          <a:xfrm>
            <a:off x="457200" y="702643"/>
            <a:ext cx="8229600" cy="644065"/>
          </a:xfrm>
        </p:spPr>
        <p:txBody>
          <a:bodyPr>
            <a:normAutofit/>
          </a:bodyPr>
          <a:lstStyle/>
          <a:p>
            <a:r>
              <a:rPr lang="en-US" sz="2400" dirty="0"/>
              <a:t>Model building with Decision Tree and Random Forest Regressor</a:t>
            </a:r>
          </a:p>
        </p:txBody>
      </p:sp>
      <p:pic>
        <p:nvPicPr>
          <p:cNvPr id="6" name="Content Placeholder 5" descr="A screenshot of a computer code&#10;&#10;Description automatically generated">
            <a:extLst>
              <a:ext uri="{FF2B5EF4-FFF2-40B4-BE49-F238E27FC236}">
                <a16:creationId xmlns:a16="http://schemas.microsoft.com/office/drawing/2014/main" id="{57F54B74-B7FB-CEC6-36F7-9F1570CD06CF}"/>
              </a:ext>
            </a:extLst>
          </p:cNvPr>
          <p:cNvPicPr>
            <a:picLocks noGrp="1" noChangeAspect="1"/>
          </p:cNvPicPr>
          <p:nvPr>
            <p:ph sz="half" idx="1"/>
          </p:nvPr>
        </p:nvPicPr>
        <p:blipFill>
          <a:blip r:embed="rId2"/>
          <a:stretch>
            <a:fillRect/>
          </a:stretch>
        </p:blipFill>
        <p:spPr>
          <a:xfrm>
            <a:off x="76200" y="1630566"/>
            <a:ext cx="4389474" cy="2260951"/>
          </a:xfrm>
        </p:spPr>
      </p:pic>
      <p:pic>
        <p:nvPicPr>
          <p:cNvPr id="8" name="Content Placeholder 7" descr="A computer code with text&#10;&#10;Description automatically generated">
            <a:extLst>
              <a:ext uri="{FF2B5EF4-FFF2-40B4-BE49-F238E27FC236}">
                <a16:creationId xmlns:a16="http://schemas.microsoft.com/office/drawing/2014/main" id="{AAB22CE5-8EE3-B05C-961D-085645FC58A5}"/>
              </a:ext>
            </a:extLst>
          </p:cNvPr>
          <p:cNvPicPr>
            <a:picLocks noGrp="1" noChangeAspect="1"/>
          </p:cNvPicPr>
          <p:nvPr>
            <p:ph sz="half" idx="2"/>
          </p:nvPr>
        </p:nvPicPr>
        <p:blipFill>
          <a:blip r:embed="rId3"/>
          <a:stretch>
            <a:fillRect/>
          </a:stretch>
        </p:blipFill>
        <p:spPr>
          <a:xfrm>
            <a:off x="4572000" y="1630566"/>
            <a:ext cx="4495800" cy="2260951"/>
          </a:xfrm>
        </p:spPr>
      </p:pic>
    </p:spTree>
    <p:extLst>
      <p:ext uri="{BB962C8B-B14F-4D97-AF65-F5344CB8AC3E}">
        <p14:creationId xmlns:p14="http://schemas.microsoft.com/office/powerpoint/2010/main" val="105494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comparison of a tree&#10;&#10;Description automatically generated with medium confidence">
            <a:extLst>
              <a:ext uri="{FF2B5EF4-FFF2-40B4-BE49-F238E27FC236}">
                <a16:creationId xmlns:a16="http://schemas.microsoft.com/office/drawing/2014/main" id="{ACA166E4-605C-455A-1067-A777FC7016C6}"/>
              </a:ext>
            </a:extLst>
          </p:cNvPr>
          <p:cNvPicPr>
            <a:picLocks noGrp="1" noChangeAspect="1"/>
          </p:cNvPicPr>
          <p:nvPr>
            <p:ph sz="half" idx="2"/>
          </p:nvPr>
        </p:nvPicPr>
        <p:blipFill>
          <a:blip r:embed="rId2"/>
          <a:stretch>
            <a:fillRect/>
          </a:stretch>
        </p:blipFill>
        <p:spPr>
          <a:xfrm>
            <a:off x="4329224" y="736823"/>
            <a:ext cx="4527698" cy="4114294"/>
          </a:xfrm>
        </p:spPr>
      </p:pic>
      <p:sp>
        <p:nvSpPr>
          <p:cNvPr id="12" name="Rectangle 2">
            <a:extLst>
              <a:ext uri="{FF2B5EF4-FFF2-40B4-BE49-F238E27FC236}">
                <a16:creationId xmlns:a16="http://schemas.microsoft.com/office/drawing/2014/main" id="{63BF6BE6-DE3B-69D4-67D0-3C3141CB0FDF}"/>
              </a:ext>
            </a:extLst>
          </p:cNvPr>
          <p:cNvSpPr>
            <a:spLocks noGrp="1" noChangeArrowheads="1"/>
          </p:cNvSpPr>
          <p:nvPr>
            <p:ph sz="half" idx="1"/>
          </p:nvPr>
        </p:nvSpPr>
        <p:spPr bwMode="auto">
          <a:xfrm>
            <a:off x="287078" y="1022468"/>
            <a:ext cx="3847207"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Decision Tree Regressor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MSE: 329418.30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MAE: 457.84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R-squared: 0.9831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Forest Regressor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MSE: 170077.18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MAE: 334.78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R-squared: 0.9913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99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5625E-699B-EAE5-C964-9235259CF91A}"/>
              </a:ext>
            </a:extLst>
          </p:cNvPr>
          <p:cNvSpPr>
            <a:spLocks noGrp="1"/>
          </p:cNvSpPr>
          <p:nvPr>
            <p:ph sz="half" idx="1"/>
          </p:nvPr>
        </p:nvSpPr>
        <p:spPr>
          <a:xfrm>
            <a:off x="457200" y="1334468"/>
            <a:ext cx="8229600" cy="3173395"/>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Linear Regression model emerges as the preferred choice for predicting healthcare charges due to its outstanding performance metrics</a:t>
            </a:r>
          </a:p>
          <a:p>
            <a:pPr algn="l">
              <a:buFont typeface="Arial" panose="020B0604020202020204" pitchFamily="34" charset="0"/>
              <a:buChar char="•"/>
            </a:pPr>
            <a:r>
              <a:rPr lang="en-US" sz="2000" b="0" i="0" dirty="0">
                <a:solidFill>
                  <a:srgbClr val="0D0D0D"/>
                </a:solidFill>
                <a:effectLst/>
                <a:latin typeface="Söhne"/>
              </a:rPr>
              <a:t>Linear Regression exhibits the lowest MSE and MAE, indicating superior predictive accuracy and precision.</a:t>
            </a:r>
          </a:p>
          <a:p>
            <a:pPr algn="l">
              <a:buFont typeface="Arial" panose="020B0604020202020204" pitchFamily="34" charset="0"/>
              <a:buChar char="•"/>
            </a:pPr>
            <a:r>
              <a:rPr lang="en-US" sz="2000" b="0" i="0" dirty="0">
                <a:solidFill>
                  <a:srgbClr val="0D0D0D"/>
                </a:solidFill>
                <a:effectLst/>
                <a:latin typeface="Söhne"/>
              </a:rPr>
              <a:t>With the highest R-squared value among the models, Linear Regression explains the most variance in the data.</a:t>
            </a:r>
          </a:p>
          <a:p>
            <a:pPr algn="l">
              <a:buFont typeface="Arial" panose="020B0604020202020204" pitchFamily="34" charset="0"/>
              <a:buChar char="•"/>
            </a:pPr>
            <a:r>
              <a:rPr lang="en-US" sz="2000" b="0" i="0" dirty="0">
                <a:solidFill>
                  <a:srgbClr val="0D0D0D"/>
                </a:solidFill>
                <a:effectLst/>
                <a:latin typeface="Söhne"/>
              </a:rPr>
              <a:t>The exceptional performance of Linear Regression makes it the recommended choice for predicting healthcare charges.</a:t>
            </a:r>
          </a:p>
          <a:p>
            <a:pPr marL="0" indent="0">
              <a:buNone/>
            </a:pPr>
            <a:endParaRPr lang="en-US" sz="2000" dirty="0"/>
          </a:p>
        </p:txBody>
      </p:sp>
    </p:spTree>
    <p:extLst>
      <p:ext uri="{BB962C8B-B14F-4D97-AF65-F5344CB8AC3E}">
        <p14:creationId xmlns:p14="http://schemas.microsoft.com/office/powerpoint/2010/main" val="324529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48574-6CA2-D486-AA53-52B82DDFA0B9}"/>
              </a:ext>
            </a:extLst>
          </p:cNvPr>
          <p:cNvSpPr>
            <a:spLocks noGrp="1"/>
          </p:cNvSpPr>
          <p:nvPr>
            <p:ph sz="half" idx="1"/>
          </p:nvPr>
        </p:nvSpPr>
        <p:spPr>
          <a:xfrm>
            <a:off x="435935" y="1317154"/>
            <a:ext cx="8208335" cy="3173395"/>
          </a:xfrm>
        </p:spPr>
        <p:txBody>
          <a:bodyPr>
            <a:noAutofit/>
          </a:bodyPr>
          <a:lstStyle/>
          <a:p>
            <a:pPr algn="l">
              <a:buFont typeface="Arial" panose="020B0604020202020204" pitchFamily="34" charset="0"/>
              <a:buChar char="•"/>
            </a:pPr>
            <a:r>
              <a:rPr lang="en-US" sz="1900" b="0" i="0" dirty="0">
                <a:solidFill>
                  <a:srgbClr val="0D0D0D"/>
                </a:solidFill>
                <a:effectLst/>
                <a:latin typeface="Söhne"/>
              </a:rPr>
              <a:t>Our analysis involved robust data preprocessing and model building, utilizing Linear Regression, Decision Tree Regressor, and Random Forest Regressor.</a:t>
            </a:r>
          </a:p>
          <a:p>
            <a:pPr algn="l">
              <a:buFont typeface="Arial" panose="020B0604020202020204" pitchFamily="34" charset="0"/>
              <a:buChar char="•"/>
            </a:pPr>
            <a:r>
              <a:rPr lang="en-US" sz="1900" b="0" i="0" dirty="0">
                <a:solidFill>
                  <a:srgbClr val="0D0D0D"/>
                </a:solidFill>
                <a:effectLst/>
                <a:latin typeface="Söhne"/>
              </a:rPr>
              <a:t>The developed models demonstrated strong predictive performance in estimating healthcare charges, with the </a:t>
            </a:r>
            <a:r>
              <a:rPr lang="en-US" sz="1900" b="1" i="0" dirty="0">
                <a:solidFill>
                  <a:srgbClr val="0D0D0D"/>
                </a:solidFill>
                <a:effectLst/>
                <a:latin typeface="Söhne"/>
              </a:rPr>
              <a:t>Linear Regression </a:t>
            </a:r>
            <a:r>
              <a:rPr lang="en-US" sz="1900" b="0" i="0" dirty="0">
                <a:solidFill>
                  <a:srgbClr val="0D0D0D"/>
                </a:solidFill>
                <a:effectLst/>
                <a:latin typeface="Söhne"/>
              </a:rPr>
              <a:t>model exhibiting exceptional accuracy.</a:t>
            </a:r>
          </a:p>
          <a:p>
            <a:pPr algn="l">
              <a:buFont typeface="Arial" panose="020B0604020202020204" pitchFamily="34" charset="0"/>
              <a:buChar char="•"/>
            </a:pPr>
            <a:r>
              <a:rPr lang="en-US" sz="1900" b="0" i="0" dirty="0">
                <a:solidFill>
                  <a:srgbClr val="0D0D0D"/>
                </a:solidFill>
                <a:effectLst/>
                <a:latin typeface="Söhne"/>
              </a:rPr>
              <a:t>Implications: The accurate prediction of healthcare charges can facilitate informed decision-making and resource allocation in healthcare management, aiding in budgeting and financial planning.</a:t>
            </a:r>
          </a:p>
          <a:p>
            <a:pPr algn="l">
              <a:buFont typeface="Arial" panose="020B0604020202020204" pitchFamily="34" charset="0"/>
              <a:buChar char="•"/>
            </a:pPr>
            <a:r>
              <a:rPr lang="en-US" sz="1900" b="0" i="0" dirty="0">
                <a:solidFill>
                  <a:srgbClr val="0D0D0D"/>
                </a:solidFill>
                <a:effectLst/>
                <a:latin typeface="Söhne"/>
              </a:rPr>
              <a:t>The model's accuracy enables informed decision-making and resource allocation in healthcare management.</a:t>
            </a:r>
          </a:p>
          <a:p>
            <a:pPr algn="l">
              <a:buFont typeface="Arial" panose="020B0604020202020204" pitchFamily="34" charset="0"/>
              <a:buChar char="•"/>
            </a:pPr>
            <a:r>
              <a:rPr lang="en-US" sz="1900" b="0" i="0" dirty="0">
                <a:solidFill>
                  <a:srgbClr val="0D0D0D"/>
                </a:solidFill>
                <a:effectLst/>
                <a:latin typeface="Söhne"/>
              </a:rPr>
              <a:t>Applications extend to healthcare cost prediction, budgeting, and identifying cost drivers.</a:t>
            </a:r>
          </a:p>
          <a:p>
            <a:pPr algn="l">
              <a:buFont typeface="Arial" panose="020B0604020202020204" pitchFamily="34" charset="0"/>
              <a:buChar char="•"/>
            </a:pPr>
            <a:endParaRPr lang="en-US" sz="1900" b="0" i="0" dirty="0">
              <a:solidFill>
                <a:srgbClr val="0D0D0D"/>
              </a:solidFill>
              <a:effectLst/>
              <a:latin typeface="Söhne"/>
            </a:endParaRPr>
          </a:p>
          <a:p>
            <a:endParaRPr lang="en-US" sz="1900" dirty="0"/>
          </a:p>
        </p:txBody>
      </p:sp>
      <p:sp>
        <p:nvSpPr>
          <p:cNvPr id="5" name="Title 1">
            <a:extLst>
              <a:ext uri="{FF2B5EF4-FFF2-40B4-BE49-F238E27FC236}">
                <a16:creationId xmlns:a16="http://schemas.microsoft.com/office/drawing/2014/main" id="{76D83A4D-D9B5-2C9C-78C4-AF07ABE2D729}"/>
              </a:ext>
            </a:extLst>
          </p:cNvPr>
          <p:cNvSpPr>
            <a:spLocks noGrp="1"/>
          </p:cNvSpPr>
          <p:nvPr>
            <p:ph type="title"/>
          </p:nvPr>
        </p:nvSpPr>
        <p:spPr>
          <a:xfrm>
            <a:off x="435935" y="577396"/>
            <a:ext cx="8229600" cy="644065"/>
          </a:xfrm>
        </p:spPr>
        <p:txBody>
          <a:bodyPr>
            <a:normAutofit/>
          </a:bodyPr>
          <a:lstStyle/>
          <a:p>
            <a:r>
              <a:rPr lang="en-US" sz="3600" dirty="0"/>
              <a:t>Conclusion</a:t>
            </a:r>
          </a:p>
        </p:txBody>
      </p:sp>
    </p:spTree>
    <p:extLst>
      <p:ext uri="{BB962C8B-B14F-4D97-AF65-F5344CB8AC3E}">
        <p14:creationId xmlns:p14="http://schemas.microsoft.com/office/powerpoint/2010/main" val="336859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033A50-8666-BB98-F018-B64E91E8A98F}"/>
              </a:ext>
            </a:extLst>
          </p:cNvPr>
          <p:cNvSpPr>
            <a:spLocks noGrp="1"/>
          </p:cNvSpPr>
          <p:nvPr>
            <p:ph type="title"/>
          </p:nvPr>
        </p:nvSpPr>
        <p:spPr>
          <a:xfrm>
            <a:off x="457200" y="703263"/>
            <a:ext cx="8229600" cy="642937"/>
          </a:xfrm>
        </p:spPr>
        <p:txBody>
          <a:bodyPr>
            <a:normAutofit fontScale="90000"/>
          </a:bodyPr>
          <a:lstStyle/>
          <a:p>
            <a:r>
              <a:rPr lang="en-US" dirty="0">
                <a:latin typeface="+mn-lt"/>
              </a:rPr>
              <a:t>Introduction</a:t>
            </a:r>
          </a:p>
        </p:txBody>
      </p:sp>
      <p:sp>
        <p:nvSpPr>
          <p:cNvPr id="8" name="Content Placeholder 2">
            <a:extLst>
              <a:ext uri="{FF2B5EF4-FFF2-40B4-BE49-F238E27FC236}">
                <a16:creationId xmlns:a16="http://schemas.microsoft.com/office/drawing/2014/main" id="{B32FD7D5-81FE-9DF3-5A7D-E42E72317AF4}"/>
              </a:ext>
            </a:extLst>
          </p:cNvPr>
          <p:cNvSpPr>
            <a:spLocks noGrp="1"/>
          </p:cNvSpPr>
          <p:nvPr>
            <p:ph idx="1"/>
          </p:nvPr>
        </p:nvSpPr>
        <p:spPr>
          <a:xfrm>
            <a:off x="457200" y="1609725"/>
            <a:ext cx="8229600" cy="2984500"/>
          </a:xfrm>
        </p:spPr>
        <p:txBody>
          <a:bodyPr>
            <a:normAutofit/>
          </a:bodyPr>
          <a:lstStyle/>
          <a:p>
            <a:pPr marL="0" indent="0">
              <a:buNone/>
            </a:pPr>
            <a:r>
              <a:rPr lang="en-US" sz="2000" b="0" i="0" dirty="0">
                <a:solidFill>
                  <a:srgbClr val="1F2328"/>
                </a:solidFill>
                <a:effectLst/>
                <a:latin typeface="+mj-lt"/>
              </a:rPr>
              <a:t>The "Predicting Health Insurance" aims to analyze various factors influencing medical costs and health insurance premium. Understanding these factors is crucial for developing accurate predictive models and gaining insights into the relationships among different variables.</a:t>
            </a:r>
          </a:p>
          <a:p>
            <a:pPr marL="0" indent="0">
              <a:buNone/>
            </a:pPr>
            <a:endParaRPr lang="en-US" sz="2000" dirty="0">
              <a:solidFill>
                <a:srgbClr val="1F2328"/>
              </a:solidFill>
              <a:latin typeface="+mj-lt"/>
            </a:endParaRPr>
          </a:p>
          <a:p>
            <a:pPr marL="0" indent="0">
              <a:buNone/>
            </a:pPr>
            <a:r>
              <a:rPr lang="en-US" sz="2000" b="0" i="0" dirty="0">
                <a:solidFill>
                  <a:srgbClr val="0D0D0D"/>
                </a:solidFill>
                <a:effectLst/>
              </a:rPr>
              <a:t>Objective</a:t>
            </a:r>
            <a:r>
              <a:rPr lang="en-US" sz="2000" b="0" i="0" dirty="0">
                <a:solidFill>
                  <a:srgbClr val="0D0D0D"/>
                </a:solidFill>
                <a:effectLst/>
                <a:latin typeface="+mj-lt"/>
              </a:rPr>
              <a:t>: Analyze factors affecting health insurance charges and build regression models to predict charges.</a:t>
            </a:r>
            <a:endParaRPr lang="en-US" sz="2000" dirty="0">
              <a:latin typeface="+mj-lt"/>
            </a:endParaRPr>
          </a:p>
          <a:p>
            <a:pPr marL="0" indent="0">
              <a:buNone/>
            </a:pPr>
            <a:endParaRPr lang="en-US" sz="2000" dirty="0">
              <a:latin typeface="+mj-lt"/>
            </a:endParaRPr>
          </a:p>
        </p:txBody>
      </p:sp>
    </p:spTree>
    <p:extLst>
      <p:ext uri="{BB962C8B-B14F-4D97-AF65-F5344CB8AC3E}">
        <p14:creationId xmlns:p14="http://schemas.microsoft.com/office/powerpoint/2010/main" val="388613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A51F-E7D2-BBD6-EA03-15579ECDF32B}"/>
              </a:ext>
            </a:extLst>
          </p:cNvPr>
          <p:cNvSpPr>
            <a:spLocks noGrp="1"/>
          </p:cNvSpPr>
          <p:nvPr>
            <p:ph type="title"/>
          </p:nvPr>
        </p:nvSpPr>
        <p:spPr/>
        <p:txBody>
          <a:bodyPr>
            <a:noAutofit/>
          </a:bodyPr>
          <a:lstStyle/>
          <a:p>
            <a:r>
              <a:rPr lang="en-US" sz="4000" dirty="0"/>
              <a:t>Dataset Overview</a:t>
            </a:r>
          </a:p>
        </p:txBody>
      </p:sp>
      <p:sp>
        <p:nvSpPr>
          <p:cNvPr id="3" name="Content Placeholder 2">
            <a:extLst>
              <a:ext uri="{FF2B5EF4-FFF2-40B4-BE49-F238E27FC236}">
                <a16:creationId xmlns:a16="http://schemas.microsoft.com/office/drawing/2014/main" id="{A240AF3F-9882-C6E0-8C4D-EFBB28F6B6D0}"/>
              </a:ext>
            </a:extLst>
          </p:cNvPr>
          <p:cNvSpPr>
            <a:spLocks noGrp="1"/>
          </p:cNvSpPr>
          <p:nvPr>
            <p:ph idx="1"/>
          </p:nvPr>
        </p:nvSpPr>
        <p:spPr/>
        <p:txBody>
          <a:bodyPr>
            <a:noAutofit/>
          </a:bodyPr>
          <a:lstStyle/>
          <a:p>
            <a:pPr marL="0" indent="0">
              <a:buNone/>
            </a:pPr>
            <a:r>
              <a:rPr lang="en-US" sz="2000" b="0" i="0" dirty="0">
                <a:effectLst/>
                <a:latin typeface="+mj-lt"/>
              </a:rPr>
              <a:t>The dataset explores the relationship between individual characteristics (such as age, gender, BMI, smoking status) and external factors (region, occupation) with health insurance premiums. By studying this dataset, I aim to uncover patterns, correlations, and dependencies that can inform the development of machine learning models for predicting insurance charges.</a:t>
            </a:r>
          </a:p>
          <a:p>
            <a:pPr marL="0" indent="0">
              <a:buNone/>
            </a:pPr>
            <a:endParaRPr lang="en-US" sz="2000" dirty="0">
              <a:latin typeface="+mj-lt"/>
            </a:endParaRPr>
          </a:p>
          <a:p>
            <a:pPr marL="0" indent="0">
              <a:buNone/>
            </a:pPr>
            <a:r>
              <a:rPr lang="en-US" sz="2000" b="1" i="0" dirty="0">
                <a:effectLst/>
                <a:latin typeface="+mj-lt"/>
              </a:rPr>
              <a:t>Data Sources: </a:t>
            </a:r>
            <a:r>
              <a:rPr lang="en-US" sz="2000" b="0" i="0" u="sng" dirty="0">
                <a:effectLst/>
                <a:latin typeface="+mj-lt"/>
                <a:hlinkClick r:id="rId2"/>
              </a:rPr>
              <a:t>Insurance dataset</a:t>
            </a:r>
            <a:endParaRPr lang="en-US" sz="2000" b="1" i="0" dirty="0">
              <a:effectLst/>
              <a:latin typeface="+mj-lt"/>
            </a:endParaRPr>
          </a:p>
          <a:p>
            <a:pPr marL="0" indent="0">
              <a:buNone/>
            </a:pPr>
            <a:r>
              <a:rPr lang="en-US" sz="2000" b="1" i="0" dirty="0">
                <a:effectLst/>
                <a:latin typeface="+mj-lt"/>
              </a:rPr>
              <a:t>Data Size: </a:t>
            </a:r>
            <a:r>
              <a:rPr lang="en-US" sz="2000" b="0" i="0" dirty="0">
                <a:effectLst/>
                <a:latin typeface="+mj-lt"/>
              </a:rPr>
              <a:t>The file size is 101.94 MB. The dataset consists of 12 variables/columns and 1 million rows.</a:t>
            </a:r>
            <a:endParaRPr lang="en-US" sz="2000" b="1" i="0" dirty="0">
              <a:effectLst/>
              <a:latin typeface="+mj-lt"/>
            </a:endParaRPr>
          </a:p>
          <a:p>
            <a:endParaRPr lang="en-US" sz="2000" dirty="0"/>
          </a:p>
        </p:txBody>
      </p:sp>
    </p:spTree>
    <p:extLst>
      <p:ext uri="{BB962C8B-B14F-4D97-AF65-F5344CB8AC3E}">
        <p14:creationId xmlns:p14="http://schemas.microsoft.com/office/powerpoint/2010/main" val="146877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F21-E9C3-F16C-5466-A888FFD7066F}"/>
              </a:ext>
            </a:extLst>
          </p:cNvPr>
          <p:cNvSpPr>
            <a:spLocks noGrp="1"/>
          </p:cNvSpPr>
          <p:nvPr>
            <p:ph type="title"/>
          </p:nvPr>
        </p:nvSpPr>
        <p:spPr>
          <a:xfrm>
            <a:off x="679837" y="464104"/>
            <a:ext cx="8229600" cy="644065"/>
          </a:xfrm>
        </p:spPr>
        <p:txBody>
          <a:bodyPr anchor="ctr">
            <a:normAutofit/>
          </a:bodyPr>
          <a:lstStyle/>
          <a:p>
            <a:pPr>
              <a:lnSpc>
                <a:spcPct val="90000"/>
              </a:lnSpc>
            </a:pPr>
            <a:r>
              <a:rPr lang="en-US" sz="2400" dirty="0"/>
              <a:t>Data Dictionary</a:t>
            </a:r>
          </a:p>
        </p:txBody>
      </p:sp>
      <p:graphicFrame>
        <p:nvGraphicFramePr>
          <p:cNvPr id="4" name="Table 3">
            <a:extLst>
              <a:ext uri="{FF2B5EF4-FFF2-40B4-BE49-F238E27FC236}">
                <a16:creationId xmlns:a16="http://schemas.microsoft.com/office/drawing/2014/main" id="{0DDAE4CD-A69F-E112-5F12-0281BD0142E1}"/>
              </a:ext>
            </a:extLst>
          </p:cNvPr>
          <p:cNvGraphicFramePr>
            <a:graphicFrameLocks noGrp="1"/>
          </p:cNvGraphicFramePr>
          <p:nvPr>
            <p:extLst>
              <p:ext uri="{D42A27DB-BD31-4B8C-83A1-F6EECF244321}">
                <p14:modId xmlns:p14="http://schemas.microsoft.com/office/powerpoint/2010/main" val="3738554629"/>
              </p:ext>
            </p:extLst>
          </p:nvPr>
        </p:nvGraphicFramePr>
        <p:xfrm>
          <a:off x="798261" y="985962"/>
          <a:ext cx="7547478" cy="3912039"/>
        </p:xfrm>
        <a:graphic>
          <a:graphicData uri="http://schemas.openxmlformats.org/drawingml/2006/table">
            <a:tbl>
              <a:tblPr>
                <a:noFill/>
              </a:tblPr>
              <a:tblGrid>
                <a:gridCol w="1260756">
                  <a:extLst>
                    <a:ext uri="{9D8B030D-6E8A-4147-A177-3AD203B41FA5}">
                      <a16:colId xmlns:a16="http://schemas.microsoft.com/office/drawing/2014/main" val="12388226"/>
                    </a:ext>
                  </a:extLst>
                </a:gridCol>
                <a:gridCol w="850986">
                  <a:extLst>
                    <a:ext uri="{9D8B030D-6E8A-4147-A177-3AD203B41FA5}">
                      <a16:colId xmlns:a16="http://schemas.microsoft.com/office/drawing/2014/main" val="1354399736"/>
                    </a:ext>
                  </a:extLst>
                </a:gridCol>
                <a:gridCol w="3159057">
                  <a:extLst>
                    <a:ext uri="{9D8B030D-6E8A-4147-A177-3AD203B41FA5}">
                      <a16:colId xmlns:a16="http://schemas.microsoft.com/office/drawing/2014/main" val="708837451"/>
                    </a:ext>
                  </a:extLst>
                </a:gridCol>
                <a:gridCol w="2276679">
                  <a:extLst>
                    <a:ext uri="{9D8B030D-6E8A-4147-A177-3AD203B41FA5}">
                      <a16:colId xmlns:a16="http://schemas.microsoft.com/office/drawing/2014/main" val="2933721709"/>
                    </a:ext>
                  </a:extLst>
                </a:gridCol>
              </a:tblGrid>
              <a:tr h="281371">
                <a:tc>
                  <a:txBody>
                    <a:bodyPr/>
                    <a:lstStyle/>
                    <a:p>
                      <a:r>
                        <a:rPr lang="en-US" sz="1200" b="1" cap="none" spc="0" dirty="0">
                          <a:solidFill>
                            <a:schemeClr val="tx1"/>
                          </a:solidFill>
                          <a:effectLst/>
                        </a:rPr>
                        <a:t>Column Name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cap="none" spc="0" dirty="0">
                          <a:solidFill>
                            <a:schemeClr val="tx1"/>
                          </a:solidFill>
                          <a:effectLst/>
                        </a:rPr>
                        <a:t>Data Type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cap="none" spc="0" dirty="0">
                          <a:solidFill>
                            <a:schemeClr val="tx1"/>
                          </a:solidFill>
                          <a:effectLst/>
                        </a:rPr>
                        <a:t>Definition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cap="none" spc="0" dirty="0">
                          <a:solidFill>
                            <a:schemeClr val="tx1"/>
                          </a:solidFill>
                          <a:effectLst/>
                        </a:rPr>
                        <a:t>Potential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3039282"/>
                  </a:ext>
                </a:extLst>
              </a:tr>
              <a:tr h="281371">
                <a:tc>
                  <a:txBody>
                    <a:bodyPr/>
                    <a:lstStyle/>
                    <a:p>
                      <a:r>
                        <a:rPr lang="en-US" sz="1050" cap="none" spc="0">
                          <a:solidFill>
                            <a:schemeClr val="tx1"/>
                          </a:solidFill>
                          <a:effectLst/>
                        </a:rPr>
                        <a:t>Age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age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006756"/>
                  </a:ext>
                </a:extLst>
              </a:tr>
              <a:tr h="281371">
                <a:tc>
                  <a:txBody>
                    <a:bodyPr/>
                    <a:lstStyle/>
                    <a:p>
                      <a:r>
                        <a:rPr lang="en-US" sz="1050" cap="none" spc="0">
                          <a:solidFill>
                            <a:schemeClr val="tx1"/>
                          </a:solidFill>
                          <a:effectLst/>
                        </a:rPr>
                        <a:t>Gender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gender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'Male' or 'Female'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6060297"/>
                  </a:ext>
                </a:extLst>
              </a:tr>
              <a:tr h="281371">
                <a:tc>
                  <a:txBody>
                    <a:bodyPr/>
                    <a:lstStyle/>
                    <a:p>
                      <a:r>
                        <a:rPr lang="en-US" sz="1050" cap="none" spc="0">
                          <a:solidFill>
                            <a:schemeClr val="tx1"/>
                          </a:solidFill>
                          <a:effectLst/>
                        </a:rPr>
                        <a:t>BMI (Body Mass Index)</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Float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A measure of body fat based on height and weight.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Float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4667180"/>
                  </a:ext>
                </a:extLst>
              </a:tr>
              <a:tr h="281371">
                <a:tc>
                  <a:txBody>
                    <a:bodyPr/>
                    <a:lstStyle/>
                    <a:p>
                      <a:r>
                        <a:rPr lang="en-US" sz="1050" cap="none" spc="0">
                          <a:solidFill>
                            <a:schemeClr val="tx1"/>
                          </a:solidFill>
                          <a:effectLst/>
                        </a:rPr>
                        <a:t>Children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number of children covered by the insurance plan.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Integer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661013"/>
                  </a:ext>
                </a:extLst>
              </a:tr>
              <a:tr h="281371">
                <a:tc>
                  <a:txBody>
                    <a:bodyPr/>
                    <a:lstStyle/>
                    <a:p>
                      <a:r>
                        <a:rPr lang="en-US" sz="1050" cap="none" spc="0">
                          <a:solidFill>
                            <a:schemeClr val="tx1"/>
                          </a:solidFill>
                          <a:effectLst/>
                        </a:rPr>
                        <a:t>Smoking Status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Indicates whether the individual is a smoker.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'Smoker' or 'Non-Smoker'</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3386406"/>
                  </a:ext>
                </a:extLst>
              </a:tr>
              <a:tr h="281371">
                <a:tc>
                  <a:txBody>
                    <a:bodyPr/>
                    <a:lstStyle/>
                    <a:p>
                      <a:r>
                        <a:rPr lang="en-US" sz="1050" cap="none" spc="0">
                          <a:solidFill>
                            <a:schemeClr val="tx1"/>
                          </a:solidFill>
                          <a:effectLst/>
                        </a:rPr>
                        <a:t>Region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geographical region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'North', 'South', 'East', 'West'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832799"/>
                  </a:ext>
                </a:extLst>
              </a:tr>
              <a:tr h="408479">
                <a:tc>
                  <a:txBody>
                    <a:bodyPr/>
                    <a:lstStyle/>
                    <a:p>
                      <a:r>
                        <a:rPr lang="en-US" sz="1050" cap="none" spc="0">
                          <a:solidFill>
                            <a:schemeClr val="tx1"/>
                          </a:solidFill>
                          <a:effectLst/>
                        </a:rPr>
                        <a:t>Medical History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dirty="0">
                          <a:solidFill>
                            <a:schemeClr val="tx1"/>
                          </a:solidFill>
                          <a:effectLst/>
                        </a:rPr>
                        <a:t>Information about the individual's historical medical problems.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Categorical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170110"/>
                  </a:ext>
                </a:extLst>
              </a:tr>
              <a:tr h="281371">
                <a:tc>
                  <a:txBody>
                    <a:bodyPr/>
                    <a:lstStyle/>
                    <a:p>
                      <a:r>
                        <a:rPr lang="en-US" sz="1050" cap="none" spc="0">
                          <a:solidFill>
                            <a:schemeClr val="tx1"/>
                          </a:solidFill>
                          <a:effectLst/>
                        </a:rPr>
                        <a:t>Family Medical History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Information about the medical history of the family.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Categorical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0282505"/>
                  </a:ext>
                </a:extLst>
              </a:tr>
              <a:tr h="408479">
                <a:tc>
                  <a:txBody>
                    <a:bodyPr/>
                    <a:lstStyle/>
                    <a:p>
                      <a:r>
                        <a:rPr lang="en-US" sz="1050" cap="none" spc="0">
                          <a:solidFill>
                            <a:schemeClr val="tx1"/>
                          </a:solidFill>
                          <a:effectLst/>
                        </a:rPr>
                        <a:t>Exercise Frequency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frequency of the individual's exercise routine.</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'Never', 'Rarely', 'Occasionally', 'Frequently'</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432987"/>
                  </a:ext>
                </a:extLst>
              </a:tr>
              <a:tr h="281371">
                <a:tc>
                  <a:txBody>
                    <a:bodyPr/>
                    <a:lstStyle/>
                    <a:p>
                      <a:r>
                        <a:rPr lang="en-US" sz="1050" cap="none" spc="0">
                          <a:solidFill>
                            <a:schemeClr val="tx1"/>
                          </a:solidFill>
                          <a:effectLst/>
                        </a:rPr>
                        <a:t>Occupation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occupation of the insured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Categorical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979599"/>
                  </a:ext>
                </a:extLst>
              </a:tr>
              <a:tr h="281371">
                <a:tc>
                  <a:txBody>
                    <a:bodyPr/>
                    <a:lstStyle/>
                    <a:p>
                      <a:r>
                        <a:rPr lang="en-US" sz="1050" cap="none" spc="0">
                          <a:solidFill>
                            <a:schemeClr val="tx1"/>
                          </a:solidFill>
                          <a:effectLst/>
                        </a:rPr>
                        <a:t>Coverage Level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Object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type of insurance plan.</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'Basic', 'Standard', 'Premium'</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3047727"/>
                  </a:ext>
                </a:extLst>
              </a:tr>
              <a:tr h="281371">
                <a:tc>
                  <a:txBody>
                    <a:bodyPr/>
                    <a:lstStyle/>
                    <a:p>
                      <a:r>
                        <a:rPr lang="en-US" sz="1050" cap="none" spc="0">
                          <a:solidFill>
                            <a:schemeClr val="tx1"/>
                          </a:solidFill>
                          <a:effectLst/>
                        </a:rPr>
                        <a:t>Charges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Float</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a:solidFill>
                            <a:schemeClr val="tx1"/>
                          </a:solidFill>
                          <a:effectLst/>
                        </a:rPr>
                        <a:t>The health insurance charges for the individual.</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cap="none" spc="0" dirty="0">
                          <a:solidFill>
                            <a:schemeClr val="tx1"/>
                          </a:solidFill>
                          <a:effectLst/>
                        </a:rPr>
                        <a:t>Float values</a:t>
                      </a:r>
                    </a:p>
                  </a:txBody>
                  <a:tcPr marL="8088" marR="8088" marT="38879" marB="38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72576"/>
                  </a:ext>
                </a:extLst>
              </a:tr>
            </a:tbl>
          </a:graphicData>
        </a:graphic>
      </p:graphicFrame>
    </p:spTree>
    <p:extLst>
      <p:ext uri="{BB962C8B-B14F-4D97-AF65-F5344CB8AC3E}">
        <p14:creationId xmlns:p14="http://schemas.microsoft.com/office/powerpoint/2010/main" val="62597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61B1-F86C-FF59-A986-49614B84FB4E}"/>
              </a:ext>
            </a:extLst>
          </p:cNvPr>
          <p:cNvSpPr>
            <a:spLocks noGrp="1"/>
          </p:cNvSpPr>
          <p:nvPr>
            <p:ph type="title"/>
          </p:nvPr>
        </p:nvSpPr>
        <p:spPr/>
        <p:txBody>
          <a:bodyPr>
            <a:normAutofit/>
          </a:bodyPr>
          <a:lstStyle/>
          <a:p>
            <a:pPr algn="l"/>
            <a:r>
              <a:rPr lang="en-US" sz="2400" dirty="0"/>
              <a:t>Target variable</a:t>
            </a:r>
          </a:p>
        </p:txBody>
      </p:sp>
      <p:sp>
        <p:nvSpPr>
          <p:cNvPr id="7" name="TextBox 6">
            <a:extLst>
              <a:ext uri="{FF2B5EF4-FFF2-40B4-BE49-F238E27FC236}">
                <a16:creationId xmlns:a16="http://schemas.microsoft.com/office/drawing/2014/main" id="{A00AE484-B38A-AB22-9A13-AFB34A9D1C1C}"/>
              </a:ext>
            </a:extLst>
          </p:cNvPr>
          <p:cNvSpPr txBox="1"/>
          <p:nvPr/>
        </p:nvSpPr>
        <p:spPr>
          <a:xfrm>
            <a:off x="457200" y="1346709"/>
            <a:ext cx="7963231" cy="923330"/>
          </a:xfrm>
          <a:prstGeom prst="rect">
            <a:avLst/>
          </a:prstGeom>
          <a:noFill/>
        </p:spPr>
        <p:txBody>
          <a:bodyPr wrap="square">
            <a:spAutoFit/>
          </a:bodyPr>
          <a:lstStyle/>
          <a:p>
            <a:r>
              <a:rPr lang="en-US" dirty="0">
                <a:solidFill>
                  <a:srgbClr val="1F2328"/>
                </a:solidFill>
                <a:latin typeface="-apple-system"/>
              </a:rPr>
              <a:t>T</a:t>
            </a:r>
            <a:r>
              <a:rPr lang="en-US" b="0" i="0" dirty="0">
                <a:solidFill>
                  <a:srgbClr val="1F2328"/>
                </a:solidFill>
                <a:effectLst/>
                <a:latin typeface="-apple-system"/>
              </a:rPr>
              <a:t>he target variable is the 'Charges' column. This variable represents the health insurance charges for the individual and would be the predicted value in the machine learning model.</a:t>
            </a:r>
            <a:endParaRPr lang="en-US" dirty="0"/>
          </a:p>
        </p:txBody>
      </p:sp>
      <p:sp>
        <p:nvSpPr>
          <p:cNvPr id="9" name="TextBox 8">
            <a:extLst>
              <a:ext uri="{FF2B5EF4-FFF2-40B4-BE49-F238E27FC236}">
                <a16:creationId xmlns:a16="http://schemas.microsoft.com/office/drawing/2014/main" id="{3A2E0628-FB93-4424-700B-9FD130DFDA72}"/>
              </a:ext>
            </a:extLst>
          </p:cNvPr>
          <p:cNvSpPr txBox="1"/>
          <p:nvPr/>
        </p:nvSpPr>
        <p:spPr>
          <a:xfrm>
            <a:off x="457200" y="2579127"/>
            <a:ext cx="7541812" cy="1908215"/>
          </a:xfrm>
          <a:prstGeom prst="rect">
            <a:avLst/>
          </a:prstGeom>
          <a:noFill/>
        </p:spPr>
        <p:txBody>
          <a:bodyPr wrap="square">
            <a:spAutoFit/>
          </a:bodyPr>
          <a:lstStyle/>
          <a:p>
            <a:pPr algn="l"/>
            <a:endParaRPr lang="en-US" sz="2800" i="0" dirty="0">
              <a:solidFill>
                <a:srgbClr val="1F2328"/>
              </a:solidFill>
              <a:effectLst/>
              <a:latin typeface="+mj-lt"/>
            </a:endParaRPr>
          </a:p>
          <a:p>
            <a:pPr algn="l"/>
            <a:r>
              <a:rPr lang="en-US" b="0" i="0" dirty="0">
                <a:solidFill>
                  <a:srgbClr val="1F2328"/>
                </a:solidFill>
                <a:effectLst/>
                <a:latin typeface="-apple-system"/>
              </a:rPr>
              <a:t>'Gender', 'smoker', 'region', '</a:t>
            </a:r>
            <a:r>
              <a:rPr lang="en-US" b="0" i="0" dirty="0" err="1">
                <a:solidFill>
                  <a:srgbClr val="1F2328"/>
                </a:solidFill>
                <a:effectLst/>
                <a:latin typeface="-apple-system"/>
              </a:rPr>
              <a:t>medical_history</a:t>
            </a:r>
            <a:r>
              <a:rPr lang="en-US" b="0" i="0" dirty="0">
                <a:solidFill>
                  <a:srgbClr val="1F2328"/>
                </a:solidFill>
                <a:effectLst/>
                <a:latin typeface="-apple-system"/>
              </a:rPr>
              <a:t>', '</a:t>
            </a:r>
            <a:r>
              <a:rPr lang="en-US" b="0" i="0" dirty="0" err="1">
                <a:solidFill>
                  <a:srgbClr val="1F2328"/>
                </a:solidFill>
                <a:effectLst/>
                <a:latin typeface="-apple-system"/>
              </a:rPr>
              <a:t>family_medical_history</a:t>
            </a:r>
            <a:r>
              <a:rPr lang="en-US" b="0" i="0" dirty="0">
                <a:solidFill>
                  <a:srgbClr val="1F2328"/>
                </a:solidFill>
                <a:effectLst/>
                <a:latin typeface="-apple-system"/>
              </a:rPr>
              <a:t>', '</a:t>
            </a:r>
            <a:r>
              <a:rPr lang="en-US" b="0" i="0" dirty="0" err="1">
                <a:solidFill>
                  <a:srgbClr val="1F2328"/>
                </a:solidFill>
                <a:effectLst/>
                <a:latin typeface="-apple-system"/>
              </a:rPr>
              <a:t>exercise_frequency</a:t>
            </a:r>
            <a:r>
              <a:rPr lang="en-US" b="0" i="0" dirty="0">
                <a:solidFill>
                  <a:srgbClr val="1F2328"/>
                </a:solidFill>
                <a:effectLst/>
                <a:latin typeface="-apple-system"/>
              </a:rPr>
              <a:t>', 'occupation', and '</a:t>
            </a:r>
            <a:r>
              <a:rPr lang="en-US" b="0" i="0" dirty="0" err="1">
                <a:solidFill>
                  <a:srgbClr val="1F2328"/>
                </a:solidFill>
                <a:effectLst/>
                <a:latin typeface="-apple-system"/>
              </a:rPr>
              <a:t>coverage_level</a:t>
            </a:r>
            <a:r>
              <a:rPr lang="en-US" b="0" i="0" dirty="0">
                <a:solidFill>
                  <a:srgbClr val="1F2328"/>
                </a:solidFill>
                <a:effectLst/>
                <a:latin typeface="-apple-system"/>
              </a:rPr>
              <a:t>' can be used as variables for predicting machine learning models. These variables represent categorical features, and depending on the nature of your predictive task, they can be valuable predictors for your model.</a:t>
            </a:r>
          </a:p>
        </p:txBody>
      </p:sp>
      <p:sp>
        <p:nvSpPr>
          <p:cNvPr id="11" name="TextBox 10">
            <a:extLst>
              <a:ext uri="{FF2B5EF4-FFF2-40B4-BE49-F238E27FC236}">
                <a16:creationId xmlns:a16="http://schemas.microsoft.com/office/drawing/2014/main" id="{CA176B09-C583-7BD8-DE1D-46D9604EFE8C}"/>
              </a:ext>
            </a:extLst>
          </p:cNvPr>
          <p:cNvSpPr txBox="1"/>
          <p:nvPr/>
        </p:nvSpPr>
        <p:spPr>
          <a:xfrm>
            <a:off x="457200" y="2422408"/>
            <a:ext cx="4572000" cy="461665"/>
          </a:xfrm>
          <a:prstGeom prst="rect">
            <a:avLst/>
          </a:prstGeom>
          <a:noFill/>
        </p:spPr>
        <p:txBody>
          <a:bodyPr wrap="square">
            <a:spAutoFit/>
          </a:bodyPr>
          <a:lstStyle/>
          <a:p>
            <a:r>
              <a:rPr lang="en-US" sz="2400" dirty="0"/>
              <a:t>Features/ Predictors</a:t>
            </a:r>
          </a:p>
        </p:txBody>
      </p:sp>
    </p:spTree>
    <p:extLst>
      <p:ext uri="{BB962C8B-B14F-4D97-AF65-F5344CB8AC3E}">
        <p14:creationId xmlns:p14="http://schemas.microsoft.com/office/powerpoint/2010/main" val="363663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stribution of health insurance&#10;&#10;Description automatically generated">
            <a:extLst>
              <a:ext uri="{FF2B5EF4-FFF2-40B4-BE49-F238E27FC236}">
                <a16:creationId xmlns:a16="http://schemas.microsoft.com/office/drawing/2014/main" id="{1CB10C29-4550-F2CF-205F-D08DDBC94F1D}"/>
              </a:ext>
            </a:extLst>
          </p:cNvPr>
          <p:cNvPicPr>
            <a:picLocks noChangeAspect="1"/>
          </p:cNvPicPr>
          <p:nvPr/>
        </p:nvPicPr>
        <p:blipFill>
          <a:blip r:embed="rId2"/>
          <a:stretch>
            <a:fillRect/>
          </a:stretch>
        </p:blipFill>
        <p:spPr>
          <a:xfrm>
            <a:off x="12051" y="1415332"/>
            <a:ext cx="4483749" cy="3514476"/>
          </a:xfrm>
          <a:prstGeom prst="rect">
            <a:avLst/>
          </a:prstGeom>
          <a:noFill/>
        </p:spPr>
      </p:pic>
      <p:pic>
        <p:nvPicPr>
          <p:cNvPr id="7" name="Content Placeholder 6" descr="A graph of smoking status&#10;&#10;Description automatically generated">
            <a:extLst>
              <a:ext uri="{FF2B5EF4-FFF2-40B4-BE49-F238E27FC236}">
                <a16:creationId xmlns:a16="http://schemas.microsoft.com/office/drawing/2014/main" id="{0AD2547C-89EC-F424-6A80-2E3EF8D46F04}"/>
              </a:ext>
            </a:extLst>
          </p:cNvPr>
          <p:cNvPicPr>
            <a:picLocks noGrp="1" noChangeAspect="1"/>
          </p:cNvPicPr>
          <p:nvPr>
            <p:ph sz="half" idx="2"/>
          </p:nvPr>
        </p:nvPicPr>
        <p:blipFill>
          <a:blip r:embed="rId3"/>
          <a:stretch>
            <a:fillRect/>
          </a:stretch>
        </p:blipFill>
        <p:spPr>
          <a:xfrm>
            <a:off x="4648199" y="1415332"/>
            <a:ext cx="4416287" cy="3514477"/>
          </a:xfrm>
        </p:spPr>
      </p:pic>
      <p:sp>
        <p:nvSpPr>
          <p:cNvPr id="9" name="Title 8">
            <a:extLst>
              <a:ext uri="{FF2B5EF4-FFF2-40B4-BE49-F238E27FC236}">
                <a16:creationId xmlns:a16="http://schemas.microsoft.com/office/drawing/2014/main" id="{DE7FA4B7-DED9-20E2-98CB-F99E7611BC84}"/>
              </a:ext>
            </a:extLst>
          </p:cNvPr>
          <p:cNvSpPr>
            <a:spLocks noGrp="1"/>
          </p:cNvSpPr>
          <p:nvPr>
            <p:ph type="title"/>
          </p:nvPr>
        </p:nvSpPr>
        <p:spPr/>
        <p:txBody>
          <a:bodyPr>
            <a:normAutofit/>
          </a:bodyPr>
          <a:lstStyle/>
          <a:p>
            <a:r>
              <a:rPr lang="en-US" sz="2400"/>
              <a:t>Exploratory Data </a:t>
            </a:r>
            <a:r>
              <a:rPr lang="en-US" sz="2400" dirty="0"/>
              <a:t>A</a:t>
            </a:r>
            <a:r>
              <a:rPr lang="en-US" sz="2400"/>
              <a:t>nalysis</a:t>
            </a:r>
            <a:endParaRPr lang="en-US" sz="2400" dirty="0"/>
          </a:p>
        </p:txBody>
      </p:sp>
    </p:spTree>
    <p:extLst>
      <p:ext uri="{BB962C8B-B14F-4D97-AF65-F5344CB8AC3E}">
        <p14:creationId xmlns:p14="http://schemas.microsoft.com/office/powerpoint/2010/main" val="228338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relationship between age and charges&#10;&#10;Description automatically generated">
            <a:extLst>
              <a:ext uri="{FF2B5EF4-FFF2-40B4-BE49-F238E27FC236}">
                <a16:creationId xmlns:a16="http://schemas.microsoft.com/office/drawing/2014/main" id="{BCE3691F-568B-76FE-F0AF-9D015BBC45A5}"/>
              </a:ext>
            </a:extLst>
          </p:cNvPr>
          <p:cNvPicPr>
            <a:picLocks noGrp="1" noChangeAspect="1"/>
          </p:cNvPicPr>
          <p:nvPr>
            <p:ph sz="half" idx="1"/>
          </p:nvPr>
        </p:nvPicPr>
        <p:blipFill>
          <a:blip r:embed="rId2"/>
          <a:stretch>
            <a:fillRect/>
          </a:stretch>
        </p:blipFill>
        <p:spPr>
          <a:xfrm>
            <a:off x="71563" y="1089328"/>
            <a:ext cx="4576636" cy="3800723"/>
          </a:xfrm>
        </p:spPr>
      </p:pic>
      <p:pic>
        <p:nvPicPr>
          <p:cNvPr id="8" name="Content Placeholder 7" descr="A blue and orange rectangular bars&#10;&#10;Description automatically generated">
            <a:extLst>
              <a:ext uri="{FF2B5EF4-FFF2-40B4-BE49-F238E27FC236}">
                <a16:creationId xmlns:a16="http://schemas.microsoft.com/office/drawing/2014/main" id="{184F4753-CF3C-416E-1E03-1B1097A5215E}"/>
              </a:ext>
            </a:extLst>
          </p:cNvPr>
          <p:cNvPicPr>
            <a:picLocks noGrp="1" noChangeAspect="1"/>
          </p:cNvPicPr>
          <p:nvPr>
            <p:ph sz="half" idx="2"/>
          </p:nvPr>
        </p:nvPicPr>
        <p:blipFill>
          <a:blip r:embed="rId3"/>
          <a:stretch>
            <a:fillRect/>
          </a:stretch>
        </p:blipFill>
        <p:spPr>
          <a:xfrm>
            <a:off x="4648199" y="1089328"/>
            <a:ext cx="4424237" cy="3800724"/>
          </a:xfrm>
        </p:spPr>
      </p:pic>
    </p:spTree>
    <p:extLst>
      <p:ext uri="{BB962C8B-B14F-4D97-AF65-F5344CB8AC3E}">
        <p14:creationId xmlns:p14="http://schemas.microsoft.com/office/powerpoint/2010/main" val="87494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different colored squares&#10;&#10;Description automatically generated">
            <a:extLst>
              <a:ext uri="{FF2B5EF4-FFF2-40B4-BE49-F238E27FC236}">
                <a16:creationId xmlns:a16="http://schemas.microsoft.com/office/drawing/2014/main" id="{AB8BCC3B-EF03-3C78-609A-1FDF69B0A258}"/>
              </a:ext>
            </a:extLst>
          </p:cNvPr>
          <p:cNvPicPr>
            <a:picLocks noGrp="1" noChangeAspect="1"/>
          </p:cNvPicPr>
          <p:nvPr>
            <p:ph sz="half" idx="1"/>
          </p:nvPr>
        </p:nvPicPr>
        <p:blipFill>
          <a:blip r:embed="rId2"/>
          <a:stretch>
            <a:fillRect/>
          </a:stretch>
        </p:blipFill>
        <p:spPr>
          <a:xfrm>
            <a:off x="0" y="938254"/>
            <a:ext cx="4495800" cy="3935895"/>
          </a:xfrm>
        </p:spPr>
      </p:pic>
      <p:pic>
        <p:nvPicPr>
          <p:cNvPr id="8" name="Content Placeholder 7" descr="A diagram of a relationship between bmi and charges&#10;&#10;Description automatically generated">
            <a:extLst>
              <a:ext uri="{FF2B5EF4-FFF2-40B4-BE49-F238E27FC236}">
                <a16:creationId xmlns:a16="http://schemas.microsoft.com/office/drawing/2014/main" id="{202FED8C-874F-7AB5-DC21-587C409CB875}"/>
              </a:ext>
            </a:extLst>
          </p:cNvPr>
          <p:cNvPicPr>
            <a:picLocks noGrp="1" noChangeAspect="1"/>
          </p:cNvPicPr>
          <p:nvPr>
            <p:ph sz="half" idx="2"/>
          </p:nvPr>
        </p:nvPicPr>
        <p:blipFill>
          <a:blip r:embed="rId3"/>
          <a:stretch>
            <a:fillRect/>
          </a:stretch>
        </p:blipFill>
        <p:spPr>
          <a:xfrm>
            <a:off x="4560736" y="938253"/>
            <a:ext cx="4495800" cy="3935895"/>
          </a:xfrm>
        </p:spPr>
      </p:pic>
    </p:spTree>
    <p:extLst>
      <p:ext uri="{BB962C8B-B14F-4D97-AF65-F5344CB8AC3E}">
        <p14:creationId xmlns:p14="http://schemas.microsoft.com/office/powerpoint/2010/main" val="8964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different colored rhombuses&#10;&#10;Description automatically generated">
            <a:extLst>
              <a:ext uri="{FF2B5EF4-FFF2-40B4-BE49-F238E27FC236}">
                <a16:creationId xmlns:a16="http://schemas.microsoft.com/office/drawing/2014/main" id="{05043AE8-A110-E6EB-2B64-BD660F053DD0}"/>
              </a:ext>
            </a:extLst>
          </p:cNvPr>
          <p:cNvPicPr>
            <a:picLocks noGrp="1" noChangeAspect="1"/>
          </p:cNvPicPr>
          <p:nvPr>
            <p:ph sz="half" idx="1"/>
          </p:nvPr>
        </p:nvPicPr>
        <p:blipFill>
          <a:blip r:embed="rId2"/>
          <a:stretch>
            <a:fillRect/>
          </a:stretch>
        </p:blipFill>
        <p:spPr>
          <a:xfrm>
            <a:off x="151075" y="1240403"/>
            <a:ext cx="4344725" cy="3641698"/>
          </a:xfrm>
        </p:spPr>
      </p:pic>
      <p:pic>
        <p:nvPicPr>
          <p:cNvPr id="8" name="Content Placeholder 7" descr="A screenshot of a computer screen&#10;&#10;Description automatically generated">
            <a:extLst>
              <a:ext uri="{FF2B5EF4-FFF2-40B4-BE49-F238E27FC236}">
                <a16:creationId xmlns:a16="http://schemas.microsoft.com/office/drawing/2014/main" id="{B3672852-A36E-64A3-25A4-706250B99625}"/>
              </a:ext>
            </a:extLst>
          </p:cNvPr>
          <p:cNvPicPr>
            <a:picLocks noGrp="1" noChangeAspect="1"/>
          </p:cNvPicPr>
          <p:nvPr>
            <p:ph sz="half" idx="2"/>
          </p:nvPr>
        </p:nvPicPr>
        <p:blipFill>
          <a:blip r:embed="rId3"/>
          <a:stretch>
            <a:fillRect/>
          </a:stretch>
        </p:blipFill>
        <p:spPr>
          <a:xfrm>
            <a:off x="4325510" y="1121133"/>
            <a:ext cx="4663643" cy="3760968"/>
          </a:xfrm>
        </p:spPr>
      </p:pic>
    </p:spTree>
    <p:extLst>
      <p:ext uri="{BB962C8B-B14F-4D97-AF65-F5344CB8AC3E}">
        <p14:creationId xmlns:p14="http://schemas.microsoft.com/office/powerpoint/2010/main" val="2828916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500</TotalTime>
  <Words>834</Words>
  <Application>Microsoft Office PowerPoint</Application>
  <PresentationFormat>On-screen Show (16:9)</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Courier New</vt:lpstr>
      <vt:lpstr>Söhne</vt:lpstr>
      <vt:lpstr>Office Theme</vt:lpstr>
      <vt:lpstr>PowerPoint Presentation</vt:lpstr>
      <vt:lpstr>Introduction</vt:lpstr>
      <vt:lpstr>Dataset Overview</vt:lpstr>
      <vt:lpstr>Data Dictionary</vt:lpstr>
      <vt:lpstr>Target variable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Model Evaluation Results</vt:lpstr>
      <vt:lpstr>Model building with Decision Tree and Random Forest Regressor</vt:lpstr>
      <vt:lpstr>PowerPoint Presentation</vt:lpstr>
      <vt:lpstr>PowerPoint Presentation</vt:lpstr>
      <vt:lpstr>Conclusion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Shreya Ayireddy</cp:lastModifiedBy>
  <cp:revision>4</cp:revision>
  <dcterms:created xsi:type="dcterms:W3CDTF">2019-02-27T15:38:32Z</dcterms:created>
  <dcterms:modified xsi:type="dcterms:W3CDTF">2024-03-31T17:17:10Z</dcterms:modified>
</cp:coreProperties>
</file>