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sldIdLst>
    <p:sldId id="256" r:id="rId5"/>
    <p:sldId id="257" r:id="rId6"/>
    <p:sldId id="276" r:id="rId7"/>
    <p:sldId id="279" r:id="rId8"/>
    <p:sldId id="280" r:id="rId9"/>
    <p:sldId id="258" r:id="rId10"/>
    <p:sldId id="278" r:id="rId11"/>
    <p:sldId id="266" r:id="rId12"/>
    <p:sldId id="281" r:id="rId13"/>
    <p:sldId id="261" r:id="rId14"/>
    <p:sldId id="282" r:id="rId15"/>
    <p:sldId id="289" r:id="rId16"/>
    <p:sldId id="260" r:id="rId17"/>
    <p:sldId id="290" r:id="rId18"/>
    <p:sldId id="291" r:id="rId19"/>
    <p:sldId id="267" r:id="rId20"/>
    <p:sldId id="285" r:id="rId21"/>
    <p:sldId id="287"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18"/>
  </p:normalViewPr>
  <p:slideViewPr>
    <p:cSldViewPr snapToGrid="0">
      <p:cViewPr>
        <p:scale>
          <a:sx n="40" d="100"/>
          <a:sy n="40" d="100"/>
        </p:scale>
        <p:origin x="1684" y="552"/>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7/17/2023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7/17/2023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7/17/2023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7/17/2023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7/17/2023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7/17/2023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7/17/2023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7/17/2023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7/17/2023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dirty="0"/>
              <a:t>Click icon to add picture</a:t>
            </a:r>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dirty="0"/>
              <a:t>Click icon to add picture</a:t>
            </a:r>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dirty="0"/>
              <a:t>Click icon to add picture</a:t>
            </a:r>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dirty="0"/>
              <a:t>Click icon to add picture</a:t>
            </a:r>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7/17/2023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dirty="0"/>
              <a:t>Click icon to add picture</a:t>
            </a:r>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dirty="0"/>
              <a:t>Click icon to add picture</a:t>
            </a:r>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dirty="0"/>
              <a:t>Click icon to add picture</a:t>
            </a:r>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dirty="0"/>
              <a:t>Click icon to add picture</a:t>
            </a:r>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dirty="0"/>
              <a:t>Click icon to add picture</a:t>
            </a:r>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dirty="0"/>
              <a:t>Click icon to add picture</a:t>
            </a:r>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dirty="0"/>
              <a:t>Click icon to add picture</a:t>
            </a:r>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dirty="0"/>
              <a:t>Click icon to add picture</a:t>
            </a:r>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7/17/2023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7/17/2023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mailto:gloriyaantony121@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ayirolg/Super-Store-Analysis" TargetMode="Externa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670560"/>
            <a:ext cx="7096933" cy="2387600"/>
          </a:xfrm>
        </p:spPr>
        <p:txBody>
          <a:bodyPr/>
          <a:lstStyle/>
          <a:p>
            <a:r>
              <a:rPr lang="en-US" dirty="0"/>
              <a:t>GLORIYA ANTONY</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2827739"/>
            <a:ext cx="9500507" cy="2387600"/>
          </a:xfrm>
        </p:spPr>
        <p:txBody>
          <a:bodyPr/>
          <a:lstStyle/>
          <a:p>
            <a:r>
              <a:rPr lang="en-US" sz="2400" dirty="0">
                <a:hlinkClick r:id="rId2"/>
              </a:rPr>
              <a:t>gloriyaantony121@gmail.com</a:t>
            </a:r>
            <a:endParaRPr lang="en-US" sz="2400" dirty="0"/>
          </a:p>
          <a:p>
            <a:r>
              <a:rPr lang="en-US" sz="2400" dirty="0"/>
              <a:t>DGT</a:t>
            </a:r>
          </a:p>
          <a:p>
            <a:r>
              <a:rPr lang="en-US" sz="2400" dirty="0"/>
              <a:t>College Of Engineering, Kidangoor</a:t>
            </a:r>
          </a:p>
          <a:p>
            <a:r>
              <a:rPr lang="en-US" sz="2400" dirty="0"/>
              <a:t>Kerala</a:t>
            </a:r>
          </a:p>
          <a:p>
            <a:r>
              <a:rPr lang="en-US" sz="2400" dirty="0"/>
              <a:t>Data Analytics/[13/06/2023-24/07/2023]</a:t>
            </a:r>
          </a:p>
          <a:p>
            <a:endParaRPr lang="en-US" dirty="0"/>
          </a:p>
        </p:txBody>
      </p:sp>
      <p:pic>
        <p:nvPicPr>
          <p:cNvPr id="5" name="Picture 4">
            <a:extLst>
              <a:ext uri="{FF2B5EF4-FFF2-40B4-BE49-F238E27FC236}">
                <a16:creationId xmlns:a16="http://schemas.microsoft.com/office/drawing/2014/main" id="{768447DC-2331-DFB1-0054-519632CEC521}"/>
              </a:ext>
            </a:extLst>
          </p:cNvPr>
          <p:cNvPicPr>
            <a:picLocks noChangeAspect="1"/>
          </p:cNvPicPr>
          <p:nvPr/>
        </p:nvPicPr>
        <p:blipFill>
          <a:blip r:embed="rId3"/>
          <a:stretch>
            <a:fillRect/>
          </a:stretch>
        </p:blipFill>
        <p:spPr>
          <a:xfrm>
            <a:off x="1167493" y="868631"/>
            <a:ext cx="1095073" cy="1323470"/>
          </a:xfrm>
          <a:prstGeom prst="rect">
            <a:avLst/>
          </a:prstGeom>
        </p:spPr>
      </p:pic>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124755" y="0"/>
            <a:ext cx="9779183" cy="1325563"/>
          </a:xfrm>
        </p:spPr>
        <p:txBody>
          <a:bodyPr/>
          <a:lstStyle/>
          <a:p>
            <a:r>
              <a:rPr lang="en-US" sz="4000" dirty="0"/>
              <a:t>Modelling techniques, methodologies, and frameworks were applied:</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7/17/2023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10</a:t>
            </a:fld>
            <a:endParaRPr lang="en-US" dirty="0"/>
          </a:p>
        </p:txBody>
      </p:sp>
      <p:sp>
        <p:nvSpPr>
          <p:cNvPr id="9" name="Content Placeholder 8">
            <a:extLst>
              <a:ext uri="{FF2B5EF4-FFF2-40B4-BE49-F238E27FC236}">
                <a16:creationId xmlns:a16="http://schemas.microsoft.com/office/drawing/2014/main" id="{F33186D3-F1C5-00D2-5918-7AC009C23A12}"/>
              </a:ext>
            </a:extLst>
          </p:cNvPr>
          <p:cNvSpPr>
            <a:spLocks noGrp="1"/>
          </p:cNvSpPr>
          <p:nvPr>
            <p:ph idx="1"/>
          </p:nvPr>
        </p:nvSpPr>
        <p:spPr>
          <a:xfrm>
            <a:off x="694935" y="1690688"/>
            <a:ext cx="9779182" cy="4497721"/>
          </a:xfrm>
        </p:spPr>
        <p:txBody>
          <a:bodyPr/>
          <a:lstStyle/>
          <a:p>
            <a:pPr marL="342900" indent="-342900">
              <a:buFont typeface="Arial" panose="020B0604020202020204" pitchFamily="34" charset="0"/>
              <a:buChar char="•"/>
            </a:pPr>
            <a:r>
              <a:rPr lang="en-US" b="1" dirty="0"/>
              <a:t>Exploratory Data Analysis (EDA): </a:t>
            </a:r>
            <a:r>
              <a:rPr lang="en-US" dirty="0"/>
              <a:t>EDA techniques were employed to gain initial insights into the dataset. This included data visualization through charts, graphs, and plots to understand the distribution of variables, identify outliers, and detect patterns or relationships between different variables.</a:t>
            </a:r>
          </a:p>
          <a:p>
            <a:pPr marL="342900" indent="-342900">
              <a:buFont typeface="Arial" panose="020B0604020202020204" pitchFamily="34" charset="0"/>
              <a:buChar char="•"/>
            </a:pPr>
            <a:r>
              <a:rPr lang="en-US" b="1" dirty="0"/>
              <a:t>Statistical Analysis: </a:t>
            </a:r>
            <a:r>
              <a:rPr lang="en-US" dirty="0"/>
              <a:t>Utilized to uncover correlations, trends, and patterns within the Superstore dataset. These techniques helped in understanding the impact of various factors on sales, customer behavior, and operational efficiency.</a:t>
            </a:r>
          </a:p>
        </p:txBody>
      </p:sp>
    </p:spTree>
    <p:extLst>
      <p:ext uri="{BB962C8B-B14F-4D97-AF65-F5344CB8AC3E}">
        <p14:creationId xmlns:p14="http://schemas.microsoft.com/office/powerpoint/2010/main" val="1527386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124755" y="0"/>
            <a:ext cx="9779183" cy="1325563"/>
          </a:xfrm>
        </p:spPr>
        <p:txBody>
          <a:bodyPr/>
          <a:lstStyle/>
          <a:p>
            <a:r>
              <a:rPr lang="en-US" sz="4000" dirty="0"/>
              <a:t>Modelling techniques, methodologies, and frameworks were applied:</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11</a:t>
            </a:fld>
            <a:endParaRPr lang="en-US" dirty="0"/>
          </a:p>
        </p:txBody>
      </p:sp>
      <p:sp>
        <p:nvSpPr>
          <p:cNvPr id="9" name="Content Placeholder 8">
            <a:extLst>
              <a:ext uri="{FF2B5EF4-FFF2-40B4-BE49-F238E27FC236}">
                <a16:creationId xmlns:a16="http://schemas.microsoft.com/office/drawing/2014/main" id="{F33186D3-F1C5-00D2-5918-7AC009C23A12}"/>
              </a:ext>
            </a:extLst>
          </p:cNvPr>
          <p:cNvSpPr>
            <a:spLocks noGrp="1"/>
          </p:cNvSpPr>
          <p:nvPr>
            <p:ph idx="1"/>
          </p:nvPr>
        </p:nvSpPr>
        <p:spPr>
          <a:xfrm>
            <a:off x="381001" y="1325563"/>
            <a:ext cx="11686243" cy="5155448"/>
          </a:xfrm>
        </p:spPr>
        <p:txBody>
          <a:bodyPr/>
          <a:lstStyle/>
          <a:p>
            <a:pPr marL="457200" indent="-457200">
              <a:buFont typeface="Arial" panose="020B0604020202020204" pitchFamily="34" charset="0"/>
              <a:buChar char="•"/>
            </a:pPr>
            <a:r>
              <a:rPr lang="en-US" b="1" dirty="0"/>
              <a:t>Customer Segmentation</a:t>
            </a:r>
            <a:r>
              <a:rPr lang="en-US" dirty="0"/>
              <a:t>: applied o categorize customers based on           their attributes and buying behavior. This allowed for the identification of distinct customer groups with specific needs and preferences, enabling targeted marketing strategies.</a:t>
            </a:r>
          </a:p>
          <a:p>
            <a:pPr marL="457200" indent="-457200">
              <a:buFont typeface="Arial" panose="020B0604020202020204" pitchFamily="34" charset="0"/>
              <a:buChar char="•"/>
            </a:pPr>
            <a:r>
              <a:rPr lang="en-US" b="1" dirty="0"/>
              <a:t>Data Visualization: </a:t>
            </a:r>
            <a:r>
              <a:rPr lang="en-US" dirty="0"/>
              <a:t>Advanced data visualization techniques using tools like Python libraries (e.g., Matplotlib, Seaborn) were used to create visually appealing and informative charts, graphs, and dashboards. These visualizations facilitated the effective communication of analysis results and provided a clear representation of key findings. These modelling techniques, methodologies, and frameworks formed the foundation of the "Analysis of Superstore dataset" project for Data Analytics, ensuring a systematic and data-driven approach to extract valuable insights from the dataset.</a:t>
            </a:r>
            <a:endParaRPr lang="en-IN" dirty="0"/>
          </a:p>
        </p:txBody>
      </p:sp>
    </p:spTree>
    <p:extLst>
      <p:ext uri="{BB962C8B-B14F-4D97-AF65-F5344CB8AC3E}">
        <p14:creationId xmlns:p14="http://schemas.microsoft.com/office/powerpoint/2010/main" val="2582315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374093" y="-351768"/>
            <a:ext cx="9779183" cy="1325563"/>
          </a:xfrm>
        </p:spPr>
        <p:txBody>
          <a:bodyPr/>
          <a:lstStyle/>
          <a:p>
            <a:r>
              <a:rPr lang="en-US" dirty="0"/>
              <a:t>DATA SET</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12</a:t>
            </a:fld>
            <a:endParaRPr lang="en-US" dirty="0"/>
          </a:p>
        </p:txBody>
      </p:sp>
      <p:sp>
        <p:nvSpPr>
          <p:cNvPr id="8" name="Content Placeholder 7">
            <a:extLst>
              <a:ext uri="{FF2B5EF4-FFF2-40B4-BE49-F238E27FC236}">
                <a16:creationId xmlns:a16="http://schemas.microsoft.com/office/drawing/2014/main" id="{64B006F9-2277-1B14-8B84-22E0D2F896B6}"/>
              </a:ext>
            </a:extLst>
          </p:cNvPr>
          <p:cNvSpPr>
            <a:spLocks noGrp="1"/>
          </p:cNvSpPr>
          <p:nvPr>
            <p:ph idx="1"/>
          </p:nvPr>
        </p:nvSpPr>
        <p:spPr>
          <a:xfrm>
            <a:off x="237049" y="1125037"/>
            <a:ext cx="10559287" cy="5231313"/>
          </a:xfrm>
        </p:spPr>
        <p:txBody>
          <a:bodyPr/>
          <a:lstStyle/>
          <a:p>
            <a:pPr marL="457200" indent="-457200">
              <a:buFont typeface="Arial" panose="020B0604020202020204" pitchFamily="34" charset="0"/>
              <a:buChar char="•"/>
            </a:pPr>
            <a:r>
              <a:rPr lang="en-IN" dirty="0"/>
              <a:t>DATA set URL:  </a:t>
            </a:r>
          </a:p>
          <a:p>
            <a:pPr marL="457200" indent="-457200">
              <a:buFont typeface="Arial" panose="020B0604020202020204" pitchFamily="34" charset="0"/>
              <a:buChar char="•"/>
            </a:pPr>
            <a:r>
              <a:rPr lang="en-IN" dirty="0"/>
              <a:t>https://github.com/ayirolg/Super-Store-Analysis/blob/main/SampleSuperstore.csv</a:t>
            </a:r>
          </a:p>
          <a:p>
            <a:pPr marL="457200" indent="-457200">
              <a:buFont typeface="Arial" panose="020B0604020202020204" pitchFamily="34" charset="0"/>
              <a:buChar char="•"/>
            </a:pPr>
            <a:r>
              <a:rPr lang="en-IN" dirty="0"/>
              <a:t>About the dataset: </a:t>
            </a:r>
            <a:r>
              <a:rPr lang="en-US" sz="2800" dirty="0"/>
              <a:t>the dataset provides information about the sales and profit from a supermarket.</a:t>
            </a:r>
          </a:p>
          <a:p>
            <a:pPr marL="457200" indent="-457200">
              <a:buFont typeface="Arial" panose="020B0604020202020204" pitchFamily="34" charset="0"/>
              <a:buChar char="•"/>
            </a:pPr>
            <a:r>
              <a:rPr lang="en-US" sz="2800" b="1" dirty="0"/>
              <a:t>Dataset details </a:t>
            </a:r>
            <a:r>
              <a:rPr lang="en-US" sz="2800" dirty="0"/>
              <a:t>: the dataset contains the following dataset </a:t>
            </a:r>
            <a:br>
              <a:rPr lang="en-US" sz="2800" dirty="0"/>
            </a:br>
            <a:br>
              <a:rPr lang="en-US" sz="1800" dirty="0"/>
            </a:br>
            <a:endParaRPr lang="en-IN" dirty="0"/>
          </a:p>
          <a:p>
            <a:endParaRPr lang="en-IN" dirty="0"/>
          </a:p>
          <a:p>
            <a:endParaRPr lang="en-IN" dirty="0"/>
          </a:p>
        </p:txBody>
      </p:sp>
      <p:graphicFrame>
        <p:nvGraphicFramePr>
          <p:cNvPr id="9" name="Table 9">
            <a:extLst>
              <a:ext uri="{FF2B5EF4-FFF2-40B4-BE49-F238E27FC236}">
                <a16:creationId xmlns:a16="http://schemas.microsoft.com/office/drawing/2014/main" id="{3F0DCDCC-00A1-8647-87DA-C24DAE914CC0}"/>
              </a:ext>
            </a:extLst>
          </p:cNvPr>
          <p:cNvGraphicFramePr>
            <a:graphicFrameLocks noGrp="1"/>
          </p:cNvGraphicFramePr>
          <p:nvPr/>
        </p:nvGraphicFramePr>
        <p:xfrm>
          <a:off x="684462" y="3992592"/>
          <a:ext cx="9967496" cy="2212516"/>
        </p:xfrm>
        <a:graphic>
          <a:graphicData uri="http://schemas.openxmlformats.org/drawingml/2006/table">
            <a:tbl>
              <a:tblPr firstRow="1" bandRow="1">
                <a:tableStyleId>{5C22544A-7EE6-4342-B048-85BDC9FD1C3A}</a:tableStyleId>
              </a:tblPr>
              <a:tblGrid>
                <a:gridCol w="4983748">
                  <a:extLst>
                    <a:ext uri="{9D8B030D-6E8A-4147-A177-3AD203B41FA5}">
                      <a16:colId xmlns:a16="http://schemas.microsoft.com/office/drawing/2014/main" val="4087068602"/>
                    </a:ext>
                  </a:extLst>
                </a:gridCol>
                <a:gridCol w="4983748">
                  <a:extLst>
                    <a:ext uri="{9D8B030D-6E8A-4147-A177-3AD203B41FA5}">
                      <a16:colId xmlns:a16="http://schemas.microsoft.com/office/drawing/2014/main" val="4067986749"/>
                    </a:ext>
                  </a:extLst>
                </a:gridCol>
              </a:tblGrid>
              <a:tr h="553129">
                <a:tc>
                  <a:txBody>
                    <a:bodyPr/>
                    <a:lstStyle/>
                    <a:p>
                      <a:pPr algn="ctr"/>
                      <a:r>
                        <a:rPr lang="en-IN" sz="2400" dirty="0"/>
                        <a:t>SIZE</a:t>
                      </a:r>
                    </a:p>
                  </a:txBody>
                  <a:tcPr/>
                </a:tc>
                <a:tc>
                  <a:txBody>
                    <a:bodyPr/>
                    <a:lstStyle/>
                    <a:p>
                      <a:pPr algn="ctr"/>
                      <a:r>
                        <a:rPr lang="en-IN" sz="2400" dirty="0"/>
                        <a:t>543 KB</a:t>
                      </a:r>
                    </a:p>
                  </a:txBody>
                  <a:tcPr/>
                </a:tc>
                <a:extLst>
                  <a:ext uri="{0D108BD9-81ED-4DB2-BD59-A6C34878D82A}">
                    <a16:rowId xmlns:a16="http://schemas.microsoft.com/office/drawing/2014/main" val="3576206813"/>
                  </a:ext>
                </a:extLst>
              </a:tr>
              <a:tr h="553129">
                <a:tc>
                  <a:txBody>
                    <a:bodyPr/>
                    <a:lstStyle/>
                    <a:p>
                      <a:pPr algn="ctr"/>
                      <a:r>
                        <a:rPr lang="en-IN" sz="2400" dirty="0"/>
                        <a:t>NO. OF COLUMNS</a:t>
                      </a:r>
                    </a:p>
                  </a:txBody>
                  <a:tcPr/>
                </a:tc>
                <a:tc>
                  <a:txBody>
                    <a:bodyPr/>
                    <a:lstStyle/>
                    <a:p>
                      <a:pPr algn="ctr"/>
                      <a:r>
                        <a:rPr lang="en-IN" sz="2400" dirty="0"/>
                        <a:t>21</a:t>
                      </a:r>
                    </a:p>
                  </a:txBody>
                  <a:tcPr/>
                </a:tc>
                <a:extLst>
                  <a:ext uri="{0D108BD9-81ED-4DB2-BD59-A6C34878D82A}">
                    <a16:rowId xmlns:a16="http://schemas.microsoft.com/office/drawing/2014/main" val="925973624"/>
                  </a:ext>
                </a:extLst>
              </a:tr>
              <a:tr h="553129">
                <a:tc>
                  <a:txBody>
                    <a:bodyPr/>
                    <a:lstStyle/>
                    <a:p>
                      <a:pPr algn="ctr"/>
                      <a:r>
                        <a:rPr lang="en-IN" sz="2400" dirty="0"/>
                        <a:t>NO. OF ROWS</a:t>
                      </a:r>
                    </a:p>
                  </a:txBody>
                  <a:tcPr/>
                </a:tc>
                <a:tc>
                  <a:txBody>
                    <a:bodyPr/>
                    <a:lstStyle/>
                    <a:p>
                      <a:pPr algn="ctr"/>
                      <a:r>
                        <a:rPr lang="en-IN" sz="2400" dirty="0"/>
                        <a:t>9994</a:t>
                      </a:r>
                    </a:p>
                  </a:txBody>
                  <a:tcPr/>
                </a:tc>
                <a:extLst>
                  <a:ext uri="{0D108BD9-81ED-4DB2-BD59-A6C34878D82A}">
                    <a16:rowId xmlns:a16="http://schemas.microsoft.com/office/drawing/2014/main" val="1518862291"/>
                  </a:ext>
                </a:extLst>
              </a:tr>
              <a:tr h="553129">
                <a:tc>
                  <a:txBody>
                    <a:bodyPr/>
                    <a:lstStyle/>
                    <a:p>
                      <a:pPr algn="ctr"/>
                      <a:r>
                        <a:rPr lang="en-IN" sz="2400" dirty="0"/>
                        <a:t>ORIGINAL FILE FORMAT</a:t>
                      </a:r>
                    </a:p>
                  </a:txBody>
                  <a:tcPr/>
                </a:tc>
                <a:tc>
                  <a:txBody>
                    <a:bodyPr/>
                    <a:lstStyle/>
                    <a:p>
                      <a:pPr algn="ctr"/>
                      <a:r>
                        <a:rPr lang="en-IN" sz="2400" dirty="0"/>
                        <a:t>CSV</a:t>
                      </a:r>
                    </a:p>
                  </a:txBody>
                  <a:tcPr/>
                </a:tc>
                <a:extLst>
                  <a:ext uri="{0D108BD9-81ED-4DB2-BD59-A6C34878D82A}">
                    <a16:rowId xmlns:a16="http://schemas.microsoft.com/office/drawing/2014/main" val="2972561581"/>
                  </a:ext>
                </a:extLst>
              </a:tr>
            </a:tbl>
          </a:graphicData>
        </a:graphic>
      </p:graphicFrame>
    </p:spTree>
    <p:extLst>
      <p:ext uri="{BB962C8B-B14F-4D97-AF65-F5344CB8AC3E}">
        <p14:creationId xmlns:p14="http://schemas.microsoft.com/office/powerpoint/2010/main" val="4154027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374093" y="-351768"/>
            <a:ext cx="10422243" cy="1325563"/>
          </a:xfrm>
        </p:spPr>
        <p:txBody>
          <a:bodyPr/>
          <a:lstStyle/>
          <a:p>
            <a:r>
              <a:rPr lang="en-US" dirty="0"/>
              <a:t>HOW DID I CUSTOMIZE THE PROJECT</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13</a:t>
            </a:fld>
            <a:endParaRPr lang="en-US" dirty="0"/>
          </a:p>
        </p:txBody>
      </p:sp>
      <p:sp>
        <p:nvSpPr>
          <p:cNvPr id="8" name="Content Placeholder 7">
            <a:extLst>
              <a:ext uri="{FF2B5EF4-FFF2-40B4-BE49-F238E27FC236}">
                <a16:creationId xmlns:a16="http://schemas.microsoft.com/office/drawing/2014/main" id="{64B006F9-2277-1B14-8B84-22E0D2F896B6}"/>
              </a:ext>
            </a:extLst>
          </p:cNvPr>
          <p:cNvSpPr>
            <a:spLocks noGrp="1"/>
          </p:cNvSpPr>
          <p:nvPr>
            <p:ph idx="1"/>
          </p:nvPr>
        </p:nvSpPr>
        <p:spPr>
          <a:xfrm>
            <a:off x="237049" y="1125037"/>
            <a:ext cx="11573950" cy="5231313"/>
          </a:xfrm>
        </p:spPr>
        <p:txBody>
          <a:bodyPr/>
          <a:lstStyle/>
          <a:p>
            <a:r>
              <a:rPr lang="en-US" sz="2800" b="1" dirty="0"/>
              <a:t>Data visualization </a:t>
            </a:r>
            <a:r>
              <a:rPr lang="en-US" sz="2800" dirty="0"/>
              <a:t>is a regular part of projects involving data analysis, but my method stands out by making use of the potent tools Matplotlib and Seaborn. These libraries include a wide range of customization possibilities, enabling the development of aesthetically pleasing and illuminating charts, graphs, and plots. My approach improves understanding of complicated patterns and relationships within the Superstore dataset by presenting data in a visually appealing manner and utilizing the capabilities of Matplotlib and Seaborn.</a:t>
            </a:r>
          </a:p>
          <a:p>
            <a:r>
              <a:rPr lang="en-US" sz="2800" b="1" dirty="0"/>
              <a:t>Interactive Dashboards</a:t>
            </a:r>
            <a:r>
              <a:rPr lang="en-US" sz="2800" dirty="0"/>
              <a:t>: My solution includes interactive dashboards to deliver an amazing user experience. These dashboards give users the ability to interactively explore and interact with the data that has been evaluated, allowing them to dig down into particulars, use filters, and visualize various dimensions. The dashboards' interactive features increase engagement.</a:t>
            </a:r>
            <a:br>
              <a:rPr lang="en-US" sz="1800" dirty="0"/>
            </a:br>
            <a:endParaRPr lang="en-IN" dirty="0"/>
          </a:p>
          <a:p>
            <a:endParaRPr lang="en-IN" dirty="0"/>
          </a:p>
          <a:p>
            <a:endParaRPr lang="en-IN" dirty="0"/>
          </a:p>
        </p:txBody>
      </p:sp>
    </p:spTree>
    <p:extLst>
      <p:ext uri="{BB962C8B-B14F-4D97-AF65-F5344CB8AC3E}">
        <p14:creationId xmlns:p14="http://schemas.microsoft.com/office/powerpoint/2010/main" val="4212917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374093" y="-351768"/>
            <a:ext cx="10422243" cy="1325563"/>
          </a:xfrm>
        </p:spPr>
        <p:txBody>
          <a:bodyPr/>
          <a:lstStyle/>
          <a:p>
            <a:r>
              <a:rPr lang="en-US" dirty="0"/>
              <a:t>DATA VISUALISATION RESULT</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14</a:t>
            </a:fld>
            <a:endParaRPr lang="en-US" dirty="0"/>
          </a:p>
        </p:txBody>
      </p:sp>
      <p:sp>
        <p:nvSpPr>
          <p:cNvPr id="8" name="Content Placeholder 7">
            <a:extLst>
              <a:ext uri="{FF2B5EF4-FFF2-40B4-BE49-F238E27FC236}">
                <a16:creationId xmlns:a16="http://schemas.microsoft.com/office/drawing/2014/main" id="{64B006F9-2277-1B14-8B84-22E0D2F896B6}"/>
              </a:ext>
            </a:extLst>
          </p:cNvPr>
          <p:cNvSpPr>
            <a:spLocks noGrp="1"/>
          </p:cNvSpPr>
          <p:nvPr>
            <p:ph idx="1"/>
          </p:nvPr>
        </p:nvSpPr>
        <p:spPr>
          <a:xfrm>
            <a:off x="237049" y="1125037"/>
            <a:ext cx="11573950" cy="5231313"/>
          </a:xfrm>
        </p:spPr>
        <p:txBody>
          <a:bodyPr/>
          <a:lstStyle/>
          <a:p>
            <a:br>
              <a:rPr lang="en-US" sz="1800" dirty="0"/>
            </a:br>
            <a:endParaRPr lang="en-IN" dirty="0"/>
          </a:p>
          <a:p>
            <a:endParaRPr lang="en-IN" dirty="0"/>
          </a:p>
          <a:p>
            <a:endParaRPr lang="en-IN" dirty="0"/>
          </a:p>
        </p:txBody>
      </p:sp>
      <p:pic>
        <p:nvPicPr>
          <p:cNvPr id="4" name="Picture 3">
            <a:extLst>
              <a:ext uri="{FF2B5EF4-FFF2-40B4-BE49-F238E27FC236}">
                <a16:creationId xmlns:a16="http://schemas.microsoft.com/office/drawing/2014/main" id="{1DBE78D6-DB1E-FB4A-BC0A-8C0B340AA581}"/>
              </a:ext>
            </a:extLst>
          </p:cNvPr>
          <p:cNvPicPr>
            <a:picLocks noChangeAspect="1"/>
          </p:cNvPicPr>
          <p:nvPr/>
        </p:nvPicPr>
        <p:blipFill>
          <a:blip r:embed="rId2"/>
          <a:stretch>
            <a:fillRect/>
          </a:stretch>
        </p:blipFill>
        <p:spPr>
          <a:xfrm>
            <a:off x="237049" y="1028699"/>
            <a:ext cx="11562860" cy="5231312"/>
          </a:xfrm>
          <a:prstGeom prst="rect">
            <a:avLst/>
          </a:prstGeom>
        </p:spPr>
      </p:pic>
    </p:spTree>
    <p:extLst>
      <p:ext uri="{BB962C8B-B14F-4D97-AF65-F5344CB8AC3E}">
        <p14:creationId xmlns:p14="http://schemas.microsoft.com/office/powerpoint/2010/main" val="4193456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374093" y="-351768"/>
            <a:ext cx="10422243" cy="1325563"/>
          </a:xfrm>
        </p:spPr>
        <p:txBody>
          <a:bodyPr/>
          <a:lstStyle/>
          <a:p>
            <a:r>
              <a:rPr lang="en-US" dirty="0"/>
              <a:t>LINKS</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15</a:t>
            </a:fld>
            <a:endParaRPr lang="en-US" dirty="0"/>
          </a:p>
        </p:txBody>
      </p:sp>
      <p:sp>
        <p:nvSpPr>
          <p:cNvPr id="8" name="Content Placeholder 7">
            <a:extLst>
              <a:ext uri="{FF2B5EF4-FFF2-40B4-BE49-F238E27FC236}">
                <a16:creationId xmlns:a16="http://schemas.microsoft.com/office/drawing/2014/main" id="{64B006F9-2277-1B14-8B84-22E0D2F896B6}"/>
              </a:ext>
            </a:extLst>
          </p:cNvPr>
          <p:cNvSpPr>
            <a:spLocks noGrp="1"/>
          </p:cNvSpPr>
          <p:nvPr>
            <p:ph idx="1"/>
          </p:nvPr>
        </p:nvSpPr>
        <p:spPr>
          <a:xfrm>
            <a:off x="237049" y="1125037"/>
            <a:ext cx="11573950" cy="5231313"/>
          </a:xfrm>
        </p:spPr>
        <p:txBody>
          <a:bodyPr/>
          <a:lstStyle/>
          <a:p>
            <a:r>
              <a:rPr lang="en-US" sz="2000" dirty="0"/>
              <a:t>GITHUB LINK : </a:t>
            </a:r>
            <a:r>
              <a:rPr lang="en-US" sz="2000" dirty="0">
                <a:hlinkClick r:id="rId2"/>
              </a:rPr>
              <a:t>https://github.com/ayirolg/Super-Store-Analysis</a:t>
            </a:r>
            <a:endParaRPr lang="en-US" sz="2000" dirty="0"/>
          </a:p>
          <a:p>
            <a:r>
              <a:rPr lang="en-US" sz="2000" dirty="0"/>
              <a:t>GOOGLE COLLAB : https://colab.research.google.com/drive/1L0M_ypVdZ9zv-epdpTVgcyF7jIKUagMA?usp=sharing</a:t>
            </a:r>
            <a:endParaRPr lang="en-IN" sz="3200" dirty="0"/>
          </a:p>
          <a:p>
            <a:r>
              <a:rPr lang="en-IN" b="1" dirty="0"/>
              <a:t>Research Papers</a:t>
            </a:r>
          </a:p>
          <a:p>
            <a:r>
              <a:rPr lang="en-IN" sz="2000" dirty="0"/>
              <a:t>SALES ANALYSIS ON SUPERSTORE DATASET https://www.irjmets.com/uploadedfiles/paper//issue_4_april_2023/36572/final/fin_irjmets1682186035. pdf</a:t>
            </a:r>
          </a:p>
          <a:p>
            <a:r>
              <a:rPr lang="en-IN" sz="2000" dirty="0"/>
              <a:t>Chakraborty, M. (2020). Sales Analysis of Superstore using Power BI. Kaggle. https://www.kaggle.com/moumoyesh/sales-analysis-of-superstore-using-power-bi</a:t>
            </a:r>
          </a:p>
          <a:p>
            <a:r>
              <a:rPr lang="en-IN" sz="2000" dirty="0"/>
              <a:t>Microsoft. (n.d.). Analyse and visualize Superstore data in Power Bl. https://powerbi.microsoft.com/en- us/tutorials/analyse-and-visualize-superstore-data/</a:t>
            </a:r>
          </a:p>
          <a:p>
            <a:r>
              <a:rPr lang="en-IN" sz="2000" dirty="0"/>
              <a:t>Pranav, B. (2021). Sales Analysis of Superstore Data using Power BI. Analytics Vidhya. https://www.analyticsvidhya.com/blog/2021/04/sales-analysis-of-superstore-data-using-power-bi/</a:t>
            </a:r>
          </a:p>
          <a:p>
            <a:r>
              <a:rPr lang="en-IN" b="1" dirty="0"/>
              <a:t>Other</a:t>
            </a:r>
          </a:p>
          <a:p>
            <a:r>
              <a:rPr lang="en-IN" sz="2000" dirty="0"/>
              <a:t>Super Store Sales Analysis</a:t>
            </a:r>
          </a:p>
          <a:p>
            <a:r>
              <a:rPr lang="en-IN" sz="2000" dirty="0"/>
              <a:t>https://medium.com/analytics-vidhya/exploratory-data-analysis-super-store-cb91c37bcb06</a:t>
            </a:r>
          </a:p>
          <a:p>
            <a:endParaRPr lang="en-IN" dirty="0"/>
          </a:p>
        </p:txBody>
      </p:sp>
    </p:spTree>
    <p:extLst>
      <p:ext uri="{BB962C8B-B14F-4D97-AF65-F5344CB8AC3E}">
        <p14:creationId xmlns:p14="http://schemas.microsoft.com/office/powerpoint/2010/main" val="2387350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t>CONCLUSION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0" y="2630905"/>
            <a:ext cx="11405937" cy="3962400"/>
          </a:xfrm>
        </p:spPr>
        <p:txBody>
          <a:bodyPr vert="horz" lIns="91440" tIns="45720" rIns="91440" bIns="45720" rtlCol="0" anchor="t">
            <a:normAutofit/>
          </a:bodyPr>
          <a:lstStyle/>
          <a:p>
            <a:r>
              <a:rPr lang="en-US" dirty="0"/>
              <a:t>The analysis of the Superstore dataset has provided valuable insights into sales trends, customer behavior, and operational efficiency. Through exploratory data analysis and advanced modeling techniques, we have identified several significant findings: </a:t>
            </a:r>
          </a:p>
          <a:p>
            <a:r>
              <a:rPr lang="en-US" dirty="0"/>
              <a:t>•</a:t>
            </a:r>
            <a:r>
              <a:rPr lang="en-US" b="1" dirty="0"/>
              <a:t>Sales Trends</a:t>
            </a:r>
            <a:r>
              <a:rPr lang="en-US" dirty="0"/>
              <a:t>: The analysis revealed seasonal patterns, with peak sales occurring during specific months. Additionally, certain product categories exhibited higher demand and profitability than others, indicating opportunities for strategic focus and optimization</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16</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t>CONCLUSION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0" y="2630905"/>
            <a:ext cx="11405937" cy="3962400"/>
          </a:xfrm>
        </p:spPr>
        <p:txBody>
          <a:bodyPr vert="horz" lIns="91440" tIns="45720" rIns="91440" bIns="45720" rtlCol="0" anchor="t">
            <a:normAutofit/>
          </a:bodyPr>
          <a:lstStyle/>
          <a:p>
            <a:pPr marL="0" indent="0">
              <a:buNone/>
            </a:pPr>
            <a:r>
              <a:rPr lang="en-US" sz="2400" dirty="0"/>
              <a:t>•</a:t>
            </a:r>
            <a:r>
              <a:rPr lang="en-US" sz="2400" b="1" dirty="0"/>
              <a:t>Customer Segmentation</a:t>
            </a:r>
          </a:p>
          <a:p>
            <a:pPr marL="0" indent="0">
              <a:buNone/>
            </a:pPr>
            <a:r>
              <a:rPr lang="en-US" sz="2400" dirty="0"/>
              <a:t>•</a:t>
            </a:r>
            <a:r>
              <a:rPr lang="en-US" sz="2400" b="1" dirty="0"/>
              <a:t>Predictive Insights</a:t>
            </a:r>
            <a:r>
              <a:rPr lang="en-US" sz="2400" dirty="0"/>
              <a:t>: These insights enable proactive decision-making and assist in effective resource planning and inventory management. </a:t>
            </a:r>
          </a:p>
          <a:p>
            <a:pPr marL="0" indent="0">
              <a:buNone/>
            </a:pPr>
            <a:r>
              <a:rPr lang="en-US" sz="2400" dirty="0"/>
              <a:t>•</a:t>
            </a:r>
            <a:r>
              <a:rPr lang="en-US" sz="2400" b="1" dirty="0"/>
              <a:t>Enhanced Profitability</a:t>
            </a:r>
          </a:p>
          <a:p>
            <a:pPr marL="0" indent="0">
              <a:buNone/>
            </a:pPr>
            <a:r>
              <a:rPr lang="en-US" sz="2400" dirty="0"/>
              <a:t>•</a:t>
            </a:r>
            <a:r>
              <a:rPr lang="en-US" sz="2400" b="1" dirty="0"/>
              <a:t>Improved Decision Making</a:t>
            </a:r>
          </a:p>
          <a:p>
            <a:pPr marL="0" indent="0">
              <a:buNone/>
            </a:pPr>
            <a:r>
              <a:rPr lang="en-US" sz="2400" dirty="0"/>
              <a:t>•</a:t>
            </a:r>
            <a:r>
              <a:rPr lang="en-US" sz="2400" b="1" dirty="0"/>
              <a:t>Customer Satisfaction and Retention</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17</a:t>
            </a:fld>
            <a:endParaRPr lang="en-US" dirty="0"/>
          </a:p>
        </p:txBody>
      </p:sp>
    </p:spTree>
    <p:extLst>
      <p:ext uri="{BB962C8B-B14F-4D97-AF65-F5344CB8AC3E}">
        <p14:creationId xmlns:p14="http://schemas.microsoft.com/office/powerpoint/2010/main" val="2210330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t>CONCLUSION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0" y="2630905"/>
            <a:ext cx="11405937" cy="3962400"/>
          </a:xfrm>
        </p:spPr>
        <p:txBody>
          <a:bodyPr vert="horz" lIns="91440" tIns="45720" rIns="91440" bIns="45720" rtlCol="0" anchor="t">
            <a:normAutofit fontScale="92500"/>
          </a:bodyPr>
          <a:lstStyle/>
          <a:p>
            <a:pPr marL="0" indent="0">
              <a:buNone/>
            </a:pPr>
            <a:r>
              <a:rPr lang="en-US" sz="2400" dirty="0"/>
              <a:t>Moving forward, it is recommended that the Superstore continues to monitor sales performance, customer behavior, and operational metrics. This will allow for ongoing adjustments and improvements based on changing market dynamics and evolving customer preferences. </a:t>
            </a:r>
          </a:p>
          <a:p>
            <a:pPr marL="0" indent="0">
              <a:buNone/>
            </a:pPr>
            <a:endParaRPr lang="en-US" sz="2400" dirty="0"/>
          </a:p>
          <a:p>
            <a:pPr marL="0" indent="0">
              <a:buNone/>
            </a:pPr>
            <a:r>
              <a:rPr lang="en-US" sz="2400" dirty="0"/>
              <a:t>Overall, the "Analysis of Superstore dataset" project demonstrates the power of data analytics in uncovering insights that drive strategic decision-making, operational efficiency, and ultimately, the success of the Superstore in a competitive retail market</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18</a:t>
            </a:fld>
            <a:endParaRPr lang="en-US" dirty="0"/>
          </a:p>
        </p:txBody>
      </p:sp>
    </p:spTree>
    <p:extLst>
      <p:ext uri="{BB962C8B-B14F-4D97-AF65-F5344CB8AC3E}">
        <p14:creationId xmlns:p14="http://schemas.microsoft.com/office/powerpoint/2010/main" val="7929446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r>
              <a:rPr lang="en-US" dirty="0"/>
              <a:t>GLORIYA ANTONY</a:t>
            </a:r>
          </a:p>
          <a:p>
            <a:r>
              <a:rPr lang="en-US" dirty="0"/>
              <a:t>gloriyaantony121@gmail.com</a:t>
            </a:r>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Problem Statement</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dirty="0"/>
              <a:t>The problem is to analyze the dataset and identify the specific areas within the Superstore's operations that are underperforming in terms of profitability. This analysis will help uncover the factors contributing to low profitability, such as low sales, negative profit margins, high discount rates, or inefficient cost structures. By identifying these weak areas, the Superstore can develop targeted strategies to improve profitability and optimize its business operations.</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8215" y="136525"/>
            <a:ext cx="9779183" cy="834957"/>
          </a:xfrm>
        </p:spPr>
        <p:txBody>
          <a:bodyPr/>
          <a:lstStyle/>
          <a:p>
            <a:r>
              <a:rPr lang="en-US" dirty="0"/>
              <a:t>INDEX</a:t>
            </a:r>
          </a:p>
        </p:txBody>
      </p:sp>
      <p:graphicFrame>
        <p:nvGraphicFramePr>
          <p:cNvPr id="7" name="Table 7">
            <a:extLst>
              <a:ext uri="{FF2B5EF4-FFF2-40B4-BE49-F238E27FC236}">
                <a16:creationId xmlns:a16="http://schemas.microsoft.com/office/drawing/2014/main" id="{2ADB0E37-D294-7945-ACC5-C4DF42903F91}"/>
              </a:ext>
            </a:extLst>
          </p:cNvPr>
          <p:cNvGraphicFramePr>
            <a:graphicFrameLocks noGrp="1"/>
          </p:cNvGraphicFramePr>
          <p:nvPr>
            <p:ph idx="1"/>
            <p:extLst>
              <p:ext uri="{D42A27DB-BD31-4B8C-83A1-F6EECF244321}">
                <p14:modId xmlns:p14="http://schemas.microsoft.com/office/powerpoint/2010/main" val="4161582264"/>
              </p:ext>
            </p:extLst>
          </p:nvPr>
        </p:nvGraphicFramePr>
        <p:xfrm>
          <a:off x="381000" y="971482"/>
          <a:ext cx="11156004" cy="5669280"/>
        </p:xfrm>
        <a:graphic>
          <a:graphicData uri="http://schemas.openxmlformats.org/drawingml/2006/table">
            <a:tbl>
              <a:tblPr firstRow="1" bandRow="1">
                <a:tableStyleId>{5C22544A-7EE6-4342-B048-85BDC9FD1C3A}</a:tableStyleId>
              </a:tblPr>
              <a:tblGrid>
                <a:gridCol w="1431354">
                  <a:extLst>
                    <a:ext uri="{9D8B030D-6E8A-4147-A177-3AD203B41FA5}">
                      <a16:colId xmlns:a16="http://schemas.microsoft.com/office/drawing/2014/main" val="495326696"/>
                    </a:ext>
                  </a:extLst>
                </a:gridCol>
                <a:gridCol w="2652418">
                  <a:extLst>
                    <a:ext uri="{9D8B030D-6E8A-4147-A177-3AD203B41FA5}">
                      <a16:colId xmlns:a16="http://schemas.microsoft.com/office/drawing/2014/main" val="3023386983"/>
                    </a:ext>
                  </a:extLst>
                </a:gridCol>
                <a:gridCol w="7072232">
                  <a:extLst>
                    <a:ext uri="{9D8B030D-6E8A-4147-A177-3AD203B41FA5}">
                      <a16:colId xmlns:a16="http://schemas.microsoft.com/office/drawing/2014/main" val="3457395490"/>
                    </a:ext>
                  </a:extLst>
                </a:gridCol>
              </a:tblGrid>
              <a:tr h="552395">
                <a:tc>
                  <a:txBody>
                    <a:bodyPr/>
                    <a:lstStyle/>
                    <a:p>
                      <a:pPr algn="ctr"/>
                      <a:r>
                        <a:rPr lang="en-IN" sz="3200" dirty="0"/>
                        <a:t>S.NO</a:t>
                      </a:r>
                    </a:p>
                  </a:txBody>
                  <a:tcPr/>
                </a:tc>
                <a:tc>
                  <a:txBody>
                    <a:bodyPr/>
                    <a:lstStyle/>
                    <a:p>
                      <a:pPr algn="ctr"/>
                      <a:r>
                        <a:rPr lang="en-IN" sz="3200" dirty="0"/>
                        <a:t>PAGE NO</a:t>
                      </a:r>
                    </a:p>
                  </a:txBody>
                  <a:tcPr/>
                </a:tc>
                <a:tc>
                  <a:txBody>
                    <a:bodyPr/>
                    <a:lstStyle/>
                    <a:p>
                      <a:pPr algn="ctr"/>
                      <a:r>
                        <a:rPr lang="en-IN" sz="3200" dirty="0"/>
                        <a:t>CONTENTS</a:t>
                      </a:r>
                    </a:p>
                  </a:txBody>
                  <a:tcPr/>
                </a:tc>
                <a:extLst>
                  <a:ext uri="{0D108BD9-81ED-4DB2-BD59-A6C34878D82A}">
                    <a16:rowId xmlns:a16="http://schemas.microsoft.com/office/drawing/2014/main" val="3755738081"/>
                  </a:ext>
                </a:extLst>
              </a:tr>
              <a:tr h="511547">
                <a:tc>
                  <a:txBody>
                    <a:bodyPr/>
                    <a:lstStyle/>
                    <a:p>
                      <a:pPr algn="ctr"/>
                      <a:r>
                        <a:rPr lang="en-IN" sz="2800" dirty="0"/>
                        <a:t>1</a:t>
                      </a:r>
                    </a:p>
                  </a:txBody>
                  <a:tcPr/>
                </a:tc>
                <a:tc>
                  <a:txBody>
                    <a:bodyPr/>
                    <a:lstStyle/>
                    <a:p>
                      <a:pPr algn="ctr"/>
                      <a:r>
                        <a:rPr lang="en-IN" sz="2800" dirty="0"/>
                        <a:t>4</a:t>
                      </a:r>
                    </a:p>
                  </a:txBody>
                  <a:tcPr/>
                </a:tc>
                <a:tc>
                  <a:txBody>
                    <a:bodyPr/>
                    <a:lstStyle/>
                    <a:p>
                      <a:pPr algn="ctr"/>
                      <a:r>
                        <a:rPr lang="en-IN" sz="2800" dirty="0"/>
                        <a:t>PROJECT OVERVIEW</a:t>
                      </a:r>
                    </a:p>
                  </a:txBody>
                  <a:tcPr/>
                </a:tc>
                <a:extLst>
                  <a:ext uri="{0D108BD9-81ED-4DB2-BD59-A6C34878D82A}">
                    <a16:rowId xmlns:a16="http://schemas.microsoft.com/office/drawing/2014/main" val="2037228654"/>
                  </a:ext>
                </a:extLst>
              </a:tr>
              <a:tr h="511547">
                <a:tc>
                  <a:txBody>
                    <a:bodyPr/>
                    <a:lstStyle/>
                    <a:p>
                      <a:pPr algn="ctr"/>
                      <a:r>
                        <a:rPr lang="en-IN" sz="2800" dirty="0"/>
                        <a:t>2</a:t>
                      </a:r>
                    </a:p>
                  </a:txBody>
                  <a:tcPr/>
                </a:tc>
                <a:tc>
                  <a:txBody>
                    <a:bodyPr/>
                    <a:lstStyle/>
                    <a:p>
                      <a:pPr algn="ctr"/>
                      <a:r>
                        <a:rPr lang="en-IN" sz="2800" dirty="0"/>
                        <a:t>6</a:t>
                      </a:r>
                    </a:p>
                  </a:txBody>
                  <a:tcPr/>
                </a:tc>
                <a:tc>
                  <a:txBody>
                    <a:bodyPr/>
                    <a:lstStyle/>
                    <a:p>
                      <a:pPr algn="ctr"/>
                      <a:r>
                        <a:rPr lang="en-IN" sz="2800" dirty="0"/>
                        <a:t>WHO ARE THE END-USERS?</a:t>
                      </a:r>
                    </a:p>
                  </a:txBody>
                  <a:tcPr/>
                </a:tc>
                <a:extLst>
                  <a:ext uri="{0D108BD9-81ED-4DB2-BD59-A6C34878D82A}">
                    <a16:rowId xmlns:a16="http://schemas.microsoft.com/office/drawing/2014/main" val="3929752865"/>
                  </a:ext>
                </a:extLst>
              </a:tr>
              <a:tr h="511547">
                <a:tc>
                  <a:txBody>
                    <a:bodyPr/>
                    <a:lstStyle/>
                    <a:p>
                      <a:pPr algn="ctr"/>
                      <a:r>
                        <a:rPr lang="en-IN" sz="2800" dirty="0"/>
                        <a:t>3</a:t>
                      </a:r>
                    </a:p>
                  </a:txBody>
                  <a:tcPr/>
                </a:tc>
                <a:tc>
                  <a:txBody>
                    <a:bodyPr/>
                    <a:lstStyle/>
                    <a:p>
                      <a:pPr algn="ctr"/>
                      <a:r>
                        <a:rPr lang="en-IN" sz="2800" dirty="0"/>
                        <a:t>8</a:t>
                      </a:r>
                    </a:p>
                  </a:txBody>
                  <a:tcPr/>
                </a:tc>
                <a:tc>
                  <a:txBody>
                    <a:bodyPr/>
                    <a:lstStyle/>
                    <a:p>
                      <a:pPr algn="ctr"/>
                      <a:r>
                        <a:rPr lang="en-US" sz="2800" dirty="0"/>
                        <a:t>SOLUTION AND ITS VALUE PROPOSITION</a:t>
                      </a:r>
                      <a:endParaRPr lang="en-IN" sz="2800" dirty="0"/>
                    </a:p>
                  </a:txBody>
                  <a:tcPr/>
                </a:tc>
                <a:extLst>
                  <a:ext uri="{0D108BD9-81ED-4DB2-BD59-A6C34878D82A}">
                    <a16:rowId xmlns:a16="http://schemas.microsoft.com/office/drawing/2014/main" val="1593033214"/>
                  </a:ext>
                </a:extLst>
              </a:tr>
              <a:tr h="901276">
                <a:tc>
                  <a:txBody>
                    <a:bodyPr/>
                    <a:lstStyle/>
                    <a:p>
                      <a:pPr algn="ctr"/>
                      <a:r>
                        <a:rPr lang="en-IN" sz="2800" dirty="0"/>
                        <a:t>4</a:t>
                      </a:r>
                    </a:p>
                  </a:txBody>
                  <a:tcPr/>
                </a:tc>
                <a:tc>
                  <a:txBody>
                    <a:bodyPr/>
                    <a:lstStyle/>
                    <a:p>
                      <a:pPr algn="ctr"/>
                      <a:r>
                        <a:rPr lang="en-IN" sz="2800" dirty="0"/>
                        <a:t>10</a:t>
                      </a:r>
                    </a:p>
                  </a:txBody>
                  <a:tcPr/>
                </a:tc>
                <a:tc>
                  <a:txBody>
                    <a:bodyPr/>
                    <a:lstStyle/>
                    <a:p>
                      <a:pPr algn="ctr"/>
                      <a:r>
                        <a:rPr lang="en-US" sz="2800" dirty="0"/>
                        <a:t>Modelling techniques, methodologies, and frameworks</a:t>
                      </a:r>
                      <a:endParaRPr lang="en-IN" sz="2800" dirty="0"/>
                    </a:p>
                  </a:txBody>
                  <a:tcPr/>
                </a:tc>
                <a:extLst>
                  <a:ext uri="{0D108BD9-81ED-4DB2-BD59-A6C34878D82A}">
                    <a16:rowId xmlns:a16="http://schemas.microsoft.com/office/drawing/2014/main" val="1484240615"/>
                  </a:ext>
                </a:extLst>
              </a:tr>
              <a:tr h="511547">
                <a:tc>
                  <a:txBody>
                    <a:bodyPr/>
                    <a:lstStyle/>
                    <a:p>
                      <a:pPr algn="ctr"/>
                      <a:r>
                        <a:rPr lang="en-IN" sz="2800" dirty="0"/>
                        <a:t>5</a:t>
                      </a:r>
                    </a:p>
                  </a:txBody>
                  <a:tcPr/>
                </a:tc>
                <a:tc>
                  <a:txBody>
                    <a:bodyPr/>
                    <a:lstStyle/>
                    <a:p>
                      <a:pPr algn="ctr"/>
                      <a:r>
                        <a:rPr lang="en-IN" sz="2800" dirty="0"/>
                        <a:t>12</a:t>
                      </a:r>
                    </a:p>
                  </a:txBody>
                  <a:tcPr/>
                </a:tc>
                <a:tc>
                  <a:txBody>
                    <a:bodyPr/>
                    <a:lstStyle/>
                    <a:p>
                      <a:pPr algn="ctr"/>
                      <a:r>
                        <a:rPr lang="en-IN" sz="2800" dirty="0"/>
                        <a:t>DATA SET</a:t>
                      </a:r>
                    </a:p>
                  </a:txBody>
                  <a:tcPr/>
                </a:tc>
                <a:extLst>
                  <a:ext uri="{0D108BD9-81ED-4DB2-BD59-A6C34878D82A}">
                    <a16:rowId xmlns:a16="http://schemas.microsoft.com/office/drawing/2014/main" val="2058192509"/>
                  </a:ext>
                </a:extLst>
              </a:tr>
              <a:tr h="511547">
                <a:tc>
                  <a:txBody>
                    <a:bodyPr/>
                    <a:lstStyle/>
                    <a:p>
                      <a:pPr algn="ctr"/>
                      <a:r>
                        <a:rPr lang="en-IN" sz="2800" dirty="0"/>
                        <a:t>6</a:t>
                      </a:r>
                    </a:p>
                  </a:txBody>
                  <a:tcPr/>
                </a:tc>
                <a:tc>
                  <a:txBody>
                    <a:bodyPr/>
                    <a:lstStyle/>
                    <a:p>
                      <a:pPr algn="ctr"/>
                      <a:r>
                        <a:rPr lang="en-IN" sz="2800" dirty="0"/>
                        <a:t>13</a:t>
                      </a:r>
                    </a:p>
                  </a:txBody>
                  <a:tcPr/>
                </a:tc>
                <a:tc>
                  <a:txBody>
                    <a:bodyPr/>
                    <a:lstStyle/>
                    <a:p>
                      <a:pPr algn="ctr"/>
                      <a:r>
                        <a:rPr lang="en-IN" sz="2800" dirty="0"/>
                        <a:t>HOW DID I CUSTOMIZE THE PROJECT?</a:t>
                      </a:r>
                    </a:p>
                  </a:txBody>
                  <a:tcPr/>
                </a:tc>
                <a:extLst>
                  <a:ext uri="{0D108BD9-81ED-4DB2-BD59-A6C34878D82A}">
                    <a16:rowId xmlns:a16="http://schemas.microsoft.com/office/drawing/2014/main" val="104266236"/>
                  </a:ext>
                </a:extLst>
              </a:tr>
              <a:tr h="511547">
                <a:tc>
                  <a:txBody>
                    <a:bodyPr/>
                    <a:lstStyle/>
                    <a:p>
                      <a:pPr algn="ctr"/>
                      <a:r>
                        <a:rPr lang="en-IN" sz="2800" dirty="0"/>
                        <a:t>7</a:t>
                      </a:r>
                    </a:p>
                  </a:txBody>
                  <a:tcPr/>
                </a:tc>
                <a:tc>
                  <a:txBody>
                    <a:bodyPr/>
                    <a:lstStyle/>
                    <a:p>
                      <a:pPr algn="ctr"/>
                      <a:r>
                        <a:rPr lang="en-IN" sz="2800" dirty="0"/>
                        <a:t>14</a:t>
                      </a:r>
                    </a:p>
                  </a:txBody>
                  <a:tcPr/>
                </a:tc>
                <a:tc>
                  <a:txBody>
                    <a:bodyPr/>
                    <a:lstStyle/>
                    <a:p>
                      <a:pPr algn="ctr"/>
                      <a:r>
                        <a:rPr lang="en-IN" sz="2800" dirty="0"/>
                        <a:t>DATA VISUALISATION RESULT</a:t>
                      </a:r>
                    </a:p>
                  </a:txBody>
                  <a:tcPr/>
                </a:tc>
                <a:extLst>
                  <a:ext uri="{0D108BD9-81ED-4DB2-BD59-A6C34878D82A}">
                    <a16:rowId xmlns:a16="http://schemas.microsoft.com/office/drawing/2014/main" val="2469796048"/>
                  </a:ext>
                </a:extLst>
              </a:tr>
              <a:tr h="511547">
                <a:tc>
                  <a:txBody>
                    <a:bodyPr/>
                    <a:lstStyle/>
                    <a:p>
                      <a:pPr algn="ctr"/>
                      <a:r>
                        <a:rPr lang="en-IN" sz="2800" dirty="0"/>
                        <a:t>8</a:t>
                      </a:r>
                    </a:p>
                  </a:txBody>
                  <a:tcPr/>
                </a:tc>
                <a:tc>
                  <a:txBody>
                    <a:bodyPr/>
                    <a:lstStyle/>
                    <a:p>
                      <a:pPr algn="ctr"/>
                      <a:r>
                        <a:rPr lang="en-IN" sz="2800" dirty="0"/>
                        <a:t>15</a:t>
                      </a:r>
                    </a:p>
                  </a:txBody>
                  <a:tcPr/>
                </a:tc>
                <a:tc>
                  <a:txBody>
                    <a:bodyPr/>
                    <a:lstStyle/>
                    <a:p>
                      <a:pPr algn="ctr"/>
                      <a:r>
                        <a:rPr lang="en-IN" sz="2800" dirty="0"/>
                        <a:t>LINKS</a:t>
                      </a:r>
                    </a:p>
                  </a:txBody>
                  <a:tcPr/>
                </a:tc>
                <a:extLst>
                  <a:ext uri="{0D108BD9-81ED-4DB2-BD59-A6C34878D82A}">
                    <a16:rowId xmlns:a16="http://schemas.microsoft.com/office/drawing/2014/main" val="371118328"/>
                  </a:ext>
                </a:extLst>
              </a:tr>
              <a:tr h="511547">
                <a:tc>
                  <a:txBody>
                    <a:bodyPr/>
                    <a:lstStyle/>
                    <a:p>
                      <a:pPr algn="ctr"/>
                      <a:r>
                        <a:rPr lang="en-IN" sz="2800" dirty="0"/>
                        <a:t>9</a:t>
                      </a:r>
                    </a:p>
                  </a:txBody>
                  <a:tcPr/>
                </a:tc>
                <a:tc>
                  <a:txBody>
                    <a:bodyPr/>
                    <a:lstStyle/>
                    <a:p>
                      <a:pPr algn="ctr"/>
                      <a:r>
                        <a:rPr lang="en-IN" sz="2800" dirty="0"/>
                        <a:t>16</a:t>
                      </a:r>
                    </a:p>
                  </a:txBody>
                  <a:tcPr/>
                </a:tc>
                <a:tc>
                  <a:txBody>
                    <a:bodyPr/>
                    <a:lstStyle/>
                    <a:p>
                      <a:pPr algn="ctr"/>
                      <a:r>
                        <a:rPr lang="en-IN" sz="2800" dirty="0"/>
                        <a:t>CONCLUSION</a:t>
                      </a:r>
                    </a:p>
                  </a:txBody>
                  <a:tcPr/>
                </a:tc>
                <a:extLst>
                  <a:ext uri="{0D108BD9-81ED-4DB2-BD59-A6C34878D82A}">
                    <a16:rowId xmlns:a16="http://schemas.microsoft.com/office/drawing/2014/main" val="1849293464"/>
                  </a:ext>
                </a:extLst>
              </a:tr>
            </a:tbl>
          </a:graphicData>
        </a:graphic>
      </p:graphicFrame>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773810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PROJECT OVERVIEW</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7/17/2023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4</a:t>
            </a:fld>
            <a:endParaRPr lang="en-US" dirty="0"/>
          </a:p>
        </p:txBody>
      </p:sp>
      <p:sp>
        <p:nvSpPr>
          <p:cNvPr id="9" name="Content Placeholder 8">
            <a:extLst>
              <a:ext uri="{FF2B5EF4-FFF2-40B4-BE49-F238E27FC236}">
                <a16:creationId xmlns:a16="http://schemas.microsoft.com/office/drawing/2014/main" id="{52C9179D-0466-4C34-F15A-3B73521E3537}"/>
              </a:ext>
            </a:extLst>
          </p:cNvPr>
          <p:cNvSpPr>
            <a:spLocks noGrp="1"/>
          </p:cNvSpPr>
          <p:nvPr>
            <p:ph idx="1"/>
          </p:nvPr>
        </p:nvSpPr>
        <p:spPr>
          <a:xfrm>
            <a:off x="1167493" y="2087561"/>
            <a:ext cx="10643506" cy="3703639"/>
          </a:xfrm>
        </p:spPr>
        <p:txBody>
          <a:bodyPr/>
          <a:lstStyle/>
          <a:p>
            <a:pPr>
              <a:lnSpc>
                <a:spcPct val="100000"/>
              </a:lnSpc>
            </a:pPr>
            <a:r>
              <a:rPr lang="en-US" dirty="0"/>
              <a:t>The goal of this project is to analyze the Superstore dataset to gain insights into sales trends, customer behavior, and operational efficiency, ultimately leading to increased profitability and sustained business growth. The dataset contains information about various aspects of the store's operations, including sales, customer demographics, product categories, and geographical regions. By conducting a comprehensive analysis, we aim to identify opportunities for improvement and make data-driven recommendations to optimize store performance.</a:t>
            </a:r>
          </a:p>
          <a:p>
            <a:endParaRPr lang="en-IN" dirty="0"/>
          </a:p>
        </p:txBody>
      </p:sp>
    </p:spTree>
    <p:extLst>
      <p:ext uri="{BB962C8B-B14F-4D97-AF65-F5344CB8AC3E}">
        <p14:creationId xmlns:p14="http://schemas.microsoft.com/office/powerpoint/2010/main" val="2113177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0" y="-258763"/>
            <a:ext cx="9779183" cy="1325563"/>
          </a:xfrm>
        </p:spPr>
        <p:txBody>
          <a:bodyPr/>
          <a:lstStyle/>
          <a:p>
            <a:r>
              <a:rPr lang="en-US" dirty="0"/>
              <a:t>PROJECT OVERVIEW</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5</a:t>
            </a:fld>
            <a:endParaRPr lang="en-US" dirty="0"/>
          </a:p>
        </p:txBody>
      </p:sp>
      <p:sp>
        <p:nvSpPr>
          <p:cNvPr id="9" name="Content Placeholder 8">
            <a:extLst>
              <a:ext uri="{FF2B5EF4-FFF2-40B4-BE49-F238E27FC236}">
                <a16:creationId xmlns:a16="http://schemas.microsoft.com/office/drawing/2014/main" id="{52C9179D-0466-4C34-F15A-3B73521E3537}"/>
              </a:ext>
            </a:extLst>
          </p:cNvPr>
          <p:cNvSpPr>
            <a:spLocks noGrp="1"/>
          </p:cNvSpPr>
          <p:nvPr>
            <p:ph idx="1"/>
          </p:nvPr>
        </p:nvSpPr>
        <p:spPr>
          <a:xfrm>
            <a:off x="638102" y="1285456"/>
            <a:ext cx="11005257" cy="3703639"/>
          </a:xfrm>
        </p:spPr>
        <p:txBody>
          <a:bodyPr/>
          <a:lstStyle/>
          <a:p>
            <a:r>
              <a:rPr lang="en-US" sz="2400" b="1" i="0" dirty="0">
                <a:effectLst/>
                <a:latin typeface="Roboto" panose="02000000000000000000" pitchFamily="2" charset="0"/>
              </a:rPr>
              <a:t>OBJECTIVES</a:t>
            </a:r>
          </a:p>
          <a:p>
            <a:pPr marL="457200" indent="-457200">
              <a:buFont typeface="Arial" panose="020B0604020202020204" pitchFamily="34" charset="0"/>
              <a:buChar char="•"/>
            </a:pPr>
            <a:r>
              <a:rPr lang="en-US" sz="2400" b="0" i="0" dirty="0">
                <a:effectLst/>
                <a:latin typeface="Roboto" panose="02000000000000000000" pitchFamily="2" charset="0"/>
              </a:rPr>
              <a:t>Identify sales trends, such as seasonal patterns and fluctuations, to optimize inventory management and sales forecasting. </a:t>
            </a:r>
          </a:p>
          <a:p>
            <a:pPr marL="457200" indent="-457200">
              <a:buFont typeface="Arial" panose="020B0604020202020204" pitchFamily="34" charset="0"/>
              <a:buChar char="•"/>
            </a:pPr>
            <a:r>
              <a:rPr lang="en-US" sz="2400" b="0" i="0" dirty="0">
                <a:effectLst/>
                <a:latin typeface="Roboto" panose="02000000000000000000" pitchFamily="2" charset="0"/>
              </a:rPr>
              <a:t>Understand customer behavior by analyzing demographics, preferences, and purchase patterns to develop targeted marketing strategies and enhance customer satisfaction. </a:t>
            </a:r>
          </a:p>
          <a:p>
            <a:pPr marL="457200" indent="-457200">
              <a:buFont typeface="Arial" panose="020B0604020202020204" pitchFamily="34" charset="0"/>
              <a:buChar char="•"/>
            </a:pPr>
            <a:r>
              <a:rPr lang="en-US" sz="2400" b="0" i="0" dirty="0">
                <a:effectLst/>
                <a:latin typeface="Roboto" panose="02000000000000000000" pitchFamily="2" charset="0"/>
              </a:rPr>
              <a:t>Improve operational efficiency by identifying bottlenecks, streamlining processes, and optimizing resource allocation for enhanced profitability. </a:t>
            </a:r>
          </a:p>
          <a:p>
            <a:pPr marL="457200" indent="-457200">
              <a:buFont typeface="Arial" panose="020B0604020202020204" pitchFamily="34" charset="0"/>
              <a:buChar char="•"/>
            </a:pPr>
            <a:r>
              <a:rPr lang="en-US" sz="2400" b="0" i="0" dirty="0">
                <a:effectLst/>
                <a:latin typeface="Roboto" panose="02000000000000000000" pitchFamily="2" charset="0"/>
              </a:rPr>
              <a:t>Provide data-driven recommendations to optimize store performance, improve customer experience, and increase overall profitability based on the analysis findings.</a:t>
            </a:r>
            <a:endParaRPr lang="en-IN" sz="2400" dirty="0"/>
          </a:p>
        </p:txBody>
      </p:sp>
    </p:spTree>
    <p:extLst>
      <p:ext uri="{BB962C8B-B14F-4D97-AF65-F5344CB8AC3E}">
        <p14:creationId xmlns:p14="http://schemas.microsoft.com/office/powerpoint/2010/main" val="2233366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WHO ARE THE END-USERS?</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92505" y="2313215"/>
            <a:ext cx="11823032" cy="4408260"/>
          </a:xfrm>
        </p:spPr>
        <p:txBody>
          <a:bodyPr vert="horz" lIns="91440" tIns="45720" rIns="91440" bIns="45720" rtlCol="0" anchor="t">
            <a:normAutofit fontScale="92500" lnSpcReduction="20000"/>
          </a:bodyPr>
          <a:lstStyle/>
          <a:p>
            <a:pPr>
              <a:lnSpc>
                <a:spcPct val="120000"/>
              </a:lnSpc>
            </a:pPr>
            <a:r>
              <a:rPr lang="en-US" u="sng" dirty="0"/>
              <a:t>Target Audience or End Users:</a:t>
            </a:r>
          </a:p>
          <a:p>
            <a:pPr>
              <a:lnSpc>
                <a:spcPct val="120000"/>
              </a:lnSpc>
            </a:pPr>
            <a:r>
              <a:rPr lang="en-US" dirty="0"/>
              <a:t>•</a:t>
            </a:r>
            <a:r>
              <a:rPr lang="en-US" b="1" dirty="0"/>
              <a:t>Store Managers</a:t>
            </a:r>
            <a:r>
              <a:rPr lang="en-US" dirty="0"/>
              <a:t>: They require insights on sales performance, customer behavior, and</a:t>
            </a:r>
          </a:p>
          <a:p>
            <a:pPr>
              <a:lnSpc>
                <a:spcPct val="120000"/>
              </a:lnSpc>
            </a:pPr>
            <a:r>
              <a:rPr lang="en-US" dirty="0"/>
              <a:t>operational efficiency to make informed decisions and optimize store operations.</a:t>
            </a:r>
          </a:p>
          <a:p>
            <a:pPr>
              <a:lnSpc>
                <a:spcPct val="120000"/>
              </a:lnSpc>
            </a:pPr>
            <a:r>
              <a:rPr lang="en-US" dirty="0"/>
              <a:t>•</a:t>
            </a:r>
            <a:r>
              <a:rPr lang="en-US" b="1" dirty="0"/>
              <a:t>Marketing Managers</a:t>
            </a:r>
            <a:r>
              <a:rPr lang="en-US" dirty="0"/>
              <a:t>: They need information on customer demographics, preferences,</a:t>
            </a:r>
          </a:p>
          <a:p>
            <a:pPr>
              <a:lnSpc>
                <a:spcPct val="120000"/>
              </a:lnSpc>
            </a:pPr>
            <a:r>
              <a:rPr lang="en-US" dirty="0"/>
              <a:t>and buying patterns to develop targeted marketing campaigns and improve customer</a:t>
            </a:r>
          </a:p>
          <a:p>
            <a:pPr>
              <a:lnSpc>
                <a:spcPct val="120000"/>
              </a:lnSpc>
            </a:pPr>
            <a:r>
              <a:rPr lang="en-US" dirty="0"/>
              <a:t>engagement.</a:t>
            </a:r>
          </a:p>
          <a:p>
            <a:pPr>
              <a:lnSpc>
                <a:spcPct val="120000"/>
              </a:lnSpc>
            </a:pPr>
            <a:r>
              <a:rPr lang="en-US" u="sng" dirty="0"/>
              <a:t>Characteristics and Needs:</a:t>
            </a:r>
          </a:p>
          <a:p>
            <a:pPr>
              <a:lnSpc>
                <a:spcPct val="120000"/>
              </a:lnSpc>
            </a:pPr>
            <a:r>
              <a:rPr lang="en-US" dirty="0"/>
              <a:t>•They seek comprehensive data analysis, visualizations, and actionable recommendations</a:t>
            </a:r>
          </a:p>
          <a:p>
            <a:pPr>
              <a:lnSpc>
                <a:spcPct val="120000"/>
              </a:lnSpc>
            </a:pPr>
            <a:r>
              <a:rPr lang="en-US" dirty="0"/>
              <a:t>to identify areas for improvement, enhance profitability, and streamline operations.</a:t>
            </a:r>
          </a:p>
          <a:p>
            <a:endParaRPr lang="en-US" dirty="0"/>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WHO ARE THE END-USERS?</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641684" y="2310064"/>
            <a:ext cx="10635916" cy="4299116"/>
          </a:xfrm>
        </p:spPr>
        <p:txBody>
          <a:bodyPr vert="horz" lIns="91440" tIns="45720" rIns="91440" bIns="45720" rtlCol="0" anchor="t">
            <a:normAutofit/>
          </a:bodyPr>
          <a:lstStyle/>
          <a:p>
            <a:pPr>
              <a:lnSpc>
                <a:spcPct val="120000"/>
              </a:lnSpc>
            </a:pPr>
            <a:r>
              <a:rPr lang="en-US" u="sng" dirty="0"/>
              <a:t>Benefits from the Solution:</a:t>
            </a:r>
          </a:p>
          <a:p>
            <a:pPr marL="342900" indent="-342900">
              <a:lnSpc>
                <a:spcPct val="120000"/>
              </a:lnSpc>
              <a:buSzPct val="90000"/>
              <a:buFont typeface="Arial" panose="020B0604020202020204" pitchFamily="34" charset="0"/>
              <a:buChar char="•"/>
            </a:pPr>
            <a:r>
              <a:rPr lang="en-US" dirty="0"/>
              <a:t>They will benefit from optimized inventory management, improved sales forecasting, and streamlined operations, leading to increased profitability and better customer satisfaction.</a:t>
            </a:r>
          </a:p>
          <a:p>
            <a:pPr marL="342900" indent="-342900">
              <a:lnSpc>
                <a:spcPct val="120000"/>
              </a:lnSpc>
              <a:buFont typeface="Arial" panose="020B0604020202020204" pitchFamily="34" charset="0"/>
              <a:buChar char="•"/>
            </a:pPr>
            <a:r>
              <a:rPr lang="en-US" dirty="0"/>
              <a:t>They will benefit from targeted marketing campaigns, enhanced customer engagement, and improved customer retention, resulting in increased sales and brand loyalty.</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4151783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0" y="136525"/>
            <a:ext cx="9779183" cy="934453"/>
          </a:xfrm>
        </p:spPr>
        <p:txBody>
          <a:bodyPr/>
          <a:lstStyle/>
          <a:p>
            <a:r>
              <a:rPr lang="en-US" sz="4000" dirty="0"/>
              <a:t>SOLUTION AND ITS VALUE PROPOSITION</a:t>
            </a:r>
          </a:p>
        </p:txBody>
      </p:sp>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381000" y="6356350"/>
            <a:ext cx="1767114" cy="365125"/>
          </a:xfrm>
        </p:spPr>
        <p:txBody>
          <a:bodyPr/>
          <a:lstStyle/>
          <a:p>
            <a:fld id="{A42FF1E2-60E5-C540-AA54-7072D5406B0B}" type="datetime1">
              <a:rPr lang="en-US" smtClean="0"/>
              <a:pPr/>
              <a:t>7/17/2023</a:t>
            </a:fld>
            <a:endParaRPr lang="en-US" dirty="0"/>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8</a:t>
            </a:fld>
            <a:endParaRPr lang="en-US" dirty="0"/>
          </a:p>
        </p:txBody>
      </p:sp>
      <p:sp>
        <p:nvSpPr>
          <p:cNvPr id="15" name="Content Placeholder 14">
            <a:extLst>
              <a:ext uri="{FF2B5EF4-FFF2-40B4-BE49-F238E27FC236}">
                <a16:creationId xmlns:a16="http://schemas.microsoft.com/office/drawing/2014/main" id="{36CC607F-7E07-4634-B1EE-54CFF648EFD5}"/>
              </a:ext>
            </a:extLst>
          </p:cNvPr>
          <p:cNvSpPr>
            <a:spLocks noGrp="1"/>
          </p:cNvSpPr>
          <p:nvPr>
            <p:ph idx="1"/>
          </p:nvPr>
        </p:nvSpPr>
        <p:spPr>
          <a:xfrm>
            <a:off x="573933" y="1070978"/>
            <a:ext cx="10799919" cy="4206875"/>
          </a:xfrm>
        </p:spPr>
        <p:txBody>
          <a:bodyPr/>
          <a:lstStyle/>
          <a:p>
            <a:pPr marL="342900" indent="-342900">
              <a:buFont typeface="Arial" panose="020B0604020202020204" pitchFamily="34" charset="0"/>
              <a:buChar char="•"/>
            </a:pPr>
            <a:r>
              <a:rPr lang="en-US" sz="2400" dirty="0"/>
              <a:t>The solution for the "Analysis of Superstore dataset project involves conducting a comprehensive analysis of the Superstore dataset to gain insights into sales trends, customer behavior, and operational efficiency. This analysis will be carried out using various statistical and data mining techniques, as well as advanced visualization tools.</a:t>
            </a:r>
          </a:p>
          <a:p>
            <a:pPr marL="342900" indent="-342900">
              <a:buFont typeface="Arial" panose="020B0604020202020204" pitchFamily="34" charset="0"/>
              <a:buChar char="•"/>
            </a:pPr>
            <a:r>
              <a:rPr lang="en-US" sz="2400" dirty="0"/>
              <a:t>Value Proposition: Our solution provides the following value propositions</a:t>
            </a:r>
          </a:p>
          <a:p>
            <a:r>
              <a:rPr lang="en-US" sz="2400" dirty="0"/>
              <a:t>I. Data</a:t>
            </a:r>
            <a:r>
              <a:rPr lang="en-US" sz="2400" b="1" dirty="0"/>
              <a:t>-Driven Decision Making: </a:t>
            </a:r>
            <a:r>
              <a:rPr lang="en-US" sz="2400" dirty="0"/>
              <a:t>By analyzing the Superstore dataset, we enable data-driven decision making for store managers and marketing managers. They can make informed decisions based on comprehensive analysis, leading to improved store performance, optimized operations, and targeted marketing strategies.</a:t>
            </a:r>
          </a:p>
        </p:txBody>
      </p:sp>
    </p:spTree>
    <p:extLst>
      <p:ext uri="{BB962C8B-B14F-4D97-AF65-F5344CB8AC3E}">
        <p14:creationId xmlns:p14="http://schemas.microsoft.com/office/powerpoint/2010/main" val="2721508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0" y="136525"/>
            <a:ext cx="9779183" cy="934453"/>
          </a:xfrm>
        </p:spPr>
        <p:txBody>
          <a:bodyPr/>
          <a:lstStyle/>
          <a:p>
            <a:r>
              <a:rPr lang="en-US" sz="4000" dirty="0"/>
              <a:t>SOLUTION AND ITS VALUE PROPOSITION</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9</a:t>
            </a:fld>
            <a:endParaRPr lang="en-US" dirty="0"/>
          </a:p>
        </p:txBody>
      </p:sp>
      <p:sp>
        <p:nvSpPr>
          <p:cNvPr id="15" name="Content Placeholder 14">
            <a:extLst>
              <a:ext uri="{FF2B5EF4-FFF2-40B4-BE49-F238E27FC236}">
                <a16:creationId xmlns:a16="http://schemas.microsoft.com/office/drawing/2014/main" id="{36CC607F-7E07-4634-B1EE-54CFF648EFD5}"/>
              </a:ext>
            </a:extLst>
          </p:cNvPr>
          <p:cNvSpPr>
            <a:spLocks noGrp="1"/>
          </p:cNvSpPr>
          <p:nvPr>
            <p:ph idx="1"/>
          </p:nvPr>
        </p:nvSpPr>
        <p:spPr>
          <a:xfrm>
            <a:off x="573933" y="1070978"/>
            <a:ext cx="10799919" cy="4752306"/>
          </a:xfrm>
        </p:spPr>
        <p:txBody>
          <a:bodyPr/>
          <a:lstStyle/>
          <a:p>
            <a:r>
              <a:rPr lang="en-US" sz="2400" dirty="0"/>
              <a:t>II. </a:t>
            </a:r>
            <a:r>
              <a:rPr lang="en-US" sz="2400" b="1" dirty="0"/>
              <a:t>Enhanced Profitability</a:t>
            </a:r>
            <a:r>
              <a:rPr lang="en-US" sz="2400" dirty="0"/>
              <a:t>: Our analysis helps identify opportunities for increasing sales, improving inventory management, and reducing costs, ultimately leading to enhanced profitability for the Superstore. By optimizing pricing strategies, identifying high-demand products, and streamlining operations, the store can maximize its revenue and profitability.</a:t>
            </a:r>
          </a:p>
          <a:p>
            <a:r>
              <a:rPr lang="en-US" sz="2400" dirty="0"/>
              <a:t>III. </a:t>
            </a:r>
            <a:r>
              <a:rPr lang="en-US" sz="2400" b="1" dirty="0"/>
              <a:t>Customer Insights and Personalized Marketing: </a:t>
            </a:r>
            <a:r>
              <a:rPr lang="en-US" sz="2400" dirty="0"/>
              <a:t>By analyzing customer behavior, demographics, and preferences, our solution provides valuable insights to marketing managers. This enables them to develop personalized marketing campaigns, tailor promotions, and enhance customer engagement, resulting in increased customer satisfaction, retention, and ultimately, higher sales.</a:t>
            </a:r>
          </a:p>
          <a:p>
            <a:r>
              <a:rPr lang="en-US" sz="2400" dirty="0"/>
              <a:t>iv. </a:t>
            </a:r>
            <a:r>
              <a:rPr lang="en-US" sz="2400" b="1" dirty="0"/>
              <a:t>Competitive Advantage</a:t>
            </a:r>
            <a:r>
              <a:rPr lang="en-US" sz="2400" dirty="0"/>
              <a:t>: Leveraging the power of data analysis, our solution provides the Superstore with a competitive advantage in the market.</a:t>
            </a:r>
            <a:endParaRPr lang="en-IN" sz="2400" dirty="0"/>
          </a:p>
        </p:txBody>
      </p:sp>
    </p:spTree>
    <p:extLst>
      <p:ext uri="{BB962C8B-B14F-4D97-AF65-F5344CB8AC3E}">
        <p14:creationId xmlns:p14="http://schemas.microsoft.com/office/powerpoint/2010/main" val="1314731262"/>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2.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5BAB77-79E1-4739-AA51-10C9079186D6}">
  <ds:schemaRefs>
    <ds:schemaRef ds:uri="71af3243-3dd4-4a8d-8c0d-dd76da1f02a5"/>
    <ds:schemaRef ds:uri="http://purl.org/dc/terms/"/>
    <ds:schemaRef ds:uri="http://www.w3.org/XML/1998/namespace"/>
    <ds:schemaRef ds:uri="http://schemas.microsoft.com/office/2006/metadata/properties"/>
    <ds:schemaRef ds:uri="http://schemas.microsoft.com/sharepoint/v3"/>
    <ds:schemaRef ds:uri="http://purl.org/dc/dcmitype/"/>
    <ds:schemaRef ds:uri="http://schemas.microsoft.com/office/infopath/2007/PartnerControls"/>
    <ds:schemaRef ds:uri="16c05727-aa75-4e4a-9b5f-8a80a1165891"/>
    <ds:schemaRef ds:uri="http://schemas.microsoft.com/office/2006/documentManagement/types"/>
    <ds:schemaRef ds:uri="http://purl.org/dc/elements/1.1/"/>
    <ds:schemaRef ds:uri="http://schemas.openxmlformats.org/package/2006/metadata/core-properties"/>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Universal presentation</Template>
  <TotalTime>10920</TotalTime>
  <Words>1588</Words>
  <Application>Microsoft Office PowerPoint</Application>
  <PresentationFormat>Widescreen</PresentationFormat>
  <Paragraphs>144</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Roboto</vt:lpstr>
      <vt:lpstr>Tenorite</vt:lpstr>
      <vt:lpstr>Office Theme</vt:lpstr>
      <vt:lpstr>GLORIYA ANTONY</vt:lpstr>
      <vt:lpstr>Problem Statement</vt:lpstr>
      <vt:lpstr>INDEX</vt:lpstr>
      <vt:lpstr>PROJECT OVERVIEW</vt:lpstr>
      <vt:lpstr>PROJECT OVERVIEW</vt:lpstr>
      <vt:lpstr>WHO ARE THE END-USERS?</vt:lpstr>
      <vt:lpstr>WHO ARE THE END-USERS?</vt:lpstr>
      <vt:lpstr>SOLUTION AND ITS VALUE PROPOSITION</vt:lpstr>
      <vt:lpstr>SOLUTION AND ITS VALUE PROPOSITION</vt:lpstr>
      <vt:lpstr>Modelling techniques, methodologies, and frameworks were applied:</vt:lpstr>
      <vt:lpstr>Modelling techniques, methodologies, and frameworks were applied:</vt:lpstr>
      <vt:lpstr>DATA SET</vt:lpstr>
      <vt:lpstr>HOW DID I CUSTOMIZE THE PROJECT</vt:lpstr>
      <vt:lpstr>DATA VISUALISATION RESULT</vt:lpstr>
      <vt:lpstr>LINKS</vt:lpstr>
      <vt:lpstr>CONCLUSION </vt:lpstr>
      <vt:lpstr>CONCLUSION </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GLORIYA ANTONY</dc:title>
  <dc:creator>GLORIYA ANTONY</dc:creator>
  <cp:lastModifiedBy>GLORIYA ANTONY</cp:lastModifiedBy>
  <cp:revision>1</cp:revision>
  <dcterms:created xsi:type="dcterms:W3CDTF">2023-07-17T05:36:08Z</dcterms:created>
  <dcterms:modified xsi:type="dcterms:W3CDTF">2023-07-24T19:36:21Z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