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5" r:id="rId9"/>
    <p:sldId id="266" r:id="rId10"/>
    <p:sldId id="267" r:id="rId11"/>
    <p:sldId id="268" r:id="rId12"/>
    <p:sldId id="269" r:id="rId13"/>
    <p:sldId id="284" r:id="rId14"/>
    <p:sldId id="271" r:id="rId15"/>
    <p:sldId id="272" r:id="rId16"/>
    <p:sldId id="285" r:id="rId17"/>
    <p:sldId id="273" r:id="rId18"/>
    <p:sldId id="278" r:id="rId19"/>
    <p:sldId id="274" r:id="rId20"/>
    <p:sldId id="275" r:id="rId21"/>
    <p:sldId id="277" r:id="rId22"/>
    <p:sldId id="276" r:id="rId23"/>
    <p:sldId id="279" r:id="rId24"/>
    <p:sldId id="280" r:id="rId25"/>
    <p:sldId id="281" r:id="rId26"/>
    <p:sldId id="282" r:id="rId2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p15:clr>
            <a:srgbClr val="A4A3A4"/>
          </p15:clr>
        </p15:guide>
        <p15:guide id="2" pos="289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1165" autoAdjust="0"/>
  </p:normalViewPr>
  <p:slideViewPr>
    <p:cSldViewPr snapToGrid="0">
      <p:cViewPr varScale="1">
        <p:scale>
          <a:sx n="67" d="100"/>
          <a:sy n="67" d="100"/>
        </p:scale>
        <p:origin x="1564" y="44"/>
      </p:cViewPr>
      <p:guideLst>
        <p:guide orient="horz" pos="2160"/>
        <p:guide pos="289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9" name="Google Shape;15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6" name="Google Shape;16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3" name="Google Shape;17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3" name="Google Shape;17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6242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231b600bd6_3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 name="Google Shape;187;g2231b600bd6_3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4" name="Google Shape;19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4" name="Google Shape;19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74948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44d5f092ba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1" name="Google Shape;201;g244d5f092ba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44d5f092ba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6" name="Google Shape;236;g244d5f092ba_0_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44d5f092ba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8" name="Google Shape;208;g244d5f092ba_0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44d5f092ba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5" name="Google Shape;215;g244d5f092ba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44d5f092ba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9" name="Google Shape;229;g244d5f092ba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44d5f092ba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2" name="Google Shape;222;g244d5f092ba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3" name="Google Shape;24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0" name="Google Shape;25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7" name="Google Shape;25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4" name="Google Shape;264;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6" name="Google Shape;9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3" name="Google Shape;10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231b600bd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0" name="Google Shape;110;g2231b600bd6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231b600bd6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g2231b600bd6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231b600bd6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4" name="Google Shape;124;g2231b600bd6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5" name="Google Shape;14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4" name="Google Shape;14;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
        <p:cNvGrpSpPr/>
        <p:nvPr/>
      </p:nvGrpSpPr>
      <p:grpSpPr>
        <a:xfrm>
          <a:off x="0" y="0"/>
          <a:ext cx="0" cy="0"/>
          <a:chOff x="0" y="0"/>
          <a:chExt cx="0" cy="0"/>
        </a:xfrm>
      </p:grpSpPr>
      <p:sp>
        <p:nvSpPr>
          <p:cNvPr id="24" name="Google Shape;24;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26" name="Google Shape;26;p1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27" name="Google Shape;27;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2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panose="020F0502020204030204"/>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3" name="Google Shape;33;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panose="020F0502020204030204"/>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39" name="Google Shape;39;p2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0" name="Google Shape;40;p2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1" name="Google Shape;41;p2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2" name="Google Shape;42;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panose="020F0502020204030204"/>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2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panose="020F0502020204030204"/>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5"/>
          <p:cNvSpPr>
            <a:spLocks noGrp="1"/>
          </p:cNvSpPr>
          <p:nvPr>
            <p:ph type="pic" idx="2"/>
          </p:nvPr>
        </p:nvSpPr>
        <p:spPr>
          <a:xfrm>
            <a:off x="1792288" y="612775"/>
            <a:ext cx="5486400" cy="4114800"/>
          </a:xfrm>
          <a:prstGeom prst="rect">
            <a:avLst/>
          </a:prstGeom>
          <a:noFill/>
          <a:ln>
            <a:noFill/>
          </a:ln>
        </p:spPr>
      </p:sp>
      <p:sp>
        <p:nvSpPr>
          <p:cNvPr id="64" name="Google Shape;64;p2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9" name="Google Shape;9;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 name="Google Shape;10;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p:cNvPicPr preferRelativeResize="0"/>
          <p:nvPr/>
        </p:nvPicPr>
        <p:blipFill rotWithShape="1">
          <a:blip r:embed="rId3"/>
          <a:srcRect/>
          <a:stretch>
            <a:fillRect/>
          </a:stretch>
        </p:blipFill>
        <p:spPr>
          <a:xfrm>
            <a:off x="0" y="0"/>
            <a:ext cx="9144000" cy="6858000"/>
          </a:xfrm>
          <a:prstGeom prst="rect">
            <a:avLst/>
          </a:prstGeom>
          <a:noFill/>
          <a:ln>
            <a:noFill/>
          </a:ln>
        </p:spPr>
      </p:pic>
      <p:sp>
        <p:nvSpPr>
          <p:cNvPr id="85" name="Google Shape;85;p1"/>
          <p:cNvSpPr txBox="1">
            <a:spLocks noGrp="1"/>
          </p:cNvSpPr>
          <p:nvPr>
            <p:ph type="subTitle" idx="1"/>
          </p:nvPr>
        </p:nvSpPr>
        <p:spPr>
          <a:xfrm>
            <a:off x="762000" y="1981200"/>
            <a:ext cx="7848600" cy="4114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0F1118"/>
              </a:buClr>
              <a:buSzPts val="1800"/>
              <a:buNone/>
            </a:pPr>
            <a:r>
              <a:rPr lang="en-US" sz="2000" b="1" i="1" dirty="0">
                <a:solidFill>
                  <a:srgbClr val="0F1118"/>
                </a:solidFill>
                <a:latin typeface="Times New Roman" panose="02020603050405020304"/>
                <a:ea typeface="Times New Roman" panose="02020603050405020304"/>
                <a:cs typeface="Times New Roman" panose="02020603050405020304"/>
                <a:sym typeface="Times New Roman" panose="02020603050405020304"/>
              </a:rPr>
              <a:t>Presented by</a:t>
            </a:r>
          </a:p>
          <a:p>
            <a:pPr marL="0" lvl="0" indent="0" algn="ctr" rtl="0">
              <a:lnSpc>
                <a:spcPct val="100000"/>
              </a:lnSpc>
              <a:spcBef>
                <a:spcPts val="0"/>
              </a:spcBef>
              <a:spcAft>
                <a:spcPts val="0"/>
              </a:spcAft>
              <a:buClr>
                <a:srgbClr val="0F1118"/>
              </a:buClr>
              <a:buSzPts val="1800"/>
              <a:buNone/>
            </a:pPr>
            <a:r>
              <a:rPr lang="en-IN" sz="1800" dirty="0">
                <a:solidFill>
                  <a:srgbClr val="000000"/>
                </a:solidFill>
                <a:latin typeface="Times New Roman" panose="02020603050405020304" pitchFamily="18" charset="0"/>
              </a:rPr>
              <a:t>       KAVIYA S</a:t>
            </a:r>
            <a:r>
              <a:rPr lang="en-IN" sz="1800" i="0" u="none" strike="noStrike" baseline="0" dirty="0">
                <a:solidFill>
                  <a:srgbClr val="000000"/>
                </a:solidFill>
                <a:latin typeface="Times New Roman" panose="02020603050405020304" pitchFamily="18" charset="0"/>
              </a:rPr>
              <a:t>	                    611220104067	</a:t>
            </a:r>
            <a:endParaRPr lang="en-IN" sz="1800" dirty="0">
              <a:solidFill>
                <a:srgbClr val="000000"/>
              </a:solidFill>
              <a:latin typeface="Times New Roman" panose="02020603050405020304" pitchFamily="18" charset="0"/>
            </a:endParaRPr>
          </a:p>
          <a:p>
            <a:pPr marL="0" lvl="0" indent="0" algn="ctr" rtl="0">
              <a:lnSpc>
                <a:spcPct val="100000"/>
              </a:lnSpc>
              <a:spcBef>
                <a:spcPts val="0"/>
              </a:spcBef>
              <a:spcAft>
                <a:spcPts val="0"/>
              </a:spcAft>
              <a:buClr>
                <a:srgbClr val="0F1118"/>
              </a:buClr>
              <a:buSzPts val="1800"/>
              <a:buNone/>
            </a:pPr>
            <a:r>
              <a:rPr lang="en-IN" sz="1800" dirty="0">
                <a:solidFill>
                  <a:srgbClr val="000000"/>
                </a:solidFill>
                <a:latin typeface="Times New Roman" panose="02020603050405020304" pitchFamily="18" charset="0"/>
              </a:rPr>
              <a:t>               NISHA C</a:t>
            </a:r>
            <a:r>
              <a:rPr lang="en-IN" sz="1800" i="0" u="none" strike="noStrike" baseline="0" dirty="0">
                <a:solidFill>
                  <a:srgbClr val="000000"/>
                </a:solidFill>
                <a:latin typeface="Times New Roman" panose="02020603050405020304" pitchFamily="18" charset="0"/>
              </a:rPr>
              <a:t>	                            611220104097	</a:t>
            </a:r>
          </a:p>
          <a:p>
            <a:r>
              <a:rPr lang="en-IN" sz="1800" dirty="0">
                <a:solidFill>
                  <a:srgbClr val="000000"/>
                </a:solidFill>
                <a:latin typeface="Times New Roman" panose="02020603050405020304" pitchFamily="18" charset="0"/>
              </a:rPr>
              <a:t>       PRIYADHARSHINI K</a:t>
            </a:r>
            <a:r>
              <a:rPr lang="en-IN" sz="1800" i="0" u="none" strike="noStrike" baseline="0" dirty="0">
                <a:solidFill>
                  <a:srgbClr val="000000"/>
                </a:solidFill>
                <a:latin typeface="Times New Roman" panose="02020603050405020304" pitchFamily="18" charset="0"/>
              </a:rPr>
              <a:t> 	    611220104111 	</a:t>
            </a:r>
          </a:p>
          <a:p>
            <a:r>
              <a:rPr lang="en-IN" sz="1800" dirty="0">
                <a:solidFill>
                  <a:srgbClr val="000000"/>
                </a:solidFill>
                <a:latin typeface="Times New Roman" panose="02020603050405020304" pitchFamily="18" charset="0"/>
              </a:rPr>
              <a:t>       REKHA K</a:t>
            </a:r>
            <a:r>
              <a:rPr lang="en-IN" sz="1800" i="0" u="none" strike="noStrike" baseline="0" dirty="0">
                <a:solidFill>
                  <a:srgbClr val="000000"/>
                </a:solidFill>
                <a:latin typeface="Times New Roman" panose="02020603050405020304" pitchFamily="18" charset="0"/>
              </a:rPr>
              <a:t>	                    611220104114</a:t>
            </a:r>
            <a:r>
              <a:rPr lang="en-IN" sz="1800" b="0" i="0" u="none" strike="noStrike" baseline="0" dirty="0">
                <a:solidFill>
                  <a:srgbClr val="000000"/>
                </a:solidFill>
                <a:latin typeface="Times New Roman" panose="02020603050405020304" pitchFamily="18" charset="0"/>
              </a:rPr>
              <a:t>	</a:t>
            </a:r>
          </a:p>
          <a:p>
            <a:pPr marL="0" lvl="0" indent="0" algn="l" rtl="0">
              <a:lnSpc>
                <a:spcPct val="100000"/>
              </a:lnSpc>
              <a:spcBef>
                <a:spcPts val="400"/>
              </a:spcBef>
              <a:spcAft>
                <a:spcPts val="0"/>
              </a:spcAft>
              <a:buClr>
                <a:srgbClr val="888888"/>
              </a:buClr>
              <a:buSzPts val="2000"/>
              <a:buNone/>
            </a:pPr>
            <a:endParaRPr sz="2000"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360"/>
              </a:spcBef>
              <a:spcAft>
                <a:spcPts val="0"/>
              </a:spcAft>
              <a:buClr>
                <a:srgbClr val="0F1118"/>
              </a:buClr>
              <a:buSzPts val="1800"/>
              <a:buNone/>
            </a:pPr>
            <a:r>
              <a:rPr lang="en-US" sz="2000" b="1" dirty="0">
                <a:solidFill>
                  <a:srgbClr val="0F1118"/>
                </a:solidFill>
                <a:latin typeface="Times New Roman" panose="02020603050405020304"/>
                <a:ea typeface="Times New Roman" panose="02020603050405020304"/>
                <a:cs typeface="Times New Roman" panose="02020603050405020304"/>
                <a:sym typeface="Times New Roman" panose="02020603050405020304"/>
              </a:rPr>
              <a:t>UNDER THE GUIDANCE OF</a:t>
            </a:r>
            <a:endParaRPr sz="2000" b="1"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360"/>
              </a:spcBef>
              <a:spcAft>
                <a:spcPts val="0"/>
              </a:spcAft>
              <a:buClr>
                <a:srgbClr val="0F1118"/>
              </a:buClr>
              <a:buSzPts val="1800"/>
              <a:buNone/>
            </a:pPr>
            <a:r>
              <a:rPr lang="en-US" sz="2000" b="1" dirty="0">
                <a:solidFill>
                  <a:srgbClr val="0F1118"/>
                </a:solidFill>
                <a:latin typeface="Times New Roman" panose="02020603050405020304"/>
                <a:ea typeface="Times New Roman" panose="02020603050405020304"/>
                <a:cs typeface="Times New Roman" panose="02020603050405020304"/>
                <a:sym typeface="Times New Roman" panose="02020603050405020304"/>
              </a:rPr>
              <a:t>Mr. J .MURUGESAN M.E.,</a:t>
            </a:r>
          </a:p>
          <a:p>
            <a:pPr marL="0" lvl="0" indent="0" algn="ctr" rtl="0">
              <a:lnSpc>
                <a:spcPct val="100000"/>
              </a:lnSpc>
              <a:spcBef>
                <a:spcPts val="360"/>
              </a:spcBef>
              <a:spcAft>
                <a:spcPts val="0"/>
              </a:spcAft>
              <a:buClr>
                <a:srgbClr val="0F1118"/>
              </a:buClr>
              <a:buSzPts val="1800"/>
              <a:buNone/>
            </a:pPr>
            <a:r>
              <a:rPr lang="en-US" sz="2000" b="1" dirty="0">
                <a:solidFill>
                  <a:srgbClr val="0F1118"/>
                </a:solidFill>
                <a:latin typeface="Times New Roman" panose="02020603050405020304"/>
                <a:ea typeface="Times New Roman" panose="02020603050405020304"/>
                <a:cs typeface="Times New Roman" panose="02020603050405020304"/>
                <a:sym typeface="Times New Roman" panose="02020603050405020304"/>
              </a:rPr>
              <a:t>ASSISTANT PROFESSOR,</a:t>
            </a:r>
            <a:endParaRPr sz="2000" b="1"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360"/>
              </a:spcBef>
              <a:spcAft>
                <a:spcPts val="0"/>
              </a:spcAft>
              <a:buClr>
                <a:srgbClr val="0F1118"/>
              </a:buClr>
              <a:buSzPts val="1800"/>
              <a:buNone/>
            </a:pPr>
            <a:r>
              <a:rPr lang="en-US" sz="2000" b="1" dirty="0">
                <a:solidFill>
                  <a:srgbClr val="0F1118"/>
                </a:solidFill>
                <a:latin typeface="Times New Roman" panose="02020603050405020304"/>
                <a:ea typeface="Times New Roman" panose="02020603050405020304"/>
                <a:cs typeface="Times New Roman" panose="02020603050405020304"/>
                <a:sym typeface="Times New Roman" panose="02020603050405020304"/>
              </a:rPr>
              <a:t>DEPARTMENT OF INFORMATION TECHNOLOGY</a:t>
            </a:r>
            <a:endParaRPr sz="2000" b="1"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400"/>
              </a:spcBef>
              <a:spcAft>
                <a:spcPts val="0"/>
              </a:spcAft>
              <a:buClr>
                <a:srgbClr val="888888"/>
              </a:buClr>
              <a:buSzPts val="2000"/>
              <a:buNone/>
            </a:pPr>
            <a:endParaRPr sz="2000"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400"/>
              </a:spcBef>
              <a:spcAft>
                <a:spcPts val="0"/>
              </a:spcAft>
              <a:buClr>
                <a:srgbClr val="888888"/>
              </a:buClr>
              <a:buSzPts val="2000"/>
              <a:buNone/>
            </a:pPr>
            <a:endParaRPr sz="2000"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400"/>
              </a:spcBef>
              <a:spcAft>
                <a:spcPts val="0"/>
              </a:spcAft>
              <a:buClr>
                <a:srgbClr val="888888"/>
              </a:buClr>
              <a:buSzPts val="2000"/>
              <a:buNone/>
            </a:pPr>
            <a:endParaRPr sz="2000" dirty="0">
              <a:solidFill>
                <a:srgbClr val="0F1118"/>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400"/>
              </a:spcBef>
              <a:spcAft>
                <a:spcPts val="0"/>
              </a:spcAft>
              <a:buClr>
                <a:srgbClr val="888888"/>
              </a:buClr>
              <a:buSzPts val="2000"/>
              <a:buNone/>
            </a:pPr>
            <a:endParaRPr sz="20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86" name="Google Shape;86;p1"/>
          <p:cNvSpPr txBox="1">
            <a:spLocks noGrp="1"/>
          </p:cNvSpPr>
          <p:nvPr>
            <p:ph type="ctrTitle"/>
          </p:nvPr>
        </p:nvSpPr>
        <p:spPr>
          <a:xfrm>
            <a:off x="-98600" y="1447800"/>
            <a:ext cx="9242700" cy="381000"/>
          </a:xfrm>
          <a:prstGeom prst="rect">
            <a:avLst/>
          </a:prstGeom>
          <a:noFill/>
          <a:ln>
            <a:noFill/>
          </a:ln>
        </p:spPr>
        <p:txBody>
          <a:bodyPr spcFirstLastPara="1" wrap="square" lIns="91425" tIns="45700" rIns="91425" bIns="45700" anchor="ctr" anchorCtr="0">
            <a:noAutofit/>
          </a:bodyPr>
          <a:lstStyle/>
          <a:p>
            <a:br>
              <a:rPr lang="en-IN" sz="1800" b="0" i="0" u="none" strike="noStrike" baseline="0"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Subscribers Galore: Exploring The World's Top YouTube Channels</a:t>
            </a:r>
            <a:endParaRPr lang="en-US" sz="2400" b="1" u="sng"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7"/>
          <p:cNvPicPr preferRelativeResize="0"/>
          <p:nvPr/>
        </p:nvPicPr>
        <p:blipFill rotWithShape="1">
          <a:blip r:embed="rId3"/>
          <a:srcRect/>
          <a:stretch>
            <a:fillRect/>
          </a:stretch>
        </p:blipFill>
        <p:spPr>
          <a:xfrm>
            <a:off x="1" y="0"/>
            <a:ext cx="9161206" cy="6858000"/>
          </a:xfrm>
          <a:prstGeom prst="rect">
            <a:avLst/>
          </a:prstGeom>
          <a:noFill/>
          <a:ln>
            <a:noFill/>
          </a:ln>
        </p:spPr>
      </p:pic>
      <p:sp>
        <p:nvSpPr>
          <p:cNvPr id="162" name="Google Shape;162;p7"/>
          <p:cNvSpPr txBox="1">
            <a:spLocks noGrp="1"/>
          </p:cNvSpPr>
          <p:nvPr>
            <p:ph type="title"/>
          </p:nvPr>
        </p:nvSpPr>
        <p:spPr>
          <a:xfrm>
            <a:off x="870157" y="1219200"/>
            <a:ext cx="8045244"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dirty="0">
                <a:latin typeface="Times New Roman" panose="02020603050405020304"/>
                <a:ea typeface="Times New Roman" panose="02020603050405020304"/>
                <a:cs typeface="Times New Roman" panose="02020603050405020304"/>
                <a:sym typeface="Times New Roman" panose="02020603050405020304"/>
              </a:rPr>
              <a:t> ADVANTAGES</a:t>
            </a:r>
            <a:endParaRPr sz="36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63" name="Google Shape;163;p7"/>
          <p:cNvSpPr txBox="1">
            <a:spLocks noGrp="1"/>
          </p:cNvSpPr>
          <p:nvPr>
            <p:ph type="body" idx="1"/>
          </p:nvPr>
        </p:nvSpPr>
        <p:spPr>
          <a:xfrm>
            <a:off x="838200" y="1676400"/>
            <a:ext cx="8077200" cy="4343400"/>
          </a:xfrm>
          <a:prstGeom prst="rect">
            <a:avLst/>
          </a:prstGeom>
          <a:noFill/>
          <a:ln>
            <a:noFill/>
          </a:ln>
        </p:spPr>
        <p:txBody>
          <a:bodyPr spcFirstLastPara="1" wrap="square" lIns="91425" tIns="45700" rIns="91425" bIns="45700" anchor="t" anchorCtr="0">
            <a:noAutofit/>
          </a:bodyPr>
          <a:lstStyle/>
          <a:p>
            <a:r>
              <a:rPr lang="en-US" sz="2400" dirty="0">
                <a:latin typeface="Times New Roman" panose="02020603050405020304" pitchFamily="18" charset="0"/>
              </a:rPr>
              <a:t>Insightful Content - The project provides valuable insights into the strategies and dynamics behind the success of top YouTube channels, serving as an educational resource for content creators and enthusiasts.</a:t>
            </a:r>
            <a:endParaRPr lang="en-US" sz="2400" b="0" i="0" u="none" strike="noStrike" baseline="0" dirty="0">
              <a:latin typeface="Times New Roman" panose="02020603050405020304" pitchFamily="18" charset="0"/>
            </a:endParaRPr>
          </a:p>
          <a:p>
            <a:r>
              <a:rPr lang="en-US" sz="2400" dirty="0">
                <a:latin typeface="Times New Roman" panose="02020603050405020304" pitchFamily="18" charset="0"/>
                <a:ea typeface="Calibri" panose="020F0502020204030204" pitchFamily="34" charset="0"/>
                <a:cs typeface="Times New Roman" panose="02020603050405020304" pitchFamily="18" charset="0"/>
              </a:rPr>
              <a:t>Inspiration - It can inspire new content creators by showcasing the journeys and strategies of successful YouTube channels, encouraging creativity and innovation.</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latin typeface="Times New Roman" panose="02020603050405020304"/>
                <a:ea typeface="Times New Roman" panose="02020603050405020304"/>
                <a:cs typeface="Times New Roman" panose="02020603050405020304"/>
                <a:sym typeface="Times New Roman" panose="02020603050405020304"/>
              </a:rPr>
              <a:t>Educational Value - It can be used as a resource in educational institutions to teach about the digital media landscape and online marketing.</a:t>
            </a:r>
            <a:endParaRPr sz="2400" dirty="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00000"/>
              </a:lnSpc>
              <a:spcBef>
                <a:spcPts val="0"/>
              </a:spcBef>
              <a:spcAft>
                <a:spcPts val="0"/>
              </a:spcAft>
              <a:buNone/>
            </a:pPr>
            <a:endParaRPr sz="20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8"/>
          <p:cNvPicPr preferRelativeResize="0"/>
          <p:nvPr/>
        </p:nvPicPr>
        <p:blipFill rotWithShape="1">
          <a:blip r:embed="rId3"/>
          <a:srcRect/>
          <a:stretch>
            <a:fillRect/>
          </a:stretch>
        </p:blipFill>
        <p:spPr>
          <a:xfrm>
            <a:off x="1" y="0"/>
            <a:ext cx="9161206" cy="6858000"/>
          </a:xfrm>
          <a:prstGeom prst="rect">
            <a:avLst/>
          </a:prstGeom>
          <a:noFill/>
          <a:ln>
            <a:noFill/>
          </a:ln>
        </p:spPr>
      </p:pic>
      <p:sp>
        <p:nvSpPr>
          <p:cNvPr id="169" name="Google Shape;169;p8"/>
          <p:cNvSpPr txBox="1">
            <a:spLocks noGrp="1"/>
          </p:cNvSpPr>
          <p:nvPr>
            <p:ph type="title"/>
          </p:nvPr>
        </p:nvSpPr>
        <p:spPr>
          <a:xfrm>
            <a:off x="381000" y="1066483"/>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dirty="0">
                <a:latin typeface="Times New Roman" panose="02020603050405020304"/>
                <a:ea typeface="Times New Roman" panose="02020603050405020304"/>
                <a:cs typeface="Times New Roman" panose="02020603050405020304"/>
                <a:sym typeface="Times New Roman" panose="02020603050405020304"/>
              </a:rPr>
              <a:t> WORKFLOW DIAGRAM</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1026" name="Picture 2"/>
          <p:cNvPicPr>
            <a:picLocks noChangeAspect="1" noChangeArrowheads="1"/>
          </p:cNvPicPr>
          <p:nvPr/>
        </p:nvPicPr>
        <p:blipFill>
          <a:blip r:embed="rId4"/>
          <a:srcRect/>
          <a:stretch>
            <a:fillRect/>
          </a:stretch>
        </p:blipFill>
        <p:spPr bwMode="auto">
          <a:xfrm>
            <a:off x="796413" y="1902542"/>
            <a:ext cx="8347587" cy="346326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9"/>
          <p:cNvPicPr preferRelativeResize="0"/>
          <p:nvPr/>
        </p:nvPicPr>
        <p:blipFill rotWithShape="1">
          <a:blip r:embed="rId3"/>
          <a:srcRect/>
          <a:stretch>
            <a:fillRect/>
          </a:stretch>
        </p:blipFill>
        <p:spPr>
          <a:xfrm>
            <a:off x="1" y="0"/>
            <a:ext cx="9161206" cy="6858000"/>
          </a:xfrm>
          <a:prstGeom prst="rect">
            <a:avLst/>
          </a:prstGeom>
          <a:noFill/>
          <a:ln>
            <a:noFill/>
          </a:ln>
        </p:spPr>
      </p:pic>
      <p:sp>
        <p:nvSpPr>
          <p:cNvPr id="176" name="Google Shape;176;p9"/>
          <p:cNvSpPr txBox="1">
            <a:spLocks noGrp="1"/>
          </p:cNvSpPr>
          <p:nvPr>
            <p:ph type="title"/>
          </p:nvPr>
        </p:nvSpPr>
        <p:spPr>
          <a:xfrm>
            <a:off x="870157" y="1219200"/>
            <a:ext cx="8045244"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SYSTEM SPECIFICATION</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177" name="Google Shape;177;p9"/>
          <p:cNvSpPr txBox="1">
            <a:spLocks noGrp="1"/>
          </p:cNvSpPr>
          <p:nvPr>
            <p:ph type="body" idx="1"/>
          </p:nvPr>
        </p:nvSpPr>
        <p:spPr>
          <a:xfrm>
            <a:off x="838200" y="1828800"/>
            <a:ext cx="8077200" cy="4191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575"/>
              </a:spcBef>
              <a:spcAft>
                <a:spcPts val="0"/>
              </a:spcAft>
              <a:buClr>
                <a:schemeClr val="dk1"/>
              </a:buClr>
              <a:buSzPts val="3200"/>
              <a:buNone/>
            </a:pPr>
            <a:r>
              <a:rPr lang="en-US" sz="2000" b="1" dirty="0">
                <a:latin typeface="Times New Roman" panose="02020603050405020304"/>
                <a:ea typeface="Times New Roman" panose="02020603050405020304"/>
                <a:cs typeface="Times New Roman" panose="02020603050405020304"/>
                <a:sym typeface="Times New Roman" panose="02020603050405020304"/>
              </a:rPr>
              <a:t>HARDWARE USED:</a:t>
            </a:r>
            <a:endParaRPr sz="2000" dirty="0">
              <a:latin typeface="Times New Roman" panose="02020603050405020304"/>
              <a:ea typeface="Times New Roman" panose="02020603050405020304"/>
              <a:cs typeface="Times New Roman" panose="02020603050405020304"/>
              <a:sym typeface="Times New Roman" panose="02020603050405020304"/>
            </a:endParaRPr>
          </a:p>
          <a:p>
            <a:pPr algn="l"/>
            <a:r>
              <a:rPr lang="en-IN" sz="1800" b="0" i="0" u="none" strike="noStrike" baseline="0" dirty="0">
                <a:latin typeface="Times New Roman" panose="02020603050405020304" pitchFamily="18" charset="0"/>
              </a:rPr>
              <a:t>Processor : Intel Core i5-4200U CPU</a:t>
            </a:r>
          </a:p>
          <a:p>
            <a:pPr algn="l"/>
            <a:r>
              <a:rPr lang="en-IN" sz="1800" b="0" i="0" u="none" strike="noStrike" baseline="0" dirty="0">
                <a:latin typeface="Times New Roman" panose="02020603050405020304" pitchFamily="18" charset="0"/>
              </a:rPr>
              <a:t>RAM : 4 GB</a:t>
            </a:r>
          </a:p>
          <a:p>
            <a:pPr algn="l"/>
            <a:r>
              <a:rPr lang="en-IN" sz="1800" b="0" i="0" u="none" strike="noStrike" baseline="0" dirty="0">
                <a:latin typeface="Times New Roman" panose="02020603050405020304" pitchFamily="18" charset="0"/>
              </a:rPr>
              <a:t>Hard Disk : 1 TB</a:t>
            </a:r>
            <a:endParaRPr sz="20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575"/>
              </a:spcBef>
              <a:spcAft>
                <a:spcPts val="0"/>
              </a:spcAft>
              <a:buClr>
                <a:schemeClr val="dk1"/>
              </a:buClr>
              <a:buSzPts val="3200"/>
              <a:buNone/>
            </a:pPr>
            <a:r>
              <a:rPr lang="en-US" sz="2000" b="1" dirty="0">
                <a:latin typeface="Times New Roman" panose="02020603050405020304"/>
                <a:ea typeface="Times New Roman" panose="02020603050405020304"/>
                <a:cs typeface="Times New Roman" panose="02020603050405020304"/>
                <a:sym typeface="Times New Roman" panose="02020603050405020304"/>
              </a:rPr>
              <a:t>SOFTWARE USED:</a:t>
            </a:r>
            <a:endParaRPr sz="2000" b="1" dirty="0">
              <a:latin typeface="Times New Roman" panose="02020603050405020304"/>
              <a:ea typeface="Times New Roman" panose="02020603050405020304"/>
              <a:cs typeface="Times New Roman" panose="02020603050405020304"/>
              <a:sym typeface="Times New Roman" panose="02020603050405020304"/>
            </a:endParaRPr>
          </a:p>
          <a:p>
            <a:pPr algn="l"/>
            <a:r>
              <a:rPr lang="en-IN" sz="1800" b="0" i="0" u="none" strike="noStrike" baseline="0" dirty="0">
                <a:latin typeface="Times New Roman" panose="02020603050405020304" pitchFamily="18" charset="0"/>
              </a:rPr>
              <a:t>Operating System : Windows</a:t>
            </a:r>
          </a:p>
          <a:p>
            <a:pPr algn="l"/>
            <a:r>
              <a:rPr lang="en-IN" sz="1800" b="0" i="0" u="none" strike="noStrike" baseline="0" dirty="0">
                <a:latin typeface="Times New Roman" panose="02020603050405020304" pitchFamily="18" charset="0"/>
              </a:rPr>
              <a:t>Language : Bootstrap</a:t>
            </a:r>
          </a:p>
          <a:p>
            <a:pPr algn="l"/>
            <a:r>
              <a:rPr lang="en-IN" sz="1800" b="0" i="0" u="none" strike="noStrike" baseline="0" dirty="0">
                <a:latin typeface="Times New Roman" panose="02020603050405020304" pitchFamily="18" charset="0"/>
              </a:rPr>
              <a:t>Implementation-</a:t>
            </a:r>
          </a:p>
          <a:p>
            <a:pPr algn="l"/>
            <a:r>
              <a:rPr lang="en-IN" sz="1800" b="0" i="0" u="none" strike="noStrike" baseline="0" dirty="0">
                <a:latin typeface="Times New Roman" panose="02020603050405020304" pitchFamily="18" charset="0"/>
              </a:rPr>
              <a:t>Tool : IBM Cognos Analytics</a:t>
            </a:r>
            <a:endParaRPr sz="20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Clr>
                <a:schemeClr val="dk1"/>
              </a:buClr>
              <a:buSzPts val="2000"/>
              <a:buNone/>
            </a:pPr>
            <a:endParaRPr sz="20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9"/>
          <p:cNvPicPr preferRelativeResize="0"/>
          <p:nvPr/>
        </p:nvPicPr>
        <p:blipFill rotWithShape="1">
          <a:blip r:embed="rId3"/>
          <a:srcRect/>
          <a:stretch>
            <a:fillRect/>
          </a:stretch>
        </p:blipFill>
        <p:spPr>
          <a:xfrm>
            <a:off x="0" y="0"/>
            <a:ext cx="9161206" cy="6858000"/>
          </a:xfrm>
          <a:prstGeom prst="rect">
            <a:avLst/>
          </a:prstGeom>
          <a:noFill/>
          <a:ln>
            <a:noFill/>
          </a:ln>
        </p:spPr>
      </p:pic>
      <p:sp>
        <p:nvSpPr>
          <p:cNvPr id="176" name="Google Shape;176;p9"/>
          <p:cNvSpPr txBox="1">
            <a:spLocks noGrp="1"/>
          </p:cNvSpPr>
          <p:nvPr>
            <p:ph type="title"/>
          </p:nvPr>
        </p:nvSpPr>
        <p:spPr>
          <a:xfrm>
            <a:off x="870157" y="1219200"/>
            <a:ext cx="8045244"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SYSTEM SPECIFICATION</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177" name="Google Shape;177;p9"/>
          <p:cNvSpPr txBox="1">
            <a:spLocks noGrp="1"/>
          </p:cNvSpPr>
          <p:nvPr>
            <p:ph type="body" idx="1"/>
          </p:nvPr>
        </p:nvSpPr>
        <p:spPr>
          <a:xfrm>
            <a:off x="838200" y="1828800"/>
            <a:ext cx="8077200" cy="4191000"/>
          </a:xfrm>
          <a:prstGeom prst="rect">
            <a:avLst/>
          </a:prstGeom>
          <a:noFill/>
          <a:ln>
            <a:noFill/>
          </a:ln>
        </p:spPr>
        <p:txBody>
          <a:bodyPr spcFirstLastPara="1" wrap="square" lIns="91425" tIns="45700" rIns="91425" bIns="45700" anchor="t" anchorCtr="0">
            <a:noAutofit/>
          </a:bodyPr>
          <a:lstStyle/>
          <a:p>
            <a:pPr marL="114300" indent="0" algn="l">
              <a:buNone/>
            </a:pPr>
            <a:r>
              <a:rPr lang="en-IN" sz="1800" b="1" i="0" u="none" strike="noStrike" baseline="0" dirty="0">
                <a:latin typeface="Times New Roman" panose="02020603050405020304" pitchFamily="18" charset="0"/>
              </a:rPr>
              <a:t>TOOL REQUIREMENTS</a:t>
            </a:r>
          </a:p>
          <a:p>
            <a:pPr algn="l"/>
            <a:r>
              <a:rPr lang="en-US" sz="1800" b="0" i="0" u="none" strike="noStrike" baseline="0" dirty="0">
                <a:latin typeface="Times New Roman" panose="02020603050405020304" pitchFamily="18" charset="0"/>
              </a:rPr>
              <a:t>Operating System : Windows 10 / 8.1 / 8</a:t>
            </a:r>
          </a:p>
          <a:p>
            <a:pPr algn="l"/>
            <a:r>
              <a:rPr lang="en-IN" sz="1800" b="0" i="0" u="none" strike="noStrike" baseline="0" dirty="0">
                <a:latin typeface="Times New Roman" panose="02020603050405020304" pitchFamily="18" charset="0"/>
              </a:rPr>
              <a:t>Disk Space : 256 MB</a:t>
            </a:r>
          </a:p>
          <a:p>
            <a:pPr algn="l"/>
            <a:r>
              <a:rPr lang="en-IN" sz="1800" b="0" i="0" u="none" strike="noStrike" baseline="0" dirty="0">
                <a:latin typeface="Times New Roman" panose="02020603050405020304" pitchFamily="18" charset="0"/>
              </a:rPr>
              <a:t>Processor : Intel atom processor</a:t>
            </a:r>
          </a:p>
          <a:p>
            <a:pPr algn="l"/>
            <a:r>
              <a:rPr lang="en-IN" sz="1800" b="0" i="0" u="none" strike="noStrike" baseline="0" dirty="0">
                <a:latin typeface="Times New Roman" panose="02020603050405020304" pitchFamily="18" charset="0"/>
              </a:rPr>
              <a:t>Version : 3.6.2</a:t>
            </a:r>
          </a:p>
          <a:p>
            <a:pPr marL="114300" indent="0" algn="l">
              <a:buNone/>
            </a:pPr>
            <a:r>
              <a:rPr lang="en-IN" sz="1800" b="1" dirty="0">
                <a:latin typeface="Times New Roman" panose="02020603050405020304" pitchFamily="18" charset="0"/>
                <a:ea typeface="Times New Roman" panose="02020603050405020304"/>
                <a:cs typeface="Times New Roman" panose="02020603050405020304"/>
                <a:sym typeface="Times New Roman" panose="02020603050405020304"/>
              </a:rPr>
              <a:t>LANGUAGES DESCRIPTION</a:t>
            </a:r>
          </a:p>
          <a:p>
            <a:r>
              <a:rPr lang="en-IN" sz="1800" dirty="0">
                <a:latin typeface="Times New Roman" panose="02020603050405020304"/>
                <a:ea typeface="Times New Roman" panose="02020603050405020304"/>
                <a:cs typeface="Times New Roman" panose="02020603050405020304"/>
                <a:sym typeface="Times New Roman" panose="02020603050405020304"/>
              </a:rPr>
              <a:t>HTML</a:t>
            </a:r>
          </a:p>
          <a:p>
            <a:r>
              <a:rPr lang="en-IN" sz="1800" dirty="0">
                <a:latin typeface="Times New Roman" panose="02020603050405020304"/>
                <a:ea typeface="Times New Roman" panose="02020603050405020304"/>
                <a:cs typeface="Times New Roman" panose="02020603050405020304"/>
                <a:sym typeface="Times New Roman" panose="02020603050405020304"/>
              </a:rPr>
              <a:t>CSS</a:t>
            </a:r>
          </a:p>
          <a:p>
            <a:r>
              <a:rPr lang="en-IN" sz="1800" dirty="0">
                <a:latin typeface="Times New Roman" panose="02020603050405020304"/>
                <a:ea typeface="Times New Roman" panose="02020603050405020304"/>
                <a:cs typeface="Times New Roman" panose="02020603050405020304"/>
                <a:sym typeface="Times New Roman" panose="02020603050405020304"/>
              </a:rPr>
              <a:t>BOOTSTRAP</a:t>
            </a:r>
            <a:endParaRPr sz="1800" dirty="0">
              <a:latin typeface="Times New Roman" panose="02020603050405020304"/>
              <a:ea typeface="Times New Roman" panose="02020603050405020304"/>
              <a:cs typeface="Times New Roman" panose="02020603050405020304"/>
              <a:sym typeface="Times New Roman" panose="02020603050405020304"/>
            </a:endParaRPr>
          </a:p>
        </p:txBody>
      </p:sp>
    </p:spTree>
    <p:extLst>
      <p:ext uri="{BB962C8B-B14F-4D97-AF65-F5344CB8AC3E}">
        <p14:creationId xmlns:p14="http://schemas.microsoft.com/office/powerpoint/2010/main" val="3177088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g2231b600bd6_3_2"/>
          <p:cNvPicPr preferRelativeResize="0"/>
          <p:nvPr/>
        </p:nvPicPr>
        <p:blipFill rotWithShape="1">
          <a:blip r:embed="rId3"/>
          <a:srcRect/>
          <a:stretch>
            <a:fillRect/>
          </a:stretch>
        </p:blipFill>
        <p:spPr>
          <a:xfrm>
            <a:off x="0" y="-76200"/>
            <a:ext cx="9161205" cy="6934200"/>
          </a:xfrm>
          <a:prstGeom prst="rect">
            <a:avLst/>
          </a:prstGeom>
          <a:noFill/>
          <a:ln>
            <a:noFill/>
          </a:ln>
        </p:spPr>
      </p:pic>
      <p:sp>
        <p:nvSpPr>
          <p:cNvPr id="190" name="Google Shape;190;g2231b600bd6_3_2"/>
          <p:cNvSpPr txBox="1">
            <a:spLocks noGrp="1"/>
          </p:cNvSpPr>
          <p:nvPr>
            <p:ph type="title"/>
          </p:nvPr>
        </p:nvSpPr>
        <p:spPr>
          <a:xfrm>
            <a:off x="854182" y="1195175"/>
            <a:ext cx="80451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MODULE DESCRIPTION</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191" name="Google Shape;191;g2231b600bd6_3_2"/>
          <p:cNvSpPr txBox="1">
            <a:spLocks noGrp="1"/>
          </p:cNvSpPr>
          <p:nvPr>
            <p:ph type="body" idx="1"/>
          </p:nvPr>
        </p:nvSpPr>
        <p:spPr>
          <a:xfrm>
            <a:off x="838200" y="1981200"/>
            <a:ext cx="8077200" cy="4191000"/>
          </a:xfrm>
          <a:prstGeom prst="rect">
            <a:avLst/>
          </a:prstGeom>
          <a:noFill/>
          <a:ln>
            <a:noFill/>
          </a:ln>
        </p:spPr>
        <p:txBody>
          <a:bodyPr spcFirstLastPara="1" wrap="square" lIns="91425" tIns="45700" rIns="91425" bIns="45700" anchor="t" anchorCtr="0">
            <a:normAutofit/>
          </a:bodyPr>
          <a:lstStyle/>
          <a:p>
            <a:pPr marL="114300" indent="0" algn="l">
              <a:buNone/>
            </a:pPr>
            <a:r>
              <a:rPr lang="en-US" sz="2400" b="1" dirty="0">
                <a:latin typeface="Times New Roman" panose="02020603050405020304"/>
                <a:ea typeface="Times New Roman" panose="02020603050405020304"/>
                <a:cs typeface="Times New Roman" panose="02020603050405020304"/>
                <a:sym typeface="Times New Roman" panose="02020603050405020304"/>
              </a:rPr>
              <a:t>1.</a:t>
            </a:r>
            <a:r>
              <a:rPr lang="en-US" sz="2400" dirty="0">
                <a:latin typeface="Times New Roman" panose="02020603050405020304"/>
                <a:ea typeface="Times New Roman" panose="02020603050405020304"/>
                <a:cs typeface="Times New Roman" panose="02020603050405020304"/>
                <a:sym typeface="Times New Roman" panose="02020603050405020304"/>
              </a:rPr>
              <a:t> </a:t>
            </a:r>
            <a:r>
              <a:rPr lang="en-IN" sz="2400" b="1" i="0" u="none" strike="noStrike" baseline="0" dirty="0">
                <a:latin typeface="Times New Roman" panose="02020603050405020304" pitchFamily="18" charset="0"/>
              </a:rPr>
              <a:t>DATA PREPROCESSING: </a:t>
            </a:r>
            <a:r>
              <a:rPr lang="en-US" sz="2400" b="0" i="0" u="none" strike="noStrike" baseline="0" dirty="0">
                <a:latin typeface="Times New Roman" panose="02020603050405020304" pitchFamily="18" charset="0"/>
              </a:rPr>
              <a:t>Data preprocessing is the first machine learning step in which we transform raw data</a:t>
            </a:r>
          </a:p>
          <a:p>
            <a:pPr marL="114300" indent="0" algn="l">
              <a:buNone/>
            </a:pPr>
            <a:r>
              <a:rPr lang="en-US" sz="2400" b="0" i="0" u="none" strike="noStrike" baseline="0" dirty="0">
                <a:latin typeface="Times New Roman" panose="02020603050405020304" pitchFamily="18" charset="0"/>
              </a:rPr>
              <a:t>obtained from various sources into a usable format to implement accurate analysis methods.</a:t>
            </a:r>
          </a:p>
          <a:p>
            <a:pPr marL="114300" indent="0" algn="l">
              <a:buNone/>
            </a:pPr>
            <a:endParaRPr sz="2800" dirty="0">
              <a:latin typeface="Times New Roman" panose="02020603050405020304"/>
              <a:ea typeface="Times New Roman" panose="02020603050405020304"/>
              <a:cs typeface="Times New Roman" panose="02020603050405020304"/>
              <a:sym typeface="Times New Roman" panose="02020603050405020304"/>
            </a:endParaRPr>
          </a:p>
          <a:p>
            <a:pPr marL="114300" indent="0" algn="l">
              <a:buNone/>
            </a:pPr>
            <a:r>
              <a:rPr lang="en-US" sz="2400" b="1" dirty="0">
                <a:latin typeface="Times New Roman" panose="02020603050405020304"/>
                <a:ea typeface="Times New Roman" panose="02020603050405020304"/>
                <a:cs typeface="Times New Roman" panose="02020603050405020304"/>
                <a:sym typeface="Times New Roman" panose="02020603050405020304"/>
              </a:rPr>
              <a:t>2. </a:t>
            </a:r>
            <a:r>
              <a:rPr lang="en-IN" sz="2400" b="1" i="0" u="none" strike="noStrike" baseline="0" dirty="0">
                <a:latin typeface="Times New Roman" panose="02020603050405020304" pitchFamily="18" charset="0"/>
              </a:rPr>
              <a:t>DASHBOARD</a:t>
            </a:r>
            <a:r>
              <a:rPr lang="en-US" sz="2400" b="1" dirty="0">
                <a:latin typeface="Times New Roman" panose="02020603050405020304"/>
                <a:ea typeface="Times New Roman" panose="02020603050405020304"/>
                <a:cs typeface="Times New Roman" panose="02020603050405020304"/>
                <a:sym typeface="Times New Roman" panose="02020603050405020304"/>
              </a:rPr>
              <a:t>:</a:t>
            </a:r>
            <a:r>
              <a:rPr lang="en-US" sz="2400" b="0" i="0" u="none" strike="noStrike" baseline="0" dirty="0">
                <a:solidFill>
                  <a:srgbClr val="000000"/>
                </a:solidFill>
                <a:latin typeface="Times New Roman" panose="02020603050405020304" pitchFamily="18" charset="0"/>
              </a:rPr>
              <a:t>A dashboard in data analytics is a visual </a:t>
            </a:r>
          </a:p>
          <a:p>
            <a:pPr marL="114300" indent="0">
              <a:buNone/>
            </a:pPr>
            <a:r>
              <a:rPr lang="en-US" sz="2400" b="0" i="0" u="none" strike="noStrike" baseline="0" dirty="0">
                <a:latin typeface="Times New Roman" panose="02020603050405020304" pitchFamily="18" charset="0"/>
              </a:rPr>
              <a:t>representation of data that provides an overview of key metrics, trends, and insights. </a:t>
            </a:r>
            <a:r>
              <a:rPr lang="en-US" sz="2400" b="0" i="0" u="none" strike="noStrike" baseline="0" dirty="0">
                <a:solidFill>
                  <a:srgbClr val="000000"/>
                </a:solidFill>
                <a:latin typeface="Times New Roman" panose="02020603050405020304" pitchFamily="18" charset="0"/>
              </a:rPr>
              <a:t>It typically consists of various visual components such as charts, </a:t>
            </a:r>
            <a:r>
              <a:rPr lang="en-US" sz="2400" b="0" i="0" u="none" strike="noStrike" baseline="0" dirty="0">
                <a:latin typeface="Times New Roman" panose="02020603050405020304" pitchFamily="18" charset="0"/>
              </a:rPr>
              <a:t>graphs, tables, and widgets, which are designed to convey information quickly and </a:t>
            </a:r>
            <a:r>
              <a:rPr lang="en-IN" sz="2400" b="0" i="0" u="none" strike="noStrike" baseline="0" dirty="0">
                <a:latin typeface="Times New Roman" panose="02020603050405020304" pitchFamily="18" charset="0"/>
              </a:rPr>
              <a:t>effectively</a:t>
            </a:r>
          </a:p>
          <a:p>
            <a:pPr marL="114300" indent="0">
              <a:buNone/>
            </a:pPr>
            <a:endParaRPr sz="20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p11"/>
          <p:cNvPicPr preferRelativeResize="0"/>
          <p:nvPr/>
        </p:nvPicPr>
        <p:blipFill rotWithShape="1">
          <a:blip r:embed="rId3"/>
          <a:srcRect/>
          <a:stretch>
            <a:fillRect/>
          </a:stretch>
        </p:blipFill>
        <p:spPr>
          <a:xfrm>
            <a:off x="1" y="-76200"/>
            <a:ext cx="9161206" cy="7005320"/>
          </a:xfrm>
          <a:prstGeom prst="rect">
            <a:avLst/>
          </a:prstGeom>
          <a:noFill/>
          <a:ln>
            <a:noFill/>
          </a:ln>
        </p:spPr>
      </p:pic>
      <p:sp>
        <p:nvSpPr>
          <p:cNvPr id="197" name="Google Shape;197;p11"/>
          <p:cNvSpPr txBox="1">
            <a:spLocks noGrp="1"/>
          </p:cNvSpPr>
          <p:nvPr>
            <p:ph type="title"/>
          </p:nvPr>
        </p:nvSpPr>
        <p:spPr>
          <a:xfrm>
            <a:off x="854182" y="1195175"/>
            <a:ext cx="80451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MODULE DESCRIPTION</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198" name="Google Shape;198;p11"/>
          <p:cNvSpPr txBox="1">
            <a:spLocks noGrp="1"/>
          </p:cNvSpPr>
          <p:nvPr>
            <p:ph type="body" idx="1"/>
          </p:nvPr>
        </p:nvSpPr>
        <p:spPr>
          <a:xfrm>
            <a:off x="838200" y="1981200"/>
            <a:ext cx="8077200" cy="4191000"/>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Clr>
                <a:schemeClr val="dk1"/>
              </a:buClr>
              <a:buSzPts val="2000"/>
              <a:buNone/>
            </a:pPr>
            <a:r>
              <a:rPr lang="en-US" sz="2400" b="1" dirty="0">
                <a:latin typeface="Times New Roman" panose="02020603050405020304"/>
                <a:ea typeface="Times New Roman" panose="02020603050405020304"/>
                <a:cs typeface="Times New Roman" panose="02020603050405020304"/>
                <a:sym typeface="Times New Roman" panose="02020603050405020304"/>
              </a:rPr>
              <a:t>3.</a:t>
            </a:r>
            <a:r>
              <a:rPr lang="en-US" sz="2400" dirty="0">
                <a:latin typeface="Times New Roman" panose="02020603050405020304"/>
                <a:ea typeface="Times New Roman" panose="02020603050405020304"/>
                <a:cs typeface="Times New Roman" panose="02020603050405020304"/>
                <a:sym typeface="Times New Roman" panose="02020603050405020304"/>
              </a:rPr>
              <a:t> </a:t>
            </a:r>
            <a:r>
              <a:rPr lang="en-IN" sz="2400" b="1" i="0" u="none" strike="noStrike" baseline="0" dirty="0">
                <a:solidFill>
                  <a:srgbClr val="000000"/>
                </a:solidFill>
                <a:latin typeface="Times New Roman" panose="02020603050405020304" pitchFamily="18" charset="0"/>
                <a:cs typeface="Times New Roman" panose="02020603050405020304" pitchFamily="18" charset="0"/>
              </a:rPr>
              <a:t>REPORT</a:t>
            </a:r>
            <a:r>
              <a:rPr lang="en-US" sz="2400" b="1" dirty="0">
                <a:latin typeface="Times New Roman" panose="02020603050405020304"/>
                <a:ea typeface="Times New Roman" panose="02020603050405020304"/>
                <a:cs typeface="Times New Roman" panose="02020603050405020304"/>
                <a:sym typeface="Times New Roman" panose="02020603050405020304"/>
              </a:rPr>
              <a:t>: </a:t>
            </a:r>
            <a:r>
              <a:rPr lang="en-US" sz="2400" b="0" i="0" u="none" strike="noStrike" baseline="0" dirty="0">
                <a:solidFill>
                  <a:srgbClr val="1F1F22"/>
                </a:solidFill>
                <a:latin typeface="Times New Roman" panose="02020603050405020304" pitchFamily="18" charset="0"/>
              </a:rPr>
              <a:t>The report emphasizes the significance of data analytics in unlocking valuable insights and emphasizes the potential for continued exploration and discovery in the field of data analytics.</a:t>
            </a:r>
          </a:p>
          <a:p>
            <a:pPr marL="0" lvl="0" indent="0" algn="just" rtl="0">
              <a:lnSpc>
                <a:spcPct val="100000"/>
              </a:lnSpc>
              <a:spcBef>
                <a:spcPts val="0"/>
              </a:spcBef>
              <a:spcAft>
                <a:spcPts val="0"/>
              </a:spcAft>
              <a:buClr>
                <a:schemeClr val="dk1"/>
              </a:buClr>
              <a:buSzPts val="2000"/>
              <a:buNone/>
            </a:pPr>
            <a:r>
              <a:rPr lang="en-US" sz="2400" b="0" i="0" u="none" strike="noStrike" baseline="0" dirty="0">
                <a:solidFill>
                  <a:srgbClr val="1F1F22"/>
                </a:solidFill>
                <a:latin typeface="Times New Roman" panose="02020603050405020304" pitchFamily="18" charset="0"/>
              </a:rPr>
              <a:t> </a:t>
            </a:r>
            <a:endParaRPr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400"/>
              </a:spcBef>
              <a:spcAft>
                <a:spcPts val="0"/>
              </a:spcAft>
              <a:buClr>
                <a:schemeClr val="dk1"/>
              </a:buClr>
              <a:buSzPts val="2000"/>
              <a:buNone/>
            </a:pPr>
            <a:r>
              <a:rPr lang="en-US" sz="2400" b="1" dirty="0">
                <a:latin typeface="Times New Roman" panose="02020603050405020304"/>
                <a:ea typeface="Times New Roman" panose="02020603050405020304"/>
                <a:cs typeface="Times New Roman" panose="02020603050405020304"/>
                <a:sym typeface="Times New Roman" panose="02020603050405020304"/>
              </a:rPr>
              <a:t>4. </a:t>
            </a:r>
            <a:r>
              <a:rPr lang="en-IN" sz="2400" b="1" i="0" u="none" strike="noStrike" baseline="0" dirty="0">
                <a:solidFill>
                  <a:srgbClr val="000000"/>
                </a:solidFill>
                <a:latin typeface="Times New Roman" panose="02020603050405020304" pitchFamily="18" charset="0"/>
                <a:cs typeface="Times New Roman" panose="02020603050405020304" pitchFamily="18" charset="0"/>
              </a:rPr>
              <a:t>STORY</a:t>
            </a:r>
            <a:r>
              <a:rPr lang="en-IN" sz="1800" b="0" i="0" u="none" strike="noStrike" baseline="0" dirty="0">
                <a:solidFill>
                  <a:srgbClr val="000000"/>
                </a:solidFill>
              </a:rPr>
              <a:t> </a:t>
            </a:r>
            <a:r>
              <a:rPr lang="en-US" sz="2400" b="1" dirty="0">
                <a:latin typeface="Times New Roman" panose="02020603050405020304"/>
                <a:ea typeface="Times New Roman" panose="02020603050405020304"/>
                <a:cs typeface="Times New Roman" panose="02020603050405020304"/>
                <a:sym typeface="Times New Roman" panose="02020603050405020304"/>
              </a:rPr>
              <a:t>: </a:t>
            </a:r>
            <a:r>
              <a:rPr lang="en-US" sz="2400" b="0" i="0" u="none" strike="noStrike" baseline="0" dirty="0">
                <a:solidFill>
                  <a:srgbClr val="1F1F22"/>
                </a:solidFill>
                <a:latin typeface="Times New Roman" panose="02020603050405020304" pitchFamily="18" charset="0"/>
              </a:rPr>
              <a:t>In data analytics, the story serves as a powerful tool for communication and persuasion.</a:t>
            </a:r>
            <a:r>
              <a:rPr lang="en-US" sz="1800" b="0" i="0" u="none" strike="noStrike" baseline="0" dirty="0">
                <a:solidFill>
                  <a:srgbClr val="1F1F22"/>
                </a:solidFill>
                <a:latin typeface="Times New Roman" panose="02020603050405020304" pitchFamily="18" charset="0"/>
              </a:rPr>
              <a:t> </a:t>
            </a:r>
            <a:r>
              <a:rPr lang="en-US" sz="2400" b="0" i="0" u="none" strike="noStrike" baseline="0" dirty="0">
                <a:solidFill>
                  <a:srgbClr val="1F1F22"/>
                </a:solidFill>
                <a:latin typeface="Times New Roman" panose="02020603050405020304" pitchFamily="18" charset="0"/>
              </a:rPr>
              <a:t>It helps bridge the gap between technical analysis and decision-makers by presenting insights in a narrative format that resonates with the audience. </a:t>
            </a:r>
            <a:endParaRPr sz="24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p11"/>
          <p:cNvPicPr preferRelativeResize="0"/>
          <p:nvPr/>
        </p:nvPicPr>
        <p:blipFill rotWithShape="1">
          <a:blip r:embed="rId3"/>
          <a:srcRect/>
          <a:stretch>
            <a:fillRect/>
          </a:stretch>
        </p:blipFill>
        <p:spPr>
          <a:xfrm>
            <a:off x="1" y="-76200"/>
            <a:ext cx="9161206" cy="7005320"/>
          </a:xfrm>
          <a:prstGeom prst="rect">
            <a:avLst/>
          </a:prstGeom>
          <a:noFill/>
          <a:ln>
            <a:noFill/>
          </a:ln>
        </p:spPr>
      </p:pic>
      <p:sp>
        <p:nvSpPr>
          <p:cNvPr id="197" name="Google Shape;197;p11"/>
          <p:cNvSpPr txBox="1">
            <a:spLocks noGrp="1"/>
          </p:cNvSpPr>
          <p:nvPr>
            <p:ph type="title"/>
          </p:nvPr>
        </p:nvSpPr>
        <p:spPr>
          <a:xfrm>
            <a:off x="854182" y="1195175"/>
            <a:ext cx="80451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MODULE DESCRIPTION</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198" name="Google Shape;198;p11"/>
          <p:cNvSpPr txBox="1">
            <a:spLocks noGrp="1"/>
          </p:cNvSpPr>
          <p:nvPr>
            <p:ph type="body" idx="1"/>
          </p:nvPr>
        </p:nvSpPr>
        <p:spPr>
          <a:xfrm>
            <a:off x="838200" y="1981200"/>
            <a:ext cx="8077200" cy="4191000"/>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Clr>
                <a:schemeClr val="dk1"/>
              </a:buClr>
              <a:buSzPts val="2000"/>
              <a:buNone/>
            </a:pPr>
            <a:r>
              <a:rPr lang="en-US" sz="2400" b="1" dirty="0">
                <a:latin typeface="Times New Roman" panose="02020603050405020304"/>
                <a:ea typeface="Times New Roman" panose="02020603050405020304"/>
                <a:cs typeface="Times New Roman" panose="02020603050405020304"/>
                <a:sym typeface="Times New Roman" panose="02020603050405020304"/>
              </a:rPr>
              <a:t>5. </a:t>
            </a:r>
            <a:r>
              <a:rPr lang="en-IN" sz="2400" b="1" i="0" u="none" strike="noStrike" baseline="0" dirty="0">
                <a:solidFill>
                  <a:srgbClr val="000000"/>
                </a:solidFill>
                <a:latin typeface="Times New Roman" panose="02020603050405020304" pitchFamily="18" charset="0"/>
                <a:cs typeface="Times New Roman" panose="02020603050405020304" pitchFamily="18" charset="0"/>
              </a:rPr>
              <a:t>WEB INTEGRATION </a:t>
            </a:r>
            <a:r>
              <a:rPr lang="en-US" sz="2400" b="1" dirty="0">
                <a:latin typeface="Times New Roman" panose="02020603050405020304"/>
                <a:ea typeface="Times New Roman" panose="02020603050405020304"/>
                <a:cs typeface="Times New Roman" panose="02020603050405020304"/>
                <a:sym typeface="Times New Roman" panose="02020603050405020304"/>
              </a:rPr>
              <a:t>: </a:t>
            </a:r>
            <a:r>
              <a:rPr lang="en-US" sz="2400" b="0" i="0" u="none" strike="noStrike" baseline="0" dirty="0">
                <a:solidFill>
                  <a:srgbClr val="000000"/>
                </a:solidFill>
                <a:latin typeface="Times New Roman" panose="02020603050405020304" pitchFamily="18" charset="0"/>
              </a:rPr>
              <a:t>All the visualized data is delivered to the user through a web application which is coded in HTML. For this feature, the flask is used to integrate the web pages. It runs by Python to interconnect all the project HTML file pages. It gives smooth transition of pages on web application. </a:t>
            </a:r>
            <a:endParaRPr dirty="0">
              <a:latin typeface="Times New Roman" panose="02020603050405020304"/>
              <a:ea typeface="Times New Roman" panose="02020603050405020304"/>
              <a:cs typeface="Times New Roman" panose="02020603050405020304"/>
              <a:sym typeface="Times New Roman" panose="02020603050405020304"/>
            </a:endParaRPr>
          </a:p>
        </p:txBody>
      </p:sp>
    </p:spTree>
    <p:extLst>
      <p:ext uri="{BB962C8B-B14F-4D97-AF65-F5344CB8AC3E}">
        <p14:creationId xmlns:p14="http://schemas.microsoft.com/office/powerpoint/2010/main" val="405927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g244d5f092ba_0_5"/>
          <p:cNvPicPr preferRelativeResize="0"/>
          <p:nvPr/>
        </p:nvPicPr>
        <p:blipFill rotWithShape="1">
          <a:blip r:embed="rId3"/>
          <a:srcRect/>
          <a:stretch>
            <a:fillRect/>
          </a:stretch>
        </p:blipFill>
        <p:spPr>
          <a:xfrm>
            <a:off x="0" y="-76200"/>
            <a:ext cx="9161205" cy="6934200"/>
          </a:xfrm>
          <a:prstGeom prst="rect">
            <a:avLst/>
          </a:prstGeom>
          <a:noFill/>
          <a:ln>
            <a:noFill/>
          </a:ln>
        </p:spPr>
      </p:pic>
      <p:sp>
        <p:nvSpPr>
          <p:cNvPr id="204" name="Google Shape;204;g244d5f092ba_0_5"/>
          <p:cNvSpPr txBox="1">
            <a:spLocks noGrp="1"/>
          </p:cNvSpPr>
          <p:nvPr>
            <p:ph type="title"/>
          </p:nvPr>
        </p:nvSpPr>
        <p:spPr>
          <a:xfrm>
            <a:off x="854182" y="1195175"/>
            <a:ext cx="80451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RESULT AND DISCUSSION</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2050" name="Picture 2"/>
          <p:cNvPicPr>
            <a:picLocks noChangeAspect="1" noChangeArrowheads="1"/>
          </p:cNvPicPr>
          <p:nvPr/>
        </p:nvPicPr>
        <p:blipFill>
          <a:blip r:embed="rId4"/>
          <a:srcRect/>
          <a:stretch>
            <a:fillRect/>
          </a:stretch>
        </p:blipFill>
        <p:spPr bwMode="auto">
          <a:xfrm>
            <a:off x="693175" y="1784556"/>
            <a:ext cx="8273844" cy="4306528"/>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38" name="Google Shape;238;g244d5f092ba_0_31"/>
          <p:cNvPicPr preferRelativeResize="0"/>
          <p:nvPr/>
        </p:nvPicPr>
        <p:blipFill rotWithShape="1">
          <a:blip r:embed="rId3"/>
          <a:srcRect/>
          <a:stretch>
            <a:fillRect/>
          </a:stretch>
        </p:blipFill>
        <p:spPr>
          <a:xfrm>
            <a:off x="0" y="-76200"/>
            <a:ext cx="9161205" cy="6934200"/>
          </a:xfrm>
          <a:prstGeom prst="rect">
            <a:avLst/>
          </a:prstGeom>
          <a:noFill/>
          <a:ln>
            <a:noFill/>
          </a:ln>
        </p:spPr>
      </p:pic>
      <p:sp>
        <p:nvSpPr>
          <p:cNvPr id="239" name="Google Shape;239;g244d5f092ba_0_31"/>
          <p:cNvSpPr txBox="1">
            <a:spLocks noGrp="1"/>
          </p:cNvSpPr>
          <p:nvPr>
            <p:ph type="title"/>
          </p:nvPr>
        </p:nvSpPr>
        <p:spPr>
          <a:xfrm>
            <a:off x="854182" y="1195175"/>
            <a:ext cx="80451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RESULT AND DISCUSSION</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7170" name="Picture 2"/>
          <p:cNvPicPr>
            <a:picLocks noChangeAspect="1" noChangeArrowheads="1"/>
          </p:cNvPicPr>
          <p:nvPr/>
        </p:nvPicPr>
        <p:blipFill>
          <a:blip r:embed="rId4"/>
          <a:srcRect/>
          <a:stretch>
            <a:fillRect/>
          </a:stretch>
        </p:blipFill>
        <p:spPr bwMode="auto">
          <a:xfrm>
            <a:off x="1017639" y="1740310"/>
            <a:ext cx="7787148" cy="3996813"/>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10" name="Google Shape;210;g244d5f092ba_0_11"/>
          <p:cNvPicPr preferRelativeResize="0"/>
          <p:nvPr/>
        </p:nvPicPr>
        <p:blipFill rotWithShape="1">
          <a:blip r:embed="rId3"/>
          <a:srcRect/>
          <a:stretch>
            <a:fillRect/>
          </a:stretch>
        </p:blipFill>
        <p:spPr>
          <a:xfrm>
            <a:off x="0" y="-76200"/>
            <a:ext cx="9161205" cy="6934200"/>
          </a:xfrm>
          <a:prstGeom prst="rect">
            <a:avLst/>
          </a:prstGeom>
          <a:noFill/>
          <a:ln>
            <a:noFill/>
          </a:ln>
        </p:spPr>
      </p:pic>
      <p:sp>
        <p:nvSpPr>
          <p:cNvPr id="211" name="Google Shape;211;g244d5f092ba_0_11"/>
          <p:cNvSpPr txBox="1">
            <a:spLocks noGrp="1"/>
          </p:cNvSpPr>
          <p:nvPr>
            <p:ph type="title"/>
          </p:nvPr>
        </p:nvSpPr>
        <p:spPr>
          <a:xfrm>
            <a:off x="854182" y="1195175"/>
            <a:ext cx="80451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RESULT AND DISCUSSION</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3074" name="Picture 2"/>
          <p:cNvPicPr>
            <a:picLocks noChangeAspect="1" noChangeArrowheads="1"/>
          </p:cNvPicPr>
          <p:nvPr/>
        </p:nvPicPr>
        <p:blipFill>
          <a:blip r:embed="rId4"/>
          <a:srcRect/>
          <a:stretch>
            <a:fillRect/>
          </a:stretch>
        </p:blipFill>
        <p:spPr bwMode="auto">
          <a:xfrm>
            <a:off x="811161" y="1740310"/>
            <a:ext cx="8096866" cy="4321277"/>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2"/>
          <p:cNvPicPr preferRelativeResize="0"/>
          <p:nvPr/>
        </p:nvPicPr>
        <p:blipFill rotWithShape="1">
          <a:blip r:embed="rId3"/>
          <a:srcRect/>
          <a:stretch>
            <a:fillRect/>
          </a:stretch>
        </p:blipFill>
        <p:spPr>
          <a:xfrm>
            <a:off x="1" y="-152400"/>
            <a:ext cx="9161206" cy="7010400"/>
          </a:xfrm>
          <a:prstGeom prst="rect">
            <a:avLst/>
          </a:prstGeom>
          <a:noFill/>
          <a:ln>
            <a:noFill/>
          </a:ln>
        </p:spPr>
      </p:pic>
      <p:sp>
        <p:nvSpPr>
          <p:cNvPr id="92" name="Google Shape;92;p2"/>
          <p:cNvSpPr txBox="1">
            <a:spLocks noGrp="1"/>
          </p:cNvSpPr>
          <p:nvPr>
            <p:ph type="title"/>
          </p:nvPr>
        </p:nvSpPr>
        <p:spPr>
          <a:xfrm>
            <a:off x="870157" y="1219200"/>
            <a:ext cx="8045244"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dirty="0">
                <a:latin typeface="Times New Roman" panose="02020603050405020304"/>
                <a:ea typeface="Times New Roman" panose="02020603050405020304"/>
                <a:cs typeface="Times New Roman" panose="02020603050405020304"/>
                <a:sym typeface="Times New Roman" panose="02020603050405020304"/>
              </a:rPr>
              <a:t>INTRODUCTION</a:t>
            </a:r>
            <a:endParaRPr sz="36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93" name="Google Shape;93;p2"/>
          <p:cNvSpPr txBox="1">
            <a:spLocks noGrp="1"/>
          </p:cNvSpPr>
          <p:nvPr>
            <p:ph type="body" idx="1"/>
          </p:nvPr>
        </p:nvSpPr>
        <p:spPr>
          <a:xfrm>
            <a:off x="838200" y="1828800"/>
            <a:ext cx="8077200" cy="4191000"/>
          </a:xfrm>
          <a:prstGeom prst="rect">
            <a:avLst/>
          </a:prstGeom>
          <a:noFill/>
          <a:ln>
            <a:noFill/>
          </a:ln>
        </p:spPr>
        <p:txBody>
          <a:bodyPr spcFirstLastPara="1" wrap="square" lIns="91425" tIns="45700" rIns="91425" bIns="45700" anchor="t" anchorCtr="0">
            <a:noAutofit/>
          </a:bodyPr>
          <a:lstStyle/>
          <a:p>
            <a:pPr marR="269240" indent="450215" algn="just">
              <a:lnSpc>
                <a:spcPct val="150000"/>
              </a:lnSpc>
              <a:spcAft>
                <a:spcPts val="800"/>
              </a:spcAft>
            </a:pPr>
            <a:r>
              <a:rPr lang="en-US" sz="2000" dirty="0"/>
              <a:t>Subscribers Galore" is an in-depth research project that explores the world's top YouTube channels. It analyzes content, audience engagement, monetization strategies, publishing schedules, subscriber demographics, and aims to gather insights from creators. Through case studies and comparisons, the project identifies trends and principles for YouTube success. It also keeps an eye on emerging channels and provides predictions for YouTube's future. This project offers invaluable insights to content creators and enthusiasts interested in the evolving YouTube landscape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Google Shape;217;g244d5f092ba_0_16"/>
          <p:cNvPicPr preferRelativeResize="0"/>
          <p:nvPr/>
        </p:nvPicPr>
        <p:blipFill rotWithShape="1">
          <a:blip r:embed="rId3"/>
          <a:srcRect/>
          <a:stretch>
            <a:fillRect/>
          </a:stretch>
        </p:blipFill>
        <p:spPr>
          <a:xfrm>
            <a:off x="0" y="-76200"/>
            <a:ext cx="9161205" cy="6934200"/>
          </a:xfrm>
          <a:prstGeom prst="rect">
            <a:avLst/>
          </a:prstGeom>
          <a:noFill/>
          <a:ln>
            <a:noFill/>
          </a:ln>
        </p:spPr>
      </p:pic>
      <p:sp>
        <p:nvSpPr>
          <p:cNvPr id="218" name="Google Shape;218;g244d5f092ba_0_16"/>
          <p:cNvSpPr txBox="1">
            <a:spLocks noGrp="1"/>
          </p:cNvSpPr>
          <p:nvPr>
            <p:ph type="title"/>
          </p:nvPr>
        </p:nvSpPr>
        <p:spPr>
          <a:xfrm>
            <a:off x="854182" y="1195175"/>
            <a:ext cx="80451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RESULT AND DISCUSSION</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4099" name="Picture 3"/>
          <p:cNvPicPr>
            <a:picLocks noChangeAspect="1" noChangeArrowheads="1"/>
          </p:cNvPicPr>
          <p:nvPr/>
        </p:nvPicPr>
        <p:blipFill>
          <a:blip r:embed="rId4"/>
          <a:srcRect/>
          <a:stretch>
            <a:fillRect/>
          </a:stretch>
        </p:blipFill>
        <p:spPr bwMode="auto">
          <a:xfrm>
            <a:off x="781666" y="1740310"/>
            <a:ext cx="8155858" cy="4232787"/>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g244d5f092ba_0_26"/>
          <p:cNvPicPr preferRelativeResize="0"/>
          <p:nvPr/>
        </p:nvPicPr>
        <p:blipFill rotWithShape="1">
          <a:blip r:embed="rId3"/>
          <a:srcRect/>
          <a:stretch>
            <a:fillRect/>
          </a:stretch>
        </p:blipFill>
        <p:spPr>
          <a:xfrm>
            <a:off x="0" y="-76200"/>
            <a:ext cx="9161205" cy="6934200"/>
          </a:xfrm>
          <a:prstGeom prst="rect">
            <a:avLst/>
          </a:prstGeom>
          <a:noFill/>
          <a:ln>
            <a:noFill/>
          </a:ln>
        </p:spPr>
      </p:pic>
      <p:sp>
        <p:nvSpPr>
          <p:cNvPr id="232" name="Google Shape;232;g244d5f092ba_0_26"/>
          <p:cNvSpPr txBox="1">
            <a:spLocks noGrp="1"/>
          </p:cNvSpPr>
          <p:nvPr>
            <p:ph type="title"/>
          </p:nvPr>
        </p:nvSpPr>
        <p:spPr>
          <a:xfrm>
            <a:off x="854182" y="1195175"/>
            <a:ext cx="80451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RESULT AND DISCUSSION</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6146" name="Picture 2"/>
          <p:cNvPicPr>
            <a:picLocks noChangeAspect="1" noChangeArrowheads="1"/>
          </p:cNvPicPr>
          <p:nvPr/>
        </p:nvPicPr>
        <p:blipFill>
          <a:blip r:embed="rId4"/>
          <a:srcRect/>
          <a:stretch>
            <a:fillRect/>
          </a:stretch>
        </p:blipFill>
        <p:spPr bwMode="auto">
          <a:xfrm>
            <a:off x="988142" y="1209368"/>
            <a:ext cx="7801897" cy="470473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pic>
        <p:nvPicPr>
          <p:cNvPr id="224" name="Google Shape;224;g244d5f092ba_0_21"/>
          <p:cNvPicPr preferRelativeResize="0"/>
          <p:nvPr/>
        </p:nvPicPr>
        <p:blipFill rotWithShape="1">
          <a:blip r:embed="rId3"/>
          <a:srcRect/>
          <a:stretch>
            <a:fillRect/>
          </a:stretch>
        </p:blipFill>
        <p:spPr>
          <a:xfrm>
            <a:off x="0" y="-76200"/>
            <a:ext cx="9159880" cy="6934200"/>
          </a:xfrm>
          <a:prstGeom prst="rect">
            <a:avLst/>
          </a:prstGeom>
          <a:noFill/>
          <a:ln>
            <a:noFill/>
          </a:ln>
        </p:spPr>
      </p:pic>
      <p:sp>
        <p:nvSpPr>
          <p:cNvPr id="225" name="Google Shape;225;g244d5f092ba_0_21"/>
          <p:cNvSpPr txBox="1">
            <a:spLocks noGrp="1"/>
          </p:cNvSpPr>
          <p:nvPr>
            <p:ph type="title"/>
          </p:nvPr>
        </p:nvSpPr>
        <p:spPr>
          <a:xfrm>
            <a:off x="854182" y="1195175"/>
            <a:ext cx="80451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RESULT AND DISCUSSION</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5122" name="Picture 2"/>
          <p:cNvPicPr>
            <a:picLocks noChangeAspect="1" noChangeArrowheads="1"/>
          </p:cNvPicPr>
          <p:nvPr/>
        </p:nvPicPr>
        <p:blipFill>
          <a:blip r:embed="rId4"/>
          <a:srcRect/>
          <a:stretch>
            <a:fillRect/>
          </a:stretch>
        </p:blipFill>
        <p:spPr bwMode="auto">
          <a:xfrm>
            <a:off x="796413" y="1755058"/>
            <a:ext cx="7978877" cy="4321277"/>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pic>
        <p:nvPicPr>
          <p:cNvPr id="245" name="Google Shape;245;p12"/>
          <p:cNvPicPr preferRelativeResize="0"/>
          <p:nvPr/>
        </p:nvPicPr>
        <p:blipFill rotWithShape="1">
          <a:blip r:embed="rId3"/>
          <a:srcRect/>
          <a:stretch>
            <a:fillRect/>
          </a:stretch>
        </p:blipFill>
        <p:spPr>
          <a:xfrm>
            <a:off x="1" y="0"/>
            <a:ext cx="9161206" cy="6858000"/>
          </a:xfrm>
          <a:prstGeom prst="rect">
            <a:avLst/>
          </a:prstGeom>
          <a:noFill/>
          <a:ln>
            <a:noFill/>
          </a:ln>
        </p:spPr>
      </p:pic>
      <p:sp>
        <p:nvSpPr>
          <p:cNvPr id="246" name="Google Shape;246;p12"/>
          <p:cNvSpPr txBox="1">
            <a:spLocks noGrp="1"/>
          </p:cNvSpPr>
          <p:nvPr>
            <p:ph type="title"/>
          </p:nvPr>
        </p:nvSpPr>
        <p:spPr>
          <a:xfrm>
            <a:off x="838200" y="1143000"/>
            <a:ext cx="8045244" cy="635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libri" panose="020F0502020204030204"/>
              <a:buNone/>
            </a:pPr>
            <a:r>
              <a:rPr lang="en-US" sz="3600" b="1" dirty="0">
                <a:latin typeface="Times New Roman" panose="02020603050405020304"/>
                <a:ea typeface="Times New Roman" panose="02020603050405020304"/>
                <a:cs typeface="Times New Roman" panose="02020603050405020304"/>
                <a:sym typeface="Times New Roman" panose="02020603050405020304"/>
              </a:rPr>
              <a:t>CONCLUSION</a:t>
            </a:r>
            <a:endParaRPr sz="36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247" name="Google Shape;247;p12"/>
          <p:cNvSpPr txBox="1">
            <a:spLocks noGrp="1"/>
          </p:cNvSpPr>
          <p:nvPr>
            <p:ph type="body" idx="1"/>
          </p:nvPr>
        </p:nvSpPr>
        <p:spPr>
          <a:xfrm>
            <a:off x="838200" y="1718733"/>
            <a:ext cx="8077200" cy="4495800"/>
          </a:xfrm>
          <a:prstGeom prst="rect">
            <a:avLst/>
          </a:prstGeom>
          <a:noFill/>
          <a:ln>
            <a:noFill/>
          </a:ln>
        </p:spPr>
        <p:txBody>
          <a:bodyPr spcFirstLastPara="1" wrap="square" lIns="91425" tIns="45700" rIns="91425" bIns="45700" anchor="t" anchorCtr="0">
            <a:noAutofit/>
          </a:bodyPr>
          <a:lstStyle/>
          <a:p>
            <a:pPr marL="0" lvl="0" indent="0" algn="just">
              <a:spcBef>
                <a:spcPts val="0"/>
              </a:spcBef>
              <a:buSzPts val="2000"/>
              <a:buNone/>
            </a:pPr>
            <a:r>
              <a:rPr lang="en-US" sz="22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"In conclusion, "Subscribers Galore: Exploring The World's Top YouTube Channels" is a purpose-driven initiative that enriches the digital landscape, offering knowledge and inspiration to the online community. This documentary-style exploration delves into the diverse realms of YouTube, providing insights into top channels and their creators, ultimately revealing the secrets to their success.</a:t>
            </a:r>
          </a:p>
          <a:p>
            <a:pPr marL="0" lvl="0" indent="0" algn="just">
              <a:spcBef>
                <a:spcPts val="0"/>
              </a:spcBef>
              <a:buSzPts val="2000"/>
              <a:buNone/>
            </a:pPr>
            <a:endParaRPr lang="en-US" sz="22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lvl="0" indent="0" algn="just">
              <a:spcBef>
                <a:spcPts val="0"/>
              </a:spcBef>
              <a:buSzPts val="2000"/>
              <a:buNone/>
            </a:pPr>
            <a:r>
              <a:rPr lang="en-US" sz="22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Furthermore, "Subscribers Galore" fosters unity among YouTube enthusiasts, inspiring creativity and encouraging new content creators to embark on their unique journeys."</a:t>
            </a:r>
            <a:endParaRPr sz="22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pic>
        <p:nvPicPr>
          <p:cNvPr id="252" name="Google Shape;252;p13"/>
          <p:cNvPicPr preferRelativeResize="0"/>
          <p:nvPr/>
        </p:nvPicPr>
        <p:blipFill rotWithShape="1">
          <a:blip r:embed="rId3"/>
          <a:srcRect/>
          <a:stretch>
            <a:fillRect/>
          </a:stretch>
        </p:blipFill>
        <p:spPr>
          <a:xfrm>
            <a:off x="0" y="0"/>
            <a:ext cx="9144001" cy="6858000"/>
          </a:xfrm>
          <a:prstGeom prst="rect">
            <a:avLst/>
          </a:prstGeom>
          <a:noFill/>
          <a:ln>
            <a:noFill/>
          </a:ln>
        </p:spPr>
      </p:pic>
      <p:sp>
        <p:nvSpPr>
          <p:cNvPr id="253" name="Google Shape;253;p13"/>
          <p:cNvSpPr txBox="1">
            <a:spLocks noGrp="1"/>
          </p:cNvSpPr>
          <p:nvPr>
            <p:ph type="title"/>
          </p:nvPr>
        </p:nvSpPr>
        <p:spPr>
          <a:xfrm>
            <a:off x="838200" y="1143000"/>
            <a:ext cx="8045244"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Calibri" panose="020F0502020204030204"/>
              <a:buNone/>
            </a:pPr>
            <a:r>
              <a:rPr lang="en-US" sz="3600" b="1" dirty="0">
                <a:latin typeface="Times New Roman" panose="02020603050405020304"/>
                <a:ea typeface="Times New Roman" panose="02020603050405020304"/>
                <a:cs typeface="Times New Roman" panose="02020603050405020304"/>
                <a:sym typeface="Times New Roman" panose="02020603050405020304"/>
              </a:rPr>
              <a:t>FUTURE SCOPE</a:t>
            </a:r>
            <a:endParaRPr sz="36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254" name="Google Shape;254;p13"/>
          <p:cNvSpPr txBox="1">
            <a:spLocks noGrp="1"/>
          </p:cNvSpPr>
          <p:nvPr>
            <p:ph type="body" idx="1"/>
          </p:nvPr>
        </p:nvSpPr>
        <p:spPr>
          <a:xfrm>
            <a:off x="806244" y="1767489"/>
            <a:ext cx="8077200" cy="4089400"/>
          </a:xfrm>
          <a:prstGeom prst="rect">
            <a:avLst/>
          </a:prstGeom>
          <a:noFill/>
          <a:ln>
            <a:noFill/>
          </a:ln>
        </p:spPr>
        <p:txBody>
          <a:bodyPr spcFirstLastPara="1" wrap="square" lIns="91425" tIns="45700" rIns="91425" bIns="45700" anchor="t" anchorCtr="0">
            <a:noAutofit/>
          </a:bodyPr>
          <a:lstStyle/>
          <a:p>
            <a:pPr marL="285750" lvl="0" indent="-285750" algn="just">
              <a:lnSpc>
                <a:spcPct val="130000"/>
              </a:lnSpc>
              <a:spcBef>
                <a:spcPts val="0"/>
              </a:spcBef>
              <a:buSzPts val="2000"/>
              <a:buFont typeface="Arial" panose="020B0604020202020204" pitchFamily="34" charset="0"/>
              <a:buChar char="•"/>
            </a:pPr>
            <a:r>
              <a:rPr lang="en-US"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The future of "Subscribers Galore: Exploring The World's Top YouTube Channels" holds promise as digital content platforms, especially YouTube, continue to evolve. It will remain relevant by adapting to new technologies and content formats, offering valuable insights to creators and marketers. Expanding to cover emerging channels and other platforms will provide a comprehensive view of the digital media landscape, ensuring its continued relevance in the dynamic online content world.</a:t>
            </a:r>
            <a:endParaRPr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259" name="Google Shape;259;p14"/>
          <p:cNvPicPr preferRelativeResize="0"/>
          <p:nvPr/>
        </p:nvPicPr>
        <p:blipFill rotWithShape="1">
          <a:blip r:embed="rId3"/>
          <a:srcRect/>
          <a:stretch>
            <a:fillRect/>
          </a:stretch>
        </p:blipFill>
        <p:spPr>
          <a:xfrm>
            <a:off x="0" y="0"/>
            <a:ext cx="9144001" cy="6858000"/>
          </a:xfrm>
          <a:prstGeom prst="rect">
            <a:avLst/>
          </a:prstGeom>
          <a:noFill/>
          <a:ln>
            <a:noFill/>
          </a:ln>
        </p:spPr>
      </p:pic>
      <p:sp>
        <p:nvSpPr>
          <p:cNvPr id="260" name="Google Shape;260;p14"/>
          <p:cNvSpPr txBox="1">
            <a:spLocks noGrp="1"/>
          </p:cNvSpPr>
          <p:nvPr>
            <p:ph type="title"/>
          </p:nvPr>
        </p:nvSpPr>
        <p:spPr>
          <a:xfrm>
            <a:off x="838200" y="872731"/>
            <a:ext cx="8045244" cy="105451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Calibri" panose="020F0502020204030204"/>
              <a:buNone/>
            </a:pPr>
            <a:r>
              <a:rPr lang="en-US" sz="3600" b="1" dirty="0">
                <a:latin typeface="Times New Roman" panose="02020603050405020304"/>
                <a:ea typeface="Times New Roman" panose="02020603050405020304"/>
                <a:cs typeface="Times New Roman" panose="02020603050405020304"/>
                <a:sym typeface="Times New Roman" panose="02020603050405020304"/>
              </a:rPr>
              <a:t>REFERENCES</a:t>
            </a:r>
            <a:endParaRPr sz="36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261" name="Google Shape;261;p14"/>
          <p:cNvSpPr txBox="1">
            <a:spLocks noGrp="1"/>
          </p:cNvSpPr>
          <p:nvPr>
            <p:ph type="body" idx="1"/>
          </p:nvPr>
        </p:nvSpPr>
        <p:spPr>
          <a:xfrm>
            <a:off x="838200" y="1634703"/>
            <a:ext cx="8077200" cy="3836950"/>
          </a:xfrm>
          <a:prstGeom prst="rect">
            <a:avLst/>
          </a:prstGeom>
          <a:noFill/>
          <a:ln>
            <a:noFill/>
          </a:ln>
        </p:spPr>
        <p:txBody>
          <a:bodyPr spcFirstLastPara="1" wrap="square" lIns="91425" tIns="45700" rIns="91425" bIns="45700" anchor="t" anchorCtr="0">
            <a:noAutofit/>
          </a:bodyPr>
          <a:lstStyle/>
          <a:p>
            <a:pPr marL="0" lvl="0" indent="0" algn="just">
              <a:spcBef>
                <a:spcPts val="0"/>
              </a:spcBef>
              <a:buSzPts val="2000"/>
              <a:buNone/>
            </a:pPr>
            <a:r>
              <a:rPr lang="en-IN" sz="2000" dirty="0">
                <a:latin typeface="Times New Roman" panose="02020603050405020304" pitchFamily="18" charset="0"/>
                <a:cs typeface="Times New Roman" panose="02020603050405020304" pitchFamily="18" charset="0"/>
              </a:rPr>
              <a:t>[1.] </a:t>
            </a:r>
            <a:r>
              <a:rPr lang="en-US" sz="2000" dirty="0" err="1">
                <a:latin typeface="Times New Roman" panose="02020603050405020304" pitchFamily="18" charset="0"/>
                <a:cs typeface="Times New Roman" panose="02020603050405020304" pitchFamily="18" charset="0"/>
              </a:rPr>
              <a:t>Nyunt</a:t>
            </a:r>
            <a:r>
              <a:rPr lang="en-US" sz="2000" dirty="0">
                <a:latin typeface="Times New Roman" panose="02020603050405020304" pitchFamily="18" charset="0"/>
                <a:cs typeface="Times New Roman" panose="02020603050405020304" pitchFamily="18" charset="0"/>
              </a:rPr>
              <a:t>, K. T., &amp; </a:t>
            </a:r>
            <a:r>
              <a:rPr lang="en-US" sz="2000" dirty="0" err="1">
                <a:latin typeface="Times New Roman" panose="02020603050405020304" pitchFamily="18" charset="0"/>
                <a:cs typeface="Times New Roman" panose="02020603050405020304" pitchFamily="18" charset="0"/>
              </a:rPr>
              <a:t>Khin</a:t>
            </a:r>
            <a:r>
              <a:rPr lang="en-US" sz="2000" dirty="0">
                <a:latin typeface="Times New Roman" panose="02020603050405020304" pitchFamily="18" charset="0"/>
                <a:cs typeface="Times New Roman" panose="02020603050405020304" pitchFamily="18" charset="0"/>
              </a:rPr>
              <a:t>, N. T. W. (2023). "Customized Criteria-Based Trending Analysis for YouTube Platform”.</a:t>
            </a:r>
            <a:endParaRPr lang="en-IN" sz="2000" dirty="0">
              <a:latin typeface="Times New Roman" panose="02020603050405020304" pitchFamily="18" charset="0"/>
              <a:cs typeface="Times New Roman" panose="02020603050405020304" pitchFamily="18" charset="0"/>
            </a:endParaRPr>
          </a:p>
          <a:p>
            <a:pPr marL="0" lvl="0" indent="0" algn="just" rtl="0">
              <a:lnSpc>
                <a:spcPct val="100000"/>
              </a:lnSpc>
              <a:spcBef>
                <a:spcPts val="0"/>
              </a:spcBef>
              <a:spcAft>
                <a:spcPts val="0"/>
              </a:spcAft>
              <a:buClr>
                <a:schemeClr val="dk1"/>
              </a:buClr>
              <a:buSzPts val="2000"/>
              <a:buNone/>
            </a:pPr>
            <a:endParaRPr lang="en-IN" sz="2000" dirty="0">
              <a:latin typeface="Times New Roman" panose="02020603050405020304" pitchFamily="18" charset="0"/>
              <a:cs typeface="Times New Roman" panose="02020603050405020304" pitchFamily="18" charset="0"/>
            </a:endParaRPr>
          </a:p>
          <a:p>
            <a:pPr marL="0" lvl="0" indent="0" algn="just">
              <a:spcBef>
                <a:spcPts val="0"/>
              </a:spcBef>
              <a:buSzPts val="2000"/>
              <a:buNone/>
            </a:pPr>
            <a:r>
              <a:rPr lang="en-IN" sz="2000" dirty="0">
                <a:latin typeface="Times New Roman" panose="02020603050405020304" pitchFamily="18" charset="0"/>
                <a:cs typeface="Times New Roman" panose="02020603050405020304" pitchFamily="18" charset="0"/>
              </a:rPr>
              <a:t>[2.] </a:t>
            </a:r>
            <a:r>
              <a:rPr lang="en-IN" sz="2000" dirty="0" err="1">
                <a:latin typeface="Times New Roman" panose="02020603050405020304" pitchFamily="18" charset="0"/>
                <a:cs typeface="Times New Roman" panose="02020603050405020304" pitchFamily="18" charset="0"/>
              </a:rPr>
              <a:t>Abichandani</a:t>
            </a:r>
            <a:r>
              <a:rPr lang="en-IN" sz="2000" dirty="0">
                <a:latin typeface="Times New Roman" panose="02020603050405020304" pitchFamily="18" charset="0"/>
                <a:cs typeface="Times New Roman" panose="02020603050405020304" pitchFamily="18" charset="0"/>
              </a:rPr>
              <a:t>, P., Lobo, D., Berry, C., Parikh, V., </a:t>
            </a:r>
            <a:r>
              <a:rPr lang="en-IN" sz="2000" dirty="0" err="1">
                <a:latin typeface="Times New Roman" panose="02020603050405020304" pitchFamily="18" charset="0"/>
                <a:cs typeface="Times New Roman" panose="02020603050405020304" pitchFamily="18" charset="0"/>
              </a:rPr>
              <a:t>Fligor</a:t>
            </a:r>
            <a:r>
              <a:rPr lang="en-IN" sz="2000" dirty="0">
                <a:latin typeface="Times New Roman" panose="02020603050405020304" pitchFamily="18" charset="0"/>
                <a:cs typeface="Times New Roman" panose="02020603050405020304" pitchFamily="18" charset="0"/>
              </a:rPr>
              <a:t>, W., &amp; McIntyre, W. (2021). "An Open-Source Website and YouTube Channel for Embedded Systems Education.”</a:t>
            </a:r>
          </a:p>
          <a:p>
            <a:pPr marL="0" lvl="0" indent="0" algn="just" rtl="0">
              <a:lnSpc>
                <a:spcPct val="100000"/>
              </a:lnSpc>
              <a:spcBef>
                <a:spcPts val="0"/>
              </a:spcBef>
              <a:spcAft>
                <a:spcPts val="0"/>
              </a:spcAft>
              <a:buClr>
                <a:schemeClr val="dk1"/>
              </a:buClr>
              <a:buSzPts val="2000"/>
              <a:buNone/>
            </a:pPr>
            <a:endParaRPr lang="en-IN" sz="2000" dirty="0">
              <a:latin typeface="Times New Roman" panose="02020603050405020304" pitchFamily="18" charset="0"/>
              <a:cs typeface="Times New Roman" panose="02020603050405020304" pitchFamily="18" charset="0"/>
            </a:endParaRPr>
          </a:p>
          <a:p>
            <a:pPr marL="0" lvl="0" indent="0" algn="just">
              <a:spcBef>
                <a:spcPts val="0"/>
              </a:spcBef>
              <a:buSzPts val="2000"/>
              <a:buNone/>
            </a:pPr>
            <a:r>
              <a:rPr lang="en-IN" sz="2000" dirty="0">
                <a:latin typeface="Times New Roman" panose="02020603050405020304" pitchFamily="18" charset="0"/>
                <a:cs typeface="Times New Roman" panose="02020603050405020304" pitchFamily="18" charset="0"/>
              </a:rPr>
              <a:t>[3.] </a:t>
            </a:r>
            <a:r>
              <a:rPr lang="en-US" sz="2000" dirty="0" err="1">
                <a:latin typeface="Times New Roman" panose="02020603050405020304" pitchFamily="18" charset="0"/>
                <a:cs typeface="Times New Roman" panose="02020603050405020304" pitchFamily="18" charset="0"/>
              </a:rPr>
              <a:t>Kready</a:t>
            </a:r>
            <a:r>
              <a:rPr lang="en-US" sz="2000" dirty="0">
                <a:latin typeface="Times New Roman" panose="02020603050405020304" pitchFamily="18" charset="0"/>
                <a:cs typeface="Times New Roman" panose="02020603050405020304" pitchFamily="18" charset="0"/>
              </a:rPr>
              <a:t>, J., </a:t>
            </a:r>
            <a:r>
              <a:rPr lang="en-US" sz="2000" dirty="0" err="1">
                <a:latin typeface="Times New Roman" panose="02020603050405020304" pitchFamily="18" charset="0"/>
                <a:cs typeface="Times New Roman" panose="02020603050405020304" pitchFamily="18" charset="0"/>
              </a:rPr>
              <a:t>Shimray</a:t>
            </a:r>
            <a:r>
              <a:rPr lang="en-US" sz="2000" dirty="0">
                <a:latin typeface="Times New Roman" panose="02020603050405020304" pitchFamily="18" charset="0"/>
                <a:cs typeface="Times New Roman" panose="02020603050405020304" pitchFamily="18" charset="0"/>
              </a:rPr>
              <a:t>, S. A., </a:t>
            </a:r>
            <a:r>
              <a:rPr lang="en-US" sz="2000" dirty="0" err="1">
                <a:latin typeface="Times New Roman" panose="02020603050405020304" pitchFamily="18" charset="0"/>
                <a:cs typeface="Times New Roman" panose="02020603050405020304" pitchFamily="18" charset="0"/>
              </a:rPr>
              <a:t>Hussain</a:t>
            </a:r>
            <a:r>
              <a:rPr lang="en-US" sz="2000" dirty="0">
                <a:latin typeface="Times New Roman" panose="02020603050405020304" pitchFamily="18" charset="0"/>
                <a:cs typeface="Times New Roman" panose="02020603050405020304" pitchFamily="18" charset="0"/>
              </a:rPr>
              <a:t>, M. N., &amp; </a:t>
            </a:r>
            <a:r>
              <a:rPr lang="en-US" sz="2000" dirty="0" err="1">
                <a:latin typeface="Times New Roman" panose="02020603050405020304" pitchFamily="18" charset="0"/>
                <a:cs typeface="Times New Roman" panose="02020603050405020304" pitchFamily="18" charset="0"/>
              </a:rPr>
              <a:t>Agarwal</a:t>
            </a:r>
            <a:r>
              <a:rPr lang="en-US" sz="2000" dirty="0">
                <a:latin typeface="Times New Roman" panose="02020603050405020304" pitchFamily="18" charset="0"/>
                <a:cs typeface="Times New Roman" panose="02020603050405020304" pitchFamily="18" charset="0"/>
              </a:rPr>
              <a:t>, N. (2020). "YouTube Data Collection Using Parallel Processing”.</a:t>
            </a:r>
            <a:endParaRPr lang="en-IN" sz="2000" dirty="0">
              <a:latin typeface="Times New Roman" panose="02020603050405020304" pitchFamily="18" charset="0"/>
              <a:cs typeface="Times New Roman" panose="02020603050405020304" pitchFamily="18" charset="0"/>
            </a:endParaRPr>
          </a:p>
          <a:p>
            <a:pPr marL="0" lvl="0" indent="0" algn="just" rtl="0">
              <a:lnSpc>
                <a:spcPct val="100000"/>
              </a:lnSpc>
              <a:spcBef>
                <a:spcPts val="0"/>
              </a:spcBef>
              <a:spcAft>
                <a:spcPts val="0"/>
              </a:spcAft>
              <a:buClr>
                <a:schemeClr val="dk1"/>
              </a:buClr>
              <a:buSzPts val="2000"/>
              <a:buNone/>
            </a:pPr>
            <a:r>
              <a:rPr lang="en-IN" sz="2000" dirty="0">
                <a:latin typeface="Times New Roman" panose="02020603050405020304" pitchFamily="18" charset="0"/>
                <a:cs typeface="Times New Roman" panose="02020603050405020304" pitchFamily="18" charset="0"/>
              </a:rPr>
              <a:t>. </a:t>
            </a:r>
          </a:p>
          <a:p>
            <a:pPr marL="0" lvl="0" indent="0" algn="just">
              <a:spcBef>
                <a:spcPts val="0"/>
              </a:spcBef>
              <a:buSzPts val="2000"/>
              <a:buNone/>
            </a:pPr>
            <a:r>
              <a:rPr lang="en-IN" sz="2000" dirty="0">
                <a:latin typeface="Times New Roman" panose="02020603050405020304" pitchFamily="18" charset="0"/>
                <a:cs typeface="Times New Roman" panose="02020603050405020304" pitchFamily="18" charset="0"/>
              </a:rPr>
              <a:t>[4.] </a:t>
            </a:r>
            <a:r>
              <a:rPr lang="en-US" sz="2000" dirty="0" err="1">
                <a:latin typeface="Times New Roman" panose="02020603050405020304" pitchFamily="18" charset="0"/>
                <a:cs typeface="Times New Roman" panose="02020603050405020304" pitchFamily="18" charset="0"/>
              </a:rPr>
              <a:t>Pavlicek</a:t>
            </a:r>
            <a:r>
              <a:rPr lang="en-US" sz="2000" dirty="0">
                <a:latin typeface="Times New Roman" panose="02020603050405020304" pitchFamily="18" charset="0"/>
                <a:cs typeface="Times New Roman" panose="02020603050405020304" pitchFamily="18" charset="0"/>
              </a:rPr>
              <a:t>, A., </a:t>
            </a:r>
            <a:r>
              <a:rPr lang="en-US" sz="2000" dirty="0" err="1">
                <a:latin typeface="Times New Roman" panose="02020603050405020304" pitchFamily="18" charset="0"/>
                <a:cs typeface="Times New Roman" panose="02020603050405020304" pitchFamily="18" charset="0"/>
              </a:rPr>
              <a:t>Potancok</a:t>
            </a:r>
            <a:r>
              <a:rPr lang="en-US" sz="2000" dirty="0">
                <a:latin typeface="Times New Roman" panose="02020603050405020304" pitchFamily="18" charset="0"/>
                <a:cs typeface="Times New Roman" panose="02020603050405020304" pitchFamily="18" charset="0"/>
              </a:rPr>
              <a:t>, M., &amp; </a:t>
            </a:r>
            <a:r>
              <a:rPr lang="en-US" sz="2000" dirty="0" err="1">
                <a:latin typeface="Times New Roman" panose="02020603050405020304" pitchFamily="18" charset="0"/>
                <a:cs typeface="Times New Roman" panose="02020603050405020304" pitchFamily="18" charset="0"/>
              </a:rPr>
              <a:t>Čermák</a:t>
            </a:r>
            <a:r>
              <a:rPr lang="en-US" sz="2000" dirty="0">
                <a:latin typeface="Times New Roman" panose="02020603050405020304" pitchFamily="18" charset="0"/>
                <a:cs typeface="Times New Roman" panose="02020603050405020304" pitchFamily="18" charset="0"/>
              </a:rPr>
              <a:t>, R. (2020). "Information and Process Management of Successful YouTube Channels."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15"/>
          <p:cNvPicPr preferRelativeResize="0"/>
          <p:nvPr/>
        </p:nvPicPr>
        <p:blipFill rotWithShape="1">
          <a:blip r:embed="rId3"/>
          <a:srcRect/>
          <a:stretch>
            <a:fillRect/>
          </a:stretch>
        </p:blipFill>
        <p:spPr>
          <a:xfrm>
            <a:off x="1" y="0"/>
            <a:ext cx="9161206" cy="6858000"/>
          </a:xfrm>
          <a:prstGeom prst="rect">
            <a:avLst/>
          </a:prstGeom>
          <a:noFill/>
          <a:ln>
            <a:noFill/>
          </a:ln>
        </p:spPr>
      </p:pic>
      <p:sp>
        <p:nvSpPr>
          <p:cNvPr id="267" name="Google Shape;267;p15"/>
          <p:cNvSpPr txBox="1">
            <a:spLocks noGrp="1"/>
          </p:cNvSpPr>
          <p:nvPr>
            <p:ph type="title"/>
          </p:nvPr>
        </p:nvSpPr>
        <p:spPr>
          <a:xfrm>
            <a:off x="762000" y="3048000"/>
            <a:ext cx="80451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THANK YOU</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3"/>
          <p:cNvPicPr preferRelativeResize="0"/>
          <p:nvPr/>
        </p:nvPicPr>
        <p:blipFill rotWithShape="1">
          <a:blip r:embed="rId3"/>
          <a:srcRect/>
          <a:stretch>
            <a:fillRect/>
          </a:stretch>
        </p:blipFill>
        <p:spPr>
          <a:xfrm>
            <a:off x="-20319" y="0"/>
            <a:ext cx="9181526" cy="6858000"/>
          </a:xfrm>
          <a:prstGeom prst="rect">
            <a:avLst/>
          </a:prstGeom>
          <a:noFill/>
          <a:ln>
            <a:noFill/>
          </a:ln>
        </p:spPr>
      </p:pic>
      <p:sp>
        <p:nvSpPr>
          <p:cNvPr id="99" name="Google Shape;99;p3"/>
          <p:cNvSpPr txBox="1">
            <a:spLocks noGrp="1"/>
          </p:cNvSpPr>
          <p:nvPr>
            <p:ph type="title"/>
          </p:nvPr>
        </p:nvSpPr>
        <p:spPr>
          <a:xfrm>
            <a:off x="870157" y="1219200"/>
            <a:ext cx="8045244"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dirty="0">
                <a:latin typeface="Times New Roman" panose="02020603050405020304"/>
                <a:ea typeface="Times New Roman" panose="02020603050405020304"/>
                <a:cs typeface="Times New Roman" panose="02020603050405020304"/>
                <a:sym typeface="Times New Roman" panose="02020603050405020304"/>
              </a:rPr>
              <a:t>ABSTRACT</a:t>
            </a:r>
            <a:endParaRPr sz="36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00" name="Google Shape;100;p3"/>
          <p:cNvSpPr txBox="1">
            <a:spLocks noGrp="1"/>
          </p:cNvSpPr>
          <p:nvPr>
            <p:ph type="body" idx="1"/>
          </p:nvPr>
        </p:nvSpPr>
        <p:spPr>
          <a:xfrm>
            <a:off x="838200" y="1430867"/>
            <a:ext cx="8077200" cy="4817533"/>
          </a:xfrm>
          <a:prstGeom prst="rect">
            <a:avLst/>
          </a:prstGeom>
          <a:noFill/>
          <a:ln>
            <a:noFill/>
          </a:ln>
        </p:spPr>
        <p:txBody>
          <a:bodyPr spcFirstLastPara="1" wrap="square" lIns="91425" tIns="45700" rIns="91425" bIns="45700" anchor="t" anchorCtr="0">
            <a:normAutofit/>
          </a:bodyPr>
          <a:lstStyle/>
          <a:p>
            <a:pPr marL="1588135" marR="1764665" indent="0" algn="ctr">
              <a:spcBef>
                <a:spcPts val="355"/>
              </a:spcBef>
              <a:spcAft>
                <a:spcPts val="0"/>
              </a:spcAft>
              <a:buNone/>
            </a:pPr>
            <a:r>
              <a:rPr lang="en-US" sz="1800" b="1" u="none" strike="noStrike"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r>
              <a:rPr lang="en-US" sz="2400" dirty="0"/>
              <a:t>Subscribers Galore" is a comprehensive project examining the world's top YouTube channels. It investigates content, audience engagement, monetization strategies, and subscriber demographics. Through case studies, it identifies trends and principles for success. </a:t>
            </a:r>
          </a:p>
          <a:p>
            <a:pPr algn="just"/>
            <a:endParaRPr lang="en-US" sz="2400" dirty="0"/>
          </a:p>
          <a:p>
            <a:r>
              <a:rPr lang="en-US" sz="2400" dirty="0"/>
              <a:t>This project also monitors emerging channels, offering predictions for YouTube's future. It provides valuable insights for content creators and enthusiasts interested in YouTube's evolving landscape.</a:t>
            </a:r>
            <a:br>
              <a:rPr lang="en-US" sz="2000" dirty="0"/>
            </a:b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4"/>
          <p:cNvPicPr preferRelativeResize="0"/>
          <p:nvPr/>
        </p:nvPicPr>
        <p:blipFill rotWithShape="1">
          <a:blip r:embed="rId3"/>
          <a:srcRect/>
          <a:stretch>
            <a:fillRect/>
          </a:stretch>
        </p:blipFill>
        <p:spPr>
          <a:xfrm>
            <a:off x="1" y="0"/>
            <a:ext cx="9161206" cy="6858000"/>
          </a:xfrm>
          <a:prstGeom prst="rect">
            <a:avLst/>
          </a:prstGeom>
          <a:noFill/>
          <a:ln>
            <a:noFill/>
          </a:ln>
        </p:spPr>
      </p:pic>
      <p:sp>
        <p:nvSpPr>
          <p:cNvPr id="106" name="Google Shape;106;p4"/>
          <p:cNvSpPr txBox="1">
            <a:spLocks noGrp="1"/>
          </p:cNvSpPr>
          <p:nvPr>
            <p:ph type="title"/>
          </p:nvPr>
        </p:nvSpPr>
        <p:spPr>
          <a:xfrm>
            <a:off x="870157" y="1219200"/>
            <a:ext cx="8045244"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dirty="0">
                <a:latin typeface="Times New Roman" panose="02020603050405020304"/>
                <a:ea typeface="Times New Roman" panose="02020603050405020304"/>
                <a:cs typeface="Times New Roman" panose="02020603050405020304"/>
                <a:sym typeface="Times New Roman" panose="02020603050405020304"/>
              </a:rPr>
              <a:t>LITERATURE SURVEY</a:t>
            </a:r>
            <a:endParaRPr sz="36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07" name="Google Shape;107;p4"/>
          <p:cNvSpPr txBox="1">
            <a:spLocks noGrp="1"/>
          </p:cNvSpPr>
          <p:nvPr>
            <p:ph type="body" idx="1"/>
          </p:nvPr>
        </p:nvSpPr>
        <p:spPr>
          <a:xfrm>
            <a:off x="838200" y="1828800"/>
            <a:ext cx="8077200" cy="4191000"/>
          </a:xfrm>
          <a:prstGeom prst="rect">
            <a:avLst/>
          </a:prstGeom>
          <a:noFill/>
          <a:ln>
            <a:noFill/>
          </a:ln>
        </p:spPr>
        <p:txBody>
          <a:bodyPr spcFirstLastPara="1" wrap="square" lIns="91425" tIns="45700" rIns="91425" bIns="45700" anchor="t" anchorCtr="0">
            <a:normAutofit lnSpcReduction="10000"/>
          </a:bodyPr>
          <a:lstStyle/>
          <a:p>
            <a:pPr marL="0" lvl="0" indent="0" algn="ctr" rtl="0">
              <a:lnSpc>
                <a:spcPct val="100000"/>
              </a:lnSpc>
              <a:spcBef>
                <a:spcPts val="0"/>
              </a:spcBef>
              <a:spcAft>
                <a:spcPts val="0"/>
              </a:spcAft>
              <a:buClr>
                <a:schemeClr val="dk1"/>
              </a:buClr>
              <a:buSzPts val="3200"/>
              <a:buNone/>
            </a:pPr>
            <a:r>
              <a:rPr lang="en-US" sz="2400" b="1" dirty="0">
                <a:latin typeface="Times New Roman" panose="02020603050405020304"/>
                <a:ea typeface="Times New Roman" panose="02020603050405020304"/>
                <a:cs typeface="Times New Roman" panose="02020603050405020304"/>
                <a:sym typeface="Times New Roman" panose="02020603050405020304"/>
              </a:rPr>
              <a:t>PAPER-I</a:t>
            </a:r>
          </a:p>
          <a:p>
            <a:pPr marL="0" lvl="0" indent="0" algn="ctr" rtl="0">
              <a:lnSpc>
                <a:spcPct val="100000"/>
              </a:lnSpc>
              <a:spcBef>
                <a:spcPts val="0"/>
              </a:spcBef>
              <a:spcAft>
                <a:spcPts val="0"/>
              </a:spcAft>
              <a:buClr>
                <a:schemeClr val="dk1"/>
              </a:buClr>
              <a:buSzPts val="3200"/>
              <a:buNone/>
            </a:pPr>
            <a:endParaRPr sz="2400" b="1" dirty="0">
              <a:latin typeface="Times New Roman" panose="02020603050405020304"/>
              <a:ea typeface="Times New Roman" panose="02020603050405020304"/>
              <a:cs typeface="Times New Roman" panose="02020603050405020304"/>
              <a:sym typeface="Times New Roman" panose="02020603050405020304"/>
            </a:endParaRPr>
          </a:p>
          <a:p>
            <a:pPr marL="114300" indent="0">
              <a:lnSpc>
                <a:spcPct val="107000"/>
              </a:lnSpc>
              <a:spcAft>
                <a:spcPts val="800"/>
              </a:spcAft>
              <a:buNone/>
            </a:pPr>
            <a:r>
              <a:rPr lang="en-US" sz="2400" b="1" dirty="0">
                <a:latin typeface="Times New Roman" panose="02020603050405020304"/>
                <a:ea typeface="Times New Roman" panose="02020603050405020304"/>
                <a:cs typeface="Times New Roman" panose="02020603050405020304"/>
                <a:sym typeface="Times New Roman" panose="02020603050405020304"/>
              </a:rPr>
              <a:t>TITLE:</a:t>
            </a:r>
            <a:r>
              <a:rPr lang="en-US" sz="2000" dirty="0"/>
              <a:t> </a:t>
            </a:r>
            <a:r>
              <a:rPr lang="en-US" sz="2400" b="1" dirty="0"/>
              <a:t>Customized Criteria-Based Trending Analysis for the YouTube Platform</a:t>
            </a:r>
            <a:endPar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nSpc>
                <a:spcPct val="107000"/>
              </a:lnSpc>
              <a:spcAft>
                <a:spcPts val="800"/>
              </a:spcAft>
              <a:buNone/>
            </a:pPr>
            <a:r>
              <a:rPr lang="en-IN" sz="24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AUTHOR</a:t>
            </a:r>
            <a:r>
              <a:rPr lang="en-IN" sz="20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Khin</a:t>
            </a:r>
            <a:r>
              <a:rPr lang="en-IN"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Than </a:t>
            </a:r>
            <a:r>
              <a:rPr lang="en-IN" sz="24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Nyunt</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l" rtl="0">
              <a:lnSpc>
                <a:spcPct val="100000"/>
              </a:lnSpc>
              <a:spcBef>
                <a:spcPts val="640"/>
              </a:spcBef>
              <a:spcAft>
                <a:spcPts val="0"/>
              </a:spcAft>
              <a:buClr>
                <a:schemeClr val="dk1"/>
              </a:buClr>
              <a:buSzPts val="3200"/>
              <a:buNone/>
            </a:pPr>
            <a:endParaRPr sz="2000" b="1" dirty="0">
              <a:latin typeface="Times New Roman" panose="02020603050405020304"/>
              <a:ea typeface="Times New Roman" panose="02020603050405020304"/>
              <a:cs typeface="Times New Roman" panose="02020603050405020304"/>
              <a:sym typeface="Times New Roman" panose="02020603050405020304"/>
            </a:endParaRPr>
          </a:p>
          <a:p>
            <a:pPr marL="0" lvl="0" indent="0">
              <a:spcBef>
                <a:spcPts val="640"/>
              </a:spcBef>
              <a:buSzPts val="3200"/>
              <a:buNone/>
            </a:pPr>
            <a:r>
              <a:rPr lang="en-IN" sz="1800" kern="0" dirty="0">
                <a:solidFill>
                  <a:srgbClr val="000000"/>
                </a:solidFill>
                <a:effectLst/>
                <a:latin typeface="Times New Roman" panose="02020603050405020304" pitchFamily="18" charset="0"/>
                <a:ea typeface="Times New Roman" panose="02020603050405020304" pitchFamily="18" charset="0"/>
              </a:rPr>
              <a:t>	</a:t>
            </a:r>
            <a:r>
              <a:rPr lang="en-US" sz="2400" dirty="0">
                <a:solidFill>
                  <a:srgbClr val="000000"/>
                </a:solidFill>
                <a:latin typeface="Times New Roman" panose="02020603050405020304" pitchFamily="18" charset="0"/>
                <a:ea typeface="Times New Roman" panose="02020603050405020304" pitchFamily="18" charset="0"/>
              </a:rPr>
              <a:t> In a tech-driven world, YouTube's popularity as a career choice is soaring in the United States. YouTube Trending Analysis, using Pearson's Correlation Method, helps aspiring creators choose trending career paths.</a:t>
            </a:r>
            <a:endParaRPr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g2231b600bd6_0_0"/>
          <p:cNvPicPr preferRelativeResize="0"/>
          <p:nvPr/>
        </p:nvPicPr>
        <p:blipFill rotWithShape="1">
          <a:blip r:embed="rId3"/>
          <a:srcRect/>
          <a:stretch>
            <a:fillRect/>
          </a:stretch>
        </p:blipFill>
        <p:spPr>
          <a:xfrm>
            <a:off x="-20320" y="0"/>
            <a:ext cx="9181525" cy="6858000"/>
          </a:xfrm>
          <a:prstGeom prst="rect">
            <a:avLst/>
          </a:prstGeom>
          <a:noFill/>
          <a:ln>
            <a:noFill/>
          </a:ln>
        </p:spPr>
      </p:pic>
      <p:sp>
        <p:nvSpPr>
          <p:cNvPr id="113" name="Google Shape;113;g2231b600bd6_0_0"/>
          <p:cNvSpPr txBox="1">
            <a:spLocks noGrp="1"/>
          </p:cNvSpPr>
          <p:nvPr>
            <p:ph type="title"/>
          </p:nvPr>
        </p:nvSpPr>
        <p:spPr>
          <a:xfrm>
            <a:off x="870157" y="1219200"/>
            <a:ext cx="80451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LITERATURE SURVEY</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114" name="Google Shape;114;g2231b600bd6_0_0"/>
          <p:cNvSpPr txBox="1">
            <a:spLocks noGrp="1"/>
          </p:cNvSpPr>
          <p:nvPr>
            <p:ph type="body" idx="1"/>
          </p:nvPr>
        </p:nvSpPr>
        <p:spPr>
          <a:xfrm>
            <a:off x="838200" y="1828800"/>
            <a:ext cx="8077200" cy="41910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3200"/>
              <a:buNone/>
            </a:pPr>
            <a:r>
              <a:rPr lang="en-US" sz="2400" b="1" dirty="0">
                <a:latin typeface="Times New Roman" panose="02020603050405020304"/>
                <a:ea typeface="Times New Roman" panose="02020603050405020304"/>
                <a:cs typeface="Times New Roman" panose="02020603050405020304"/>
                <a:sym typeface="Times New Roman" panose="02020603050405020304"/>
              </a:rPr>
              <a:t>PAPER-II</a:t>
            </a:r>
          </a:p>
          <a:p>
            <a:pPr marL="0" lvl="0" indent="0" algn="ctr" rtl="0">
              <a:lnSpc>
                <a:spcPct val="100000"/>
              </a:lnSpc>
              <a:spcBef>
                <a:spcPts val="0"/>
              </a:spcBef>
              <a:spcAft>
                <a:spcPts val="0"/>
              </a:spcAft>
              <a:buClr>
                <a:schemeClr val="dk1"/>
              </a:buClr>
              <a:buSzPts val="3200"/>
              <a:buNone/>
            </a:pPr>
            <a:endParaRPr sz="2400" b="1" dirty="0">
              <a:latin typeface="Times New Roman" panose="02020603050405020304"/>
              <a:ea typeface="Times New Roman" panose="02020603050405020304"/>
              <a:cs typeface="Times New Roman" panose="02020603050405020304"/>
              <a:sym typeface="Times New Roman" panose="02020603050405020304"/>
            </a:endParaRPr>
          </a:p>
          <a:p>
            <a:pPr marL="114300" indent="0">
              <a:lnSpc>
                <a:spcPct val="107000"/>
              </a:lnSpc>
              <a:spcAft>
                <a:spcPts val="800"/>
              </a:spcAft>
              <a:buNone/>
            </a:pPr>
            <a:r>
              <a:rPr lang="en-US" sz="2400" b="1" dirty="0">
                <a:latin typeface="Times New Roman" panose="02020603050405020304"/>
                <a:ea typeface="Times New Roman" panose="02020603050405020304"/>
                <a:cs typeface="Times New Roman" panose="02020603050405020304"/>
                <a:sym typeface="Times New Roman" panose="02020603050405020304"/>
              </a:rPr>
              <a:t>TITLE: </a:t>
            </a:r>
            <a:r>
              <a:rPr lang="en-US" sz="2400" b="1" dirty="0" err="1">
                <a:latin typeface="Times New Roman" panose="02020603050405020304"/>
                <a:ea typeface="Times New Roman" panose="02020603050405020304"/>
                <a:cs typeface="Times New Roman" panose="02020603050405020304"/>
                <a:sym typeface="Times New Roman" panose="02020603050405020304"/>
              </a:rPr>
              <a:t>Youtube</a:t>
            </a:r>
            <a:r>
              <a:rPr lang="en-US" sz="2400" b="1" dirty="0">
                <a:latin typeface="Times New Roman" panose="02020603050405020304"/>
                <a:ea typeface="Times New Roman" panose="02020603050405020304"/>
                <a:cs typeface="Times New Roman" panose="02020603050405020304"/>
                <a:sym typeface="Times New Roman" panose="02020603050405020304"/>
              </a:rPr>
              <a:t> Data Collection Through Parallel Processing</a:t>
            </a:r>
            <a:endParaRPr lang="en-US" sz="1800" i="0" u="none" strike="noStrike" baseline="0" dirty="0">
              <a:latin typeface="Times New Roman" panose="02020603050405020304" pitchFamily="18" charset="0"/>
            </a:endParaRPr>
          </a:p>
          <a:p>
            <a:pPr marL="114300" indent="0">
              <a:buNone/>
            </a:pPr>
            <a:r>
              <a:rPr lang="en-IN" sz="24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AUTHOR</a:t>
            </a:r>
            <a:r>
              <a:rPr lang="en-IN"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Joseph </a:t>
            </a:r>
            <a:r>
              <a:rPr lang="en-IN"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Kready</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Shishila</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Awung</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Shimray</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Muhammad </a:t>
            </a:r>
            <a:r>
              <a:rPr lang="en-IN"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Nihal</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Hussain</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Nitin</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Agarwal</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r>
              <a:rPr lang="en-IN" sz="2400" kern="0" dirty="0">
                <a:solidFill>
                  <a:srgbClr val="000000"/>
                </a:solidFill>
                <a:effectLst/>
                <a:latin typeface="Times New Roman" panose="02020603050405020304" pitchFamily="18" charset="0"/>
                <a:ea typeface="Times New Roman" panose="02020603050405020304" pitchFamily="18" charset="0"/>
              </a:rPr>
              <a:t>	</a:t>
            </a:r>
            <a:r>
              <a:rPr lang="en-US" sz="2400" dirty="0">
                <a:solidFill>
                  <a:srgbClr val="000000"/>
                </a:solidFill>
                <a:latin typeface="Times New Roman" panose="02020603050405020304" pitchFamily="18" charset="0"/>
                <a:ea typeface="Times New Roman" panose="02020603050405020304" pitchFamily="18" charset="0"/>
              </a:rPr>
              <a:t> YouTube's Data API is a valuable resource for studying human behavior. We've introduced a Python-based parallel processing method, reducing data collection time by 400% for social studies research.</a:t>
            </a:r>
            <a:endParaRPr sz="28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g2231b600bd6_0_6"/>
          <p:cNvPicPr preferRelativeResize="0"/>
          <p:nvPr/>
        </p:nvPicPr>
        <p:blipFill rotWithShape="1">
          <a:blip r:embed="rId3"/>
          <a:srcRect/>
          <a:stretch>
            <a:fillRect/>
          </a:stretch>
        </p:blipFill>
        <p:spPr>
          <a:xfrm>
            <a:off x="-50800" y="0"/>
            <a:ext cx="9212005" cy="6858000"/>
          </a:xfrm>
          <a:prstGeom prst="rect">
            <a:avLst/>
          </a:prstGeom>
          <a:noFill/>
          <a:ln>
            <a:noFill/>
          </a:ln>
        </p:spPr>
      </p:pic>
      <p:sp>
        <p:nvSpPr>
          <p:cNvPr id="120" name="Google Shape;120;g2231b600bd6_0_6"/>
          <p:cNvSpPr txBox="1">
            <a:spLocks noGrp="1"/>
          </p:cNvSpPr>
          <p:nvPr>
            <p:ph type="title"/>
          </p:nvPr>
        </p:nvSpPr>
        <p:spPr>
          <a:xfrm>
            <a:off x="870157" y="1219200"/>
            <a:ext cx="80451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LITERATURE SURVEY</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121" name="Google Shape;121;g2231b600bd6_0_6"/>
          <p:cNvSpPr txBox="1">
            <a:spLocks noGrp="1"/>
          </p:cNvSpPr>
          <p:nvPr>
            <p:ph type="body" idx="1"/>
          </p:nvPr>
        </p:nvSpPr>
        <p:spPr>
          <a:xfrm>
            <a:off x="838200" y="1828800"/>
            <a:ext cx="8077200" cy="4191000"/>
          </a:xfrm>
          <a:prstGeom prst="rect">
            <a:avLst/>
          </a:prstGeom>
          <a:noFill/>
          <a:ln>
            <a:noFill/>
          </a:ln>
        </p:spPr>
        <p:txBody>
          <a:bodyPr spcFirstLastPara="1" wrap="square" lIns="91425" tIns="45700" rIns="91425" bIns="45700" anchor="t" anchorCtr="0">
            <a:normAutofit fontScale="92500"/>
          </a:bodyPr>
          <a:lstStyle/>
          <a:p>
            <a:pPr marL="0" lvl="0" indent="0" algn="ctr" rtl="0">
              <a:lnSpc>
                <a:spcPct val="100000"/>
              </a:lnSpc>
              <a:spcBef>
                <a:spcPts val="0"/>
              </a:spcBef>
              <a:spcAft>
                <a:spcPts val="0"/>
              </a:spcAft>
              <a:buClr>
                <a:schemeClr val="dk1"/>
              </a:buClr>
              <a:buSzPts val="3200"/>
              <a:buNone/>
            </a:pPr>
            <a:r>
              <a:rPr lang="en-US" sz="2400" b="1" dirty="0">
                <a:latin typeface="Times New Roman" panose="02020603050405020304"/>
                <a:ea typeface="Times New Roman" panose="02020603050405020304"/>
                <a:cs typeface="Times New Roman" panose="02020603050405020304"/>
                <a:sym typeface="Times New Roman" panose="02020603050405020304"/>
              </a:rPr>
              <a:t>PAPER-III</a:t>
            </a:r>
          </a:p>
          <a:p>
            <a:pPr marL="0" lvl="0" indent="0" algn="ctr" rtl="0">
              <a:lnSpc>
                <a:spcPct val="100000"/>
              </a:lnSpc>
              <a:spcBef>
                <a:spcPts val="0"/>
              </a:spcBef>
              <a:spcAft>
                <a:spcPts val="0"/>
              </a:spcAft>
              <a:buClr>
                <a:schemeClr val="dk1"/>
              </a:buClr>
              <a:buSzPts val="3200"/>
              <a:buNone/>
            </a:pPr>
            <a:endParaRPr sz="2400" b="1" dirty="0">
              <a:latin typeface="Times New Roman" panose="02020603050405020304"/>
              <a:ea typeface="Times New Roman" panose="02020603050405020304"/>
              <a:cs typeface="Times New Roman" panose="02020603050405020304"/>
              <a:sym typeface="Times New Roman" panose="02020603050405020304"/>
            </a:endParaRPr>
          </a:p>
          <a:p>
            <a:pPr marL="0" lvl="0" indent="0">
              <a:spcBef>
                <a:spcPts val="640"/>
              </a:spcBef>
              <a:buSzPts val="3200"/>
              <a:buNone/>
            </a:pPr>
            <a:r>
              <a:rPr lang="en-US" sz="2400" b="1" dirty="0">
                <a:latin typeface="Times New Roman" panose="02020603050405020304"/>
                <a:ea typeface="Times New Roman" panose="02020603050405020304"/>
                <a:cs typeface="Times New Roman" panose="02020603050405020304"/>
                <a:sym typeface="Times New Roman" panose="02020603050405020304"/>
              </a:rPr>
              <a:t>TITLE: Information and Process Management of Successful YouTube Channels</a:t>
            </a: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marL="0" lvl="0" indent="0">
              <a:spcBef>
                <a:spcPts val="640"/>
              </a:spcBef>
              <a:buSzPts val="3200"/>
              <a:buNone/>
            </a:pPr>
            <a:r>
              <a:rPr lang="en-US" sz="1800" b="0" i="0" u="none" strike="noStrike" baseline="0" dirty="0">
                <a:solidFill>
                  <a:srgbClr val="000000"/>
                </a:solidFill>
              </a:rPr>
              <a:t> </a:t>
            </a:r>
            <a:r>
              <a:rPr lang="en-IN" sz="24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AUTHOR</a:t>
            </a:r>
            <a:r>
              <a:rPr lang="en-IN"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Antonin</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Pavlicek</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Martin </a:t>
            </a:r>
            <a:r>
              <a:rPr lang="en-IN"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Potancok</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Radim</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Cermak</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l" rtl="0">
              <a:lnSpc>
                <a:spcPct val="100000"/>
              </a:lnSpc>
              <a:spcBef>
                <a:spcPts val="640"/>
              </a:spcBef>
              <a:spcAft>
                <a:spcPts val="0"/>
              </a:spcAft>
              <a:buClr>
                <a:schemeClr val="dk1"/>
              </a:buClr>
              <a:buSzPts val="3200"/>
              <a:buNone/>
            </a:pPr>
            <a:endParaRPr lang="en-IN" sz="2400" dirty="0">
              <a:latin typeface="Times New Roman" panose="02020603050405020304"/>
              <a:ea typeface="Times New Roman" panose="02020603050405020304" pitchFamily="18" charset="0"/>
              <a:cs typeface="Times New Roman" panose="02020603050405020304"/>
              <a:sym typeface="Times New Roman" panose="02020603050405020304"/>
            </a:endParaRPr>
          </a:p>
          <a:p>
            <a:pPr marL="0" lvl="0" indent="0">
              <a:spcBef>
                <a:spcPts val="640"/>
              </a:spcBef>
              <a:buSzPts val="3200"/>
              <a:buNone/>
            </a:pPr>
            <a:r>
              <a:rPr lang="en-IN" sz="2400" kern="0" dirty="0">
                <a:solidFill>
                  <a:srgbClr val="000000"/>
                </a:solidFill>
                <a:effectLst/>
                <a:latin typeface="Times New Roman" panose="02020603050405020304"/>
                <a:ea typeface="Times New Roman" panose="02020603050405020304" pitchFamily="18" charset="0"/>
                <a:cs typeface="Times New Roman" panose="02020603050405020304"/>
                <a:sym typeface="Times New Roman" panose="02020603050405020304"/>
              </a:rPr>
              <a:t>	</a:t>
            </a:r>
            <a:r>
              <a:rPr lang="en-US" sz="2400" dirty="0">
                <a:solidFill>
                  <a:srgbClr val="000000"/>
                </a:solidFill>
                <a:latin typeface="Times New Roman" panose="02020603050405020304"/>
                <a:ea typeface="Times New Roman" panose="02020603050405020304" pitchFamily="18" charset="0"/>
                <a:cs typeface="Times New Roman" panose="02020603050405020304"/>
                <a:sym typeface="Times New Roman" panose="02020603050405020304"/>
              </a:rPr>
              <a:t> YouTube provides vast content creation opportunities. This article analyzes data from Social Blade, aiming to find correlations between categories, upload frequency, popularity metrics, and view counts. Exciting findings include relationships between subscriber count and annual uploads across various channel types.</a:t>
            </a:r>
            <a:endParaRPr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g2231b600bd6_0_12"/>
          <p:cNvPicPr preferRelativeResize="0"/>
          <p:nvPr/>
        </p:nvPicPr>
        <p:blipFill rotWithShape="1">
          <a:blip r:embed="rId3"/>
          <a:srcRect/>
          <a:stretch>
            <a:fillRect/>
          </a:stretch>
        </p:blipFill>
        <p:spPr>
          <a:xfrm>
            <a:off x="0" y="0"/>
            <a:ext cx="9161205" cy="6858000"/>
          </a:xfrm>
          <a:prstGeom prst="rect">
            <a:avLst/>
          </a:prstGeom>
          <a:noFill/>
          <a:ln>
            <a:noFill/>
          </a:ln>
        </p:spPr>
      </p:pic>
      <p:sp>
        <p:nvSpPr>
          <p:cNvPr id="127" name="Google Shape;127;g2231b600bd6_0_12"/>
          <p:cNvSpPr txBox="1">
            <a:spLocks noGrp="1"/>
          </p:cNvSpPr>
          <p:nvPr>
            <p:ph type="title"/>
          </p:nvPr>
        </p:nvSpPr>
        <p:spPr>
          <a:xfrm>
            <a:off x="870157" y="1219200"/>
            <a:ext cx="80451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LITERATURE SURVEY</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128" name="Google Shape;128;g2231b600bd6_0_12"/>
          <p:cNvSpPr txBox="1">
            <a:spLocks noGrp="1"/>
          </p:cNvSpPr>
          <p:nvPr>
            <p:ph type="body" idx="1"/>
          </p:nvPr>
        </p:nvSpPr>
        <p:spPr>
          <a:xfrm>
            <a:off x="838200" y="1828800"/>
            <a:ext cx="8077200" cy="4191000"/>
          </a:xfrm>
          <a:prstGeom prst="rect">
            <a:avLst/>
          </a:prstGeom>
          <a:noFill/>
          <a:ln>
            <a:noFill/>
          </a:ln>
        </p:spPr>
        <p:txBody>
          <a:bodyPr spcFirstLastPara="1" wrap="square" lIns="91425" tIns="45700" rIns="91425" bIns="45700" anchor="t" anchorCtr="0">
            <a:normAutofit lnSpcReduction="10000"/>
          </a:bodyPr>
          <a:lstStyle/>
          <a:p>
            <a:pPr marL="0" lvl="0" indent="0" algn="ctr" rtl="0">
              <a:lnSpc>
                <a:spcPct val="100000"/>
              </a:lnSpc>
              <a:spcBef>
                <a:spcPts val="0"/>
              </a:spcBef>
              <a:spcAft>
                <a:spcPts val="0"/>
              </a:spcAft>
              <a:buClr>
                <a:schemeClr val="dk1"/>
              </a:buClr>
              <a:buSzPts val="3200"/>
              <a:buNone/>
            </a:pPr>
            <a:r>
              <a:rPr lang="en-US" sz="2400" b="1" dirty="0">
                <a:latin typeface="Times New Roman" panose="02020603050405020304"/>
                <a:ea typeface="Times New Roman" panose="02020603050405020304"/>
                <a:cs typeface="Times New Roman" panose="02020603050405020304"/>
                <a:sym typeface="Times New Roman" panose="02020603050405020304"/>
              </a:rPr>
              <a:t>PAPER-IV</a:t>
            </a:r>
          </a:p>
          <a:p>
            <a:pPr marL="0" lvl="0" indent="0" algn="ctr" rtl="0">
              <a:lnSpc>
                <a:spcPct val="100000"/>
              </a:lnSpc>
              <a:spcBef>
                <a:spcPts val="0"/>
              </a:spcBef>
              <a:spcAft>
                <a:spcPts val="0"/>
              </a:spcAft>
              <a:buClr>
                <a:schemeClr val="dk1"/>
              </a:buClr>
              <a:buSzPts val="3200"/>
              <a:buNone/>
            </a:pPr>
            <a:endParaRPr sz="2400" b="1">
              <a:latin typeface="Times New Roman" panose="02020603050405020304"/>
              <a:ea typeface="Times New Roman" panose="02020603050405020304"/>
              <a:cs typeface="Times New Roman" panose="02020603050405020304"/>
              <a:sym typeface="Times New Roman" panose="02020603050405020304"/>
            </a:endParaRPr>
          </a:p>
          <a:p>
            <a:pPr marL="0" lvl="0" indent="0">
              <a:spcBef>
                <a:spcPts val="640"/>
              </a:spcBef>
              <a:buSzPts val="3200"/>
              <a:buNone/>
            </a:pPr>
            <a:r>
              <a:rPr lang="en-US" sz="2000" b="1" dirty="0">
                <a:latin typeface="Times New Roman" panose="02020603050405020304"/>
                <a:ea typeface="Times New Roman" panose="02020603050405020304"/>
                <a:cs typeface="Times New Roman" panose="02020603050405020304"/>
                <a:sym typeface="Times New Roman" panose="02020603050405020304"/>
              </a:rPr>
              <a:t>TITLE</a:t>
            </a:r>
            <a:r>
              <a:rPr lang="en-IN" sz="2000" b="1" kern="0" dirty="0">
                <a:solidFill>
                  <a:srgbClr val="000000"/>
                </a:solidFill>
                <a:effectLst/>
                <a:latin typeface="Times New Roman" panose="02020603050405020304" pitchFamily="18" charset="0"/>
                <a:ea typeface="Times New Roman" panose="02020603050405020304" pitchFamily="18" charset="0"/>
              </a:rPr>
              <a:t> :</a:t>
            </a:r>
            <a:r>
              <a:rPr lang="en-US" sz="2000" dirty="0"/>
              <a:t> </a:t>
            </a:r>
            <a:r>
              <a:rPr lang="en-US" sz="2000" b="1" dirty="0"/>
              <a:t>An Open-Source Website And </a:t>
            </a:r>
            <a:r>
              <a:rPr lang="en-US" sz="2000" b="1" dirty="0" err="1"/>
              <a:t>Youtube</a:t>
            </a:r>
            <a:r>
              <a:rPr lang="en-US" sz="2000" b="1" dirty="0"/>
              <a:t> Channel For Embedded Systems Education</a:t>
            </a:r>
            <a:endParaRPr lang="en-IN" sz="20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spcBef>
                <a:spcPts val="640"/>
              </a:spcBef>
              <a:buSzPts val="3200"/>
              <a:buNone/>
            </a:pPr>
            <a:r>
              <a:rPr lang="en-IN" sz="20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AUTHOR</a:t>
            </a:r>
            <a:r>
              <a:rPr lang="en-IN"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Pramod</a:t>
            </a:r>
            <a:r>
              <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Abichandani</a:t>
            </a:r>
            <a:r>
              <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Deepan</a:t>
            </a:r>
            <a:r>
              <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Lobo, Chris Berry, </a:t>
            </a:r>
            <a:r>
              <a:rPr lang="en-IN"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Vaishali</a:t>
            </a:r>
            <a:r>
              <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Parikh, William </a:t>
            </a:r>
            <a:r>
              <a:rPr lang="en-IN"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Fligor</a:t>
            </a:r>
            <a:r>
              <a:rPr lang="en-IN"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William McIntyre</a:t>
            </a:r>
            <a:endParaRPr lang="en-IN" sz="2000" i="0" u="none" strike="noStrike" baseline="0" dirty="0">
              <a:solidFill>
                <a:srgbClr val="000000"/>
              </a:solidFill>
              <a:latin typeface="Times New Roman" panose="02020603050405020304" pitchFamily="18" charset="0"/>
            </a:endParaRPr>
          </a:p>
          <a:p>
            <a:pPr marL="0" indent="0">
              <a:spcBef>
                <a:spcPts val="640"/>
              </a:spcBef>
              <a:buSzPts val="3200"/>
              <a:buNone/>
            </a:pPr>
            <a:endParaRPr sz="2000" dirty="0">
              <a:latin typeface="Times New Roman" panose="02020603050405020304"/>
              <a:ea typeface="Times New Roman" panose="02020603050405020304"/>
              <a:cs typeface="Times New Roman" panose="02020603050405020304"/>
              <a:sym typeface="Times New Roman" panose="02020603050405020304"/>
            </a:endParaRPr>
          </a:p>
          <a:p>
            <a:pPr marL="0" lvl="0" indent="0">
              <a:spcBef>
                <a:spcPts val="640"/>
              </a:spcBef>
              <a:buSzPts val="3200"/>
              <a:buNone/>
            </a:pPr>
            <a:r>
              <a:rPr lang="en-IN" sz="2400" kern="0" dirty="0">
                <a:solidFill>
                  <a:srgbClr val="000000"/>
                </a:solidFill>
                <a:effectLst/>
                <a:latin typeface="Times New Roman" panose="02020603050405020304" pitchFamily="18" charset="0"/>
                <a:ea typeface="Times New Roman" panose="02020603050405020304" pitchFamily="18" charset="0"/>
              </a:rPr>
              <a:t>	</a:t>
            </a:r>
            <a:r>
              <a:rPr lang="en-US" sz="2400" dirty="0">
                <a:solidFill>
                  <a:srgbClr val="000000"/>
                </a:solidFill>
                <a:latin typeface="Times New Roman" panose="02020603050405020304" pitchFamily="18" charset="0"/>
                <a:ea typeface="Times New Roman" panose="02020603050405020304" pitchFamily="18" charset="0"/>
              </a:rPr>
              <a:t> MATLABArduino.org and its YouTube channel offer free, high-quality content showcasing MATLAB and </a:t>
            </a:r>
            <a:r>
              <a:rPr lang="en-US" sz="2400" dirty="0" err="1">
                <a:solidFill>
                  <a:srgbClr val="000000"/>
                </a:solidFill>
                <a:latin typeface="Times New Roman" panose="02020603050405020304" pitchFamily="18" charset="0"/>
                <a:ea typeface="Times New Roman" panose="02020603050405020304" pitchFamily="18" charset="0"/>
              </a:rPr>
              <a:t>Arduino</a:t>
            </a:r>
            <a:r>
              <a:rPr lang="en-US" sz="2400" dirty="0">
                <a:solidFill>
                  <a:srgbClr val="000000"/>
                </a:solidFill>
                <a:latin typeface="Times New Roman" panose="02020603050405020304" pitchFamily="18" charset="0"/>
                <a:ea typeface="Times New Roman" panose="02020603050405020304" pitchFamily="18" charset="0"/>
              </a:rPr>
              <a:t> applications in embedded systems education. The paper covers video content, viewership patterns, comments, and challenges in online education.</a:t>
            </a:r>
            <a:endParaRPr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5"/>
          <p:cNvPicPr preferRelativeResize="0"/>
          <p:nvPr/>
        </p:nvPicPr>
        <p:blipFill rotWithShape="1">
          <a:blip r:embed="rId3"/>
          <a:srcRect/>
          <a:stretch>
            <a:fillRect/>
          </a:stretch>
        </p:blipFill>
        <p:spPr>
          <a:xfrm>
            <a:off x="1" y="0"/>
            <a:ext cx="9161206" cy="6858000"/>
          </a:xfrm>
          <a:prstGeom prst="rect">
            <a:avLst/>
          </a:prstGeom>
          <a:noFill/>
          <a:ln>
            <a:noFill/>
          </a:ln>
        </p:spPr>
      </p:pic>
      <p:sp>
        <p:nvSpPr>
          <p:cNvPr id="148" name="Google Shape;148;p5"/>
          <p:cNvSpPr txBox="1">
            <a:spLocks noGrp="1"/>
          </p:cNvSpPr>
          <p:nvPr>
            <p:ph type="title"/>
          </p:nvPr>
        </p:nvSpPr>
        <p:spPr>
          <a:xfrm>
            <a:off x="17200" y="1219200"/>
            <a:ext cx="95694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96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DRAWBACKS IN EXISTING SYSTEM</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149" name="Google Shape;149;p5"/>
          <p:cNvSpPr txBox="1">
            <a:spLocks noGrp="1"/>
          </p:cNvSpPr>
          <p:nvPr>
            <p:ph type="body" idx="1"/>
          </p:nvPr>
        </p:nvSpPr>
        <p:spPr>
          <a:xfrm>
            <a:off x="838200" y="1828800"/>
            <a:ext cx="8077200" cy="4191000"/>
          </a:xfrm>
          <a:prstGeom prst="rect">
            <a:avLst/>
          </a:prstGeom>
          <a:noFill/>
          <a:ln>
            <a:noFill/>
          </a:ln>
        </p:spPr>
        <p:txBody>
          <a:bodyPr spcFirstLastPara="1" wrap="square" lIns="91425" tIns="45700" rIns="91425" bIns="45700" anchor="t" anchorCtr="0">
            <a:normAutofit/>
          </a:bodyPr>
          <a:lstStyle/>
          <a:p>
            <a:pPr marL="457200" lvl="0" indent="0" algn="just" rtl="0">
              <a:lnSpc>
                <a:spcPct val="100000"/>
              </a:lnSpc>
              <a:spcBef>
                <a:spcPts val="0"/>
              </a:spcBef>
              <a:spcAft>
                <a:spcPts val="0"/>
              </a:spcAft>
              <a:buNone/>
            </a:pPr>
            <a:endParaRPr sz="2000" dirty="0">
              <a:latin typeface="Times New Roman" panose="02020603050405020304"/>
              <a:ea typeface="Times New Roman" panose="02020603050405020304"/>
              <a:cs typeface="Times New Roman" panose="02020603050405020304"/>
              <a:sym typeface="Times New Roman" panose="02020603050405020304"/>
            </a:endParaRPr>
          </a:p>
          <a:p>
            <a:pPr marL="342900" lvl="0" algn="just">
              <a:spcBef>
                <a:spcPts val="0"/>
              </a:spcBef>
              <a:buSzPts val="2000"/>
              <a:buFont typeface="Times New Roman" panose="02020603050405020304"/>
              <a:buChar char="•"/>
            </a:pPr>
            <a:r>
              <a:rPr lang="en-US" sz="2000" dirty="0">
                <a:latin typeface="Times New Roman" panose="02020603050405020304"/>
                <a:ea typeface="Times New Roman" panose="02020603050405020304"/>
                <a:cs typeface="Times New Roman" panose="02020603050405020304"/>
                <a:sym typeface="Times New Roman" panose="02020603050405020304"/>
              </a:rPr>
              <a:t>Changing Landscape.</a:t>
            </a:r>
          </a:p>
          <a:p>
            <a:pPr marL="0" lvl="0" indent="0" algn="just" rtl="0">
              <a:lnSpc>
                <a:spcPct val="100000"/>
              </a:lnSpc>
              <a:spcBef>
                <a:spcPts val="0"/>
              </a:spcBef>
              <a:spcAft>
                <a:spcPts val="0"/>
              </a:spcAft>
              <a:buClr>
                <a:schemeClr val="dk1"/>
              </a:buClr>
              <a:buSzPts val="2000"/>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342900" lvl="0" algn="just">
              <a:spcBef>
                <a:spcPts val="400"/>
              </a:spcBef>
              <a:buSzPts val="2000"/>
              <a:buFont typeface="Times New Roman" panose="02020603050405020304"/>
              <a:buChar char="•"/>
            </a:pPr>
            <a:r>
              <a:rPr lang="en-US" sz="2000" dirty="0">
                <a:latin typeface="Times New Roman" panose="02020603050405020304"/>
                <a:ea typeface="Times New Roman" panose="02020603050405020304"/>
                <a:cs typeface="Times New Roman" panose="02020603050405020304"/>
                <a:sym typeface="Times New Roman" panose="02020603050405020304"/>
              </a:rPr>
              <a:t>Incomplete Data. </a:t>
            </a:r>
            <a:endParaRPr sz="200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00000"/>
              </a:lnSpc>
              <a:spcBef>
                <a:spcPts val="400"/>
              </a:spcBef>
              <a:spcAft>
                <a:spcPts val="0"/>
              </a:spcAft>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342900" lvl="0" algn="just">
              <a:spcBef>
                <a:spcPts val="400"/>
              </a:spcBef>
              <a:buSzPts val="2000"/>
              <a:buFont typeface="Times New Roman" panose="02020603050405020304"/>
              <a:buChar char="•"/>
            </a:pPr>
            <a:r>
              <a:rPr lang="en-US" sz="2000" dirty="0">
                <a:latin typeface="Times New Roman" panose="02020603050405020304"/>
                <a:ea typeface="Times New Roman" panose="02020603050405020304"/>
                <a:cs typeface="Times New Roman" panose="02020603050405020304"/>
                <a:sym typeface="Times New Roman" panose="02020603050405020304"/>
              </a:rPr>
              <a:t>Overgeneralization. </a:t>
            </a:r>
            <a:endParaRPr sz="200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00000"/>
              </a:lnSpc>
              <a:spcBef>
                <a:spcPts val="400"/>
              </a:spcBef>
              <a:spcAft>
                <a:spcPts val="0"/>
              </a:spcAft>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342900" lvl="0" algn="just">
              <a:spcBef>
                <a:spcPts val="400"/>
              </a:spcBef>
              <a:buSzPts val="2000"/>
              <a:buFont typeface="Times New Roman" panose="02020603050405020304"/>
              <a:buChar char="•"/>
            </a:pPr>
            <a:r>
              <a:rPr lang="en-US" sz="2000" dirty="0">
                <a:latin typeface="Times New Roman" panose="02020603050405020304"/>
                <a:ea typeface="Times New Roman" panose="02020603050405020304"/>
                <a:cs typeface="Times New Roman" panose="02020603050405020304"/>
                <a:sym typeface="Times New Roman" panose="02020603050405020304"/>
              </a:rPr>
              <a:t>Copyright and Fair Use</a:t>
            </a:r>
          </a:p>
          <a:p>
            <a:pPr marL="342900" lvl="0" algn="just">
              <a:spcBef>
                <a:spcPts val="400"/>
              </a:spcBef>
              <a:buSzPts val="2000"/>
              <a:buFont typeface="Times New Roman" panose="02020603050405020304"/>
              <a:buChar char="•"/>
            </a:pPr>
            <a:endParaRPr lang="en-US" sz="2000" dirty="0">
              <a:latin typeface="Times New Roman" panose="02020603050405020304"/>
              <a:ea typeface="Times New Roman" panose="02020603050405020304"/>
              <a:cs typeface="Times New Roman" panose="02020603050405020304"/>
              <a:sym typeface="Times New Roman" panose="02020603050405020304"/>
            </a:endParaRPr>
          </a:p>
          <a:p>
            <a:pPr marL="342900" lvl="0" algn="just">
              <a:spcBef>
                <a:spcPts val="400"/>
              </a:spcBef>
              <a:buSzPts val="2000"/>
              <a:buFont typeface="Times New Roman" panose="02020603050405020304"/>
              <a:buChar char="•"/>
            </a:pPr>
            <a:r>
              <a:rPr lang="en-US" sz="2000" dirty="0">
                <a:latin typeface="Times New Roman" panose="02020603050405020304"/>
                <a:ea typeface="Times New Roman" panose="02020603050405020304"/>
                <a:cs typeface="Times New Roman" panose="02020603050405020304"/>
                <a:sym typeface="Times New Roman" panose="02020603050405020304"/>
              </a:rPr>
              <a:t>Ethical Concerns. </a:t>
            </a:r>
            <a:endParaRPr sz="20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p6"/>
          <p:cNvPicPr preferRelativeResize="0"/>
          <p:nvPr/>
        </p:nvPicPr>
        <p:blipFill rotWithShape="1">
          <a:blip r:embed="rId3"/>
          <a:srcRect/>
          <a:stretch>
            <a:fillRect/>
          </a:stretch>
        </p:blipFill>
        <p:spPr>
          <a:xfrm>
            <a:off x="1" y="0"/>
            <a:ext cx="9161206" cy="6858000"/>
          </a:xfrm>
          <a:prstGeom prst="rect">
            <a:avLst/>
          </a:prstGeom>
          <a:noFill/>
          <a:ln>
            <a:noFill/>
          </a:ln>
        </p:spPr>
      </p:pic>
      <p:sp>
        <p:nvSpPr>
          <p:cNvPr id="155" name="Google Shape;155;p6"/>
          <p:cNvSpPr txBox="1">
            <a:spLocks noGrp="1"/>
          </p:cNvSpPr>
          <p:nvPr>
            <p:ph type="title"/>
          </p:nvPr>
        </p:nvSpPr>
        <p:spPr>
          <a:xfrm>
            <a:off x="870157" y="1219200"/>
            <a:ext cx="8045244"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b="1">
                <a:latin typeface="Times New Roman" panose="02020603050405020304"/>
                <a:ea typeface="Times New Roman" panose="02020603050405020304"/>
                <a:cs typeface="Times New Roman" panose="02020603050405020304"/>
                <a:sym typeface="Times New Roman" panose="02020603050405020304"/>
              </a:rPr>
              <a:t>PROPOSED SOLUTION</a:t>
            </a:r>
            <a:endParaRPr sz="3600" b="1">
              <a:latin typeface="Times New Roman" panose="02020603050405020304"/>
              <a:ea typeface="Times New Roman" panose="02020603050405020304"/>
              <a:cs typeface="Times New Roman" panose="02020603050405020304"/>
              <a:sym typeface="Times New Roman" panose="02020603050405020304"/>
            </a:endParaRPr>
          </a:p>
        </p:txBody>
      </p:sp>
      <p:sp>
        <p:nvSpPr>
          <p:cNvPr id="156" name="Google Shape;156;p6"/>
          <p:cNvSpPr txBox="1">
            <a:spLocks noGrp="1"/>
          </p:cNvSpPr>
          <p:nvPr>
            <p:ph type="body" idx="1"/>
          </p:nvPr>
        </p:nvSpPr>
        <p:spPr>
          <a:xfrm>
            <a:off x="838200" y="1828800"/>
            <a:ext cx="8077200" cy="41910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SzPts val="1800"/>
              <a:buNone/>
            </a:pPr>
            <a:endParaRPr sz="2000" dirty="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lnSpc>
                <a:spcPct val="100000"/>
              </a:lnSpc>
              <a:spcBef>
                <a:spcPts val="400"/>
              </a:spcBef>
              <a:spcAft>
                <a:spcPts val="0"/>
              </a:spcAft>
              <a:buSzPts val="2000"/>
              <a:buFont typeface="Times New Roman" panose="02020603050405020304"/>
              <a:buChar char="•"/>
            </a:pPr>
            <a:r>
              <a:rPr lang="en-US" sz="2000" dirty="0">
                <a:latin typeface="Times New Roman" panose="02020603050405020304"/>
                <a:ea typeface="Times New Roman" panose="02020603050405020304"/>
                <a:cs typeface="Times New Roman" panose="02020603050405020304"/>
                <a:sym typeface="Times New Roman" panose="02020603050405020304"/>
              </a:rPr>
              <a:t>Fast Analysis of  Subscribers data using IBM Cognos.</a:t>
            </a:r>
          </a:p>
          <a:p>
            <a:pPr marL="342900" lvl="0" indent="0" algn="just" rtl="0">
              <a:lnSpc>
                <a:spcPct val="100000"/>
              </a:lnSpc>
              <a:spcBef>
                <a:spcPts val="400"/>
              </a:spcBef>
              <a:spcAft>
                <a:spcPts val="0"/>
              </a:spcAft>
              <a:buSzPts val="1800"/>
              <a:buNone/>
            </a:pPr>
            <a:endParaRPr sz="2000" dirty="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lnSpc>
                <a:spcPct val="100000"/>
              </a:lnSpc>
              <a:spcBef>
                <a:spcPts val="0"/>
              </a:spcBef>
              <a:spcAft>
                <a:spcPts val="0"/>
              </a:spcAft>
              <a:buSzPts val="2000"/>
              <a:buFont typeface="Times New Roman" panose="02020603050405020304"/>
              <a:buChar char="•"/>
            </a:pPr>
            <a:r>
              <a:rPr lang="en-US" sz="2000" dirty="0">
                <a:latin typeface="Times New Roman" panose="02020603050405020304"/>
                <a:ea typeface="Times New Roman" panose="02020603050405020304"/>
                <a:cs typeface="Times New Roman" panose="02020603050405020304"/>
                <a:sym typeface="Times New Roman" panose="02020603050405020304"/>
              </a:rPr>
              <a:t>Fast Recovery of Data. </a:t>
            </a:r>
          </a:p>
          <a:p>
            <a:pPr marL="342900" lvl="0" indent="0" algn="just" rtl="0">
              <a:lnSpc>
                <a:spcPct val="100000"/>
              </a:lnSpc>
              <a:spcBef>
                <a:spcPts val="400"/>
              </a:spcBef>
              <a:spcAft>
                <a:spcPts val="0"/>
              </a:spcAft>
              <a:buSzPts val="1800"/>
              <a:buNone/>
            </a:pPr>
            <a:endParaRPr sz="2000" dirty="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lnSpc>
                <a:spcPct val="100000"/>
              </a:lnSpc>
              <a:spcBef>
                <a:spcPts val="400"/>
              </a:spcBef>
              <a:spcAft>
                <a:spcPts val="0"/>
              </a:spcAft>
              <a:buSzPts val="2000"/>
              <a:buFont typeface="Times New Roman" panose="02020603050405020304"/>
              <a:buChar char="•"/>
            </a:pPr>
            <a:r>
              <a:rPr lang="en-US" sz="2000" dirty="0">
                <a:latin typeface="Times New Roman" panose="02020603050405020304"/>
                <a:ea typeface="Times New Roman" panose="02020603050405020304"/>
                <a:cs typeface="Times New Roman" panose="02020603050405020304"/>
                <a:sym typeface="Times New Roman" panose="02020603050405020304"/>
              </a:rPr>
              <a:t>Accurate Result of Data </a:t>
            </a:r>
          </a:p>
          <a:p>
            <a:pPr marL="342900" lvl="0" indent="0" algn="just" rtl="0">
              <a:lnSpc>
                <a:spcPct val="100000"/>
              </a:lnSpc>
              <a:spcBef>
                <a:spcPts val="400"/>
              </a:spcBef>
              <a:spcAft>
                <a:spcPts val="0"/>
              </a:spcAft>
              <a:buSzPts val="1800"/>
              <a:buNone/>
            </a:pPr>
            <a:endParaRPr sz="2000" dirty="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lnSpc>
                <a:spcPct val="100000"/>
              </a:lnSpc>
              <a:spcBef>
                <a:spcPts val="400"/>
              </a:spcBef>
              <a:spcAft>
                <a:spcPts val="0"/>
              </a:spcAft>
              <a:buSzPts val="2000"/>
              <a:buFont typeface="Times New Roman" panose="02020603050405020304"/>
              <a:buChar char="•"/>
            </a:pPr>
            <a:r>
              <a:rPr lang="en-US" sz="2000" dirty="0">
                <a:latin typeface="Times New Roman" panose="02020603050405020304"/>
                <a:ea typeface="Times New Roman" panose="02020603050405020304"/>
                <a:cs typeface="Times New Roman" panose="02020603050405020304"/>
                <a:sym typeface="Times New Roman" panose="02020603050405020304"/>
              </a:rPr>
              <a:t>Fast prediction </a:t>
            </a:r>
            <a:endParaRPr sz="2000" dirty="0">
              <a:latin typeface="Times New Roman" panose="02020603050405020304"/>
              <a:ea typeface="Times New Roman" panose="02020603050405020304"/>
              <a:cs typeface="Times New Roman" panose="02020603050405020304"/>
              <a:sym typeface="Times New Roman" panose="02020603050405020304"/>
            </a:endParaRPr>
          </a:p>
          <a:p>
            <a:pPr marL="342900" lvl="0" indent="0" algn="just" rtl="0">
              <a:lnSpc>
                <a:spcPct val="100000"/>
              </a:lnSpc>
              <a:spcBef>
                <a:spcPts val="400"/>
              </a:spcBef>
              <a:spcAft>
                <a:spcPts val="0"/>
              </a:spcAft>
              <a:buSzPts val="1800"/>
              <a:buNone/>
            </a:pPr>
            <a:endParaRPr sz="2000" dirty="0">
              <a:latin typeface="Times New Roman" panose="02020603050405020304"/>
              <a:ea typeface="Times New Roman" panose="02020603050405020304"/>
              <a:cs typeface="Times New Roman" panose="02020603050405020304"/>
              <a:sym typeface="Times New Roman" panose="02020603050405020304"/>
            </a:endParaRPr>
          </a:p>
          <a:p>
            <a:pPr marL="342900" lvl="0" indent="0" algn="just" rtl="0">
              <a:lnSpc>
                <a:spcPct val="100000"/>
              </a:lnSpc>
              <a:spcBef>
                <a:spcPts val="400"/>
              </a:spcBef>
              <a:spcAft>
                <a:spcPts val="0"/>
              </a:spcAft>
              <a:buSzPts val="1800"/>
              <a:buNone/>
            </a:pPr>
            <a:endParaRPr sz="2000" b="1" dirty="0"/>
          </a:p>
          <a:p>
            <a:pPr marL="0" lvl="0" indent="0" algn="just" rtl="0">
              <a:lnSpc>
                <a:spcPct val="100000"/>
              </a:lnSpc>
              <a:spcBef>
                <a:spcPts val="640"/>
              </a:spcBef>
              <a:spcAft>
                <a:spcPts val="0"/>
              </a:spcAft>
              <a:buClr>
                <a:schemeClr val="dk1"/>
              </a:buClr>
              <a:buSzPts val="3200"/>
              <a:buNone/>
            </a:pPr>
            <a:endParaRPr sz="2000"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1693</TotalTime>
  <Words>1235</Words>
  <Application>Microsoft Office PowerPoint</Application>
  <PresentationFormat>On-screen Show (4:3)</PresentationFormat>
  <Paragraphs>126</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Times New Roman</vt:lpstr>
      <vt:lpstr>Office Theme</vt:lpstr>
      <vt:lpstr> Subscribers Galore: Exploring The World's Top YouTube Channels</vt:lpstr>
      <vt:lpstr>INTRODUCTION</vt:lpstr>
      <vt:lpstr>ABSTRACT</vt:lpstr>
      <vt:lpstr>LITERATURE SURVEY</vt:lpstr>
      <vt:lpstr>LITERATURE SURVEY</vt:lpstr>
      <vt:lpstr>LITERATURE SURVEY</vt:lpstr>
      <vt:lpstr>LITERATURE SURVEY</vt:lpstr>
      <vt:lpstr>DRAWBACKS IN EXISTING SYSTEM</vt:lpstr>
      <vt:lpstr>PROPOSED SOLUTION</vt:lpstr>
      <vt:lpstr> ADVANTAGES</vt:lpstr>
      <vt:lpstr> WORKFLOW DIAGRAM</vt:lpstr>
      <vt:lpstr>SYSTEM SPECIFICATION</vt:lpstr>
      <vt:lpstr>SYSTEM SPECIFICATION</vt:lpstr>
      <vt:lpstr>MODULE DESCRIPTION</vt:lpstr>
      <vt:lpstr>MODULE DESCRIPTION</vt:lpstr>
      <vt:lpstr>MODULE DESCRIPTION</vt:lpstr>
      <vt:lpstr>RESULT AND DISCUSSION</vt:lpstr>
      <vt:lpstr>RESULT AND DISCUSSION</vt:lpstr>
      <vt:lpstr>RESULT AND DISCUSSION</vt:lpstr>
      <vt:lpstr>RESULT AND DISCUSSION</vt:lpstr>
      <vt:lpstr>RESULT AND DISCUSSION</vt:lpstr>
      <vt:lpstr>RESULT AND DISCUSSION</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CARE REGISTRY USING CLOUD APPLICATION DEVELOPMENT</dc:title>
  <dc:creator>Student</dc:creator>
  <cp:lastModifiedBy>priya</cp:lastModifiedBy>
  <cp:revision>104</cp:revision>
  <dcterms:created xsi:type="dcterms:W3CDTF">2023-05-16T09:09:16Z</dcterms:created>
  <dcterms:modified xsi:type="dcterms:W3CDTF">2023-10-22T03:59:50Z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8DC59EEB58334C7DBEDA05BA8DE49BD5</vt:lpwstr>
  </property>
  <property fmtid="{D5CDD505-2E9C-101B-9397-08002B2CF9AE}" pid="3" name="KSOProductBuildVer">
    <vt:lpwstr>1033-11.2.0.11537</vt:lpwstr>
  </property>
</Properties>
</file>