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7" r:id="rId5"/>
    <p:sldId id="258" r:id="rId6"/>
    <p:sldId id="259" r:id="rId7"/>
    <p:sldId id="261" r:id="rId8"/>
    <p:sldId id="262" r:id="rId9"/>
    <p:sldId id="263" r:id="rId10"/>
    <p:sldId id="264" r:id="rId11"/>
    <p:sldId id="265" r:id="rId12"/>
    <p:sldId id="267"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5E0BB3-98F7-41F2-BD11-B7594AF8FF56}" v="11" dt="2024-07-15T11:04:45.7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ayishaparveen/Skillsbuild-Steganography-projec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680723"/>
            <a:ext cx="10993549" cy="447037"/>
          </a:xfrm>
        </p:spPr>
        <p:txBody>
          <a:bodyPr>
            <a:normAutofit fontScale="90000"/>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4592320" y="4267200"/>
            <a:ext cx="4155440" cy="1463040"/>
          </a:xfrm>
        </p:spPr>
        <p:txBody>
          <a:bodyPr>
            <a:normAutofit/>
          </a:bodyPr>
          <a:lstStyle/>
          <a:p>
            <a:endParaRPr lang="en-GB"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2722880"/>
            <a:ext cx="11260667" cy="3669453"/>
          </a:xfrm>
          <a:prstGeom prst="rect">
            <a:avLst/>
          </a:prstGeom>
        </p:spPr>
      </p:pic>
      <p:sp>
        <p:nvSpPr>
          <p:cNvPr id="5" name="TextBox 4">
            <a:extLst>
              <a:ext uri="{FF2B5EF4-FFF2-40B4-BE49-F238E27FC236}">
                <a16:creationId xmlns:a16="http://schemas.microsoft.com/office/drawing/2014/main" id="{489BD24B-CB2A-DD38-3C6F-DB6F6FF10A08}"/>
              </a:ext>
            </a:extLst>
          </p:cNvPr>
          <p:cNvSpPr txBox="1"/>
          <p:nvPr/>
        </p:nvSpPr>
        <p:spPr>
          <a:xfrm>
            <a:off x="581191" y="1071620"/>
            <a:ext cx="8562809" cy="1569660"/>
          </a:xfrm>
          <a:prstGeom prst="rect">
            <a:avLst/>
          </a:prstGeom>
          <a:noFill/>
        </p:spPr>
        <p:txBody>
          <a:bodyPr wrap="square" rtlCol="0">
            <a:spAutoFit/>
          </a:bodyPr>
          <a:lstStyle/>
          <a:p>
            <a:r>
              <a:rPr lang="en-IN" sz="1600" dirty="0"/>
              <a:t>NAME                 : Shaik Ayisha Parveen</a:t>
            </a:r>
          </a:p>
          <a:p>
            <a:r>
              <a:rPr lang="en-IN" sz="1600" dirty="0"/>
              <a:t>E-MAIL                : ayishask125@gmail.com</a:t>
            </a:r>
          </a:p>
          <a:p>
            <a:r>
              <a:rPr lang="en-IN" sz="1600" dirty="0"/>
              <a:t>BRANCH             : CSE</a:t>
            </a:r>
          </a:p>
          <a:p>
            <a:r>
              <a:rPr lang="en-IN" sz="1600" dirty="0"/>
              <a:t>ROLL NO             : 21NN1A05H5</a:t>
            </a:r>
          </a:p>
          <a:p>
            <a:r>
              <a:rPr lang="en-IN" sz="1600" dirty="0"/>
              <a:t>COLLEGE NAME : VIGNAN’S NIRULA INSTITUTE OF TECHNOLOGY AND SCIENCE FOR WOMEN </a:t>
            </a:r>
          </a:p>
          <a:p>
            <a:endParaRPr lang="en-IN" sz="1600" dirty="0"/>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links</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a:bodyPr>
          <a:lstStyle/>
          <a:p>
            <a:pPr marL="0" indent="0">
              <a:buNone/>
            </a:pPr>
            <a:r>
              <a:rPr lang="en-US" sz="2000" dirty="0"/>
              <a:t>                                        </a:t>
            </a:r>
            <a:r>
              <a:rPr lang="en-US" sz="2000" dirty="0">
                <a:hlinkClick r:id="rId2"/>
              </a:rPr>
              <a:t>https://github.com/ayishaparveen/Skillsbuild-Steganography-project</a:t>
            </a:r>
            <a:endParaRPr lang="en-US" sz="2000" dirty="0"/>
          </a:p>
          <a:p>
            <a:pPr marL="0" indent="0">
              <a:buNone/>
            </a:pPr>
            <a:r>
              <a:rPr lang="en-US" sz="2000" dirty="0"/>
              <a:t> </a:t>
            </a: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1188720"/>
            <a:ext cx="11029616" cy="1219200"/>
          </a:xfrm>
        </p:spPr>
        <p:txBody>
          <a:bodyPr>
            <a:normAutofit/>
          </a:bodyPr>
          <a:lstStyle/>
          <a:p>
            <a:r>
              <a:rPr lang="en-GB" dirty="0"/>
              <a:t>STEGANOGRAPHY</a:t>
            </a:r>
            <a:br>
              <a:rPr lang="en-GB" dirty="0"/>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2255520"/>
            <a:ext cx="11029615" cy="3719830"/>
          </a:xfrm>
        </p:spPr>
        <p:txBody>
          <a:bodyPr/>
          <a:lstStyle/>
          <a:p>
            <a:r>
              <a:rPr lang="en-US" sz="2000" dirty="0"/>
              <a:t>Steganography is the art of hiding information in plain sight. It's essentially a way to conceal a message within another message or physical object, so that no one even knows the hidden message exists.</a:t>
            </a:r>
          </a:p>
          <a:p>
            <a:r>
              <a:rPr lang="en-US" sz="2000" dirty="0"/>
              <a:t>Steganography can be used with all sorts of digital files, like images, audio, and video. For example, you could hide a text message within the pixels of an image by slightly changing their color.</a:t>
            </a:r>
          </a:p>
          <a:p>
            <a:endParaRPr lang="en-US" dirty="0"/>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lstStyle/>
          <a:p>
            <a:r>
              <a:rPr lang="en-US" sz="2000" dirty="0"/>
              <a:t>The agenda of this project to send a secret text using the steganography concept and RGB technique, ensuring that others cannot identify the image or its hidden content. Thos project will involve encoding the secret text into the least significant bits of the image’s pixels, making the alterations unnoticeable to the human eye.</a:t>
            </a:r>
          </a:p>
          <a:p>
            <a:r>
              <a:rPr lang="en-US" sz="2000" dirty="0"/>
              <a:t>Additionally, a secure key-based XOR operation will be used to enhance the security of the hidden message. Finally, the project will include a robust mechanism for decoding and retrieving the hidden message, ensuring that only authorized person with the correct key can access the information</a:t>
            </a:r>
          </a:p>
          <a:p>
            <a:endParaRPr lang="en-US" dirty="0"/>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02156"/>
            <a:ext cx="11029616" cy="718082"/>
          </a:xfrm>
        </p:spPr>
        <p:txBody>
          <a:bodyPr anchor="ctr"/>
          <a:lstStyle/>
          <a:p>
            <a:r>
              <a:rPr lang="en-US" dirty="0"/>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673156"/>
            <a:ext cx="11029615" cy="4302193"/>
          </a:xfrm>
        </p:spPr>
        <p:txBody>
          <a:bodyPr/>
          <a:lstStyle/>
          <a:p>
            <a:r>
              <a:rPr lang="en-US" sz="2000" dirty="0"/>
              <a:t>This project aims to develop a method for hiding messages within digital images using steganography techniques. Steganography conceals information within another carrier file, in this case, an image, making the hidden message undetectable to the naked eye.</a:t>
            </a:r>
          </a:p>
          <a:p>
            <a:r>
              <a:rPr lang="en-US" sz="2000" b="1" dirty="0"/>
              <a:t>Techniques: </a:t>
            </a:r>
            <a:r>
              <a:rPr lang="en-US" sz="2000" dirty="0"/>
              <a:t>We'll explore various steganography techniques like Least Significant Bit (LSB) modification, evaluating their strengths and weaknesses.</a:t>
            </a:r>
          </a:p>
          <a:p>
            <a:r>
              <a:rPr lang="en-US" sz="2000" b="1" dirty="0"/>
              <a:t>Implementation:</a:t>
            </a:r>
            <a:r>
              <a:rPr lang="en-US" sz="2000" dirty="0"/>
              <a:t> We'll identify tools or libraries for embedding messages within images and outline the development process. Testing strategies will ensure successful message hiding and retrieval.</a:t>
            </a:r>
          </a:p>
          <a:p>
            <a:r>
              <a:rPr lang="en-US" sz="2000" b="1" dirty="0"/>
              <a:t>Outcomes: </a:t>
            </a:r>
            <a:r>
              <a:rPr lang="en-US" sz="2000" dirty="0"/>
              <a:t>The project will culminate in a system capable of hiding messages in images while balancing imperceptibility and data capacity.</a:t>
            </a:r>
          </a:p>
          <a:p>
            <a:endParaRPr lang="en-US" dirty="0"/>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a:t>WHO ARE THE END USERS of this project?</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890875"/>
            <a:ext cx="11029615" cy="4471013"/>
          </a:xfrm>
        </p:spPr>
        <p:txBody>
          <a:bodyPr>
            <a:normAutofit/>
          </a:bodyPr>
          <a:lstStyle/>
          <a:p>
            <a:r>
              <a:rPr lang="en-US" sz="2000" b="1" dirty="0"/>
              <a:t>Security Professionals</a:t>
            </a:r>
            <a:r>
              <a:rPr lang="en-US" sz="2000" dirty="0"/>
              <a:t>: They could use this tool to hide sensitive information within images for secure communication. Journalists or activists operating in restricted environments might find this valuable.</a:t>
            </a:r>
          </a:p>
          <a:p>
            <a:r>
              <a:rPr lang="en-US" sz="2000" b="1" dirty="0"/>
              <a:t>Digital Artists and Content Creators: </a:t>
            </a:r>
            <a:r>
              <a:rPr lang="en-US" sz="2000" dirty="0"/>
              <a:t>Steganographic techniques could be used for watermarking digital artwork or embedding copyright information within images.</a:t>
            </a:r>
          </a:p>
          <a:p>
            <a:r>
              <a:rPr lang="en-US" sz="2000" b="1" dirty="0"/>
              <a:t>Privacy-conscious Individuals: </a:t>
            </a:r>
            <a:r>
              <a:rPr lang="en-US" sz="2000" dirty="0"/>
              <a:t>Anyone who wants to hide personal messages or files within images for secure storage or covert communication could benefit from this project.</a:t>
            </a:r>
          </a:p>
          <a:p>
            <a:r>
              <a:rPr lang="en-US" sz="2000" b="1" dirty="0"/>
              <a:t>Law Enforcement:</a:t>
            </a:r>
            <a:r>
              <a:rPr lang="en-US" sz="2000" dirty="0"/>
              <a:t> Steganography can be a double-edged sword. Law enforcement might utilize a modified version of this tool to detect hidden messages used by criminals for covert communication.</a:t>
            </a:r>
          </a:p>
          <a:p>
            <a:endParaRPr lang="en-US" dirty="0"/>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672918"/>
          </a:xfrm>
        </p:spPr>
        <p:txBody>
          <a:bodyPr anchor="ctr"/>
          <a:lstStyle/>
          <a:p>
            <a:br>
              <a:rPr lang="en-US" sz="2800" dirty="0"/>
            </a:br>
            <a:r>
              <a:rPr lang="en-US" sz="2800" dirty="0"/>
              <a:t>YOUR SOLUTION AND ITS VALUE PROPOSITION</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369651" y="1828800"/>
            <a:ext cx="11241155" cy="3880332"/>
          </a:xfrm>
        </p:spPr>
        <p:txBody>
          <a:bodyPr>
            <a:normAutofit/>
          </a:bodyPr>
          <a:lstStyle/>
          <a:p>
            <a:pPr marL="0" indent="0">
              <a:buNone/>
            </a:pPr>
            <a:endParaRPr lang="en-US" sz="2000" dirty="0"/>
          </a:p>
          <a:p>
            <a:endParaRPr lang="en-US" sz="2000" dirty="0"/>
          </a:p>
          <a:p>
            <a:endParaRPr lang="en-US" sz="2000" dirty="0"/>
          </a:p>
          <a:p>
            <a:endParaRPr lang="en-US" sz="2000" dirty="0"/>
          </a:p>
          <a:p>
            <a:endParaRPr lang="en-US" dirty="0"/>
          </a:p>
        </p:txBody>
      </p:sp>
      <p:sp>
        <p:nvSpPr>
          <p:cNvPr id="7" name="TextBox 6">
            <a:extLst>
              <a:ext uri="{FF2B5EF4-FFF2-40B4-BE49-F238E27FC236}">
                <a16:creationId xmlns:a16="http://schemas.microsoft.com/office/drawing/2014/main" id="{E072F124-B804-2ADD-3E82-7D2D283D10E2}"/>
              </a:ext>
            </a:extLst>
          </p:cNvPr>
          <p:cNvSpPr txBox="1"/>
          <p:nvPr/>
        </p:nvSpPr>
        <p:spPr>
          <a:xfrm>
            <a:off x="766474" y="2662144"/>
            <a:ext cx="10447507" cy="3046988"/>
          </a:xfrm>
          <a:prstGeom prst="rect">
            <a:avLst/>
          </a:prstGeom>
          <a:noFill/>
        </p:spPr>
        <p:txBody>
          <a:bodyPr wrap="square" rtlCol="0">
            <a:spAutoFit/>
          </a:bodyPr>
          <a:lstStyle/>
          <a:p>
            <a:pPr marL="285750" indent="-285750">
              <a:buClr>
                <a:srgbClr val="00B0F0"/>
              </a:buClr>
              <a:buSzPct val="110000"/>
              <a:buFont typeface="Wingdings" panose="05000000000000000000" pitchFamily="2" charset="2"/>
              <a:buChar char="§"/>
            </a:pPr>
            <a:r>
              <a:rPr lang="en-IN" b="1" dirty="0" err="1"/>
              <a:t>Stego</a:t>
            </a:r>
            <a:r>
              <a:rPr lang="en-IN" b="1" dirty="0"/>
              <a:t>-Image Loading</a:t>
            </a:r>
            <a:r>
              <a:rPr lang="en-IN" dirty="0"/>
              <a:t>: </a:t>
            </a:r>
            <a:r>
              <a:rPr lang="en-US" dirty="0"/>
              <a:t>The </a:t>
            </a:r>
            <a:r>
              <a:rPr lang="en-US" dirty="0" err="1"/>
              <a:t>stego</a:t>
            </a:r>
            <a:r>
              <a:rPr lang="en-US" dirty="0"/>
              <a:t>-image containing the hidden message is loaded.</a:t>
            </a:r>
          </a:p>
          <a:p>
            <a:pPr marL="285750" indent="-285750">
              <a:buClr>
                <a:srgbClr val="00B0F0"/>
              </a:buClr>
              <a:buSzPct val="110000"/>
              <a:buFont typeface="Wingdings" panose="05000000000000000000" pitchFamily="2" charset="2"/>
              <a:buChar char="§"/>
            </a:pPr>
            <a:endParaRPr lang="en-US" dirty="0"/>
          </a:p>
          <a:p>
            <a:pPr marL="285750" indent="-285750">
              <a:buClr>
                <a:srgbClr val="00B0F0"/>
              </a:buClr>
              <a:buSzPct val="110000"/>
              <a:buFont typeface="Wingdings" panose="05000000000000000000" pitchFamily="2" charset="2"/>
              <a:buChar char="§"/>
            </a:pPr>
            <a:r>
              <a:rPr lang="en-IN" sz="2000" b="1" dirty="0"/>
              <a:t>Message Extraction: </a:t>
            </a:r>
            <a:r>
              <a:rPr lang="en-US" sz="2000" dirty="0"/>
              <a:t>The LSBs of the image data are extracted and reassembled to form the original message bits.</a:t>
            </a:r>
          </a:p>
          <a:p>
            <a:pPr>
              <a:buClr>
                <a:srgbClr val="00B0F0"/>
              </a:buClr>
              <a:buSzPct val="110000"/>
            </a:pPr>
            <a:endParaRPr lang="en-US" sz="2000" dirty="0"/>
          </a:p>
          <a:p>
            <a:pPr marL="285750" indent="-285750">
              <a:buClr>
                <a:srgbClr val="00B0F0"/>
              </a:buClr>
              <a:buSzPct val="110000"/>
              <a:buFont typeface="Wingdings" panose="05000000000000000000" pitchFamily="2" charset="2"/>
              <a:buChar char="§"/>
            </a:pPr>
            <a:r>
              <a:rPr lang="en-US" sz="2000" b="1" dirty="0"/>
              <a:t> Message Decoding: </a:t>
            </a:r>
            <a:r>
              <a:rPr lang="en-US" sz="2000" dirty="0"/>
              <a:t>The extracted binary message is converted back to its original format (text, image, etc.) using the same method from the pre-processing stage. Error correction codes can be applied here to recover any potential errors during embedding or retrieval.</a:t>
            </a:r>
          </a:p>
          <a:p>
            <a:pPr>
              <a:buClr>
                <a:srgbClr val="00B0F0"/>
              </a:buClr>
              <a:buSzPct val="110000"/>
            </a:pPr>
            <a:endParaRPr lang="en-IN" dirty="0">
              <a:highlight>
                <a:srgbClr val="FFFF00"/>
              </a:highlight>
            </a:endParaRPr>
          </a:p>
          <a:p>
            <a:pPr marL="285750" indent="-285750">
              <a:buClr>
                <a:srgbClr val="00B0F0"/>
              </a:buClr>
              <a:buSzPct val="110000"/>
              <a:buFont typeface="Wingdings" panose="05000000000000000000" pitchFamily="2" charset="2"/>
              <a:buChar char="§"/>
            </a:pPr>
            <a:endParaRPr lang="en-IN" dirty="0">
              <a:highlight>
                <a:srgbClr val="FFFF00"/>
              </a:highlight>
            </a:endParaRP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dirty="0"/>
              <a:t>How did you customize the project and make it your own</a:t>
            </a:r>
          </a:p>
        </p:txBody>
      </p:sp>
      <p:sp>
        <p:nvSpPr>
          <p:cNvPr id="6" name="TextBox 5">
            <a:extLst>
              <a:ext uri="{FF2B5EF4-FFF2-40B4-BE49-F238E27FC236}">
                <a16:creationId xmlns:a16="http://schemas.microsoft.com/office/drawing/2014/main" id="{E6F0915C-1824-5140-26C6-8F65C847BA21}"/>
              </a:ext>
            </a:extLst>
          </p:cNvPr>
          <p:cNvSpPr txBox="1"/>
          <p:nvPr/>
        </p:nvSpPr>
        <p:spPr>
          <a:xfrm>
            <a:off x="701040" y="1906052"/>
            <a:ext cx="10909767" cy="4093428"/>
          </a:xfrm>
          <a:prstGeom prst="rect">
            <a:avLst/>
          </a:prstGeom>
          <a:noFill/>
        </p:spPr>
        <p:txBody>
          <a:bodyPr wrap="square" rtlCol="0">
            <a:spAutoFit/>
          </a:bodyPr>
          <a:lstStyle/>
          <a:p>
            <a:pPr marL="285750" indent="-285750">
              <a:buClr>
                <a:srgbClr val="00B0F0"/>
              </a:buClr>
              <a:buSzPct val="110000"/>
              <a:buFont typeface="Wingdings" panose="05000000000000000000" pitchFamily="2" charset="2"/>
              <a:buChar char="§"/>
            </a:pPr>
            <a:r>
              <a:rPr lang="en-US" sz="2000" b="1" dirty="0"/>
              <a:t>Focused on Specific Needs: </a:t>
            </a:r>
            <a:r>
              <a:rPr lang="en-US" sz="2000" dirty="0"/>
              <a:t>I highlighted the importance of defining message format, image compatibility, and the desired balance between imperceptibility and data capacity. These are crucial considerations for a successful project.</a:t>
            </a:r>
          </a:p>
          <a:p>
            <a:pPr marL="285750" indent="-285750">
              <a:buClr>
                <a:srgbClr val="00B0F0"/>
              </a:buClr>
              <a:buSzPct val="110000"/>
              <a:buFont typeface="Wingdings" panose="05000000000000000000" pitchFamily="2" charset="2"/>
              <a:buChar char="§"/>
            </a:pPr>
            <a:r>
              <a:rPr lang="en-US" sz="2000" b="1" dirty="0"/>
              <a:t>Security Considerations: </a:t>
            </a:r>
            <a:r>
              <a:rPr lang="en-US" sz="2000" dirty="0"/>
              <a:t>While LSB offers ease of use, I emphasized the need for security enhancements like password protection or encryption.</a:t>
            </a:r>
          </a:p>
          <a:p>
            <a:pPr marL="285750" indent="-285750">
              <a:buClr>
                <a:srgbClr val="00B0F0"/>
              </a:buClr>
              <a:buSzPct val="110000"/>
              <a:buFont typeface="Wingdings" panose="05000000000000000000" pitchFamily="2" charset="2"/>
              <a:buChar char="§"/>
            </a:pPr>
            <a:r>
              <a:rPr lang="en-US" sz="2000" b="1" dirty="0"/>
              <a:t>Project Flow and Deliverables: </a:t>
            </a:r>
            <a:r>
              <a:rPr lang="en-US" sz="2000" dirty="0"/>
              <a:t>I outlined a clear project structure, including message pre-processing, image selection, embedding and retrieval processes, and testing strategies. This provides a roadmap for implementation.</a:t>
            </a:r>
          </a:p>
          <a:p>
            <a:pPr marL="285750" indent="-285750">
              <a:buClr>
                <a:srgbClr val="00B0F0"/>
              </a:buClr>
              <a:buSzPct val="110000"/>
              <a:buFont typeface="Wingdings" panose="05000000000000000000" pitchFamily="2" charset="2"/>
              <a:buChar char="§"/>
            </a:pPr>
            <a:r>
              <a:rPr lang="en-US" sz="2000" b="1" dirty="0"/>
              <a:t>Addressed Limitations: </a:t>
            </a:r>
            <a:r>
              <a:rPr lang="en-US" sz="2000" dirty="0"/>
              <a:t>I acknowledged the limitations of steganography, such as susceptibility to detection and data capacity constraints. This transparency is important for realistic expectations.</a:t>
            </a:r>
          </a:p>
          <a:p>
            <a:pPr marL="285750" indent="-285750">
              <a:buClr>
                <a:srgbClr val="00B0F0"/>
              </a:buClr>
              <a:buSzPct val="110000"/>
              <a:buFont typeface="Wingdings" panose="05000000000000000000" pitchFamily="2" charset="2"/>
              <a:buChar char="§"/>
            </a:pPr>
            <a:r>
              <a:rPr lang="en-US" sz="2000" b="1" dirty="0"/>
              <a:t>Open Ended for Future Exploration: </a:t>
            </a:r>
            <a:r>
              <a:rPr lang="en-US" sz="2000" dirty="0"/>
              <a:t>The solution concludes with the potential for further improvements and applications, encouraging the user to explore and customize the project based on their specific needs.</a:t>
            </a:r>
            <a:endParaRPr lang="en-IN" sz="2000" dirty="0"/>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225685"/>
            <a:ext cx="11029615" cy="4483447"/>
          </a:xfrm>
        </p:spPr>
        <p:txBody>
          <a:bodyPr/>
          <a:lstStyle/>
          <a:p>
            <a:r>
              <a:rPr lang="en-US" sz="2000" b="1" dirty="0"/>
              <a:t>Step 1: I</a:t>
            </a:r>
            <a:r>
              <a:rPr lang="en-US" sz="2000" dirty="0"/>
              <a:t>mporting some libraries like cv2 and </a:t>
            </a:r>
            <a:r>
              <a:rPr lang="en-US" sz="2000" dirty="0" err="1"/>
              <a:t>os</a:t>
            </a:r>
            <a:r>
              <a:rPr lang="en-US" sz="2000" dirty="0"/>
              <a:t> for accessing relevant concept into code.</a:t>
            </a:r>
          </a:p>
          <a:p>
            <a:r>
              <a:rPr lang="en-US" sz="2000" b="1" dirty="0"/>
              <a:t>Step 2: </a:t>
            </a:r>
            <a:r>
              <a:rPr lang="en-US" sz="2000" dirty="0"/>
              <a:t>After converting the text into their ascii values then that ascii values are stored in variable.</a:t>
            </a:r>
          </a:p>
          <a:p>
            <a:r>
              <a:rPr lang="en-US" sz="2000" b="1" dirty="0"/>
              <a:t>Step 3: </a:t>
            </a:r>
            <a:r>
              <a:rPr lang="en-US" sz="2000" dirty="0"/>
              <a:t>Read the image from it’s path and hiding the image using XOR operation , RGB mechanism</a:t>
            </a:r>
          </a:p>
          <a:p>
            <a:r>
              <a:rPr lang="en-US" sz="2000" b="1" dirty="0"/>
              <a:t>Step 4: </a:t>
            </a:r>
            <a:r>
              <a:rPr lang="en-US" sz="2000" dirty="0"/>
              <a:t>A secret is created to avoid unauthorized users.</a:t>
            </a:r>
          </a:p>
          <a:p>
            <a:r>
              <a:rPr lang="en-US" sz="2000" b="1" dirty="0"/>
              <a:t>Step 5: </a:t>
            </a:r>
            <a:r>
              <a:rPr lang="en-US" sz="2000" dirty="0"/>
              <a:t>To unhide the image user wants to enter the secret key.</a:t>
            </a:r>
          </a:p>
          <a:p>
            <a:r>
              <a:rPr lang="en-US" sz="2000" b="1" dirty="0"/>
              <a:t>Step 6: </a:t>
            </a:r>
            <a:r>
              <a:rPr lang="en-US" sz="2000" dirty="0"/>
              <a:t>Finally, user can able to see the secret message.</a:t>
            </a:r>
            <a:endParaRPr lang="en-US" sz="2000" b="1" dirty="0"/>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sp>
        <p:nvSpPr>
          <p:cNvPr id="8" name="TextBox 7">
            <a:extLst>
              <a:ext uri="{FF2B5EF4-FFF2-40B4-BE49-F238E27FC236}">
                <a16:creationId xmlns:a16="http://schemas.microsoft.com/office/drawing/2014/main" id="{3A377560-F577-A858-8E20-A1B7CF1CE095}"/>
              </a:ext>
            </a:extLst>
          </p:cNvPr>
          <p:cNvSpPr txBox="1"/>
          <p:nvPr/>
        </p:nvSpPr>
        <p:spPr>
          <a:xfrm>
            <a:off x="1229360" y="1952000"/>
            <a:ext cx="9936480" cy="369332"/>
          </a:xfrm>
          <a:prstGeom prst="rect">
            <a:avLst/>
          </a:prstGeom>
          <a:noFill/>
        </p:spPr>
        <p:txBody>
          <a:bodyPr wrap="square" rtlCol="0" anchor="ctr">
            <a:spAutoFit/>
          </a:bodyPr>
          <a:lstStyle/>
          <a:p>
            <a:r>
              <a:rPr lang="en-IN" b="1" dirty="0"/>
              <a:t>                        Original image                                                                   Encrypted image</a:t>
            </a:r>
          </a:p>
        </p:txBody>
      </p:sp>
      <p:pic>
        <p:nvPicPr>
          <p:cNvPr id="9" name="Content Placeholder 8">
            <a:extLst>
              <a:ext uri="{FF2B5EF4-FFF2-40B4-BE49-F238E27FC236}">
                <a16:creationId xmlns:a16="http://schemas.microsoft.com/office/drawing/2014/main" id="{6553258F-EBF6-167E-29F4-92272624B07C}"/>
              </a:ext>
            </a:extLst>
          </p:cNvPr>
          <p:cNvPicPr>
            <a:picLocks noGrp="1" noChangeAspect="1"/>
          </p:cNvPicPr>
          <p:nvPr>
            <p:ph idx="1"/>
          </p:nvPr>
        </p:nvPicPr>
        <p:blipFill>
          <a:blip r:embed="rId2"/>
          <a:stretch>
            <a:fillRect/>
          </a:stretch>
        </p:blipFill>
        <p:spPr>
          <a:xfrm>
            <a:off x="1107441" y="2782111"/>
            <a:ext cx="4724398" cy="2859931"/>
          </a:xfrm>
        </p:spPr>
      </p:pic>
      <p:pic>
        <p:nvPicPr>
          <p:cNvPr id="11" name="Picture 10">
            <a:extLst>
              <a:ext uri="{FF2B5EF4-FFF2-40B4-BE49-F238E27FC236}">
                <a16:creationId xmlns:a16="http://schemas.microsoft.com/office/drawing/2014/main" id="{F1F98366-94D8-A495-F7E4-33080D57C544}"/>
              </a:ext>
            </a:extLst>
          </p:cNvPr>
          <p:cNvPicPr>
            <a:picLocks noChangeAspect="1"/>
          </p:cNvPicPr>
          <p:nvPr/>
        </p:nvPicPr>
        <p:blipFill>
          <a:blip r:embed="rId2"/>
          <a:stretch>
            <a:fillRect/>
          </a:stretch>
        </p:blipFill>
        <p:spPr>
          <a:xfrm>
            <a:off x="6360160" y="2782110"/>
            <a:ext cx="4724398" cy="2859932"/>
          </a:xfrm>
          <a:prstGeom prst="rect">
            <a:avLst/>
          </a:prstGeom>
        </p:spPr>
      </p:pic>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38</TotalTime>
  <Words>822</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Franklin Gothic Book</vt:lpstr>
      <vt:lpstr>Franklin Gothic Demi</vt:lpstr>
      <vt:lpstr>Wingdings</vt:lpstr>
      <vt:lpstr>Wingdings 2</vt:lpstr>
      <vt:lpstr>DividendVTI</vt:lpstr>
      <vt:lpstr>Student Details</vt:lpstr>
      <vt:lpstr>STEGANOGRAPHY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Ayisha Parveen</cp:lastModifiedBy>
  <cp:revision>4</cp:revision>
  <dcterms:created xsi:type="dcterms:W3CDTF">2021-05-26T16:50:10Z</dcterms:created>
  <dcterms:modified xsi:type="dcterms:W3CDTF">2024-07-21T07:15:58Z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