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72" r:id="rId3"/>
    <p:sldId id="273" r:id="rId4"/>
    <p:sldId id="257" r:id="rId5"/>
    <p:sldId id="258" r:id="rId6"/>
    <p:sldId id="259" r:id="rId7"/>
    <p:sldId id="260" r:id="rId8"/>
    <p:sldId id="261" r:id="rId9"/>
    <p:sldId id="262" r:id="rId10"/>
    <p:sldId id="270" r:id="rId11"/>
    <p:sldId id="263" r:id="rId12"/>
    <p:sldId id="264" r:id="rId13"/>
    <p:sldId id="265" r:id="rId14"/>
    <p:sldId id="271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498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ownloads\Employee%20data%20and%20performance%20analysis%20(3)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ownloads\Employee%20data%20and%20performance%20analysis%20(3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pivotSource>
    <c:name>[Employee data and performance analysis (3).xlsx]pivot table and chart!PivotTable1</c:name>
    <c:fmtId val="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/>
              <a:t>Employee</a:t>
            </a:r>
            <a:r>
              <a:rPr lang="en-IN" b="1" baseline="0"/>
              <a:t> Performance Analysis</a:t>
            </a:r>
            <a:endParaRPr lang="en-IN" b="1"/>
          </a:p>
        </c:rich>
      </c:tx>
      <c:layout>
        <c:manualLayout>
          <c:xMode val="edge"/>
          <c:yMode val="edge"/>
          <c:x val="0.32044963740867288"/>
          <c:y val="5.0791064909989768E-2"/>
        </c:manualLayout>
      </c:layout>
      <c:spPr>
        <a:noFill/>
        <a:ln>
          <a:noFill/>
        </a:ln>
        <a:effectLst/>
      </c:spPr>
    </c:title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8.7320931834038579E-2"/>
          <c:y val="0.13015614427506905"/>
          <c:w val="0.75588965504743488"/>
          <c:h val="0.7440151877567025"/>
        </c:manualLayout>
      </c:layout>
      <c:barChart>
        <c:barDir val="col"/>
        <c:grouping val="clustered"/>
        <c:ser>
          <c:idx val="0"/>
          <c:order val="0"/>
          <c:tx>
            <c:strRef>
              <c:f>'pivot table and chart'!$B$3:$B$4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forward val="2"/>
          </c:trendline>
          <c:cat>
            <c:strRef>
              <c:f>'pivot table and chart'!$A$5:$A$16</c:f>
              <c:strCache>
                <c:ptCount val="11"/>
                <c:pt idx="0">
                  <c:v>SVG</c:v>
                </c:pt>
                <c:pt idx="1">
                  <c:v>TNS</c:v>
                </c:pt>
                <c:pt idx="2">
                  <c:v>WBL</c:v>
                </c:pt>
                <c:pt idx="3">
                  <c:v>BPC</c:v>
                </c:pt>
                <c:pt idx="4">
                  <c:v>CCDR</c:v>
                </c:pt>
                <c:pt idx="5">
                  <c:v>EW</c:v>
                </c:pt>
                <c:pt idx="6">
                  <c:v>MSC</c:v>
                </c:pt>
                <c:pt idx="7">
                  <c:v>NEL</c:v>
                </c:pt>
                <c:pt idx="8">
                  <c:v>PL</c:v>
                </c:pt>
                <c:pt idx="9">
                  <c:v>PYZ</c:v>
                </c:pt>
                <c:pt idx="10">
                  <c:v>(blank)</c:v>
                </c:pt>
              </c:strCache>
            </c:strRef>
          </c:cat>
          <c:val>
            <c:numRef>
              <c:f>'pivot table and chart'!$B$5:$B$16</c:f>
              <c:numCache>
                <c:formatCode>General</c:formatCode>
                <c:ptCount val="11"/>
                <c:pt idx="0">
                  <c:v>40</c:v>
                </c:pt>
                <c:pt idx="1">
                  <c:v>38</c:v>
                </c:pt>
                <c:pt idx="2">
                  <c:v>40</c:v>
                </c:pt>
                <c:pt idx="3">
                  <c:v>37</c:v>
                </c:pt>
                <c:pt idx="4">
                  <c:v>45</c:v>
                </c:pt>
                <c:pt idx="5">
                  <c:v>41</c:v>
                </c:pt>
                <c:pt idx="6">
                  <c:v>34</c:v>
                </c:pt>
                <c:pt idx="7">
                  <c:v>50</c:v>
                </c:pt>
                <c:pt idx="8">
                  <c:v>50</c:v>
                </c:pt>
                <c:pt idx="9">
                  <c:v>44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E92-44CB-A3B4-A1CB2A678BD4}"/>
            </c:ext>
          </c:extLst>
        </c:ser>
        <c:ser>
          <c:idx val="1"/>
          <c:order val="1"/>
          <c:tx>
            <c:strRef>
              <c:f>'pivot table and chart'!$C$3:$C$4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</c:trendline>
          <c:cat>
            <c:strRef>
              <c:f>'pivot table and chart'!$A$5:$A$16</c:f>
              <c:strCache>
                <c:ptCount val="11"/>
                <c:pt idx="0">
                  <c:v>SVG</c:v>
                </c:pt>
                <c:pt idx="1">
                  <c:v>TNS</c:v>
                </c:pt>
                <c:pt idx="2">
                  <c:v>WBL</c:v>
                </c:pt>
                <c:pt idx="3">
                  <c:v>BPC</c:v>
                </c:pt>
                <c:pt idx="4">
                  <c:v>CCDR</c:v>
                </c:pt>
                <c:pt idx="5">
                  <c:v>EW</c:v>
                </c:pt>
                <c:pt idx="6">
                  <c:v>MSC</c:v>
                </c:pt>
                <c:pt idx="7">
                  <c:v>NEL</c:v>
                </c:pt>
                <c:pt idx="8">
                  <c:v>PL</c:v>
                </c:pt>
                <c:pt idx="9">
                  <c:v>PYZ</c:v>
                </c:pt>
                <c:pt idx="10">
                  <c:v>(blank)</c:v>
                </c:pt>
              </c:strCache>
            </c:strRef>
          </c:cat>
          <c:val>
            <c:numRef>
              <c:f>'pivot table and chart'!$C$5:$C$16</c:f>
              <c:numCache>
                <c:formatCode>General</c:formatCode>
                <c:ptCount val="11"/>
                <c:pt idx="0">
                  <c:v>78</c:v>
                </c:pt>
                <c:pt idx="1">
                  <c:v>75</c:v>
                </c:pt>
                <c:pt idx="2">
                  <c:v>79</c:v>
                </c:pt>
                <c:pt idx="3">
                  <c:v>80</c:v>
                </c:pt>
                <c:pt idx="4">
                  <c:v>89</c:v>
                </c:pt>
                <c:pt idx="5">
                  <c:v>78</c:v>
                </c:pt>
                <c:pt idx="6">
                  <c:v>76</c:v>
                </c:pt>
                <c:pt idx="7">
                  <c:v>73</c:v>
                </c:pt>
                <c:pt idx="8">
                  <c:v>68</c:v>
                </c:pt>
                <c:pt idx="9">
                  <c:v>85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2E92-44CB-A3B4-A1CB2A678BD4}"/>
            </c:ext>
          </c:extLst>
        </c:ser>
        <c:ser>
          <c:idx val="2"/>
          <c:order val="2"/>
          <c:tx>
            <c:strRef>
              <c:f>'pivot table and chart'!$D$3:$D$4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forward val="2"/>
          </c:trendline>
          <c:cat>
            <c:strRef>
              <c:f>'pivot table and chart'!$A$5:$A$16</c:f>
              <c:strCache>
                <c:ptCount val="11"/>
                <c:pt idx="0">
                  <c:v>SVG</c:v>
                </c:pt>
                <c:pt idx="1">
                  <c:v>TNS</c:v>
                </c:pt>
                <c:pt idx="2">
                  <c:v>WBL</c:v>
                </c:pt>
                <c:pt idx="3">
                  <c:v>BPC</c:v>
                </c:pt>
                <c:pt idx="4">
                  <c:v>CCDR</c:v>
                </c:pt>
                <c:pt idx="5">
                  <c:v>EW</c:v>
                </c:pt>
                <c:pt idx="6">
                  <c:v>MSC</c:v>
                </c:pt>
                <c:pt idx="7">
                  <c:v>NEL</c:v>
                </c:pt>
                <c:pt idx="8">
                  <c:v>PL</c:v>
                </c:pt>
                <c:pt idx="9">
                  <c:v>PYZ</c:v>
                </c:pt>
                <c:pt idx="10">
                  <c:v>(blank)</c:v>
                </c:pt>
              </c:strCache>
            </c:strRef>
          </c:cat>
          <c:val>
            <c:numRef>
              <c:f>'pivot table and chart'!$D$5:$D$16</c:f>
              <c:numCache>
                <c:formatCode>General</c:formatCode>
                <c:ptCount val="11"/>
                <c:pt idx="0">
                  <c:v>156</c:v>
                </c:pt>
                <c:pt idx="1">
                  <c:v>160</c:v>
                </c:pt>
                <c:pt idx="2">
                  <c:v>148</c:v>
                </c:pt>
                <c:pt idx="3">
                  <c:v>152</c:v>
                </c:pt>
                <c:pt idx="4">
                  <c:v>141</c:v>
                </c:pt>
                <c:pt idx="5">
                  <c:v>160</c:v>
                </c:pt>
                <c:pt idx="6">
                  <c:v>158</c:v>
                </c:pt>
                <c:pt idx="7">
                  <c:v>158</c:v>
                </c:pt>
                <c:pt idx="8">
                  <c:v>151</c:v>
                </c:pt>
                <c:pt idx="9">
                  <c:v>146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2E92-44CB-A3B4-A1CB2A678BD4}"/>
            </c:ext>
          </c:extLst>
        </c:ser>
        <c:ser>
          <c:idx val="3"/>
          <c:order val="3"/>
          <c:tx>
            <c:strRef>
              <c:f>'pivot table and chart'!$E$3:$E$4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cat>
            <c:strRef>
              <c:f>'pivot table and chart'!$A$5:$A$16</c:f>
              <c:strCache>
                <c:ptCount val="11"/>
                <c:pt idx="0">
                  <c:v>SVG</c:v>
                </c:pt>
                <c:pt idx="1">
                  <c:v>TNS</c:v>
                </c:pt>
                <c:pt idx="2">
                  <c:v>WBL</c:v>
                </c:pt>
                <c:pt idx="3">
                  <c:v>BPC</c:v>
                </c:pt>
                <c:pt idx="4">
                  <c:v>CCDR</c:v>
                </c:pt>
                <c:pt idx="5">
                  <c:v>EW</c:v>
                </c:pt>
                <c:pt idx="6">
                  <c:v>MSC</c:v>
                </c:pt>
                <c:pt idx="7">
                  <c:v>NEL</c:v>
                </c:pt>
                <c:pt idx="8">
                  <c:v>PL</c:v>
                </c:pt>
                <c:pt idx="9">
                  <c:v>PYZ</c:v>
                </c:pt>
                <c:pt idx="10">
                  <c:v>(blank)</c:v>
                </c:pt>
              </c:strCache>
            </c:strRef>
          </c:cat>
          <c:val>
            <c:numRef>
              <c:f>'pivot table and chart'!$E$5:$E$16</c:f>
              <c:numCache>
                <c:formatCode>General</c:formatCode>
                <c:ptCount val="11"/>
                <c:pt idx="0">
                  <c:v>30</c:v>
                </c:pt>
                <c:pt idx="1">
                  <c:v>24</c:v>
                </c:pt>
                <c:pt idx="2">
                  <c:v>27</c:v>
                </c:pt>
                <c:pt idx="3">
                  <c:v>34</c:v>
                </c:pt>
                <c:pt idx="4">
                  <c:v>25</c:v>
                </c:pt>
                <c:pt idx="5">
                  <c:v>23</c:v>
                </c:pt>
                <c:pt idx="6">
                  <c:v>28</c:v>
                </c:pt>
                <c:pt idx="7">
                  <c:v>23</c:v>
                </c:pt>
                <c:pt idx="8">
                  <c:v>32</c:v>
                </c:pt>
                <c:pt idx="9">
                  <c:v>24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2E92-44CB-A3B4-A1CB2A678BD4}"/>
            </c:ext>
          </c:extLst>
        </c:ser>
        <c:ser>
          <c:idx val="4"/>
          <c:order val="4"/>
          <c:tx>
            <c:strRef>
              <c:f>'pivot table and chart'!$F$3:$F$4</c:f>
              <c:strCache>
                <c:ptCount val="1"/>
                <c:pt idx="0">
                  <c:v>(blank)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cat>
            <c:strRef>
              <c:f>'pivot table and chart'!$A$5:$A$16</c:f>
              <c:strCache>
                <c:ptCount val="11"/>
                <c:pt idx="0">
                  <c:v>SVG</c:v>
                </c:pt>
                <c:pt idx="1">
                  <c:v>TNS</c:v>
                </c:pt>
                <c:pt idx="2">
                  <c:v>WBL</c:v>
                </c:pt>
                <c:pt idx="3">
                  <c:v>BPC</c:v>
                </c:pt>
                <c:pt idx="4">
                  <c:v>CCDR</c:v>
                </c:pt>
                <c:pt idx="5">
                  <c:v>EW</c:v>
                </c:pt>
                <c:pt idx="6">
                  <c:v>MSC</c:v>
                </c:pt>
                <c:pt idx="7">
                  <c:v>NEL</c:v>
                </c:pt>
                <c:pt idx="8">
                  <c:v>PL</c:v>
                </c:pt>
                <c:pt idx="9">
                  <c:v>PYZ</c:v>
                </c:pt>
                <c:pt idx="10">
                  <c:v>(blank)</c:v>
                </c:pt>
              </c:strCache>
            </c:strRef>
          </c:cat>
          <c:val>
            <c:numRef>
              <c:f>'pivot table and chart'!$F$5:$F$16</c:f>
              <c:numCache>
                <c:formatCode>General</c:formatCode>
                <c:ptCount val="11"/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2E92-44CB-A3B4-A1CB2A678BD4}"/>
            </c:ext>
          </c:extLst>
        </c:ser>
        <c:gapWidth val="219"/>
        <c:overlap val="-27"/>
        <c:axId val="86283776"/>
        <c:axId val="86285312"/>
      </c:barChart>
      <c:catAx>
        <c:axId val="86283776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285312"/>
        <c:crosses val="autoZero"/>
        <c:auto val="1"/>
        <c:lblAlgn val="ctr"/>
        <c:lblOffset val="100"/>
      </c:catAx>
      <c:valAx>
        <c:axId val="86285312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283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5060311856428428"/>
          <c:y val="0.27589784035616233"/>
          <c:w val="0.14620499776451171"/>
          <c:h val="0.40922406250942805"/>
        </c:manualLayout>
      </c:layout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[Employee data and performance analysis (3).xlsx]pivot table and chart!PivotTable1</c:name>
    <c:fmtId val="6"/>
  </c:pivotSource>
  <c:chart>
    <c:title>
      <c:layout/>
    </c:title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view3D>
      <c:rotX val="30"/>
      <c:perspective val="30"/>
    </c:view3D>
    <c:plotArea>
      <c:layout/>
      <c:pie3DChart>
        <c:varyColors val="1"/>
        <c:ser>
          <c:idx val="0"/>
          <c:order val="0"/>
          <c:tx>
            <c:strRef>
              <c:f>'pivot table and chart'!$B$3:$B$4</c:f>
              <c:strCache>
                <c:ptCount val="1"/>
                <c:pt idx="0">
                  <c:v>high</c:v>
                </c:pt>
              </c:strCache>
            </c:strRef>
          </c:tx>
          <c:cat>
            <c:strRef>
              <c:f>'pivot table and chart'!$A$5:$A$16</c:f>
              <c:strCache>
                <c:ptCount val="11"/>
                <c:pt idx="0">
                  <c:v>SVG</c:v>
                </c:pt>
                <c:pt idx="1">
                  <c:v>TNS</c:v>
                </c:pt>
                <c:pt idx="2">
                  <c:v>WBL</c:v>
                </c:pt>
                <c:pt idx="3">
                  <c:v>BPC</c:v>
                </c:pt>
                <c:pt idx="4">
                  <c:v>CCDR</c:v>
                </c:pt>
                <c:pt idx="5">
                  <c:v>EW</c:v>
                </c:pt>
                <c:pt idx="6">
                  <c:v>MSC</c:v>
                </c:pt>
                <c:pt idx="7">
                  <c:v>NEL</c:v>
                </c:pt>
                <c:pt idx="8">
                  <c:v>PL</c:v>
                </c:pt>
                <c:pt idx="9">
                  <c:v>PYZ</c:v>
                </c:pt>
                <c:pt idx="10">
                  <c:v>(blank)</c:v>
                </c:pt>
              </c:strCache>
            </c:strRef>
          </c:cat>
          <c:val>
            <c:numRef>
              <c:f>'pivot table and chart'!$B$5:$B$16</c:f>
              <c:numCache>
                <c:formatCode>General</c:formatCode>
                <c:ptCount val="11"/>
                <c:pt idx="0">
                  <c:v>40</c:v>
                </c:pt>
                <c:pt idx="1">
                  <c:v>38</c:v>
                </c:pt>
                <c:pt idx="2">
                  <c:v>40</c:v>
                </c:pt>
                <c:pt idx="3">
                  <c:v>37</c:v>
                </c:pt>
                <c:pt idx="4">
                  <c:v>45</c:v>
                </c:pt>
                <c:pt idx="5">
                  <c:v>41</c:v>
                </c:pt>
                <c:pt idx="6">
                  <c:v>34</c:v>
                </c:pt>
                <c:pt idx="7">
                  <c:v>50</c:v>
                </c:pt>
                <c:pt idx="8">
                  <c:v>50</c:v>
                </c:pt>
                <c:pt idx="9">
                  <c:v>44</c:v>
                </c:pt>
              </c:numCache>
            </c:numRef>
          </c:val>
        </c:ser>
        <c:ser>
          <c:idx val="1"/>
          <c:order val="1"/>
          <c:tx>
            <c:strRef>
              <c:f>'pivot table and chart'!$C$3:$C$4</c:f>
              <c:strCache>
                <c:ptCount val="1"/>
                <c:pt idx="0">
                  <c:v>low</c:v>
                </c:pt>
              </c:strCache>
            </c:strRef>
          </c:tx>
          <c:cat>
            <c:strRef>
              <c:f>'pivot table and chart'!$A$5:$A$16</c:f>
              <c:strCache>
                <c:ptCount val="11"/>
                <c:pt idx="0">
                  <c:v>SVG</c:v>
                </c:pt>
                <c:pt idx="1">
                  <c:v>TNS</c:v>
                </c:pt>
                <c:pt idx="2">
                  <c:v>WBL</c:v>
                </c:pt>
                <c:pt idx="3">
                  <c:v>BPC</c:v>
                </c:pt>
                <c:pt idx="4">
                  <c:v>CCDR</c:v>
                </c:pt>
                <c:pt idx="5">
                  <c:v>EW</c:v>
                </c:pt>
                <c:pt idx="6">
                  <c:v>MSC</c:v>
                </c:pt>
                <c:pt idx="7">
                  <c:v>NEL</c:v>
                </c:pt>
                <c:pt idx="8">
                  <c:v>PL</c:v>
                </c:pt>
                <c:pt idx="9">
                  <c:v>PYZ</c:v>
                </c:pt>
                <c:pt idx="10">
                  <c:v>(blank)</c:v>
                </c:pt>
              </c:strCache>
            </c:strRef>
          </c:cat>
          <c:val>
            <c:numRef>
              <c:f>'pivot table and chart'!$C$5:$C$16</c:f>
              <c:numCache>
                <c:formatCode>General</c:formatCode>
                <c:ptCount val="11"/>
                <c:pt idx="0">
                  <c:v>78</c:v>
                </c:pt>
                <c:pt idx="1">
                  <c:v>75</c:v>
                </c:pt>
                <c:pt idx="2">
                  <c:v>79</c:v>
                </c:pt>
                <c:pt idx="3">
                  <c:v>80</c:v>
                </c:pt>
                <c:pt idx="4">
                  <c:v>89</c:v>
                </c:pt>
                <c:pt idx="5">
                  <c:v>78</c:v>
                </c:pt>
                <c:pt idx="6">
                  <c:v>76</c:v>
                </c:pt>
                <c:pt idx="7">
                  <c:v>73</c:v>
                </c:pt>
                <c:pt idx="8">
                  <c:v>68</c:v>
                </c:pt>
                <c:pt idx="9">
                  <c:v>85</c:v>
                </c:pt>
              </c:numCache>
            </c:numRef>
          </c:val>
        </c:ser>
        <c:ser>
          <c:idx val="2"/>
          <c:order val="2"/>
          <c:tx>
            <c:strRef>
              <c:f>'pivot table and chart'!$D$3:$D$4</c:f>
              <c:strCache>
                <c:ptCount val="1"/>
                <c:pt idx="0">
                  <c:v>medium</c:v>
                </c:pt>
              </c:strCache>
            </c:strRef>
          </c:tx>
          <c:cat>
            <c:strRef>
              <c:f>'pivot table and chart'!$A$5:$A$16</c:f>
              <c:strCache>
                <c:ptCount val="11"/>
                <c:pt idx="0">
                  <c:v>SVG</c:v>
                </c:pt>
                <c:pt idx="1">
                  <c:v>TNS</c:v>
                </c:pt>
                <c:pt idx="2">
                  <c:v>WBL</c:v>
                </c:pt>
                <c:pt idx="3">
                  <c:v>BPC</c:v>
                </c:pt>
                <c:pt idx="4">
                  <c:v>CCDR</c:v>
                </c:pt>
                <c:pt idx="5">
                  <c:v>EW</c:v>
                </c:pt>
                <c:pt idx="6">
                  <c:v>MSC</c:v>
                </c:pt>
                <c:pt idx="7">
                  <c:v>NEL</c:v>
                </c:pt>
                <c:pt idx="8">
                  <c:v>PL</c:v>
                </c:pt>
                <c:pt idx="9">
                  <c:v>PYZ</c:v>
                </c:pt>
                <c:pt idx="10">
                  <c:v>(blank)</c:v>
                </c:pt>
              </c:strCache>
            </c:strRef>
          </c:cat>
          <c:val>
            <c:numRef>
              <c:f>'pivot table and chart'!$D$5:$D$16</c:f>
              <c:numCache>
                <c:formatCode>General</c:formatCode>
                <c:ptCount val="11"/>
                <c:pt idx="0">
                  <c:v>156</c:v>
                </c:pt>
                <c:pt idx="1">
                  <c:v>160</c:v>
                </c:pt>
                <c:pt idx="2">
                  <c:v>148</c:v>
                </c:pt>
                <c:pt idx="3">
                  <c:v>152</c:v>
                </c:pt>
                <c:pt idx="4">
                  <c:v>141</c:v>
                </c:pt>
                <c:pt idx="5">
                  <c:v>160</c:v>
                </c:pt>
                <c:pt idx="6">
                  <c:v>158</c:v>
                </c:pt>
                <c:pt idx="7">
                  <c:v>158</c:v>
                </c:pt>
                <c:pt idx="8">
                  <c:v>151</c:v>
                </c:pt>
                <c:pt idx="9">
                  <c:v>146</c:v>
                </c:pt>
              </c:numCache>
            </c:numRef>
          </c:val>
        </c:ser>
        <c:ser>
          <c:idx val="3"/>
          <c:order val="3"/>
          <c:tx>
            <c:strRef>
              <c:f>'pivot table and chart'!$E$3:$E$4</c:f>
              <c:strCache>
                <c:ptCount val="1"/>
                <c:pt idx="0">
                  <c:v>very high</c:v>
                </c:pt>
              </c:strCache>
            </c:strRef>
          </c:tx>
          <c:cat>
            <c:strRef>
              <c:f>'pivot table and chart'!$A$5:$A$16</c:f>
              <c:strCache>
                <c:ptCount val="11"/>
                <c:pt idx="0">
                  <c:v>SVG</c:v>
                </c:pt>
                <c:pt idx="1">
                  <c:v>TNS</c:v>
                </c:pt>
                <c:pt idx="2">
                  <c:v>WBL</c:v>
                </c:pt>
                <c:pt idx="3">
                  <c:v>BPC</c:v>
                </c:pt>
                <c:pt idx="4">
                  <c:v>CCDR</c:v>
                </c:pt>
                <c:pt idx="5">
                  <c:v>EW</c:v>
                </c:pt>
                <c:pt idx="6">
                  <c:v>MSC</c:v>
                </c:pt>
                <c:pt idx="7">
                  <c:v>NEL</c:v>
                </c:pt>
                <c:pt idx="8">
                  <c:v>PL</c:v>
                </c:pt>
                <c:pt idx="9">
                  <c:v>PYZ</c:v>
                </c:pt>
                <c:pt idx="10">
                  <c:v>(blank)</c:v>
                </c:pt>
              </c:strCache>
            </c:strRef>
          </c:cat>
          <c:val>
            <c:numRef>
              <c:f>'pivot table and chart'!$E$5:$E$16</c:f>
              <c:numCache>
                <c:formatCode>General</c:formatCode>
                <c:ptCount val="11"/>
                <c:pt idx="0">
                  <c:v>30</c:v>
                </c:pt>
                <c:pt idx="1">
                  <c:v>24</c:v>
                </c:pt>
                <c:pt idx="2">
                  <c:v>27</c:v>
                </c:pt>
                <c:pt idx="3">
                  <c:v>34</c:v>
                </c:pt>
                <c:pt idx="4">
                  <c:v>25</c:v>
                </c:pt>
                <c:pt idx="5">
                  <c:v>23</c:v>
                </c:pt>
                <c:pt idx="6">
                  <c:v>28</c:v>
                </c:pt>
                <c:pt idx="7">
                  <c:v>23</c:v>
                </c:pt>
                <c:pt idx="8">
                  <c:v>32</c:v>
                </c:pt>
                <c:pt idx="9">
                  <c:v>24</c:v>
                </c:pt>
              </c:numCache>
            </c:numRef>
          </c:val>
        </c:ser>
        <c:ser>
          <c:idx val="4"/>
          <c:order val="4"/>
          <c:tx>
            <c:strRef>
              <c:f>'pivot table and chart'!$F$3:$F$4</c:f>
              <c:strCache>
                <c:ptCount val="1"/>
                <c:pt idx="0">
                  <c:v>(blank)</c:v>
                </c:pt>
              </c:strCache>
            </c:strRef>
          </c:tx>
          <c:cat>
            <c:strRef>
              <c:f>'pivot table and chart'!$A$5:$A$16</c:f>
              <c:strCache>
                <c:ptCount val="11"/>
                <c:pt idx="0">
                  <c:v>SVG</c:v>
                </c:pt>
                <c:pt idx="1">
                  <c:v>TNS</c:v>
                </c:pt>
                <c:pt idx="2">
                  <c:v>WBL</c:v>
                </c:pt>
                <c:pt idx="3">
                  <c:v>BPC</c:v>
                </c:pt>
                <c:pt idx="4">
                  <c:v>CCDR</c:v>
                </c:pt>
                <c:pt idx="5">
                  <c:v>EW</c:v>
                </c:pt>
                <c:pt idx="6">
                  <c:v>MSC</c:v>
                </c:pt>
                <c:pt idx="7">
                  <c:v>NEL</c:v>
                </c:pt>
                <c:pt idx="8">
                  <c:v>PL</c:v>
                </c:pt>
                <c:pt idx="9">
                  <c:v>PYZ</c:v>
                </c:pt>
                <c:pt idx="10">
                  <c:v>(blank)</c:v>
                </c:pt>
              </c:strCache>
            </c:strRef>
          </c:cat>
          <c:val>
            <c:numRef>
              <c:f>'pivot table and chart'!$F$5:$F$16</c:f>
              <c:numCache>
                <c:formatCode>General</c:formatCode>
                <c:ptCount val="11"/>
              </c:numCache>
            </c:numRef>
          </c:val>
        </c:ser>
      </c:pie3DChart>
    </c:plotArea>
    <c:legend>
      <c:legendPos val="r"/>
      <c:layout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4353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NAME:AS.AYISHARESHMA</a:t>
            </a:r>
            <a:endParaRPr lang="en-US" sz="2400" dirty="0"/>
          </a:p>
          <a:p>
            <a:r>
              <a:rPr lang="en-US" sz="2400" dirty="0"/>
              <a:t>REGISTER </a:t>
            </a:r>
            <a:r>
              <a:rPr lang="en-US" sz="2400" dirty="0" smtClean="0"/>
              <a:t>:312217994/asunm1681312217994</a:t>
            </a:r>
            <a:endParaRPr lang="en-US" sz="2400" dirty="0"/>
          </a:p>
          <a:p>
            <a:r>
              <a:rPr lang="en-US" sz="2400" dirty="0" smtClean="0"/>
              <a:t>DEPARTMENT:B.COM[GENERAL]</a:t>
            </a:r>
            <a:endParaRPr lang="en-US" sz="2400" dirty="0"/>
          </a:p>
          <a:p>
            <a:r>
              <a:rPr lang="en-US" sz="2400" dirty="0" smtClean="0"/>
              <a:t>COLLEGE:ST.ANNE’S ARTS AND SCIENCE COLLEGE,CHENNAI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Dataset</a:t>
            </a:r>
            <a:r>
              <a:rPr lang="en-US" dirty="0" smtClean="0"/>
              <a:t> Description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295400"/>
            <a:ext cx="11049000" cy="4708981"/>
          </a:xfrm>
        </p:spPr>
        <p:txBody>
          <a:bodyPr/>
          <a:lstStyle/>
          <a:p>
            <a:r>
              <a:rPr lang="en-US" dirty="0" smtClean="0"/>
              <a:t>     </a:t>
            </a:r>
          </a:p>
          <a:p>
            <a:r>
              <a:rPr lang="en-US" dirty="0" smtClean="0"/>
              <a:t>    DATASET NAME: Employee performance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DESCRIPTION:Contains</a:t>
            </a:r>
            <a:r>
              <a:rPr lang="en-US" dirty="0" smtClean="0"/>
              <a:t> performance  metrics for </a:t>
            </a:r>
            <a:r>
              <a:rPr lang="en-US" dirty="0" err="1" smtClean="0"/>
              <a:t>employees,including</a:t>
            </a:r>
            <a:r>
              <a:rPr lang="en-US" dirty="0" smtClean="0"/>
              <a:t> satisfaction scores ,performance</a:t>
            </a:r>
          </a:p>
          <a:p>
            <a:r>
              <a:rPr lang="en-US" dirty="0" smtClean="0"/>
              <a:t>     rating ,and </a:t>
            </a:r>
            <a:r>
              <a:rPr lang="en-US" dirty="0" err="1" smtClean="0"/>
              <a:t>deemographic</a:t>
            </a:r>
            <a:r>
              <a:rPr lang="en-US" dirty="0" smtClean="0"/>
              <a:t> details.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SOURCE:Kaggle.com</a:t>
            </a:r>
            <a:endParaRPr lang="en-US" dirty="0" smtClean="0"/>
          </a:p>
          <a:p>
            <a:r>
              <a:rPr lang="en-US" dirty="0" smtClean="0"/>
              <a:t>     VARIABLE/COLUMNS:</a:t>
            </a:r>
          </a:p>
          <a:p>
            <a:r>
              <a:rPr lang="en-US" dirty="0" smtClean="0"/>
              <a:t>               NAME:FIRST NAME</a:t>
            </a:r>
          </a:p>
          <a:p>
            <a:r>
              <a:rPr lang="en-US" dirty="0" smtClean="0"/>
              <a:t>                GENDER:MALE AND FEMALE</a:t>
            </a:r>
          </a:p>
          <a:p>
            <a:r>
              <a:rPr lang="en-US" dirty="0" smtClean="0"/>
              <a:t>               BUSINESS UNIT:BPC,CCDR,EW,MSC,NEL,PL,PYZ,SVG,TNS,WBL</a:t>
            </a:r>
          </a:p>
          <a:p>
            <a:r>
              <a:rPr lang="en-US" dirty="0" smtClean="0"/>
              <a:t>                PERFORMANCE RATING:VERY HIGH,HIGH,MEDIUM</a:t>
            </a:r>
          </a:p>
          <a:p>
            <a:r>
              <a:rPr lang="en-US" dirty="0" smtClean="0"/>
              <a:t>                 SATISFACTION SCORE:1-5</a:t>
            </a:r>
          </a:p>
          <a:p>
            <a:r>
              <a:rPr lang="en-US" dirty="0" smtClean="0"/>
              <a:t>      DATA TYPES:NUMERICAL AND TEXT</a:t>
            </a:r>
          </a:p>
          <a:p>
            <a:r>
              <a:rPr lang="en-US" dirty="0" smtClean="0"/>
              <a:t>       UNITS AND MEASUREMENT:</a:t>
            </a:r>
          </a:p>
          <a:p>
            <a:r>
              <a:rPr lang="en-US" dirty="0" smtClean="0"/>
              <a:t>       . Satisfaction score :scale 1-5</a:t>
            </a:r>
          </a:p>
          <a:p>
            <a:r>
              <a:rPr lang="en-US" dirty="0" smtClean="0"/>
              <a:t>       . Performance  </a:t>
            </a:r>
            <a:r>
              <a:rPr lang="en-US" dirty="0" err="1" smtClean="0"/>
              <a:t>rating:very</a:t>
            </a:r>
            <a:r>
              <a:rPr lang="en-US" dirty="0" smtClean="0"/>
              <a:t> </a:t>
            </a:r>
            <a:r>
              <a:rPr lang="en-US" dirty="0" err="1" smtClean="0"/>
              <a:t>high,high,medium,low</a:t>
            </a:r>
            <a:endParaRPr lang="en-US" dirty="0" smtClean="0"/>
          </a:p>
          <a:p>
            <a:r>
              <a:rPr lang="en-US" dirty="0" smtClean="0"/>
              <a:t>       SIZE:26 Records,9 fields</a:t>
            </a:r>
          </a:p>
          <a:p>
            <a:r>
              <a:rPr lang="en-US" dirty="0" smtClean="0"/>
              <a:t>       VISUALIZATION: Bar graph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"WOW" IN OUR SOLUTION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228600" y="1219200"/>
            <a:ext cx="10972800" cy="2769989"/>
          </a:xfrm>
        </p:spPr>
        <p:txBody>
          <a:bodyPr/>
          <a:lstStyle/>
          <a:p>
            <a:r>
              <a:rPr lang="en-US" dirty="0" smtClean="0"/>
              <a:t>FORMULA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         PERFORMANCE LEVEL =IFS(Z8&gt;=5,”VERY HIGH,”Z8&gt;=4,”HIGH,”Z8&gt;=3,”MED”,”TRUE,” LOW”)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    </a:t>
            </a:r>
            <a:r>
              <a:rPr lang="en-US" dirty="0" err="1" smtClean="0"/>
              <a:t>INSIGHTS:Used</a:t>
            </a:r>
            <a:r>
              <a:rPr lang="en-US" dirty="0" smtClean="0"/>
              <a:t> to evaluate the score as levels from low to very high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4800" y="1371600"/>
            <a:ext cx="11277600" cy="4985980"/>
          </a:xfrm>
        </p:spPr>
        <p:txBody>
          <a:bodyPr/>
          <a:lstStyle/>
          <a:p>
            <a:r>
              <a:rPr lang="en-US" dirty="0" smtClean="0"/>
              <a:t>   DATA COLLECTION </a:t>
            </a:r>
          </a:p>
          <a:p>
            <a:r>
              <a:rPr lang="en-US" dirty="0" smtClean="0"/>
              <a:t>    1)COLLECTING IMPORTANT DATAS</a:t>
            </a:r>
          </a:p>
          <a:p>
            <a:r>
              <a:rPr lang="en-US" dirty="0" smtClean="0"/>
              <a:t>    2)RATING THE DATES </a:t>
            </a:r>
          </a:p>
          <a:p>
            <a:r>
              <a:rPr lang="en-US" dirty="0" smtClean="0"/>
              <a:t>     FEATURE COLLECTION</a:t>
            </a:r>
          </a:p>
          <a:p>
            <a:r>
              <a:rPr lang="en-US" dirty="0" smtClean="0"/>
              <a:t>    1)THERE ARE MANY FEATURES IN PPT</a:t>
            </a:r>
          </a:p>
          <a:p>
            <a:r>
              <a:rPr lang="en-US" dirty="0" smtClean="0"/>
              <a:t>     DATA CLEANING</a:t>
            </a:r>
          </a:p>
          <a:p>
            <a:r>
              <a:rPr lang="en-US" dirty="0" smtClean="0"/>
              <a:t>     1) TO USE FILTER OUT AND CLICK NO FILL TH UNWANTED DATA ERASE</a:t>
            </a:r>
          </a:p>
          <a:p>
            <a:r>
              <a:rPr lang="en-US" dirty="0" smtClean="0"/>
              <a:t>      PERFORMANCE LEVEL</a:t>
            </a:r>
          </a:p>
          <a:p>
            <a:r>
              <a:rPr lang="en-US" dirty="0" smtClean="0"/>
              <a:t>     1) NICE</a:t>
            </a:r>
          </a:p>
          <a:p>
            <a:r>
              <a:rPr lang="en-US" dirty="0" smtClean="0"/>
              <a:t>      SUMMARY</a:t>
            </a:r>
          </a:p>
          <a:p>
            <a:r>
              <a:rPr lang="en-US" dirty="0" smtClean="0"/>
              <a:t>     1)IT CONTAINS A BRIEF BUT SPECIFIC STATEMENT OF PROJECT </a:t>
            </a:r>
          </a:p>
          <a:p>
            <a:r>
              <a:rPr lang="en-US" dirty="0" smtClean="0"/>
              <a:t>       OBJECTIVES,BENEFITS,METHODS,AND ESTIMATES TIME ETC</a:t>
            </a:r>
          </a:p>
          <a:p>
            <a:r>
              <a:rPr lang="en-US" dirty="0" smtClean="0"/>
              <a:t>       VISUALISE</a:t>
            </a:r>
          </a:p>
          <a:p>
            <a:r>
              <a:rPr lang="en-US" dirty="0" smtClean="0"/>
              <a:t>     1)HELPS YOUR AUDIENCE UNDERSTAND THE CONCEPT</a:t>
            </a:r>
          </a:p>
          <a:p>
            <a:r>
              <a:rPr lang="en-US" dirty="0" smtClean="0"/>
              <a:t>     2)LINE CHART</a:t>
            </a:r>
          </a:p>
          <a:p>
            <a:r>
              <a:rPr lang="en-US" dirty="0" smtClean="0"/>
              <a:t>       </a:t>
            </a:r>
          </a:p>
          <a:p>
            <a:endParaRPr lang="en-US" dirty="0" smtClean="0"/>
          </a:p>
          <a:p>
            <a:r>
              <a:rPr lang="en-US" dirty="0" smtClean="0"/>
              <a:t>     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13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lc="http://schemas.openxmlformats.org/drawingml/2006/lockedCanvas" xmlns:a16="http://schemas.microsoft.com/office/drawing/2014/main" xmlns:xdr="http://schemas.openxmlformats.org/drawingml/2006/spreadsheetDrawing" xmlns="" id="{3CBAB622-C5D5-3A6D-652C-493470372A99}"/>
              </a:ext>
            </a:extLst>
          </p:cNvPr>
          <p:cNvGraphicFramePr/>
          <p:nvPr/>
        </p:nvGraphicFramePr>
        <p:xfrm>
          <a:off x="304800" y="1259205"/>
          <a:ext cx="9814559" cy="43395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3" name="Chart 2"/>
          <p:cNvGraphicFramePr/>
          <p:nvPr/>
        </p:nvGraphicFramePr>
        <p:xfrm>
          <a:off x="1600199" y="2438400"/>
          <a:ext cx="525030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1938992"/>
          </a:xfrm>
        </p:spPr>
        <p:txBody>
          <a:bodyPr/>
          <a:lstStyle/>
          <a:p>
            <a:r>
              <a:rPr lang="en-US" dirty="0" smtClean="0"/>
              <a:t>     1.Restate your topic and why it is important,</a:t>
            </a:r>
          </a:p>
          <a:p>
            <a:endParaRPr lang="en-US" dirty="0" smtClean="0"/>
          </a:p>
          <a:p>
            <a:r>
              <a:rPr lang="en-US" dirty="0" smtClean="0"/>
              <a:t>     2.Restate Your thesis/claim,</a:t>
            </a:r>
          </a:p>
          <a:p>
            <a:endParaRPr lang="en-US" dirty="0" smtClean="0"/>
          </a:p>
          <a:p>
            <a:r>
              <a:rPr lang="en-US" dirty="0" smtClean="0"/>
              <a:t>     3.Adress Opposing viewpoints and explain </a:t>
            </a:r>
          </a:p>
          <a:p>
            <a:endParaRPr lang="en-US" dirty="0" smtClean="0"/>
          </a:p>
          <a:p>
            <a:r>
              <a:rPr lang="en-US" dirty="0" smtClean="0"/>
              <a:t>      4.summarize </a:t>
            </a:r>
            <a:r>
              <a:rPr lang="en-US" dirty="0" err="1" smtClean="0"/>
              <a:t>th</a:t>
            </a:r>
            <a:r>
              <a:rPr lang="en-US" dirty="0" smtClean="0"/>
              <a:t> main points of your research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NAME:AS.AYISHARESHMA</a:t>
            </a:r>
            <a:endParaRPr lang="en-US" sz="2400" dirty="0"/>
          </a:p>
          <a:p>
            <a:r>
              <a:rPr lang="en-US" sz="2400" dirty="0"/>
              <a:t>REGISTER </a:t>
            </a:r>
            <a:r>
              <a:rPr lang="en-US" sz="2400" dirty="0" smtClean="0"/>
              <a:t>:312217994/asunm1681312217994</a:t>
            </a:r>
            <a:endParaRPr lang="en-US" sz="2400" dirty="0"/>
          </a:p>
          <a:p>
            <a:r>
              <a:rPr lang="en-US" sz="2400" dirty="0" smtClean="0"/>
              <a:t>DEPARTMENT:B.COM[GENERAL]</a:t>
            </a:r>
            <a:endParaRPr lang="en-US" sz="2400" dirty="0"/>
          </a:p>
          <a:p>
            <a:r>
              <a:rPr lang="en-US" sz="2400" dirty="0" smtClean="0"/>
              <a:t>COLLEGE:ST.ANNE’S ARTS AND SCIENCE COLLEGE,CHENNAI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NAME:AS.AYISHARESHMA</a:t>
            </a:r>
            <a:endParaRPr lang="en-US" sz="2400" dirty="0"/>
          </a:p>
          <a:p>
            <a:r>
              <a:rPr lang="en-US" sz="2400" dirty="0"/>
              <a:t>REGISTER </a:t>
            </a:r>
            <a:r>
              <a:rPr lang="en-US" sz="2400" dirty="0" smtClean="0"/>
              <a:t>:312217994/asunm1681312217994</a:t>
            </a:r>
            <a:endParaRPr lang="en-US" sz="2400" dirty="0"/>
          </a:p>
          <a:p>
            <a:r>
              <a:rPr lang="en-US" sz="2400" dirty="0" smtClean="0"/>
              <a:t>DEPARTMENT:B.COM[GENERAL]</a:t>
            </a:r>
            <a:endParaRPr lang="en-US" sz="2400" dirty="0"/>
          </a:p>
          <a:p>
            <a:r>
              <a:rPr lang="en-US" sz="2400" dirty="0" smtClean="0"/>
              <a:t>COLLEGE:ST.ANNE’S ARTS AND SCIENCE COLLEGE,CHENNAI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331304" y="1496666"/>
            <a:ext cx="7527236" cy="4370734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r>
              <a:rPr lang="en-US" sz="3200" dirty="0" smtClean="0"/>
              <a:t>   </a:t>
            </a:r>
          </a:p>
          <a:p>
            <a:r>
              <a:rPr lang="en-US" sz="3200" dirty="0" smtClean="0"/>
              <a:t>    This project aims to analysis employee performance based on satisfaction levels using </a:t>
            </a:r>
            <a:r>
              <a:rPr lang="en-US" sz="3200" dirty="0" err="1" smtClean="0"/>
              <a:t>excel.The</a:t>
            </a:r>
            <a:r>
              <a:rPr lang="en-US" sz="3200" dirty="0" smtClean="0"/>
              <a:t> goal is to identify patterns and correlation within the data to help improve employee satisfaction and </a:t>
            </a:r>
            <a:r>
              <a:rPr lang="en-US" sz="3200" dirty="0" err="1" smtClean="0"/>
              <a:t>performanc</a:t>
            </a:r>
            <a:r>
              <a:rPr lang="en-US" sz="3200" dirty="0" smtClean="0"/>
              <a:t> across different demographics and business units.</a:t>
            </a:r>
          </a:p>
          <a:p>
            <a:endParaRPr sz="320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381000" y="1143000"/>
            <a:ext cx="8686800" cy="533400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r>
              <a:rPr lang="en-US" sz="2400" dirty="0" smtClean="0"/>
              <a:t>         </a:t>
            </a:r>
          </a:p>
          <a:p>
            <a:r>
              <a:rPr lang="en-US" sz="2400" dirty="0" smtClean="0"/>
              <a:t>   The “Employee Performance Analysis Using Excel” Project Focuses on evaluating employee performance by analyzing key factor such as satisfaction levels , </a:t>
            </a:r>
            <a:r>
              <a:rPr lang="en-US" sz="2400" dirty="0" err="1" smtClean="0"/>
              <a:t>gender,and</a:t>
            </a:r>
            <a:r>
              <a:rPr lang="en-US" sz="2400" dirty="0" smtClean="0"/>
              <a:t> business unit . The project </a:t>
            </a:r>
            <a:r>
              <a:rPr lang="en-US" sz="2400" dirty="0" err="1" smtClean="0"/>
              <a:t>involues</a:t>
            </a:r>
            <a:r>
              <a:rPr lang="en-US" sz="2400" dirty="0" smtClean="0"/>
              <a:t> collecting and organizing employee data in excel , followed by detailed analysis using statistical function and data visualization tools. By identifying trends and </a:t>
            </a:r>
            <a:r>
              <a:rPr lang="en-US" sz="2400" dirty="0" err="1" smtClean="0"/>
              <a:t>correlations,the</a:t>
            </a:r>
            <a:r>
              <a:rPr lang="en-US" sz="2400" dirty="0" smtClean="0"/>
              <a:t> analysis will provide insights into how different factors impact </a:t>
            </a:r>
            <a:r>
              <a:rPr lang="en-US" sz="2400" dirty="0" err="1" smtClean="0"/>
              <a:t>performancee</a:t>
            </a:r>
            <a:r>
              <a:rPr lang="en-US" sz="2400" dirty="0" smtClean="0"/>
              <a:t> across various demographic and departments. The finding will support data – driven decision –making to enhance employee satisfaction and optimize performance within the organization</a:t>
            </a:r>
          </a:p>
          <a:p>
            <a:r>
              <a:rPr lang="en-US" sz="2400" dirty="0" smtClean="0"/>
              <a:t>   </a:t>
            </a:r>
          </a:p>
          <a:p>
            <a:r>
              <a:rPr lang="en-US" sz="2400" dirty="0" smtClean="0"/>
              <a:t>      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381000"/>
            <a:ext cx="5263515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400" spc="5" smtClean="0"/>
              <a:t>PROJECT</a:t>
            </a:r>
            <a:r>
              <a:rPr sz="4400" spc="-20" smtClean="0"/>
              <a:t>OVERVIEW</a:t>
            </a:r>
            <a:endParaRPr sz="440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0600" y="914400"/>
            <a:ext cx="3657600" cy="5791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r>
              <a:rPr lang="en-US" dirty="0" smtClean="0"/>
              <a:t> </a:t>
            </a:r>
          </a:p>
          <a:p>
            <a:r>
              <a:rPr lang="en-US" dirty="0" smtClean="0"/>
              <a:t>  1. HR MANAGER</a:t>
            </a:r>
          </a:p>
          <a:p>
            <a:r>
              <a:rPr lang="en-US" dirty="0" smtClean="0"/>
              <a:t>      (insert image)</a:t>
            </a:r>
          </a:p>
          <a:p>
            <a:r>
              <a:rPr lang="en-US" dirty="0" smtClean="0"/>
              <a:t>  2.DEPARTMENT MANAGER</a:t>
            </a:r>
          </a:p>
          <a:p>
            <a:r>
              <a:rPr lang="en-US" dirty="0" smtClean="0"/>
              <a:t>       (insert image)</a:t>
            </a:r>
          </a:p>
          <a:p>
            <a:r>
              <a:rPr lang="en-US" dirty="0" smtClean="0"/>
              <a:t>  3.EXECUTIVES</a:t>
            </a:r>
          </a:p>
          <a:p>
            <a:endParaRPr lang="en-US" dirty="0" smtClean="0"/>
          </a:p>
          <a:p>
            <a:r>
              <a:rPr lang="en-US" dirty="0" smtClean="0"/>
              <a:t>  4.DATA ANALYST</a:t>
            </a:r>
          </a:p>
          <a:p>
            <a:endParaRPr lang="en-US" dirty="0" smtClean="0"/>
          </a:p>
          <a:p>
            <a:r>
              <a:rPr lang="en-US" dirty="0" smtClean="0"/>
              <a:t>  5.EMPLOYEES</a:t>
            </a:r>
          </a:p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228601"/>
            <a:ext cx="501459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pc="1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52800" y="1600200"/>
            <a:ext cx="4191000" cy="472440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r>
              <a:rPr lang="en-US" dirty="0" smtClean="0"/>
              <a:t> </a:t>
            </a:r>
          </a:p>
          <a:p>
            <a:r>
              <a:rPr lang="en-US" dirty="0" smtClean="0"/>
              <a:t>   1.CONDITIONAL FORMATTING: MISSING</a:t>
            </a:r>
          </a:p>
          <a:p>
            <a:endParaRPr lang="en-US" dirty="0" smtClean="0"/>
          </a:p>
          <a:p>
            <a:r>
              <a:rPr lang="en-US" dirty="0" smtClean="0"/>
              <a:t>   2.FILTER: REMOVE</a:t>
            </a:r>
          </a:p>
          <a:p>
            <a:endParaRPr lang="en-US" dirty="0" smtClean="0"/>
          </a:p>
          <a:p>
            <a:r>
              <a:rPr lang="en-US" dirty="0" smtClean="0"/>
              <a:t>   3.FORMULA: PERFORMANCE </a:t>
            </a:r>
          </a:p>
          <a:p>
            <a:endParaRPr lang="en-US" dirty="0" smtClean="0"/>
          </a:p>
          <a:p>
            <a:r>
              <a:rPr lang="en-US" dirty="0" smtClean="0"/>
              <a:t>   4. PIVOT: SUMMARY</a:t>
            </a:r>
          </a:p>
          <a:p>
            <a:endParaRPr lang="en-US" dirty="0" smtClean="0"/>
          </a:p>
          <a:p>
            <a:r>
              <a:rPr lang="en-US" dirty="0" smtClean="0"/>
              <a:t>   5.GRAPH: DATA VISUALIZATION</a:t>
            </a:r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pc="1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</TotalTime>
  <Words>544</Words>
  <Application>Microsoft Office PowerPoint</Application>
  <PresentationFormat>Custom</PresentationFormat>
  <Paragraphs>139</Paragraphs>
  <Slides>15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Employee Data Analysis using Excel  </vt:lpstr>
      <vt:lpstr>Employee Data Analysis using Excel  </vt:lpstr>
      <vt:lpstr>Employee Data Analysis using Excel  </vt:lpstr>
      <vt:lpstr>PROJECT TITLE</vt:lpstr>
      <vt:lpstr>AGENDA</vt:lpstr>
      <vt:lpstr>PROBLEM STATEMENT</vt:lpstr>
      <vt:lpstr>PROJECTOVERVIEW</vt:lpstr>
      <vt:lpstr>WHO ARE THE END USERS?</vt:lpstr>
      <vt:lpstr>OUR SOLUTION AND ITS VALUE PROPOSITION</vt:lpstr>
      <vt:lpstr>Dataset Description</vt:lpstr>
      <vt:lpstr>THE "WOW" IN OUR SOLUTION</vt:lpstr>
      <vt:lpstr> 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32</cp:revision>
  <dcterms:created xsi:type="dcterms:W3CDTF">2024-03-29T15:07:22Z</dcterms:created>
  <dcterms:modified xsi:type="dcterms:W3CDTF">2024-09-01T16:48:42Z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