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21"/>
  </p:notesMasterIdLst>
  <p:handoutMasterIdLst>
    <p:handoutMasterId r:id="rId22"/>
  </p:handoutMasterIdLst>
  <p:sldIdLst>
    <p:sldId id="296" r:id="rId2"/>
    <p:sldId id="275" r:id="rId3"/>
    <p:sldId id="287" r:id="rId4"/>
    <p:sldId id="288" r:id="rId5"/>
    <p:sldId id="289" r:id="rId6"/>
    <p:sldId id="290" r:id="rId7"/>
    <p:sldId id="291" r:id="rId8"/>
    <p:sldId id="292" r:id="rId9"/>
    <p:sldId id="295" r:id="rId10"/>
    <p:sldId id="293" r:id="rId11"/>
    <p:sldId id="294" r:id="rId12"/>
    <p:sldId id="286" r:id="rId13"/>
    <p:sldId id="297" r:id="rId14"/>
    <p:sldId id="298" r:id="rId15"/>
    <p:sldId id="299" r:id="rId16"/>
    <p:sldId id="300" r:id="rId17"/>
    <p:sldId id="302" r:id="rId18"/>
    <p:sldId id="301" r:id="rId19"/>
    <p:sldId id="30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88" autoAdjust="0"/>
  </p:normalViewPr>
  <p:slideViewPr>
    <p:cSldViewPr snapToGrid="0" snapToObjects="1">
      <p:cViewPr varScale="1">
        <p:scale>
          <a:sx n="79" d="100"/>
          <a:sy n="79" d="100"/>
        </p:scale>
        <p:origin x="850" y="72"/>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3/28/2024</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3/28/2024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3/28/2024</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3/28/2024</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3/28/2024</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11F196-FE43-E1A4-4840-9E226FC0C333}"/>
              </a:ext>
            </a:extLst>
          </p:cNvPr>
          <p:cNvSpPr txBox="1"/>
          <p:nvPr/>
        </p:nvSpPr>
        <p:spPr>
          <a:xfrm>
            <a:off x="428017" y="661481"/>
            <a:ext cx="11313268" cy="4431983"/>
          </a:xfrm>
          <a:prstGeom prst="rect">
            <a:avLst/>
          </a:prstGeom>
          <a:noFill/>
        </p:spPr>
        <p:txBody>
          <a:bodyPr wrap="square" rtlCol="0">
            <a:spAutoFit/>
          </a:bodyPr>
          <a:lstStyle/>
          <a:p>
            <a:r>
              <a:rPr lang="en-US" sz="1800" b="1" i="1" dirty="0">
                <a:solidFill>
                  <a:schemeClr val="tx1"/>
                </a:solidFill>
              </a:rPr>
              <a:t>                           </a:t>
            </a:r>
          </a:p>
          <a:p>
            <a:r>
              <a:rPr lang="en-US" b="1" i="1" dirty="0"/>
              <a:t>                         </a:t>
            </a:r>
            <a:r>
              <a:rPr lang="en-US" sz="4000" b="1" i="1" dirty="0">
                <a:solidFill>
                  <a:schemeClr val="tx1"/>
                </a:solidFill>
              </a:rPr>
              <a:t>Hand written model Using GAN</a:t>
            </a:r>
          </a:p>
          <a:p>
            <a:endParaRPr lang="en-US" sz="4000" b="1" i="1" dirty="0"/>
          </a:p>
          <a:p>
            <a:r>
              <a:rPr lang="en-US" sz="2400" i="1" dirty="0">
                <a:solidFill>
                  <a:schemeClr val="tx1"/>
                </a:solidFill>
              </a:rPr>
              <a:t>                                                  </a:t>
            </a:r>
            <a:r>
              <a:rPr lang="en-US" sz="2400" b="1" i="1" u="sng" dirty="0">
                <a:solidFill>
                  <a:schemeClr val="tx1"/>
                </a:solidFill>
              </a:rPr>
              <a:t>DONE BY:</a:t>
            </a:r>
          </a:p>
          <a:p>
            <a:r>
              <a:rPr lang="en-US" sz="2400" i="1" dirty="0"/>
              <a:t>                                  </a:t>
            </a:r>
            <a:r>
              <a:rPr lang="en-US" sz="2400" i="1" dirty="0" err="1">
                <a:solidFill>
                  <a:schemeClr val="tx1"/>
                </a:solidFill>
              </a:rPr>
              <a:t>Ayishwarya.C</a:t>
            </a:r>
            <a:r>
              <a:rPr lang="en-US" sz="2400" i="1" dirty="0">
                <a:solidFill>
                  <a:schemeClr val="tx1"/>
                </a:solidFill>
              </a:rPr>
              <a:t> BTECH/IT 3</a:t>
            </a:r>
            <a:r>
              <a:rPr lang="en-US" sz="2400" i="1" baseline="30000" dirty="0">
                <a:solidFill>
                  <a:schemeClr val="tx1"/>
                </a:solidFill>
              </a:rPr>
              <a:t>RD</a:t>
            </a:r>
            <a:r>
              <a:rPr lang="en-US" sz="2400" i="1" dirty="0">
                <a:solidFill>
                  <a:schemeClr val="tx1"/>
                </a:solidFill>
              </a:rPr>
              <a:t> year</a:t>
            </a:r>
          </a:p>
          <a:p>
            <a:r>
              <a:rPr lang="en-IN" sz="2400" i="1" dirty="0">
                <a:solidFill>
                  <a:srgbClr val="292C48"/>
                </a:solidFill>
              </a:rPr>
              <a:t>                                               210921205008</a:t>
            </a:r>
          </a:p>
          <a:p>
            <a:r>
              <a:rPr lang="en-IN" sz="2400" i="1" dirty="0">
                <a:solidFill>
                  <a:schemeClr val="tx1"/>
                </a:solidFill>
              </a:rPr>
              <a:t>                                        ayishwaryac@gmail.com</a:t>
            </a:r>
          </a:p>
          <a:p>
            <a:r>
              <a:rPr lang="en-IN" sz="2400" i="1" dirty="0">
                <a:solidFill>
                  <a:schemeClr val="tx1"/>
                </a:solidFill>
              </a:rPr>
              <a:t>                                    Loyola institute of technology</a:t>
            </a:r>
          </a:p>
          <a:p>
            <a:r>
              <a:rPr lang="en-IN" sz="2400" i="1" dirty="0">
                <a:solidFill>
                  <a:schemeClr val="tx1"/>
                </a:solidFill>
              </a:rPr>
              <a:t>                                        Palanchur,Chennai-123</a:t>
            </a:r>
          </a:p>
          <a:p>
            <a:endParaRPr lang="en-US" sz="4000" b="1" i="1" dirty="0"/>
          </a:p>
        </p:txBody>
      </p:sp>
    </p:spTree>
    <p:extLst>
      <p:ext uri="{BB962C8B-B14F-4D97-AF65-F5344CB8AC3E}">
        <p14:creationId xmlns:p14="http://schemas.microsoft.com/office/powerpoint/2010/main" val="653663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68EB-58C1-CDD8-967A-E0BA8465B382}"/>
              </a:ext>
            </a:extLst>
          </p:cNvPr>
          <p:cNvSpPr>
            <a:spLocks noGrp="1"/>
          </p:cNvSpPr>
          <p:nvPr>
            <p:ph type="title"/>
          </p:nvPr>
        </p:nvSpPr>
        <p:spPr/>
        <p:txBody>
          <a:bodyPr/>
          <a:lstStyle/>
          <a:p>
            <a:r>
              <a:rPr lang="en-US" sz="3200" i="1" u="sng" dirty="0">
                <a:solidFill>
                  <a:schemeClr val="tx1"/>
                </a:solidFill>
              </a:rPr>
              <a:t>SYSTEM APPROACH:</a:t>
            </a:r>
            <a:endParaRPr lang="en-IN" sz="3200" dirty="0"/>
          </a:p>
        </p:txBody>
      </p:sp>
      <p:sp>
        <p:nvSpPr>
          <p:cNvPr id="3" name="Content Placeholder 2">
            <a:extLst>
              <a:ext uri="{FF2B5EF4-FFF2-40B4-BE49-F238E27FC236}">
                <a16:creationId xmlns:a16="http://schemas.microsoft.com/office/drawing/2014/main" id="{D37AB10A-4529-0177-F089-7DE1DDDBD42E}"/>
              </a:ext>
            </a:extLst>
          </p:cNvPr>
          <p:cNvSpPr>
            <a:spLocks noGrp="1"/>
          </p:cNvSpPr>
          <p:nvPr>
            <p:ph sz="quarter" idx="10"/>
          </p:nvPr>
        </p:nvSpPr>
        <p:spPr>
          <a:xfrm>
            <a:off x="906294" y="1265238"/>
            <a:ext cx="10524344" cy="4911725"/>
          </a:xfrm>
        </p:spPr>
        <p:txBody>
          <a:bodyPr>
            <a:normAutofit fontScale="92500" lnSpcReduction="20000"/>
          </a:bodyPr>
          <a:lstStyle/>
          <a:p>
            <a:pPr marL="0" indent="0">
              <a:buNone/>
            </a:pPr>
            <a:r>
              <a:rPr lang="en-US" sz="2000" b="1" i="1" u="sng" dirty="0"/>
              <a:t>Software Requirements:</a:t>
            </a:r>
          </a:p>
          <a:p>
            <a:pPr marL="0" indent="0" algn="l">
              <a:buNone/>
            </a:pPr>
            <a:r>
              <a:rPr lang="en-IN" sz="2000" b="1" i="1" dirty="0">
                <a:solidFill>
                  <a:srgbClr val="0D0D0D"/>
                </a:solidFill>
              </a:rPr>
              <a:t>.</a:t>
            </a:r>
            <a:r>
              <a:rPr lang="en-IN" sz="2000" b="0" i="1" dirty="0">
                <a:solidFill>
                  <a:srgbClr val="0D0D0D"/>
                </a:solidFill>
                <a:effectLst/>
              </a:rPr>
              <a:t> TensorFlow or </a:t>
            </a:r>
            <a:r>
              <a:rPr lang="en-IN" sz="2000" b="0" i="1" dirty="0" err="1">
                <a:solidFill>
                  <a:srgbClr val="0D0D0D"/>
                </a:solidFill>
                <a:effectLst/>
              </a:rPr>
              <a:t>PyTorch</a:t>
            </a:r>
            <a:r>
              <a:rPr lang="en-IN" sz="2000" b="0" i="1" dirty="0">
                <a:solidFill>
                  <a:srgbClr val="0D0D0D"/>
                </a:solidFill>
                <a:effectLst/>
              </a:rPr>
              <a:t> for GAN implementation.</a:t>
            </a:r>
          </a:p>
          <a:p>
            <a:pPr algn="l">
              <a:buFont typeface="Arial" panose="020B0604020202020204" pitchFamily="34" charset="0"/>
              <a:buChar char="•"/>
            </a:pPr>
            <a:r>
              <a:rPr lang="en-IN" sz="2000" b="0" i="1" dirty="0">
                <a:solidFill>
                  <a:srgbClr val="0D0D0D"/>
                </a:solidFill>
                <a:effectLst/>
              </a:rPr>
              <a:t>Python programming language for scripting.</a:t>
            </a:r>
          </a:p>
          <a:p>
            <a:pPr algn="l">
              <a:buFont typeface="Arial" panose="020B0604020202020204" pitchFamily="34" charset="0"/>
              <a:buChar char="•"/>
            </a:pPr>
            <a:r>
              <a:rPr lang="en-IN" sz="2000" b="0" i="1" dirty="0">
                <a:solidFill>
                  <a:srgbClr val="0D0D0D"/>
                </a:solidFill>
                <a:effectLst/>
              </a:rPr>
              <a:t>CUDA Toolkit and </a:t>
            </a:r>
            <a:r>
              <a:rPr lang="en-IN" sz="2000" b="0" i="1" dirty="0" err="1">
                <a:solidFill>
                  <a:srgbClr val="0D0D0D"/>
                </a:solidFill>
                <a:effectLst/>
              </a:rPr>
              <a:t>cuDNN</a:t>
            </a:r>
            <a:r>
              <a:rPr lang="en-IN" sz="2000" b="0" i="1" dirty="0">
                <a:solidFill>
                  <a:srgbClr val="0D0D0D"/>
                </a:solidFill>
                <a:effectLst/>
              </a:rPr>
              <a:t> library for GPU acceleration.</a:t>
            </a:r>
          </a:p>
          <a:p>
            <a:pPr algn="l">
              <a:buFont typeface="Arial" panose="020B0604020202020204" pitchFamily="34" charset="0"/>
              <a:buChar char="•"/>
            </a:pPr>
            <a:r>
              <a:rPr lang="en-IN" sz="2000" b="0" i="1" dirty="0">
                <a:solidFill>
                  <a:srgbClr val="0D0D0D"/>
                </a:solidFill>
                <a:effectLst/>
              </a:rPr>
              <a:t>Development environment such as PyCharm or </a:t>
            </a:r>
            <a:r>
              <a:rPr lang="en-IN" sz="2000" b="0" i="1" dirty="0" err="1">
                <a:solidFill>
                  <a:srgbClr val="0D0D0D"/>
                </a:solidFill>
                <a:effectLst/>
              </a:rPr>
              <a:t>Jupyter</a:t>
            </a:r>
            <a:r>
              <a:rPr lang="en-IN" sz="2000" b="0" i="1" dirty="0">
                <a:solidFill>
                  <a:srgbClr val="0D0D0D"/>
                </a:solidFill>
                <a:effectLst/>
              </a:rPr>
              <a:t> Notebook.</a:t>
            </a:r>
          </a:p>
          <a:p>
            <a:pPr algn="l">
              <a:buFont typeface="Arial" panose="020B0604020202020204" pitchFamily="34" charset="0"/>
              <a:buChar char="•"/>
            </a:pPr>
            <a:r>
              <a:rPr lang="en-IN" sz="2000" b="0" i="1" dirty="0">
                <a:solidFill>
                  <a:srgbClr val="0D0D0D"/>
                </a:solidFill>
                <a:effectLst/>
              </a:rPr>
              <a:t>Version control with Git and collaboration platforms like GitHub.</a:t>
            </a:r>
          </a:p>
          <a:p>
            <a:pPr algn="l">
              <a:buFont typeface="Arial" panose="020B0604020202020204" pitchFamily="34" charset="0"/>
              <a:buChar char="•"/>
            </a:pPr>
            <a:r>
              <a:rPr lang="en-IN" sz="2000" b="0" i="1" dirty="0">
                <a:solidFill>
                  <a:srgbClr val="0D0D0D"/>
                </a:solidFill>
                <a:effectLst/>
              </a:rPr>
              <a:t>Containerization with Docker for environment management.</a:t>
            </a:r>
          </a:p>
          <a:p>
            <a:pPr algn="l">
              <a:buFont typeface="Arial" panose="020B0604020202020204" pitchFamily="34" charset="0"/>
              <a:buChar char="•"/>
            </a:pPr>
            <a:r>
              <a:rPr lang="en-IN" sz="2000" b="0" i="1" dirty="0">
                <a:solidFill>
                  <a:srgbClr val="0D0D0D"/>
                </a:solidFill>
                <a:effectLst/>
              </a:rPr>
              <a:t>Testing tools like </a:t>
            </a:r>
            <a:r>
              <a:rPr lang="en-IN" sz="2000" b="0" i="1" dirty="0" err="1">
                <a:solidFill>
                  <a:srgbClr val="0D0D0D"/>
                </a:solidFill>
                <a:effectLst/>
              </a:rPr>
              <a:t>PyTest</a:t>
            </a:r>
            <a:r>
              <a:rPr lang="en-IN" sz="2000" b="0" i="1" dirty="0">
                <a:solidFill>
                  <a:srgbClr val="0D0D0D"/>
                </a:solidFill>
                <a:effectLst/>
              </a:rPr>
              <a:t> and visualization libraries for monitoring and analysis.</a:t>
            </a:r>
          </a:p>
          <a:p>
            <a:endParaRPr lang="en-IN" dirty="0"/>
          </a:p>
        </p:txBody>
      </p:sp>
    </p:spTree>
    <p:extLst>
      <p:ext uri="{BB962C8B-B14F-4D97-AF65-F5344CB8AC3E}">
        <p14:creationId xmlns:p14="http://schemas.microsoft.com/office/powerpoint/2010/main" val="922031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D7CC-2EDA-F164-C7C3-78C258AF79A8}"/>
              </a:ext>
            </a:extLst>
          </p:cNvPr>
          <p:cNvSpPr>
            <a:spLocks noGrp="1"/>
          </p:cNvSpPr>
          <p:nvPr>
            <p:ph type="title"/>
          </p:nvPr>
        </p:nvSpPr>
        <p:spPr/>
        <p:txBody>
          <a:bodyPr/>
          <a:lstStyle/>
          <a:p>
            <a:r>
              <a:rPr lang="en-US" sz="3200" i="1" u="sng" dirty="0">
                <a:solidFill>
                  <a:schemeClr val="tx1"/>
                </a:solidFill>
              </a:rPr>
              <a:t>ALGORITHM:</a:t>
            </a:r>
            <a:endParaRPr lang="en-IN" sz="3200" i="1" u="sng" dirty="0">
              <a:solidFill>
                <a:schemeClr val="tx1"/>
              </a:solidFill>
            </a:endParaRPr>
          </a:p>
        </p:txBody>
      </p:sp>
      <p:sp>
        <p:nvSpPr>
          <p:cNvPr id="3" name="Content Placeholder 2">
            <a:extLst>
              <a:ext uri="{FF2B5EF4-FFF2-40B4-BE49-F238E27FC236}">
                <a16:creationId xmlns:a16="http://schemas.microsoft.com/office/drawing/2014/main" id="{B0769B58-F862-C507-4A2C-17F1FA6E8006}"/>
              </a:ext>
            </a:extLst>
          </p:cNvPr>
          <p:cNvSpPr>
            <a:spLocks noGrp="1"/>
          </p:cNvSpPr>
          <p:nvPr>
            <p:ph sz="quarter" idx="10"/>
          </p:nvPr>
        </p:nvSpPr>
        <p:spPr/>
        <p:txBody>
          <a:bodyPr>
            <a:normAutofit/>
          </a:bodyPr>
          <a:lstStyle/>
          <a:p>
            <a:pPr marL="0" indent="0" algn="l">
              <a:buNone/>
            </a:pPr>
            <a:r>
              <a:rPr lang="en-IN" sz="2000" b="0" i="1" dirty="0">
                <a:solidFill>
                  <a:srgbClr val="0D0D0D"/>
                </a:solidFill>
                <a:effectLst/>
              </a:rPr>
              <a:t>Here's a concise algorithm for a Handwritten Model using GAN:</a:t>
            </a:r>
          </a:p>
          <a:p>
            <a:pPr marL="0" indent="0" algn="l">
              <a:buNone/>
            </a:pPr>
            <a:r>
              <a:rPr lang="en-IN" sz="2000" b="1" i="1" dirty="0">
                <a:solidFill>
                  <a:srgbClr val="0D0D0D"/>
                </a:solidFill>
              </a:rPr>
              <a:t>1</a:t>
            </a:r>
            <a:r>
              <a:rPr lang="en-IN" sz="2000" i="1" dirty="0">
                <a:solidFill>
                  <a:srgbClr val="0D0D0D"/>
                </a:solidFill>
              </a:rPr>
              <a:t>.</a:t>
            </a:r>
            <a:r>
              <a:rPr lang="en-IN" sz="2000" b="1" i="1" dirty="0">
                <a:solidFill>
                  <a:srgbClr val="0D0D0D"/>
                </a:solidFill>
                <a:effectLst/>
              </a:rPr>
              <a:t>Initialize </a:t>
            </a:r>
            <a:r>
              <a:rPr lang="en-IN" sz="2000" b="1" i="1" dirty="0" err="1">
                <a:solidFill>
                  <a:srgbClr val="0D0D0D"/>
                </a:solidFill>
                <a:effectLst/>
              </a:rPr>
              <a:t>Parameters:</a:t>
            </a:r>
            <a:r>
              <a:rPr lang="en-IN" sz="2000" b="0" i="1" dirty="0" err="1">
                <a:solidFill>
                  <a:srgbClr val="0D0D0D"/>
                </a:solidFill>
                <a:effectLst/>
              </a:rPr>
              <a:t>Set</a:t>
            </a:r>
            <a:r>
              <a:rPr lang="en-IN" sz="2000" b="0" i="1" dirty="0">
                <a:solidFill>
                  <a:srgbClr val="0D0D0D"/>
                </a:solidFill>
                <a:effectLst/>
              </a:rPr>
              <a:t> hyperparameters and define network architectures for generator and discriminator.</a:t>
            </a:r>
          </a:p>
          <a:p>
            <a:pPr marL="0" indent="0" algn="l">
              <a:buNone/>
            </a:pPr>
            <a:r>
              <a:rPr lang="en-IN" sz="2000" b="1" i="1" dirty="0">
                <a:solidFill>
                  <a:srgbClr val="0D0D0D"/>
                </a:solidFill>
                <a:effectLst/>
              </a:rPr>
              <a:t>2.Data </a:t>
            </a:r>
            <a:r>
              <a:rPr lang="en-IN" sz="2000" b="1" i="1" dirty="0" err="1">
                <a:solidFill>
                  <a:srgbClr val="0D0D0D"/>
                </a:solidFill>
                <a:effectLst/>
              </a:rPr>
              <a:t>Preprocessing:</a:t>
            </a:r>
            <a:r>
              <a:rPr lang="en-IN" sz="2000" b="0" i="1" dirty="0" err="1">
                <a:solidFill>
                  <a:srgbClr val="0D0D0D"/>
                </a:solidFill>
                <a:effectLst/>
              </a:rPr>
              <a:t>Normalize</a:t>
            </a:r>
            <a:r>
              <a:rPr lang="en-IN" sz="2000" b="0" i="1" dirty="0">
                <a:solidFill>
                  <a:srgbClr val="0D0D0D"/>
                </a:solidFill>
                <a:effectLst/>
              </a:rPr>
              <a:t> and augment handwritten character images.</a:t>
            </a:r>
          </a:p>
          <a:p>
            <a:pPr marL="0" indent="0" algn="l">
              <a:buNone/>
            </a:pPr>
            <a:r>
              <a:rPr lang="en-IN" sz="2000" b="1" i="1" dirty="0">
                <a:solidFill>
                  <a:srgbClr val="0D0D0D"/>
                </a:solidFill>
                <a:effectLst/>
              </a:rPr>
              <a:t>3.Define Generator and </a:t>
            </a:r>
            <a:r>
              <a:rPr lang="en-IN" sz="2000" b="1" i="1" dirty="0" err="1">
                <a:solidFill>
                  <a:srgbClr val="0D0D0D"/>
                </a:solidFill>
                <a:effectLst/>
              </a:rPr>
              <a:t>Discriminator:</a:t>
            </a:r>
            <a:r>
              <a:rPr lang="en-IN" sz="2000" b="0" i="1" dirty="0" err="1">
                <a:solidFill>
                  <a:srgbClr val="0D0D0D"/>
                </a:solidFill>
                <a:effectLst/>
              </a:rPr>
              <a:t>Implement</a:t>
            </a:r>
            <a:r>
              <a:rPr lang="en-IN" sz="2000" b="0" i="1" dirty="0">
                <a:solidFill>
                  <a:srgbClr val="0D0D0D"/>
                </a:solidFill>
                <a:effectLst/>
              </a:rPr>
              <a:t> generator to produce synthetic handwritten </a:t>
            </a:r>
            <a:r>
              <a:rPr lang="en-IN" sz="2000" b="0" i="1" dirty="0" err="1">
                <a:solidFill>
                  <a:srgbClr val="0D0D0D"/>
                </a:solidFill>
                <a:effectLst/>
              </a:rPr>
              <a:t>characters.Implement</a:t>
            </a:r>
            <a:r>
              <a:rPr lang="en-IN" sz="2000" b="0" i="1" dirty="0">
                <a:solidFill>
                  <a:srgbClr val="0D0D0D"/>
                </a:solidFill>
                <a:effectLst/>
              </a:rPr>
              <a:t> discriminator to classify real vs. synthetic characters.</a:t>
            </a:r>
          </a:p>
          <a:p>
            <a:pPr marL="0" indent="0" algn="l">
              <a:buNone/>
            </a:pPr>
            <a:endParaRPr lang="en-IN" sz="2000" b="0" i="1" dirty="0">
              <a:solidFill>
                <a:srgbClr val="0D0D0D"/>
              </a:solidFill>
              <a:effectLst/>
            </a:endParaRPr>
          </a:p>
          <a:p>
            <a:pPr marL="0" indent="0">
              <a:buNone/>
            </a:pPr>
            <a:endParaRPr lang="en-IN" dirty="0"/>
          </a:p>
        </p:txBody>
      </p:sp>
    </p:spTree>
    <p:extLst>
      <p:ext uri="{BB962C8B-B14F-4D97-AF65-F5344CB8AC3E}">
        <p14:creationId xmlns:p14="http://schemas.microsoft.com/office/powerpoint/2010/main" val="1268274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C41999-7867-4F83-AD5A-EB054D6A83C5}"/>
              </a:ext>
            </a:extLst>
          </p:cNvPr>
          <p:cNvSpPr>
            <a:spLocks noGrp="1"/>
          </p:cNvSpPr>
          <p:nvPr>
            <p:ph type="title"/>
          </p:nvPr>
        </p:nvSpPr>
        <p:spPr/>
        <p:txBody>
          <a:bodyPr/>
          <a:lstStyle/>
          <a:p>
            <a:r>
              <a:rPr lang="en-US" sz="3200" i="1" u="sng" dirty="0">
                <a:solidFill>
                  <a:schemeClr val="tx1"/>
                </a:solidFill>
              </a:rPr>
              <a:t>ALGORITHM:</a:t>
            </a:r>
            <a:endParaRPr lang="en-US" sz="3200" dirty="0"/>
          </a:p>
        </p:txBody>
      </p:sp>
      <p:sp>
        <p:nvSpPr>
          <p:cNvPr id="3" name="Content Placeholder 2">
            <a:extLst>
              <a:ext uri="{FF2B5EF4-FFF2-40B4-BE49-F238E27FC236}">
                <a16:creationId xmlns:a16="http://schemas.microsoft.com/office/drawing/2014/main" id="{C2813CBB-B348-B8BB-5B2C-735FFCC705AD}"/>
              </a:ext>
            </a:extLst>
          </p:cNvPr>
          <p:cNvSpPr>
            <a:spLocks noGrp="1"/>
          </p:cNvSpPr>
          <p:nvPr>
            <p:ph sz="quarter" idx="10"/>
          </p:nvPr>
        </p:nvSpPr>
        <p:spPr/>
        <p:txBody>
          <a:bodyPr>
            <a:normAutofit/>
          </a:bodyPr>
          <a:lstStyle/>
          <a:p>
            <a:pPr marL="0" indent="0" algn="l">
              <a:buNone/>
            </a:pPr>
            <a:endParaRPr lang="en-IN" sz="1800" b="1" i="1" dirty="0">
              <a:solidFill>
                <a:srgbClr val="0D0D0D"/>
              </a:solidFill>
              <a:effectLst/>
            </a:endParaRPr>
          </a:p>
          <a:p>
            <a:pPr marL="0" indent="0" algn="l">
              <a:buNone/>
            </a:pPr>
            <a:r>
              <a:rPr lang="en-IN" sz="1800" b="1" i="1" dirty="0">
                <a:solidFill>
                  <a:srgbClr val="0D0D0D"/>
                </a:solidFill>
                <a:effectLst/>
              </a:rPr>
              <a:t>4.Training </a:t>
            </a:r>
            <a:r>
              <a:rPr lang="en-IN" sz="1800" b="1" i="1" dirty="0" err="1">
                <a:solidFill>
                  <a:srgbClr val="0D0D0D"/>
                </a:solidFill>
                <a:effectLst/>
              </a:rPr>
              <a:t>Loop:</a:t>
            </a:r>
            <a:r>
              <a:rPr lang="en-IN" sz="1800" b="0" i="1" dirty="0" err="1">
                <a:solidFill>
                  <a:srgbClr val="0D0D0D"/>
                </a:solidFill>
                <a:effectLst/>
              </a:rPr>
              <a:t>Train</a:t>
            </a:r>
            <a:r>
              <a:rPr lang="en-IN" sz="1800" b="0" i="1" dirty="0">
                <a:solidFill>
                  <a:srgbClr val="0D0D0D"/>
                </a:solidFill>
                <a:effectLst/>
              </a:rPr>
              <a:t> discriminator to distinguish real from synthetic </a:t>
            </a:r>
            <a:r>
              <a:rPr lang="en-IN" sz="1800" b="0" i="1" dirty="0" err="1">
                <a:solidFill>
                  <a:srgbClr val="0D0D0D"/>
                </a:solidFill>
                <a:effectLst/>
              </a:rPr>
              <a:t>characters.Train</a:t>
            </a:r>
            <a:r>
              <a:rPr lang="en-IN" sz="1800" b="0" i="1" dirty="0">
                <a:solidFill>
                  <a:srgbClr val="0D0D0D"/>
                </a:solidFill>
                <a:effectLst/>
              </a:rPr>
              <a:t> generator to fool discriminator into producing realistic characters.</a:t>
            </a:r>
          </a:p>
          <a:p>
            <a:pPr marL="0" indent="0" algn="l">
              <a:buNone/>
            </a:pPr>
            <a:r>
              <a:rPr lang="en-IN" sz="1800" b="1" i="1" dirty="0">
                <a:solidFill>
                  <a:srgbClr val="0D0D0D"/>
                </a:solidFill>
                <a:effectLst/>
              </a:rPr>
              <a:t>5.Evaluation:</a:t>
            </a:r>
            <a:r>
              <a:rPr lang="en-IN" sz="1800" b="0" i="1" dirty="0">
                <a:solidFill>
                  <a:srgbClr val="0D0D0D"/>
                </a:solidFill>
                <a:effectLst/>
              </a:rPr>
              <a:t>Assess generated characters using evaluation </a:t>
            </a:r>
            <a:r>
              <a:rPr lang="en-IN" sz="1800" b="0" i="1" dirty="0" err="1">
                <a:solidFill>
                  <a:srgbClr val="0D0D0D"/>
                </a:solidFill>
                <a:effectLst/>
              </a:rPr>
              <a:t>metrics.Fine</a:t>
            </a:r>
            <a:r>
              <a:rPr lang="en-IN" sz="1800" b="0" i="1" dirty="0">
                <a:solidFill>
                  <a:srgbClr val="0D0D0D"/>
                </a:solidFill>
                <a:effectLst/>
              </a:rPr>
              <a:t>-tune model if necessary.</a:t>
            </a:r>
          </a:p>
          <a:p>
            <a:pPr marL="0" indent="0" algn="l">
              <a:buNone/>
            </a:pPr>
            <a:r>
              <a:rPr lang="en-IN" sz="1800" b="1" i="1" dirty="0">
                <a:solidFill>
                  <a:srgbClr val="0D0D0D"/>
                </a:solidFill>
                <a:effectLst/>
              </a:rPr>
              <a:t>6.Integration with Recognition System (Optional):</a:t>
            </a:r>
            <a:r>
              <a:rPr lang="en-IN" sz="1800" b="0" i="1" dirty="0">
                <a:solidFill>
                  <a:srgbClr val="0D0D0D"/>
                </a:solidFill>
                <a:effectLst/>
              </a:rPr>
              <a:t>Integrate generated characters with recognition system for training data augmentation</a:t>
            </a:r>
            <a:r>
              <a:rPr lang="en-IN" sz="1800" b="0" i="0" dirty="0">
                <a:solidFill>
                  <a:srgbClr val="0D0D0D"/>
                </a:solidFill>
                <a:effectLst/>
                <a:latin typeface="Söhne"/>
              </a:rPr>
              <a:t>.</a:t>
            </a:r>
          </a:p>
          <a:p>
            <a:endParaRPr lang="en-IN" dirty="0"/>
          </a:p>
        </p:txBody>
      </p:sp>
    </p:spTree>
    <p:extLst>
      <p:ext uri="{BB962C8B-B14F-4D97-AF65-F5344CB8AC3E}">
        <p14:creationId xmlns:p14="http://schemas.microsoft.com/office/powerpoint/2010/main" val="344146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7221-7102-0781-FA63-A9E954913FD9}"/>
              </a:ext>
            </a:extLst>
          </p:cNvPr>
          <p:cNvSpPr>
            <a:spLocks noGrp="1"/>
          </p:cNvSpPr>
          <p:nvPr>
            <p:ph type="title"/>
          </p:nvPr>
        </p:nvSpPr>
        <p:spPr/>
        <p:txBody>
          <a:bodyPr/>
          <a:lstStyle/>
          <a:p>
            <a:r>
              <a:rPr lang="en-US" sz="3200" i="1" u="sng" dirty="0">
                <a:solidFill>
                  <a:schemeClr val="tx1"/>
                </a:solidFill>
              </a:rPr>
              <a:t>DEPLOYMENT:</a:t>
            </a:r>
            <a:endParaRPr lang="en-IN" sz="3200" i="1" u="sng" dirty="0">
              <a:solidFill>
                <a:schemeClr val="tx1"/>
              </a:solidFill>
            </a:endParaRPr>
          </a:p>
        </p:txBody>
      </p:sp>
      <p:sp>
        <p:nvSpPr>
          <p:cNvPr id="3" name="Content Placeholder 2">
            <a:extLst>
              <a:ext uri="{FF2B5EF4-FFF2-40B4-BE49-F238E27FC236}">
                <a16:creationId xmlns:a16="http://schemas.microsoft.com/office/drawing/2014/main" id="{0AA1028D-EF25-5B52-5DDA-97D6FE788E41}"/>
              </a:ext>
            </a:extLst>
          </p:cNvPr>
          <p:cNvSpPr>
            <a:spLocks noGrp="1"/>
          </p:cNvSpPr>
          <p:nvPr>
            <p:ph sz="quarter" idx="10"/>
          </p:nvPr>
        </p:nvSpPr>
        <p:spPr/>
        <p:txBody>
          <a:bodyPr/>
          <a:lstStyle/>
          <a:p>
            <a:pPr algn="l">
              <a:buFont typeface="+mj-lt"/>
              <a:buAutoNum type="arabicPeriod"/>
            </a:pPr>
            <a:r>
              <a:rPr lang="en-IN" sz="1800" b="1" i="1" dirty="0">
                <a:solidFill>
                  <a:srgbClr val="0D0D0D"/>
                </a:solidFill>
                <a:effectLst/>
              </a:rPr>
              <a:t>Model Training:</a:t>
            </a:r>
            <a:endParaRPr lang="en-IN" sz="1800" b="0" i="1" dirty="0">
              <a:solidFill>
                <a:srgbClr val="0D0D0D"/>
              </a:solidFill>
              <a:effectLst/>
            </a:endParaRPr>
          </a:p>
          <a:p>
            <a:pPr marL="457200" lvl="1" indent="0" algn="l">
              <a:buNone/>
            </a:pPr>
            <a:r>
              <a:rPr lang="en-IN" sz="1800" b="0" i="1" dirty="0">
                <a:solidFill>
                  <a:srgbClr val="0D0D0D"/>
                </a:solidFill>
                <a:effectLst/>
              </a:rPr>
              <a:t> Train the GAN model on a high-performance computing (HPC) system using GPUs for accelerated training.</a:t>
            </a:r>
          </a:p>
          <a:p>
            <a:pPr algn="l">
              <a:buFont typeface="+mj-lt"/>
              <a:buAutoNum type="arabicPeriod"/>
            </a:pPr>
            <a:r>
              <a:rPr lang="en-IN" sz="1800" b="1" i="1" dirty="0">
                <a:solidFill>
                  <a:srgbClr val="0D0D0D"/>
                </a:solidFill>
                <a:effectLst/>
              </a:rPr>
              <a:t>Model Optimization:</a:t>
            </a:r>
            <a:endParaRPr lang="en-IN" sz="1800" b="0" i="1" dirty="0">
              <a:solidFill>
                <a:srgbClr val="0D0D0D"/>
              </a:solidFill>
              <a:effectLst/>
            </a:endParaRPr>
          </a:p>
          <a:p>
            <a:pPr marL="457200" lvl="1" indent="0" algn="l">
              <a:buNone/>
            </a:pPr>
            <a:r>
              <a:rPr lang="en-IN" sz="1800" b="0" i="1" dirty="0">
                <a:solidFill>
                  <a:srgbClr val="0D0D0D"/>
                </a:solidFill>
                <a:effectLst/>
              </a:rPr>
              <a:t> Optimize the trained model for inference speed and resource efficiency.</a:t>
            </a:r>
          </a:p>
          <a:p>
            <a:pPr algn="l">
              <a:buFont typeface="+mj-lt"/>
              <a:buAutoNum type="arabicPeriod"/>
            </a:pPr>
            <a:r>
              <a:rPr lang="en-IN" sz="1800" b="1" i="1" dirty="0">
                <a:solidFill>
                  <a:srgbClr val="0D0D0D"/>
                </a:solidFill>
                <a:effectLst/>
              </a:rPr>
              <a:t>Containerization:</a:t>
            </a:r>
            <a:endParaRPr lang="en-IN" sz="1800" b="0" i="1" dirty="0">
              <a:solidFill>
                <a:srgbClr val="0D0D0D"/>
              </a:solidFill>
              <a:effectLst/>
            </a:endParaRPr>
          </a:p>
          <a:p>
            <a:pPr marL="457200" lvl="1" indent="0" algn="l">
              <a:buNone/>
            </a:pPr>
            <a:r>
              <a:rPr lang="en-IN" sz="1800" b="0" i="1" dirty="0">
                <a:solidFill>
                  <a:srgbClr val="0D0D0D"/>
                </a:solidFill>
                <a:effectLst/>
              </a:rPr>
              <a:t> Package the optimized model into a Docker container for easy deployment and portability.</a:t>
            </a:r>
          </a:p>
          <a:p>
            <a:endParaRPr lang="en-IN" dirty="0"/>
          </a:p>
        </p:txBody>
      </p:sp>
    </p:spTree>
    <p:extLst>
      <p:ext uri="{BB962C8B-B14F-4D97-AF65-F5344CB8AC3E}">
        <p14:creationId xmlns:p14="http://schemas.microsoft.com/office/powerpoint/2010/main" val="3062030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E57E-72D5-38A5-542C-05A6B47B0A0B}"/>
              </a:ext>
            </a:extLst>
          </p:cNvPr>
          <p:cNvSpPr>
            <a:spLocks noGrp="1"/>
          </p:cNvSpPr>
          <p:nvPr>
            <p:ph type="title"/>
          </p:nvPr>
        </p:nvSpPr>
        <p:spPr/>
        <p:txBody>
          <a:bodyPr/>
          <a:lstStyle/>
          <a:p>
            <a:r>
              <a:rPr lang="en-US" sz="3200" i="1" u="sng" dirty="0">
                <a:solidFill>
                  <a:schemeClr val="tx1"/>
                </a:solidFill>
              </a:rPr>
              <a:t>DEPLOYMENT:</a:t>
            </a:r>
            <a:endParaRPr lang="en-IN" sz="3200" dirty="0"/>
          </a:p>
        </p:txBody>
      </p:sp>
      <p:sp>
        <p:nvSpPr>
          <p:cNvPr id="3" name="Content Placeholder 2">
            <a:extLst>
              <a:ext uri="{FF2B5EF4-FFF2-40B4-BE49-F238E27FC236}">
                <a16:creationId xmlns:a16="http://schemas.microsoft.com/office/drawing/2014/main" id="{3E02984D-152E-0764-AC3F-4FEF022C6A32}"/>
              </a:ext>
            </a:extLst>
          </p:cNvPr>
          <p:cNvSpPr>
            <a:spLocks noGrp="1"/>
          </p:cNvSpPr>
          <p:nvPr>
            <p:ph sz="quarter" idx="10"/>
          </p:nvPr>
        </p:nvSpPr>
        <p:spPr/>
        <p:txBody>
          <a:bodyPr/>
          <a:lstStyle/>
          <a:p>
            <a:pPr marL="0" indent="0" algn="l">
              <a:buNone/>
            </a:pPr>
            <a:r>
              <a:rPr lang="en-US" sz="1800" b="1" i="1" dirty="0">
                <a:solidFill>
                  <a:srgbClr val="0D0D0D"/>
                </a:solidFill>
                <a:effectLst/>
              </a:rPr>
              <a:t>4.Deployment Platform:</a:t>
            </a:r>
            <a:endParaRPr lang="en-US" sz="1800" b="0" i="1" dirty="0">
              <a:solidFill>
                <a:srgbClr val="0D0D0D"/>
              </a:solidFill>
              <a:effectLst/>
            </a:endParaRPr>
          </a:p>
          <a:p>
            <a:pPr marL="457200" lvl="1" indent="0" algn="l">
              <a:buNone/>
            </a:pPr>
            <a:r>
              <a:rPr lang="en-US" sz="1800" b="0" i="1" dirty="0">
                <a:solidFill>
                  <a:srgbClr val="0D0D0D"/>
                </a:solidFill>
                <a:effectLst/>
              </a:rPr>
              <a:t> Choose a deployment platform such as cloud services (e.g., AWS, Azure) or on-premises servers.</a:t>
            </a:r>
          </a:p>
          <a:p>
            <a:pPr marL="0" indent="0" algn="l">
              <a:buNone/>
            </a:pPr>
            <a:r>
              <a:rPr lang="en-US" sz="1800" b="1" i="1" dirty="0">
                <a:solidFill>
                  <a:srgbClr val="0D0D0D"/>
                </a:solidFill>
                <a:effectLst/>
              </a:rPr>
              <a:t>5.Scalability Considerations:</a:t>
            </a:r>
            <a:endParaRPr lang="en-US" sz="1800" b="0" i="1" dirty="0">
              <a:solidFill>
                <a:srgbClr val="0D0D0D"/>
              </a:solidFill>
              <a:effectLst/>
            </a:endParaRPr>
          </a:p>
          <a:p>
            <a:pPr marL="457200" lvl="1" indent="0" algn="l">
              <a:buNone/>
            </a:pPr>
            <a:r>
              <a:rPr lang="en-US" sz="1800" b="0" i="1" dirty="0">
                <a:solidFill>
                  <a:srgbClr val="0D0D0D"/>
                </a:solidFill>
                <a:effectLst/>
              </a:rPr>
              <a:t> Ensure the deployment infrastructure can handle varying workloads and scale horizontally if needed.</a:t>
            </a:r>
          </a:p>
          <a:p>
            <a:pPr marL="0" indent="0" algn="l">
              <a:buNone/>
            </a:pPr>
            <a:r>
              <a:rPr lang="en-US" sz="1800" b="1" i="1" dirty="0">
                <a:solidFill>
                  <a:srgbClr val="0D0D0D"/>
                </a:solidFill>
                <a:effectLst/>
              </a:rPr>
              <a:t>6.API Integration (Optional):</a:t>
            </a:r>
            <a:endParaRPr lang="en-US" sz="1800" b="0" i="1" dirty="0">
              <a:solidFill>
                <a:srgbClr val="0D0D0D"/>
              </a:solidFill>
              <a:effectLst/>
            </a:endParaRPr>
          </a:p>
          <a:p>
            <a:pPr marL="742950" lvl="1" indent="-285750" algn="l">
              <a:buFont typeface="+mj-lt"/>
              <a:buAutoNum type="arabicPeriod"/>
            </a:pPr>
            <a:r>
              <a:rPr lang="en-US" sz="1800" b="0" i="1" dirty="0">
                <a:solidFill>
                  <a:srgbClr val="0D0D0D"/>
                </a:solidFill>
                <a:effectLst/>
              </a:rPr>
              <a:t>Expose the GAN model through an API for seamless integration with other systems or applications.</a:t>
            </a:r>
          </a:p>
          <a:p>
            <a:pPr marL="0" indent="0">
              <a:buNone/>
            </a:pPr>
            <a:endParaRPr lang="en-IN" dirty="0"/>
          </a:p>
        </p:txBody>
      </p:sp>
    </p:spTree>
    <p:extLst>
      <p:ext uri="{BB962C8B-B14F-4D97-AF65-F5344CB8AC3E}">
        <p14:creationId xmlns:p14="http://schemas.microsoft.com/office/powerpoint/2010/main" val="2563591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87FF-1701-EDD7-3094-48CE5E8D895B}"/>
              </a:ext>
            </a:extLst>
          </p:cNvPr>
          <p:cNvSpPr>
            <a:spLocks noGrp="1"/>
          </p:cNvSpPr>
          <p:nvPr>
            <p:ph type="title"/>
          </p:nvPr>
        </p:nvSpPr>
        <p:spPr/>
        <p:txBody>
          <a:bodyPr/>
          <a:lstStyle/>
          <a:p>
            <a:r>
              <a:rPr lang="en-US" sz="3200" i="1" u="sng" dirty="0">
                <a:solidFill>
                  <a:schemeClr val="tx1"/>
                </a:solidFill>
              </a:rPr>
              <a:t>DEPLOYMENT:</a:t>
            </a:r>
            <a:endParaRPr lang="en-IN" sz="3200" dirty="0"/>
          </a:p>
        </p:txBody>
      </p:sp>
      <p:sp>
        <p:nvSpPr>
          <p:cNvPr id="3" name="Content Placeholder 2">
            <a:extLst>
              <a:ext uri="{FF2B5EF4-FFF2-40B4-BE49-F238E27FC236}">
                <a16:creationId xmlns:a16="http://schemas.microsoft.com/office/drawing/2014/main" id="{16F589F0-3A7B-BB53-F5CE-546581F3A3AB}"/>
              </a:ext>
            </a:extLst>
          </p:cNvPr>
          <p:cNvSpPr>
            <a:spLocks noGrp="1"/>
          </p:cNvSpPr>
          <p:nvPr>
            <p:ph sz="quarter" idx="10"/>
          </p:nvPr>
        </p:nvSpPr>
        <p:spPr/>
        <p:txBody>
          <a:bodyPr>
            <a:normAutofit lnSpcReduction="10000"/>
          </a:bodyPr>
          <a:lstStyle/>
          <a:p>
            <a:pPr marL="0" indent="0">
              <a:buNone/>
            </a:pPr>
            <a:r>
              <a:rPr lang="en-US" sz="1700" b="1" i="1" dirty="0">
                <a:solidFill>
                  <a:srgbClr val="0D0D0D"/>
                </a:solidFill>
                <a:effectLst/>
              </a:rPr>
              <a:t>7.</a:t>
            </a:r>
            <a:r>
              <a:rPr lang="en-US" sz="1800" b="1" i="1" dirty="0">
                <a:solidFill>
                  <a:srgbClr val="0D0D0D"/>
                </a:solidFill>
                <a:effectLst/>
              </a:rPr>
              <a:t>Monitoring and Maintenance</a:t>
            </a:r>
            <a:r>
              <a:rPr lang="en-US" sz="1700" b="1" i="1" dirty="0">
                <a:solidFill>
                  <a:srgbClr val="0D0D0D"/>
                </a:solidFill>
                <a:effectLst/>
              </a:rPr>
              <a:t>:</a:t>
            </a:r>
            <a:endParaRPr lang="en-US" sz="1700" i="1" dirty="0">
              <a:solidFill>
                <a:srgbClr val="0D0D0D"/>
              </a:solidFill>
            </a:endParaRPr>
          </a:p>
          <a:p>
            <a:pPr marL="0" indent="0">
              <a:buNone/>
            </a:pPr>
            <a:r>
              <a:rPr lang="en-US" sz="1600" b="0" i="1" dirty="0">
                <a:solidFill>
                  <a:srgbClr val="0D0D0D"/>
                </a:solidFill>
                <a:effectLst/>
              </a:rPr>
              <a:t>       </a:t>
            </a:r>
            <a:r>
              <a:rPr lang="en-US" sz="1700" b="0" i="1" dirty="0">
                <a:solidFill>
                  <a:srgbClr val="0D0D0D"/>
                </a:solidFill>
                <a:effectLst/>
              </a:rPr>
              <a:t>Implement monitoring tools to track model performance and resource </a:t>
            </a:r>
            <a:r>
              <a:rPr lang="en-US" sz="1700" b="0" i="1" dirty="0" err="1">
                <a:solidFill>
                  <a:srgbClr val="0D0D0D"/>
                </a:solidFill>
                <a:effectLst/>
              </a:rPr>
              <a:t>utilization.Regularly</a:t>
            </a:r>
            <a:r>
              <a:rPr lang="en-US" sz="1700" b="0" i="1" dirty="0">
                <a:solidFill>
                  <a:srgbClr val="0D0D0D"/>
                </a:solidFill>
                <a:effectLst/>
              </a:rPr>
              <a:t> update the deployed model with improvements or new versions as needed.</a:t>
            </a:r>
          </a:p>
          <a:p>
            <a:pPr marL="0" indent="0" algn="l">
              <a:buNone/>
            </a:pPr>
            <a:r>
              <a:rPr lang="en-US" sz="1700" b="1" i="1" dirty="0">
                <a:solidFill>
                  <a:srgbClr val="0D0D0D"/>
                </a:solidFill>
                <a:effectLst/>
              </a:rPr>
              <a:t>8.Security Considerations:</a:t>
            </a:r>
          </a:p>
          <a:p>
            <a:pPr marL="0" indent="0" algn="l">
              <a:buNone/>
            </a:pPr>
            <a:r>
              <a:rPr lang="en-US" sz="1700" b="0" i="1" dirty="0">
                <a:solidFill>
                  <a:srgbClr val="0D0D0D"/>
                </a:solidFill>
                <a:effectLst/>
              </a:rPr>
              <a:t>      Implement security measures such as access control and encryption to protect the deployed model and data.</a:t>
            </a:r>
          </a:p>
          <a:p>
            <a:pPr marL="0" indent="0" algn="l">
              <a:buNone/>
            </a:pPr>
            <a:r>
              <a:rPr lang="en-US" sz="1700" b="1" i="1" dirty="0">
                <a:solidFill>
                  <a:srgbClr val="0D0D0D"/>
                </a:solidFill>
                <a:effectLst/>
              </a:rPr>
              <a:t>9.Testing and Validation:</a:t>
            </a:r>
            <a:endParaRPr lang="en-US" sz="1700" b="0" i="1" dirty="0">
              <a:solidFill>
                <a:srgbClr val="0D0D0D"/>
              </a:solidFill>
              <a:effectLst/>
            </a:endParaRPr>
          </a:p>
          <a:p>
            <a:pPr marL="457200" lvl="1" indent="0" algn="l">
              <a:buNone/>
            </a:pPr>
            <a:r>
              <a:rPr lang="en-US" sz="1700" b="0" i="1" dirty="0">
                <a:solidFill>
                  <a:srgbClr val="0D0D0D"/>
                </a:solidFill>
                <a:effectLst/>
              </a:rPr>
              <a:t> Conduct thorough testing to ensure the deployed model performs as expected in a production environment.</a:t>
            </a:r>
          </a:p>
          <a:p>
            <a:endParaRPr lang="en-IN" dirty="0"/>
          </a:p>
        </p:txBody>
      </p:sp>
    </p:spTree>
    <p:extLst>
      <p:ext uri="{BB962C8B-B14F-4D97-AF65-F5344CB8AC3E}">
        <p14:creationId xmlns:p14="http://schemas.microsoft.com/office/powerpoint/2010/main" val="52222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5534-FD34-D324-F04B-39B9A909D8B5}"/>
              </a:ext>
            </a:extLst>
          </p:cNvPr>
          <p:cNvSpPr>
            <a:spLocks noGrp="1"/>
          </p:cNvSpPr>
          <p:nvPr>
            <p:ph type="title"/>
          </p:nvPr>
        </p:nvSpPr>
        <p:spPr/>
        <p:txBody>
          <a:bodyPr/>
          <a:lstStyle/>
          <a:p>
            <a:r>
              <a:rPr lang="en-US" sz="3200" i="1" dirty="0">
                <a:solidFill>
                  <a:schemeClr val="tx1"/>
                </a:solidFill>
              </a:rPr>
              <a:t>RESULT:</a:t>
            </a:r>
            <a:endParaRPr lang="en-IN" sz="3200" i="1" dirty="0">
              <a:solidFill>
                <a:schemeClr val="tx1"/>
              </a:solidFill>
            </a:endParaRPr>
          </a:p>
        </p:txBody>
      </p:sp>
      <p:pic>
        <p:nvPicPr>
          <p:cNvPr id="10" name="Content Placeholder 9">
            <a:extLst>
              <a:ext uri="{FF2B5EF4-FFF2-40B4-BE49-F238E27FC236}">
                <a16:creationId xmlns:a16="http://schemas.microsoft.com/office/drawing/2014/main" id="{9B17F0FD-7C32-0908-244F-AA17348C0DAE}"/>
              </a:ext>
            </a:extLst>
          </p:cNvPr>
          <p:cNvPicPr>
            <a:picLocks noGrp="1" noChangeAspect="1"/>
          </p:cNvPicPr>
          <p:nvPr>
            <p:ph sz="quarter" idx="10"/>
          </p:nvPr>
        </p:nvPicPr>
        <p:blipFill>
          <a:blip r:embed="rId2"/>
          <a:stretch>
            <a:fillRect/>
          </a:stretch>
        </p:blipFill>
        <p:spPr>
          <a:xfrm>
            <a:off x="847725" y="1426847"/>
            <a:ext cx="10186278" cy="4750116"/>
          </a:xfrm>
        </p:spPr>
      </p:pic>
    </p:spTree>
    <p:extLst>
      <p:ext uri="{BB962C8B-B14F-4D97-AF65-F5344CB8AC3E}">
        <p14:creationId xmlns:p14="http://schemas.microsoft.com/office/powerpoint/2010/main" val="473418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81F7-7EBF-0985-E3F4-EAA1F81C490B}"/>
              </a:ext>
            </a:extLst>
          </p:cNvPr>
          <p:cNvSpPr>
            <a:spLocks noGrp="1"/>
          </p:cNvSpPr>
          <p:nvPr>
            <p:ph type="title"/>
          </p:nvPr>
        </p:nvSpPr>
        <p:spPr>
          <a:xfrm>
            <a:off x="846944" y="681037"/>
            <a:ext cx="10515600" cy="583800"/>
          </a:xfrm>
        </p:spPr>
        <p:txBody>
          <a:bodyPr/>
          <a:lstStyle/>
          <a:p>
            <a:r>
              <a:rPr lang="en-US" sz="3200" i="1" dirty="0">
                <a:solidFill>
                  <a:schemeClr val="tx1"/>
                </a:solidFill>
              </a:rPr>
              <a:t>RESULT:</a:t>
            </a:r>
            <a:endParaRPr lang="en-IN" sz="3200" dirty="0"/>
          </a:p>
        </p:txBody>
      </p:sp>
      <p:pic>
        <p:nvPicPr>
          <p:cNvPr id="5" name="Content Placeholder 4">
            <a:extLst>
              <a:ext uri="{FF2B5EF4-FFF2-40B4-BE49-F238E27FC236}">
                <a16:creationId xmlns:a16="http://schemas.microsoft.com/office/drawing/2014/main" id="{C396F890-2C86-A1E3-A05B-B338E4C690A8}"/>
              </a:ext>
            </a:extLst>
          </p:cNvPr>
          <p:cNvPicPr>
            <a:picLocks noGrp="1" noChangeAspect="1"/>
          </p:cNvPicPr>
          <p:nvPr>
            <p:ph sz="quarter" idx="10"/>
          </p:nvPr>
        </p:nvPicPr>
        <p:blipFill>
          <a:blip r:embed="rId2"/>
          <a:stretch>
            <a:fillRect/>
          </a:stretch>
        </p:blipFill>
        <p:spPr>
          <a:xfrm>
            <a:off x="2244008" y="1624519"/>
            <a:ext cx="7703983" cy="4387074"/>
          </a:xfrm>
        </p:spPr>
      </p:pic>
    </p:spTree>
    <p:extLst>
      <p:ext uri="{BB962C8B-B14F-4D97-AF65-F5344CB8AC3E}">
        <p14:creationId xmlns:p14="http://schemas.microsoft.com/office/powerpoint/2010/main" val="379447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486E-7F10-70FA-6CC4-3408AC43BB3A}"/>
              </a:ext>
            </a:extLst>
          </p:cNvPr>
          <p:cNvSpPr>
            <a:spLocks noGrp="1"/>
          </p:cNvSpPr>
          <p:nvPr>
            <p:ph type="title"/>
          </p:nvPr>
        </p:nvSpPr>
        <p:spPr/>
        <p:txBody>
          <a:bodyPr/>
          <a:lstStyle/>
          <a:p>
            <a:r>
              <a:rPr lang="en-US" sz="3200" i="1" u="sng" dirty="0">
                <a:solidFill>
                  <a:schemeClr val="tx1"/>
                </a:solidFill>
              </a:rPr>
              <a:t>CONCLUSION:</a:t>
            </a:r>
            <a:endParaRPr lang="en-IN" sz="3200" i="1" u="sng" dirty="0">
              <a:solidFill>
                <a:schemeClr val="tx1"/>
              </a:solidFill>
            </a:endParaRPr>
          </a:p>
        </p:txBody>
      </p:sp>
      <p:sp>
        <p:nvSpPr>
          <p:cNvPr id="3" name="Content Placeholder 2">
            <a:extLst>
              <a:ext uri="{FF2B5EF4-FFF2-40B4-BE49-F238E27FC236}">
                <a16:creationId xmlns:a16="http://schemas.microsoft.com/office/drawing/2014/main" id="{C6053D02-0AEE-30E1-9E88-BFAD4B89ED6D}"/>
              </a:ext>
            </a:extLst>
          </p:cNvPr>
          <p:cNvSpPr>
            <a:spLocks noGrp="1"/>
          </p:cNvSpPr>
          <p:nvPr>
            <p:ph sz="quarter" idx="10"/>
          </p:nvPr>
        </p:nvSpPr>
        <p:spPr/>
        <p:txBody>
          <a:bodyPr/>
          <a:lstStyle/>
          <a:p>
            <a:pPr marL="0" indent="0">
              <a:buNone/>
            </a:pPr>
            <a:r>
              <a:rPr lang="en-US" b="0" i="0" dirty="0">
                <a:solidFill>
                  <a:srgbClr val="0D0D0D"/>
                </a:solidFill>
                <a:effectLst/>
              </a:rPr>
              <a:t>        </a:t>
            </a:r>
            <a:r>
              <a:rPr lang="en-US" sz="1800" b="0" i="1" dirty="0">
                <a:solidFill>
                  <a:srgbClr val="0D0D0D"/>
                </a:solidFill>
                <a:effectLst/>
              </a:rPr>
              <a:t>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lang="en-IN" sz="1800" i="1" dirty="0"/>
          </a:p>
        </p:txBody>
      </p:sp>
    </p:spTree>
    <p:extLst>
      <p:ext uri="{BB962C8B-B14F-4D97-AF65-F5344CB8AC3E}">
        <p14:creationId xmlns:p14="http://schemas.microsoft.com/office/powerpoint/2010/main" val="298510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AE0D-8F9D-C89E-517B-704F82E60F11}"/>
              </a:ext>
            </a:extLst>
          </p:cNvPr>
          <p:cNvSpPr>
            <a:spLocks noGrp="1"/>
          </p:cNvSpPr>
          <p:nvPr>
            <p:ph type="title"/>
          </p:nvPr>
        </p:nvSpPr>
        <p:spPr/>
        <p:txBody>
          <a:bodyPr/>
          <a:lstStyle/>
          <a:p>
            <a:r>
              <a:rPr lang="en-US" sz="3200" i="1" u="sng" dirty="0">
                <a:solidFill>
                  <a:schemeClr val="tx1"/>
                </a:solidFill>
              </a:rPr>
              <a:t>REFERENCES:</a:t>
            </a:r>
            <a:endParaRPr lang="en-IN" sz="3200" i="1" u="sng" dirty="0">
              <a:solidFill>
                <a:schemeClr val="tx1"/>
              </a:solidFill>
            </a:endParaRPr>
          </a:p>
        </p:txBody>
      </p:sp>
      <p:sp>
        <p:nvSpPr>
          <p:cNvPr id="3" name="Content Placeholder 2">
            <a:extLst>
              <a:ext uri="{FF2B5EF4-FFF2-40B4-BE49-F238E27FC236}">
                <a16:creationId xmlns:a16="http://schemas.microsoft.com/office/drawing/2014/main" id="{C4C7285B-690B-EB7E-209E-A5E2EAFB1E6F}"/>
              </a:ext>
            </a:extLst>
          </p:cNvPr>
          <p:cNvSpPr>
            <a:spLocks noGrp="1"/>
          </p:cNvSpPr>
          <p:nvPr>
            <p:ph sz="quarter" idx="10"/>
          </p:nvPr>
        </p:nvSpPr>
        <p:spPr/>
        <p:txBody>
          <a:bodyPr>
            <a:normAutofit fontScale="92500" lnSpcReduction="10000"/>
          </a:bodyPr>
          <a:lstStyle/>
          <a:p>
            <a:pPr algn="l">
              <a:buFont typeface="+mj-lt"/>
              <a:buAutoNum type="arabicPeriod"/>
            </a:pPr>
            <a:r>
              <a:rPr lang="en-IN" sz="1800" b="0" i="1" dirty="0">
                <a:solidFill>
                  <a:srgbClr val="0D0D0D"/>
                </a:solidFill>
                <a:effectLst/>
              </a:rPr>
              <a:t>Goodfellow et al., 2014. "Generative adversarial nets."</a:t>
            </a:r>
          </a:p>
          <a:p>
            <a:pPr algn="l">
              <a:buFont typeface="+mj-lt"/>
              <a:buAutoNum type="arabicPeriod"/>
            </a:pPr>
            <a:r>
              <a:rPr lang="en-IN" sz="1800" b="0" i="1" dirty="0">
                <a:solidFill>
                  <a:srgbClr val="0D0D0D"/>
                </a:solidFill>
                <a:effectLst/>
              </a:rPr>
              <a:t>Radford et al., 2015. "Unsupervised representation learning with deep convolutional GANs."</a:t>
            </a:r>
          </a:p>
          <a:p>
            <a:pPr algn="l">
              <a:buFont typeface="+mj-lt"/>
              <a:buAutoNum type="arabicPeriod"/>
            </a:pPr>
            <a:r>
              <a:rPr lang="en-IN" sz="1800" b="0" i="1" dirty="0" err="1">
                <a:solidFill>
                  <a:srgbClr val="0D0D0D"/>
                </a:solidFill>
                <a:effectLst/>
              </a:rPr>
              <a:t>Odena</a:t>
            </a:r>
            <a:r>
              <a:rPr lang="en-IN" sz="1800" b="0" i="1" dirty="0">
                <a:solidFill>
                  <a:srgbClr val="0D0D0D"/>
                </a:solidFill>
                <a:effectLst/>
              </a:rPr>
              <a:t> et al., 2017. "Conditional image synthesis with auxiliary classifier GANs."</a:t>
            </a:r>
          </a:p>
          <a:p>
            <a:pPr algn="l">
              <a:buFont typeface="+mj-lt"/>
              <a:buAutoNum type="arabicPeriod"/>
            </a:pPr>
            <a:r>
              <a:rPr lang="en-IN" sz="1800" b="0" i="1" dirty="0">
                <a:solidFill>
                  <a:srgbClr val="0D0D0D"/>
                </a:solidFill>
                <a:effectLst/>
              </a:rPr>
              <a:t>Zhang et al., 2018. "</a:t>
            </a:r>
            <a:r>
              <a:rPr lang="en-IN" sz="1800" b="0" i="1" dirty="0" err="1">
                <a:solidFill>
                  <a:srgbClr val="0D0D0D"/>
                </a:solidFill>
                <a:effectLst/>
              </a:rPr>
              <a:t>StackGAN</a:t>
            </a:r>
            <a:r>
              <a:rPr lang="en-IN" sz="1800" b="0" i="1" dirty="0">
                <a:solidFill>
                  <a:srgbClr val="0D0D0D"/>
                </a:solidFill>
                <a:effectLst/>
              </a:rPr>
              <a:t>++: Realistic image synthesis with stacked GANs."</a:t>
            </a:r>
          </a:p>
          <a:p>
            <a:pPr algn="l">
              <a:buFont typeface="+mj-lt"/>
              <a:buAutoNum type="arabicPeriod"/>
            </a:pPr>
            <a:r>
              <a:rPr lang="en-IN" sz="1800" b="0" i="1" dirty="0">
                <a:solidFill>
                  <a:srgbClr val="0D0D0D"/>
                </a:solidFill>
                <a:effectLst/>
              </a:rPr>
              <a:t>Isola et al., 2017. "Image-to-image translation with conditional adversarial networks."</a:t>
            </a:r>
          </a:p>
          <a:p>
            <a:pPr algn="l"/>
            <a:r>
              <a:rPr lang="en-IN" sz="1800" b="0" i="1" dirty="0">
                <a:solidFill>
                  <a:srgbClr val="0D0D0D"/>
                </a:solidFill>
                <a:effectLst/>
              </a:rPr>
              <a:t>These references provide foundational knowledge and research insights into leveraging GANs for handwritten model generation and image synthesis, supporting the development of the proposed solution.</a:t>
            </a:r>
          </a:p>
          <a:p>
            <a:endParaRPr lang="en-IN" dirty="0"/>
          </a:p>
        </p:txBody>
      </p:sp>
    </p:spTree>
    <p:extLst>
      <p:ext uri="{BB962C8B-B14F-4D97-AF65-F5344CB8AC3E}">
        <p14:creationId xmlns:p14="http://schemas.microsoft.com/office/powerpoint/2010/main" val="16998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39CCDE-BD88-7DCA-DB7B-0C165EBA2AD4}"/>
              </a:ext>
            </a:extLst>
          </p:cNvPr>
          <p:cNvSpPr>
            <a:spLocks noGrp="1"/>
          </p:cNvSpPr>
          <p:nvPr>
            <p:ph type="title"/>
          </p:nvPr>
        </p:nvSpPr>
        <p:spPr>
          <a:xfrm>
            <a:off x="838200" y="681037"/>
            <a:ext cx="10515600" cy="768384"/>
          </a:xfrm>
        </p:spPr>
        <p:txBody>
          <a:bodyPr/>
          <a:lstStyle/>
          <a:p>
            <a:r>
              <a:rPr lang="en-US" sz="3200" i="1" u="sng" dirty="0">
                <a:solidFill>
                  <a:schemeClr val="tx1"/>
                </a:solidFill>
              </a:rPr>
              <a:t>OUTLINE:</a:t>
            </a:r>
            <a:endParaRPr lang="en-IN" sz="3200" i="1" u="sng" dirty="0">
              <a:solidFill>
                <a:schemeClr val="tx1"/>
              </a:solidFill>
            </a:endParaRPr>
          </a:p>
        </p:txBody>
      </p:sp>
      <p:sp>
        <p:nvSpPr>
          <p:cNvPr id="4" name="TextBox 3">
            <a:extLst>
              <a:ext uri="{FF2B5EF4-FFF2-40B4-BE49-F238E27FC236}">
                <a16:creationId xmlns:a16="http://schemas.microsoft.com/office/drawing/2014/main" id="{3F659CF0-F2E3-9D6D-9B58-3689491C3AED}"/>
              </a:ext>
            </a:extLst>
          </p:cNvPr>
          <p:cNvSpPr txBox="1"/>
          <p:nvPr/>
        </p:nvSpPr>
        <p:spPr>
          <a:xfrm>
            <a:off x="1699099" y="2363139"/>
            <a:ext cx="9053208" cy="2246769"/>
          </a:xfrm>
          <a:prstGeom prst="rect">
            <a:avLst/>
          </a:prstGeom>
          <a:noFill/>
        </p:spPr>
        <p:txBody>
          <a:bodyPr wrap="square" rtlCol="0">
            <a:spAutoFit/>
          </a:bodyPr>
          <a:lstStyle/>
          <a:p>
            <a:r>
              <a:rPr lang="en-US" sz="2000" dirty="0"/>
              <a:t>          </a:t>
            </a:r>
            <a:r>
              <a:rPr lang="en-US" sz="2000" i="1" dirty="0"/>
              <a:t>Problem Statement</a:t>
            </a:r>
          </a:p>
          <a:p>
            <a:r>
              <a:rPr lang="en-US" sz="2000" b="1" i="1" dirty="0"/>
              <a:t>          </a:t>
            </a:r>
            <a:r>
              <a:rPr lang="en-US" sz="2000" i="1" dirty="0"/>
              <a:t>Proposed System/Solution</a:t>
            </a:r>
          </a:p>
          <a:p>
            <a:r>
              <a:rPr lang="en-US" sz="2000" b="1" i="1" dirty="0"/>
              <a:t>          </a:t>
            </a:r>
            <a:r>
              <a:rPr lang="en-US" sz="2000" i="1" dirty="0"/>
              <a:t>System Development Approach</a:t>
            </a:r>
          </a:p>
          <a:p>
            <a:r>
              <a:rPr lang="en-US" sz="2000" b="1" i="1" dirty="0"/>
              <a:t>          </a:t>
            </a:r>
            <a:r>
              <a:rPr lang="en-US" sz="2000" i="1" dirty="0"/>
              <a:t>Algorithm and Deployment</a:t>
            </a:r>
          </a:p>
          <a:p>
            <a:r>
              <a:rPr lang="en-US" sz="2000" i="1" dirty="0"/>
              <a:t>          Result</a:t>
            </a:r>
          </a:p>
          <a:p>
            <a:r>
              <a:rPr lang="en-US" sz="2000" i="1" dirty="0"/>
              <a:t>          Conclusion</a:t>
            </a:r>
          </a:p>
          <a:p>
            <a:r>
              <a:rPr lang="en-US" sz="2000" i="1" dirty="0"/>
              <a:t>          References</a:t>
            </a:r>
            <a:endParaRPr lang="en-IN" sz="2000" i="1" dirty="0"/>
          </a:p>
        </p:txBody>
      </p:sp>
      <p:sp>
        <p:nvSpPr>
          <p:cNvPr id="7" name="Arrow: Chevron 6">
            <a:extLst>
              <a:ext uri="{FF2B5EF4-FFF2-40B4-BE49-F238E27FC236}">
                <a16:creationId xmlns:a16="http://schemas.microsoft.com/office/drawing/2014/main" id="{042A1B80-4461-EC58-EA64-92178B66EA1C}"/>
              </a:ext>
            </a:extLst>
          </p:cNvPr>
          <p:cNvSpPr/>
          <p:nvPr/>
        </p:nvSpPr>
        <p:spPr>
          <a:xfrm flipV="1">
            <a:off x="2086582" y="2786693"/>
            <a:ext cx="359924" cy="145915"/>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D194DE73-D6CC-0BC5-098E-81B66A240375}"/>
              </a:ext>
            </a:extLst>
          </p:cNvPr>
          <p:cNvSpPr/>
          <p:nvPr/>
        </p:nvSpPr>
        <p:spPr>
          <a:xfrm>
            <a:off x="2086582" y="3097704"/>
            <a:ext cx="359924" cy="145915"/>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E5A7BF4E-DBCB-0155-2D8C-903486816A27}"/>
              </a:ext>
            </a:extLst>
          </p:cNvPr>
          <p:cNvSpPr/>
          <p:nvPr/>
        </p:nvSpPr>
        <p:spPr>
          <a:xfrm>
            <a:off x="2075233" y="3690829"/>
            <a:ext cx="359924" cy="145915"/>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CA0479B4-06BC-48A6-5673-E6F8BBB2F4F3}"/>
              </a:ext>
            </a:extLst>
          </p:cNvPr>
          <p:cNvSpPr/>
          <p:nvPr/>
        </p:nvSpPr>
        <p:spPr>
          <a:xfrm>
            <a:off x="2075233" y="2486700"/>
            <a:ext cx="359924" cy="134897"/>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32CBD071-2C5E-9D91-CC98-CBC02598CE2C}"/>
              </a:ext>
            </a:extLst>
          </p:cNvPr>
          <p:cNvSpPr/>
          <p:nvPr/>
        </p:nvSpPr>
        <p:spPr>
          <a:xfrm>
            <a:off x="2075233" y="4347084"/>
            <a:ext cx="359924" cy="145915"/>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3" name="Arrow: Chevron 12">
            <a:extLst>
              <a:ext uri="{FF2B5EF4-FFF2-40B4-BE49-F238E27FC236}">
                <a16:creationId xmlns:a16="http://schemas.microsoft.com/office/drawing/2014/main" id="{AD5B52EC-C3B2-A2B9-AD75-4DADB13F3A08}"/>
              </a:ext>
            </a:extLst>
          </p:cNvPr>
          <p:cNvSpPr/>
          <p:nvPr/>
        </p:nvSpPr>
        <p:spPr>
          <a:xfrm>
            <a:off x="2086582" y="3407429"/>
            <a:ext cx="359924" cy="145915"/>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4" name="Arrow: Chevron 13">
            <a:extLst>
              <a:ext uri="{FF2B5EF4-FFF2-40B4-BE49-F238E27FC236}">
                <a16:creationId xmlns:a16="http://schemas.microsoft.com/office/drawing/2014/main" id="{0ACFF6C8-8B0A-485C-AE55-139644D22865}"/>
              </a:ext>
            </a:extLst>
          </p:cNvPr>
          <p:cNvSpPr/>
          <p:nvPr/>
        </p:nvSpPr>
        <p:spPr>
          <a:xfrm>
            <a:off x="2086582" y="4000554"/>
            <a:ext cx="359924" cy="145915"/>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 </a:t>
            </a:r>
            <a:endParaRPr lang="en-IN" dirty="0">
              <a:solidFill>
                <a:schemeClr val="tx1"/>
              </a:solidFill>
            </a:endParaRPr>
          </a:p>
        </p:txBody>
      </p:sp>
    </p:spTree>
    <p:extLst>
      <p:ext uri="{BB962C8B-B14F-4D97-AF65-F5344CB8AC3E}">
        <p14:creationId xmlns:p14="http://schemas.microsoft.com/office/powerpoint/2010/main" val="234823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4332-E777-19BF-9706-20E0FA9A64E4}"/>
              </a:ext>
            </a:extLst>
          </p:cNvPr>
          <p:cNvSpPr>
            <a:spLocks noGrp="1"/>
          </p:cNvSpPr>
          <p:nvPr>
            <p:ph type="title"/>
          </p:nvPr>
        </p:nvSpPr>
        <p:spPr/>
        <p:txBody>
          <a:bodyPr/>
          <a:lstStyle/>
          <a:p>
            <a:r>
              <a:rPr lang="en-US" sz="3200" i="1" u="sng" dirty="0">
                <a:solidFill>
                  <a:schemeClr val="tx1"/>
                </a:solidFill>
              </a:rPr>
              <a:t>PROBLEM STATEMENT:</a:t>
            </a:r>
            <a:endParaRPr lang="en-IN" sz="3200" i="1" u="sng" dirty="0">
              <a:solidFill>
                <a:schemeClr val="tx1"/>
              </a:solidFill>
            </a:endParaRPr>
          </a:p>
        </p:txBody>
      </p:sp>
      <p:sp>
        <p:nvSpPr>
          <p:cNvPr id="3" name="Content Placeholder 2">
            <a:extLst>
              <a:ext uri="{FF2B5EF4-FFF2-40B4-BE49-F238E27FC236}">
                <a16:creationId xmlns:a16="http://schemas.microsoft.com/office/drawing/2014/main" id="{127AB673-E285-45CD-6E3C-2D58E8BDAB3A}"/>
              </a:ext>
            </a:extLst>
          </p:cNvPr>
          <p:cNvSpPr>
            <a:spLocks noGrp="1"/>
          </p:cNvSpPr>
          <p:nvPr>
            <p:ph sz="quarter" idx="10"/>
          </p:nvPr>
        </p:nvSpPr>
        <p:spPr/>
        <p:txBody>
          <a:bodyPr>
            <a:normAutofit lnSpcReduction="10000"/>
          </a:bodyPr>
          <a:lstStyle/>
          <a:p>
            <a:pPr marL="0" indent="0">
              <a:buNone/>
            </a:pPr>
            <a:r>
              <a:rPr lang="en-US" sz="2000" i="1" dirty="0"/>
              <a:t>            </a:t>
            </a:r>
          </a:p>
          <a:p>
            <a:pPr marL="0" indent="0">
              <a:buNone/>
            </a:pPr>
            <a:r>
              <a:rPr lang="en-US" sz="2000" i="1" dirty="0"/>
              <a:t>            "</a:t>
            </a:r>
            <a:r>
              <a:rPr lang="en-US" sz="1900" i="1" dirty="0"/>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sz="1900" dirty="0"/>
              <a:t>"</a:t>
            </a:r>
          </a:p>
        </p:txBody>
      </p:sp>
    </p:spTree>
    <p:extLst>
      <p:ext uri="{BB962C8B-B14F-4D97-AF65-F5344CB8AC3E}">
        <p14:creationId xmlns:p14="http://schemas.microsoft.com/office/powerpoint/2010/main" val="519327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F254-7DAE-5218-92F4-EE21D02515E2}"/>
              </a:ext>
            </a:extLst>
          </p:cNvPr>
          <p:cNvSpPr>
            <a:spLocks noGrp="1"/>
          </p:cNvSpPr>
          <p:nvPr>
            <p:ph type="title"/>
          </p:nvPr>
        </p:nvSpPr>
        <p:spPr/>
        <p:txBody>
          <a:bodyPr/>
          <a:lstStyle/>
          <a:p>
            <a:r>
              <a:rPr lang="en-US" sz="3200" i="1" u="sng" dirty="0">
                <a:solidFill>
                  <a:schemeClr val="tx1"/>
                </a:solidFill>
              </a:rPr>
              <a:t>PROPOSED SYSTEM:</a:t>
            </a:r>
            <a:endParaRPr lang="en-IN" sz="3200" i="1" u="sng" dirty="0">
              <a:solidFill>
                <a:schemeClr val="tx1"/>
              </a:solidFill>
            </a:endParaRPr>
          </a:p>
        </p:txBody>
      </p:sp>
      <p:sp>
        <p:nvSpPr>
          <p:cNvPr id="3" name="Content Placeholder 2">
            <a:extLst>
              <a:ext uri="{FF2B5EF4-FFF2-40B4-BE49-F238E27FC236}">
                <a16:creationId xmlns:a16="http://schemas.microsoft.com/office/drawing/2014/main" id="{407B8AB0-B09C-627B-97B6-BD59AFAD3C27}"/>
              </a:ext>
            </a:extLst>
          </p:cNvPr>
          <p:cNvSpPr>
            <a:spLocks noGrp="1"/>
          </p:cNvSpPr>
          <p:nvPr>
            <p:ph sz="quarter" idx="10"/>
          </p:nvPr>
        </p:nvSpPr>
        <p:spPr/>
        <p:txBody>
          <a:bodyPr>
            <a:normAutofit/>
          </a:bodyPr>
          <a:lstStyle/>
          <a:p>
            <a:pPr marL="0" indent="0">
              <a:buNone/>
            </a:pPr>
            <a:r>
              <a:rPr lang="en-US" sz="2000" dirty="0"/>
              <a:t>                 </a:t>
            </a:r>
          </a:p>
          <a:p>
            <a:pPr marL="0" indent="0">
              <a:buNone/>
            </a:pPr>
            <a:r>
              <a:rPr lang="en-US" sz="2000" b="0" i="1" dirty="0">
                <a:effectLst/>
                <a:latin typeface="Söhne"/>
              </a:rPr>
              <a:t>                  </a:t>
            </a:r>
            <a:r>
              <a:rPr lang="en-US" sz="2000" i="1" dirty="0"/>
              <a:t>P</a:t>
            </a:r>
            <a:r>
              <a:rPr lang="en-US" sz="2000" i="1" dirty="0">
                <a:effectLst/>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sz="2000" i="1" dirty="0">
                <a:solidFill>
                  <a:srgbClr val="0D0D0D"/>
                </a:solidFill>
                <a:effectLst/>
              </a:rPr>
              <a:t>.</a:t>
            </a:r>
            <a:endParaRPr lang="en-IN" sz="2000" i="1" dirty="0"/>
          </a:p>
        </p:txBody>
      </p:sp>
    </p:spTree>
    <p:extLst>
      <p:ext uri="{BB962C8B-B14F-4D97-AF65-F5344CB8AC3E}">
        <p14:creationId xmlns:p14="http://schemas.microsoft.com/office/powerpoint/2010/main" val="333785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209F-7AD9-7D5C-11F9-4A4BD2807C3D}"/>
              </a:ext>
            </a:extLst>
          </p:cNvPr>
          <p:cNvSpPr>
            <a:spLocks noGrp="1"/>
          </p:cNvSpPr>
          <p:nvPr>
            <p:ph type="title"/>
          </p:nvPr>
        </p:nvSpPr>
        <p:spPr/>
        <p:txBody>
          <a:bodyPr/>
          <a:lstStyle/>
          <a:p>
            <a:r>
              <a:rPr lang="en-US" sz="3200" i="1" u="sng" dirty="0">
                <a:solidFill>
                  <a:schemeClr val="tx1"/>
                </a:solidFill>
              </a:rPr>
              <a:t>PROPOSED SOLUTION:</a:t>
            </a:r>
            <a:endParaRPr lang="en-IN" sz="3200" i="1" u="sng" dirty="0">
              <a:solidFill>
                <a:schemeClr val="tx1"/>
              </a:solidFill>
            </a:endParaRPr>
          </a:p>
        </p:txBody>
      </p:sp>
      <p:sp>
        <p:nvSpPr>
          <p:cNvPr id="3" name="Content Placeholder 2">
            <a:extLst>
              <a:ext uri="{FF2B5EF4-FFF2-40B4-BE49-F238E27FC236}">
                <a16:creationId xmlns:a16="http://schemas.microsoft.com/office/drawing/2014/main" id="{5C2C67BD-6200-07E0-7249-E4D695B69B47}"/>
              </a:ext>
            </a:extLst>
          </p:cNvPr>
          <p:cNvSpPr>
            <a:spLocks noGrp="1"/>
          </p:cNvSpPr>
          <p:nvPr>
            <p:ph sz="quarter" idx="10"/>
          </p:nvPr>
        </p:nvSpPr>
        <p:spPr/>
        <p:txBody>
          <a:bodyPr/>
          <a:lstStyle/>
          <a:p>
            <a:pPr marL="0" indent="0">
              <a:buNone/>
            </a:pPr>
            <a:r>
              <a:rPr lang="en-US" dirty="0"/>
              <a:t>      </a:t>
            </a:r>
            <a:endParaRPr lang="en-IN" dirty="0"/>
          </a:p>
        </p:txBody>
      </p:sp>
      <p:sp>
        <p:nvSpPr>
          <p:cNvPr id="4" name="TextBox 3">
            <a:extLst>
              <a:ext uri="{FF2B5EF4-FFF2-40B4-BE49-F238E27FC236}">
                <a16:creationId xmlns:a16="http://schemas.microsoft.com/office/drawing/2014/main" id="{B8E4B8AE-8AE3-5499-4439-396B1E7C82C4}"/>
              </a:ext>
            </a:extLst>
          </p:cNvPr>
          <p:cNvSpPr txBox="1"/>
          <p:nvPr/>
        </p:nvSpPr>
        <p:spPr>
          <a:xfrm>
            <a:off x="933855" y="1439694"/>
            <a:ext cx="10524344" cy="5601533"/>
          </a:xfrm>
          <a:prstGeom prst="rect">
            <a:avLst/>
          </a:prstGeom>
          <a:noFill/>
        </p:spPr>
        <p:txBody>
          <a:bodyPr wrap="square" rtlCol="0">
            <a:spAutoFit/>
          </a:bodyPr>
          <a:lstStyle/>
          <a:p>
            <a:pPr algn="l">
              <a:buFont typeface="+mj-lt"/>
              <a:buAutoNum type="arabicPeriod"/>
            </a:pPr>
            <a:r>
              <a:rPr lang="en-US" sz="2000" b="1" i="1" dirty="0">
                <a:solidFill>
                  <a:srgbClr val="0D0D0D"/>
                </a:solidFill>
              </a:rPr>
              <a:t>Problem solution</a:t>
            </a:r>
            <a:r>
              <a:rPr lang="en-US" sz="2000" b="1" i="1" dirty="0">
                <a:solidFill>
                  <a:srgbClr val="0D0D0D"/>
                </a:solidFill>
                <a:effectLst/>
              </a:rPr>
              <a:t>:</a:t>
            </a:r>
            <a:endParaRPr lang="en-US" sz="2000" b="0" i="1" dirty="0">
              <a:solidFill>
                <a:srgbClr val="0D0D0D"/>
              </a:solidFill>
              <a:effectLst/>
            </a:endParaRPr>
          </a:p>
          <a:p>
            <a:pPr lvl="1" algn="l"/>
            <a:r>
              <a:rPr lang="en-US" sz="2000" b="0" i="1" dirty="0">
                <a:solidFill>
                  <a:srgbClr val="0D0D0D"/>
                </a:solidFill>
                <a:effectLst/>
              </a:rPr>
              <a:t>      </a:t>
            </a:r>
          </a:p>
          <a:p>
            <a:pPr lvl="1" algn="l"/>
            <a:r>
              <a:rPr lang="en-US" sz="2000" i="1" dirty="0">
                <a:solidFill>
                  <a:srgbClr val="0D0D0D"/>
                </a:solidFill>
              </a:rPr>
              <a:t>      </a:t>
            </a:r>
            <a:r>
              <a:rPr lang="en-US" sz="2000" b="0" i="1" dirty="0">
                <a:solidFill>
                  <a:srgbClr val="0D0D0D"/>
                </a:solidFill>
                <a:effectLst/>
              </a:rPr>
              <a:t> Introduce the problem of handwritten text recognition, highlighting challenges such as variability in handwriting styles and limited annotated data.</a:t>
            </a:r>
          </a:p>
          <a:p>
            <a:pPr lvl="1" algn="l"/>
            <a:endParaRPr lang="en-US" sz="2000" b="0" i="1" dirty="0">
              <a:solidFill>
                <a:srgbClr val="0D0D0D"/>
              </a:solidFill>
              <a:effectLst/>
            </a:endParaRPr>
          </a:p>
          <a:p>
            <a:pPr algn="l">
              <a:buFont typeface="+mj-lt"/>
              <a:buAutoNum type="arabicPeriod"/>
            </a:pPr>
            <a:r>
              <a:rPr lang="en-US" sz="2000" b="1" i="1" dirty="0">
                <a:solidFill>
                  <a:srgbClr val="0D0D0D"/>
                </a:solidFill>
                <a:effectLst/>
              </a:rPr>
              <a:t>Overview of GANs:</a:t>
            </a:r>
            <a:endParaRPr lang="en-US" sz="2000" i="1" dirty="0">
              <a:solidFill>
                <a:srgbClr val="0D0D0D"/>
              </a:solidFill>
            </a:endParaRPr>
          </a:p>
          <a:p>
            <a:pPr algn="l"/>
            <a:r>
              <a:rPr lang="en-US" sz="2000" b="0" i="1" dirty="0">
                <a:solidFill>
                  <a:srgbClr val="0D0D0D"/>
                </a:solidFill>
                <a:effectLst/>
              </a:rPr>
              <a:t>           </a:t>
            </a:r>
          </a:p>
          <a:p>
            <a:pPr algn="l"/>
            <a:r>
              <a:rPr lang="en-US" sz="2000" i="1" dirty="0">
                <a:solidFill>
                  <a:srgbClr val="0D0D0D"/>
                </a:solidFill>
              </a:rPr>
              <a:t>            </a:t>
            </a:r>
            <a:r>
              <a:rPr lang="en-US" sz="2000" b="0" i="1" dirty="0">
                <a:solidFill>
                  <a:srgbClr val="0D0D0D"/>
                </a:solidFill>
                <a:effectLst/>
              </a:rPr>
              <a:t>Provide an overview of Generative Adversarial Networks (GANs), explaining how they consist of two neural networks, a generator, and a discriminator, competing against each other to generate realistic data.</a:t>
            </a:r>
          </a:p>
          <a:p>
            <a:pPr lvl="1" algn="l"/>
            <a:endParaRPr lang="en-US" sz="2000" b="0" i="1" dirty="0">
              <a:solidFill>
                <a:srgbClr val="0D0D0D"/>
              </a:solidFill>
              <a:effectLst/>
            </a:endParaRPr>
          </a:p>
          <a:p>
            <a:pPr algn="l"/>
            <a:r>
              <a:rPr lang="en-US" sz="2000" b="1" i="1" dirty="0">
                <a:solidFill>
                  <a:srgbClr val="0D0D0D"/>
                </a:solidFill>
                <a:effectLst/>
                <a:latin typeface="Söhne"/>
              </a:rPr>
              <a:t>3.</a:t>
            </a:r>
            <a:r>
              <a:rPr lang="en-US" sz="2000" b="1" i="1" dirty="0">
                <a:solidFill>
                  <a:srgbClr val="0D0D0D"/>
                </a:solidFill>
                <a:effectLst/>
              </a:rPr>
              <a:t>Data Collection and Preprocessing:</a:t>
            </a:r>
            <a:endParaRPr lang="en-US" sz="2000" b="0" i="1" dirty="0">
              <a:solidFill>
                <a:srgbClr val="0D0D0D"/>
              </a:solidFill>
              <a:effectLst/>
            </a:endParaRPr>
          </a:p>
          <a:p>
            <a:pPr algn="l"/>
            <a:r>
              <a:rPr lang="en-US" sz="2000" b="0" i="1" dirty="0">
                <a:solidFill>
                  <a:srgbClr val="0D0D0D"/>
                </a:solidFill>
                <a:effectLst/>
              </a:rPr>
              <a:t>           </a:t>
            </a:r>
          </a:p>
          <a:p>
            <a:pPr algn="l"/>
            <a:r>
              <a:rPr lang="en-US" sz="2000" i="1" dirty="0">
                <a:solidFill>
                  <a:srgbClr val="0D0D0D"/>
                </a:solidFill>
              </a:rPr>
              <a:t>           </a:t>
            </a:r>
            <a:r>
              <a:rPr lang="en-US" sz="2000" b="0" i="1" dirty="0">
                <a:solidFill>
                  <a:srgbClr val="0D0D0D"/>
                </a:solidFill>
                <a:effectLst/>
              </a:rPr>
              <a:t>Discuss the importance of collecting a diverse dataset of handwritten characters and preprocessing steps such as normalization and augmentation to improve model performance.</a:t>
            </a:r>
          </a:p>
          <a:p>
            <a:pPr lvl="1" algn="l"/>
            <a:endParaRPr lang="en-US" sz="2000" b="0" i="1" dirty="0">
              <a:solidFill>
                <a:srgbClr val="0D0D0D"/>
              </a:solidFill>
              <a:effectLst/>
            </a:endParaRPr>
          </a:p>
          <a:p>
            <a:endParaRPr lang="en-IN" dirty="0"/>
          </a:p>
        </p:txBody>
      </p:sp>
    </p:spTree>
    <p:extLst>
      <p:ext uri="{BB962C8B-B14F-4D97-AF65-F5344CB8AC3E}">
        <p14:creationId xmlns:p14="http://schemas.microsoft.com/office/powerpoint/2010/main" val="1642594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2C16-9DFD-A5E8-2A01-1FFB2650895D}"/>
              </a:ext>
            </a:extLst>
          </p:cNvPr>
          <p:cNvSpPr>
            <a:spLocks noGrp="1"/>
          </p:cNvSpPr>
          <p:nvPr>
            <p:ph type="title"/>
          </p:nvPr>
        </p:nvSpPr>
        <p:spPr/>
        <p:txBody>
          <a:bodyPr/>
          <a:lstStyle/>
          <a:p>
            <a:r>
              <a:rPr lang="en-US" sz="3200" i="1" u="sng" dirty="0">
                <a:solidFill>
                  <a:schemeClr val="tx1"/>
                </a:solidFill>
              </a:rPr>
              <a:t>PROPOSED SOLUTION:</a:t>
            </a:r>
            <a:endParaRPr lang="en-IN" sz="3200" dirty="0"/>
          </a:p>
        </p:txBody>
      </p:sp>
      <p:sp>
        <p:nvSpPr>
          <p:cNvPr id="3" name="Content Placeholder 2">
            <a:extLst>
              <a:ext uri="{FF2B5EF4-FFF2-40B4-BE49-F238E27FC236}">
                <a16:creationId xmlns:a16="http://schemas.microsoft.com/office/drawing/2014/main" id="{F69DFE1B-5B4B-73AE-9D48-B9B7589CCC6E}"/>
              </a:ext>
            </a:extLst>
          </p:cNvPr>
          <p:cNvSpPr>
            <a:spLocks noGrp="1"/>
          </p:cNvSpPr>
          <p:nvPr>
            <p:ph sz="quarter" idx="10"/>
          </p:nvPr>
        </p:nvSpPr>
        <p:spPr/>
        <p:txBody>
          <a:bodyPr/>
          <a:lstStyle/>
          <a:p>
            <a:pPr marL="0" indent="0" algn="l">
              <a:buNone/>
            </a:pPr>
            <a:r>
              <a:rPr lang="en-US" sz="1800" b="1" i="1" dirty="0">
                <a:solidFill>
                  <a:srgbClr val="0D0D0D"/>
                </a:solidFill>
                <a:effectLst/>
              </a:rPr>
              <a:t>4.GAN Architecture Design:</a:t>
            </a:r>
            <a:endParaRPr lang="en-US" sz="1800" b="0" i="1" dirty="0">
              <a:solidFill>
                <a:srgbClr val="0D0D0D"/>
              </a:solidFill>
              <a:effectLst/>
            </a:endParaRPr>
          </a:p>
          <a:p>
            <a:pPr marL="457200" lvl="1" indent="0" algn="l">
              <a:buNone/>
            </a:pPr>
            <a:r>
              <a:rPr lang="en-US" sz="1800" b="0" i="1" dirty="0">
                <a:solidFill>
                  <a:srgbClr val="0D0D0D"/>
                </a:solidFill>
                <a:effectLst/>
              </a:rPr>
              <a:t>    Detail the architecture of the GAN model, including the generator responsible for generating synthetic handwritten characters and the discriminator trained to distinguish between real and synthetic samples.</a:t>
            </a:r>
          </a:p>
          <a:p>
            <a:pPr marL="0" indent="0" algn="l">
              <a:buNone/>
            </a:pPr>
            <a:r>
              <a:rPr lang="en-US" sz="1800" b="1" i="1" dirty="0">
                <a:solidFill>
                  <a:srgbClr val="0D0D0D"/>
                </a:solidFill>
                <a:effectLst/>
              </a:rPr>
              <a:t>5.Training Process:</a:t>
            </a:r>
            <a:endParaRPr lang="en-US" sz="1800" i="1" dirty="0">
              <a:solidFill>
                <a:srgbClr val="0D0D0D"/>
              </a:solidFill>
            </a:endParaRPr>
          </a:p>
          <a:p>
            <a:pPr marL="0" indent="0" algn="l">
              <a:buNone/>
            </a:pPr>
            <a:r>
              <a:rPr lang="en-US" sz="1800" b="0" i="1" dirty="0">
                <a:solidFill>
                  <a:srgbClr val="0D0D0D"/>
                </a:solidFill>
                <a:effectLst/>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buNone/>
            </a:pPr>
            <a:endParaRPr lang="en-IN" dirty="0"/>
          </a:p>
        </p:txBody>
      </p:sp>
    </p:spTree>
    <p:extLst>
      <p:ext uri="{BB962C8B-B14F-4D97-AF65-F5344CB8AC3E}">
        <p14:creationId xmlns:p14="http://schemas.microsoft.com/office/powerpoint/2010/main" val="185527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3F5-43C6-A167-BA11-D228A73CB0BB}"/>
              </a:ext>
            </a:extLst>
          </p:cNvPr>
          <p:cNvSpPr>
            <a:spLocks noGrp="1"/>
          </p:cNvSpPr>
          <p:nvPr>
            <p:ph type="title"/>
          </p:nvPr>
        </p:nvSpPr>
        <p:spPr/>
        <p:txBody>
          <a:bodyPr/>
          <a:lstStyle/>
          <a:p>
            <a:r>
              <a:rPr lang="en-US" sz="3200" i="1" u="sng" dirty="0">
                <a:solidFill>
                  <a:schemeClr val="tx1"/>
                </a:solidFill>
              </a:rPr>
              <a:t>PROPOSED SOLUTION:</a:t>
            </a:r>
            <a:endParaRPr lang="en-IN" sz="3200" dirty="0"/>
          </a:p>
        </p:txBody>
      </p:sp>
      <p:sp>
        <p:nvSpPr>
          <p:cNvPr id="3" name="Content Placeholder 2">
            <a:extLst>
              <a:ext uri="{FF2B5EF4-FFF2-40B4-BE49-F238E27FC236}">
                <a16:creationId xmlns:a16="http://schemas.microsoft.com/office/drawing/2014/main" id="{4D6B9B4C-DDFF-D564-9362-44770C027875}"/>
              </a:ext>
            </a:extLst>
          </p:cNvPr>
          <p:cNvSpPr>
            <a:spLocks noGrp="1"/>
          </p:cNvSpPr>
          <p:nvPr>
            <p:ph sz="quarter" idx="10"/>
          </p:nvPr>
        </p:nvSpPr>
        <p:spPr/>
        <p:txBody>
          <a:bodyPr>
            <a:normAutofit fontScale="92500" lnSpcReduction="10000"/>
          </a:bodyPr>
          <a:lstStyle/>
          <a:p>
            <a:pPr marL="0" indent="0" algn="l">
              <a:buNone/>
            </a:pPr>
            <a:r>
              <a:rPr lang="en-US" sz="2000" b="1" i="1" dirty="0">
                <a:solidFill>
                  <a:srgbClr val="0D0D0D"/>
                </a:solidFill>
                <a:effectLst/>
              </a:rPr>
              <a:t>6.Training Process:</a:t>
            </a:r>
            <a:endParaRPr lang="en-US" sz="2000" b="0" i="1" dirty="0">
              <a:solidFill>
                <a:srgbClr val="0D0D0D"/>
              </a:solidFill>
              <a:effectLst/>
            </a:endParaRPr>
          </a:p>
          <a:p>
            <a:pPr marL="457200" lvl="1" indent="0" algn="l">
              <a:buNone/>
            </a:pPr>
            <a:r>
              <a:rPr lang="en-US" sz="2000" b="0" i="1" dirty="0">
                <a:solidFill>
                  <a:srgbClr val="0D0D0D"/>
                </a:solidFill>
                <a:effectLst/>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buNone/>
            </a:pPr>
            <a:r>
              <a:rPr lang="en-US" sz="2000" b="1" i="1" dirty="0">
                <a:solidFill>
                  <a:srgbClr val="0D0D0D"/>
                </a:solidFill>
                <a:effectLst/>
              </a:rPr>
              <a:t>7.Evaluation and Validation:</a:t>
            </a:r>
            <a:endParaRPr lang="en-US" sz="2000" b="0" i="1" dirty="0">
              <a:solidFill>
                <a:srgbClr val="0D0D0D"/>
              </a:solidFill>
              <a:effectLst/>
            </a:endParaRPr>
          </a:p>
          <a:p>
            <a:pPr marL="457200" lvl="1" indent="0" algn="l">
              <a:buNone/>
            </a:pPr>
            <a:r>
              <a:rPr lang="en-US" sz="2000" b="0" i="1" dirty="0">
                <a:solidFill>
                  <a:srgbClr val="0D0D0D"/>
                </a:solidFill>
                <a:effectLst/>
              </a:rPr>
              <a:t>      Discuss evaluation metrics such as visual inspection of generated samples, quantitative measures of similarity to real data, and feedback from human evaluators to validate the performance of the trained GAN model.</a:t>
            </a:r>
          </a:p>
          <a:p>
            <a:pPr marL="0" indent="0">
              <a:buNone/>
            </a:pPr>
            <a:endParaRPr lang="en-IN" dirty="0"/>
          </a:p>
        </p:txBody>
      </p:sp>
    </p:spTree>
    <p:extLst>
      <p:ext uri="{BB962C8B-B14F-4D97-AF65-F5344CB8AC3E}">
        <p14:creationId xmlns:p14="http://schemas.microsoft.com/office/powerpoint/2010/main" val="274342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42E8-919A-F6FB-3D6C-884D916FDB2C}"/>
              </a:ext>
            </a:extLst>
          </p:cNvPr>
          <p:cNvSpPr>
            <a:spLocks noGrp="1"/>
          </p:cNvSpPr>
          <p:nvPr>
            <p:ph type="title"/>
          </p:nvPr>
        </p:nvSpPr>
        <p:spPr/>
        <p:txBody>
          <a:bodyPr/>
          <a:lstStyle/>
          <a:p>
            <a:r>
              <a:rPr lang="en-US" sz="3200" i="1" u="sng" dirty="0">
                <a:solidFill>
                  <a:schemeClr val="tx1"/>
                </a:solidFill>
              </a:rPr>
              <a:t>PROPOSED SOLUTION:</a:t>
            </a:r>
            <a:endParaRPr lang="en-IN" sz="3200" dirty="0"/>
          </a:p>
        </p:txBody>
      </p:sp>
      <p:sp>
        <p:nvSpPr>
          <p:cNvPr id="3" name="Content Placeholder 2">
            <a:extLst>
              <a:ext uri="{FF2B5EF4-FFF2-40B4-BE49-F238E27FC236}">
                <a16:creationId xmlns:a16="http://schemas.microsoft.com/office/drawing/2014/main" id="{7CB37103-D2E8-F305-ADDD-AAE60757906B}"/>
              </a:ext>
            </a:extLst>
          </p:cNvPr>
          <p:cNvSpPr>
            <a:spLocks noGrp="1"/>
          </p:cNvSpPr>
          <p:nvPr>
            <p:ph sz="quarter" idx="10"/>
          </p:nvPr>
        </p:nvSpPr>
        <p:spPr/>
        <p:txBody>
          <a:bodyPr/>
          <a:lstStyle/>
          <a:p>
            <a:pPr marL="0" indent="0" algn="l">
              <a:buNone/>
            </a:pPr>
            <a:r>
              <a:rPr lang="en-US" sz="1400" dirty="0"/>
              <a:t> </a:t>
            </a:r>
            <a:r>
              <a:rPr lang="en-US" sz="2000" b="1" dirty="0"/>
              <a:t>8.</a:t>
            </a:r>
            <a:r>
              <a:rPr lang="en-US" sz="2000" b="1" i="1" dirty="0">
                <a:solidFill>
                  <a:srgbClr val="0D0D0D"/>
                </a:solidFill>
                <a:effectLst/>
              </a:rPr>
              <a:t>Integration with Handwritten Recognition Systems:</a:t>
            </a:r>
            <a:endParaRPr lang="en-US" sz="2000" b="0" i="1" dirty="0">
              <a:solidFill>
                <a:srgbClr val="0D0D0D"/>
              </a:solidFill>
              <a:effectLst/>
            </a:endParaRPr>
          </a:p>
          <a:p>
            <a:pPr marL="457200" lvl="1" indent="0" algn="l">
              <a:buNone/>
            </a:pPr>
            <a:r>
              <a:rPr lang="en-US" sz="2000" b="0" i="1" dirty="0">
                <a:solidFill>
                  <a:srgbClr val="0D0D0D"/>
                </a:solidFill>
                <a:effectLst/>
              </a:rPr>
              <a:t>     Explore how the generated handwritten characters can be integrated into existing recognition systems to augment training data, improving the system's accuracy and robustness.</a:t>
            </a:r>
          </a:p>
          <a:p>
            <a:pPr marL="0" indent="0" algn="l">
              <a:buNone/>
            </a:pPr>
            <a:r>
              <a:rPr lang="en-US" sz="2000" b="1" i="1" dirty="0">
                <a:solidFill>
                  <a:srgbClr val="0D0D0D"/>
                </a:solidFill>
                <a:effectLst/>
              </a:rPr>
              <a:t>9.Benefits and Applications:</a:t>
            </a:r>
            <a:endParaRPr lang="en-US" sz="2000" b="0" i="1" dirty="0">
              <a:solidFill>
                <a:srgbClr val="0D0D0D"/>
              </a:solidFill>
              <a:effectLst/>
            </a:endParaRPr>
          </a:p>
          <a:p>
            <a:pPr marL="457200" lvl="1" indent="0" algn="l">
              <a:buNone/>
            </a:pPr>
            <a:r>
              <a:rPr lang="en-US" sz="2000" b="0" i="1" dirty="0">
                <a:solidFill>
                  <a:srgbClr val="0D0D0D"/>
                </a:solidFill>
                <a:effectLst/>
              </a:rPr>
              <a:t>      Highlight the benefits of using GANs for generating synthetic handwritten data, including improved model generalization, reduced data annotation costs, and enhanced performance in applications such as document digitization and signature verification.</a:t>
            </a:r>
          </a:p>
          <a:p>
            <a:pPr marL="0" indent="0">
              <a:buNone/>
            </a:pPr>
            <a:endParaRPr lang="en-IN" dirty="0"/>
          </a:p>
        </p:txBody>
      </p:sp>
    </p:spTree>
    <p:extLst>
      <p:ext uri="{BB962C8B-B14F-4D97-AF65-F5344CB8AC3E}">
        <p14:creationId xmlns:p14="http://schemas.microsoft.com/office/powerpoint/2010/main" val="20622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42E8-919A-F6FB-3D6C-884D916FDB2C}"/>
              </a:ext>
            </a:extLst>
          </p:cNvPr>
          <p:cNvSpPr>
            <a:spLocks noGrp="1"/>
          </p:cNvSpPr>
          <p:nvPr>
            <p:ph type="title"/>
          </p:nvPr>
        </p:nvSpPr>
        <p:spPr>
          <a:xfrm>
            <a:off x="846944" y="681438"/>
            <a:ext cx="10515600" cy="583800"/>
          </a:xfrm>
        </p:spPr>
        <p:txBody>
          <a:bodyPr/>
          <a:lstStyle/>
          <a:p>
            <a:r>
              <a:rPr lang="en-US" sz="3200" i="1" u="sng" dirty="0">
                <a:solidFill>
                  <a:schemeClr val="tx1"/>
                </a:solidFill>
              </a:rPr>
              <a:t>SYSTEM APPROACH:</a:t>
            </a:r>
            <a:endParaRPr lang="en-IN" sz="3200" i="1" u="sng" dirty="0">
              <a:solidFill>
                <a:schemeClr val="tx1"/>
              </a:solidFill>
            </a:endParaRPr>
          </a:p>
        </p:txBody>
      </p:sp>
      <p:sp>
        <p:nvSpPr>
          <p:cNvPr id="3" name="Content Placeholder 2">
            <a:extLst>
              <a:ext uri="{FF2B5EF4-FFF2-40B4-BE49-F238E27FC236}">
                <a16:creationId xmlns:a16="http://schemas.microsoft.com/office/drawing/2014/main" id="{7CB37103-D2E8-F305-ADDD-AAE60757906B}"/>
              </a:ext>
            </a:extLst>
          </p:cNvPr>
          <p:cNvSpPr>
            <a:spLocks noGrp="1"/>
          </p:cNvSpPr>
          <p:nvPr>
            <p:ph sz="quarter" idx="10"/>
          </p:nvPr>
        </p:nvSpPr>
        <p:spPr/>
        <p:txBody>
          <a:bodyPr>
            <a:normAutofit/>
          </a:bodyPr>
          <a:lstStyle/>
          <a:p>
            <a:pPr marL="0" indent="0" algn="l">
              <a:buNone/>
            </a:pPr>
            <a:r>
              <a:rPr lang="en-IN" sz="1900" b="1" i="1" u="sng" dirty="0">
                <a:effectLst/>
              </a:rPr>
              <a:t>Hardware Requirements:</a:t>
            </a:r>
            <a:endParaRPr lang="en-IN" b="1" i="1" u="sng" dirty="0">
              <a:solidFill>
                <a:srgbClr val="0D0D0D"/>
              </a:solidFill>
              <a:effectLst/>
              <a:latin typeface="Söhne"/>
            </a:endParaRPr>
          </a:p>
          <a:p>
            <a:pPr algn="l">
              <a:buFont typeface="Arial" panose="020B0604020202020204" pitchFamily="34" charset="0"/>
              <a:buChar char="•"/>
            </a:pPr>
            <a:r>
              <a:rPr lang="en-IN" sz="2000" b="0" i="1" dirty="0">
                <a:solidFill>
                  <a:srgbClr val="0D0D0D"/>
                </a:solidFill>
                <a:effectLst/>
              </a:rPr>
              <a:t>High-performance CPU or CPU cluster.</a:t>
            </a:r>
          </a:p>
          <a:p>
            <a:pPr algn="l">
              <a:buFont typeface="Arial" panose="020B0604020202020204" pitchFamily="34" charset="0"/>
              <a:buChar char="•"/>
            </a:pPr>
            <a:r>
              <a:rPr lang="en-IN" sz="2000" b="0" i="1" dirty="0">
                <a:solidFill>
                  <a:srgbClr val="0D0D0D"/>
                </a:solidFill>
                <a:effectLst/>
              </a:rPr>
              <a:t>GPU accelerator with CUDA support for deep learning computations.</a:t>
            </a:r>
          </a:p>
          <a:p>
            <a:pPr algn="l">
              <a:buFont typeface="Arial" panose="020B0604020202020204" pitchFamily="34" charset="0"/>
              <a:buChar char="•"/>
            </a:pPr>
            <a:r>
              <a:rPr lang="en-IN" sz="2000" b="0" i="1" dirty="0">
                <a:solidFill>
                  <a:srgbClr val="0D0D0D"/>
                </a:solidFill>
                <a:effectLst/>
              </a:rPr>
              <a:t>Sufficient RAM and storage capacity.</a:t>
            </a:r>
          </a:p>
          <a:p>
            <a:pPr algn="l">
              <a:buFont typeface="Arial" panose="020B0604020202020204" pitchFamily="34" charset="0"/>
              <a:buChar char="•"/>
            </a:pPr>
            <a:r>
              <a:rPr lang="en-IN" sz="2000" b="0" i="1" dirty="0">
                <a:solidFill>
                  <a:srgbClr val="0D0D0D"/>
                </a:solidFill>
                <a:effectLst/>
              </a:rPr>
              <a:t>Fast storage for efficient data access.</a:t>
            </a:r>
          </a:p>
          <a:p>
            <a:pPr algn="l">
              <a:buFont typeface="Arial" panose="020B0604020202020204" pitchFamily="34" charset="0"/>
              <a:buChar char="•"/>
            </a:pPr>
            <a:r>
              <a:rPr lang="en-IN" sz="2000" b="0" i="1" dirty="0">
                <a:solidFill>
                  <a:srgbClr val="0D0D0D"/>
                </a:solidFill>
                <a:effectLst/>
              </a:rPr>
              <a:t>High-speed networking infrastructure for data transfer</a:t>
            </a:r>
            <a:r>
              <a:rPr lang="en-IN" b="0" i="0" dirty="0">
                <a:solidFill>
                  <a:srgbClr val="0D0D0D"/>
                </a:solidFill>
                <a:effectLst/>
                <a:latin typeface="Söhne"/>
              </a:rPr>
              <a:t>.</a:t>
            </a:r>
          </a:p>
          <a:p>
            <a:pPr marL="0" indent="0">
              <a:buNone/>
            </a:pPr>
            <a:endParaRPr lang="en-IN" dirty="0"/>
          </a:p>
        </p:txBody>
      </p:sp>
    </p:spTree>
    <p:extLst>
      <p:ext uri="{BB962C8B-B14F-4D97-AF65-F5344CB8AC3E}">
        <p14:creationId xmlns:p14="http://schemas.microsoft.com/office/powerpoint/2010/main" val="1452053310"/>
      </p:ext>
    </p:extLst>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Cherry blossom petals presentation</Template>
  <TotalTime>195</TotalTime>
  <Words>1289</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Meiryo UI</vt:lpstr>
      <vt:lpstr>Arial</vt:lpstr>
      <vt:lpstr>Calibri</vt:lpstr>
      <vt:lpstr>Söhne</vt:lpstr>
      <vt:lpstr>Creative Gradient </vt:lpstr>
      <vt:lpstr>PowerPoint Presentation</vt:lpstr>
      <vt:lpstr>OUTLINE:</vt:lpstr>
      <vt:lpstr>PROBLEM STATEMENT:</vt:lpstr>
      <vt:lpstr>PROPOSED SYSTEM:</vt:lpstr>
      <vt:lpstr>PROPOSED SOLUTION:</vt:lpstr>
      <vt:lpstr>PROPOSED SOLUTION:</vt:lpstr>
      <vt:lpstr>PROPOSED SOLUTION:</vt:lpstr>
      <vt:lpstr>PROPOSED SOLUTION:</vt:lpstr>
      <vt:lpstr>SYSTEM APPROACH:</vt:lpstr>
      <vt:lpstr>SYSTEM APPROACH:</vt:lpstr>
      <vt:lpstr>ALGORITHM:</vt:lpstr>
      <vt:lpstr>ALGORITHM:</vt:lpstr>
      <vt:lpstr>DEPLOYMENT:</vt:lpstr>
      <vt:lpstr>DEPLOYMENT:</vt:lpstr>
      <vt:lpstr>DEPLOYMENT:</vt:lpstr>
      <vt:lpstr>RESULT:</vt:lpstr>
      <vt:lpstr>RESULT: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Ayishwarya C</dc:creator>
  <cp:lastModifiedBy>Ayishwarya C</cp:lastModifiedBy>
  <cp:revision>1</cp:revision>
  <dcterms:created xsi:type="dcterms:W3CDTF">2024-03-28T14:40:19Z</dcterms:created>
  <dcterms:modified xsi:type="dcterms:W3CDTF">2024-03-28T17:56:08Z</dcterms:modified>
</cp:coreProperties>
</file>