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4" r:id="rId6"/>
    <p:sldId id="265" r:id="rId7"/>
    <p:sldId id="266" r:id="rId8"/>
    <p:sldId id="267" r:id="rId9"/>
    <p:sldId id="268" r:id="rId10"/>
    <p:sldId id="269" r:id="rId11"/>
    <p:sldId id="270" r:id="rId12"/>
    <p:sldId id="271" r:id="rId13"/>
    <p:sldId id="272" r:id="rId14"/>
    <p:sldId id="273"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520732"/>
          </a:xfrm>
        </p:spPr>
        <p:txBody>
          <a:bodyPr>
            <a:normAutofit fontScale="90000"/>
          </a:bodyPr>
          <a:lstStyle/>
          <a:p>
            <a:br>
              <a:rPr lang="en-US" dirty="0"/>
            </a:br>
            <a:br>
              <a:rPr lang="en-US" dirty="0"/>
            </a:br>
            <a:br>
              <a:rPr lang="en-US" dirty="0"/>
            </a:br>
            <a:br>
              <a:rPr lang="en-US" dirty="0"/>
            </a:br>
            <a:r>
              <a:rPr lang="en-US" dirty="0"/>
              <a:t>Website      Traffic Analysis</a:t>
            </a:r>
            <a:endParaRPr lang="en-US" sz="80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8E9CFF2-3777-4FF4-A759-8491175B0B7C}"/>
              </a:ext>
            </a:extLst>
          </p:cNvPr>
          <p:cNvSpPr>
            <a:spLocks noGrp="1"/>
          </p:cNvSpPr>
          <p:nvPr/>
        </p:nvSpPr>
        <p:spPr>
          <a:xfrm>
            <a:off x="2961327" y="2918251"/>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z="2400" dirty="0">
              <a:solidFill>
                <a:schemeClr val="tx1">
                  <a:lumMod val="85000"/>
                  <a:lumOff val="15000"/>
                </a:schemeClr>
              </a:solidFill>
            </a:endParaRPr>
          </a:p>
        </p:txBody>
      </p:sp>
      <p:sp>
        <p:nvSpPr>
          <p:cNvPr id="9" name="Subtitle 2">
            <a:extLst>
              <a:ext uri="{FF2B5EF4-FFF2-40B4-BE49-F238E27FC236}">
                <a16:creationId xmlns:a16="http://schemas.microsoft.com/office/drawing/2014/main" id="{A8E9CFF2-3777-4FF4-A759-8491175B0B7C}"/>
              </a:ext>
            </a:extLst>
          </p:cNvPr>
          <p:cNvSpPr>
            <a:spLocks noGrp="1"/>
          </p:cNvSpPr>
          <p:nvPr/>
        </p:nvSpPr>
        <p:spPr>
          <a:xfrm>
            <a:off x="3113727" y="3070651"/>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z="2400" dirty="0">
              <a:solidFill>
                <a:schemeClr val="tx1">
                  <a:lumMod val="85000"/>
                  <a:lumOff val="15000"/>
                </a:schemeClr>
              </a:solidFill>
            </a:endParaRPr>
          </a:p>
        </p:txBody>
      </p:sp>
      <p:sp>
        <p:nvSpPr>
          <p:cNvPr id="10" name="Subtitle 2">
            <a:extLst>
              <a:ext uri="{FF2B5EF4-FFF2-40B4-BE49-F238E27FC236}">
                <a16:creationId xmlns:a16="http://schemas.microsoft.com/office/drawing/2014/main" id="{A8E9CFF2-3777-4FF4-A759-8491175B0B7C}"/>
              </a:ext>
            </a:extLst>
          </p:cNvPr>
          <p:cNvSpPr>
            <a:spLocks noGrp="1"/>
          </p:cNvSpPr>
          <p:nvPr/>
        </p:nvSpPr>
        <p:spPr>
          <a:xfrm>
            <a:off x="3266127" y="3223051"/>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z="2400" dirty="0">
              <a:solidFill>
                <a:schemeClr val="tx1">
                  <a:lumMod val="85000"/>
                  <a:lumOff val="15000"/>
                </a:schemeClr>
              </a:solidFill>
            </a:endParaRPr>
          </a:p>
        </p:txBody>
      </p:sp>
      <p:sp>
        <p:nvSpPr>
          <p:cNvPr id="11" name="Subtitle 2">
            <a:extLst>
              <a:ext uri="{FF2B5EF4-FFF2-40B4-BE49-F238E27FC236}">
                <a16:creationId xmlns:a16="http://schemas.microsoft.com/office/drawing/2014/main" id="{A8E9CFF2-3777-4FF4-A759-8491175B0B7C}"/>
              </a:ext>
            </a:extLst>
          </p:cNvPr>
          <p:cNvSpPr>
            <a:spLocks noGrp="1"/>
          </p:cNvSpPr>
          <p:nvPr/>
        </p:nvSpPr>
        <p:spPr>
          <a:xfrm>
            <a:off x="3418527" y="3375451"/>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z="2400" dirty="0">
              <a:solidFill>
                <a:schemeClr val="tx1">
                  <a:lumMod val="85000"/>
                  <a:lumOff val="15000"/>
                </a:schemeClr>
              </a:solidFill>
            </a:endParaRPr>
          </a:p>
        </p:txBody>
      </p:sp>
      <p:cxnSp>
        <p:nvCxnSpPr>
          <p:cNvPr id="21" name="Straight Connector 20">
            <a:extLst>
              <a:ext uri="{FF2B5EF4-FFF2-40B4-BE49-F238E27FC236}">
                <a16:creationId xmlns:a16="http://schemas.microsoft.com/office/drawing/2014/main" id="{B747DF8E-043D-BC19-FB99-782B47427CA6}"/>
              </a:ext>
            </a:extLst>
          </p:cNvPr>
          <p:cNvCxnSpPr/>
          <p:nvPr/>
        </p:nvCxnSpPr>
        <p:spPr>
          <a:xfrm>
            <a:off x="5427754" y="2388637"/>
            <a:ext cx="572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C673F7-46C2-E31E-A002-ADDAA55BB5FC}"/>
              </a:ext>
            </a:extLst>
          </p:cNvPr>
          <p:cNvCxnSpPr/>
          <p:nvPr/>
        </p:nvCxnSpPr>
        <p:spPr>
          <a:xfrm>
            <a:off x="5427754" y="3429000"/>
            <a:ext cx="572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203B847-A657-4ADF-5B94-C48071237D2E}"/>
              </a:ext>
            </a:extLst>
          </p:cNvPr>
          <p:cNvCxnSpPr/>
          <p:nvPr/>
        </p:nvCxnSpPr>
        <p:spPr>
          <a:xfrm flipV="1">
            <a:off x="0" y="0"/>
            <a:ext cx="458216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8EAC0ED-D0F7-1553-F9FE-8BF4F4ABD50F}"/>
              </a:ext>
            </a:extLst>
          </p:cNvPr>
          <p:cNvCxnSpPr>
            <a:cxnSpLocks/>
          </p:cNvCxnSpPr>
          <p:nvPr/>
        </p:nvCxnSpPr>
        <p:spPr>
          <a:xfrm flipV="1">
            <a:off x="147320" y="0"/>
            <a:ext cx="458724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5503D5-C81A-35AF-45BE-33A1953A4086}"/>
              </a:ext>
            </a:extLst>
          </p:cNvPr>
          <p:cNvCxnSpPr/>
          <p:nvPr/>
        </p:nvCxnSpPr>
        <p:spPr>
          <a:xfrm flipV="1">
            <a:off x="0" y="0"/>
            <a:ext cx="4328160" cy="6410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C7D1FCD-D759-8D87-C07D-79A3AC8836BE}"/>
              </a:ext>
            </a:extLst>
          </p:cNvPr>
          <p:cNvCxnSpPr/>
          <p:nvPr/>
        </p:nvCxnSpPr>
        <p:spPr>
          <a:xfrm flipV="1">
            <a:off x="0" y="0"/>
            <a:ext cx="2235200" cy="3223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8B369A-8107-5887-A97B-7CD6559CCDD6}"/>
              </a:ext>
            </a:extLst>
          </p:cNvPr>
          <p:cNvCxnSpPr>
            <a:cxnSpLocks/>
          </p:cNvCxnSpPr>
          <p:nvPr/>
        </p:nvCxnSpPr>
        <p:spPr>
          <a:xfrm flipV="1">
            <a:off x="0" y="0"/>
            <a:ext cx="2021840" cy="278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42A66B8-7B0A-51C7-C9C4-EB26134EB578}"/>
              </a:ext>
            </a:extLst>
          </p:cNvPr>
          <p:cNvCxnSpPr/>
          <p:nvPr/>
        </p:nvCxnSpPr>
        <p:spPr>
          <a:xfrm flipV="1">
            <a:off x="0" y="0"/>
            <a:ext cx="1737360" cy="23886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4F5D24E-3FA6-489C-5BFA-E1136E7867CC}"/>
              </a:ext>
            </a:extLst>
          </p:cNvPr>
          <p:cNvSpPr txBox="1"/>
          <p:nvPr/>
        </p:nvSpPr>
        <p:spPr>
          <a:xfrm>
            <a:off x="477520" y="1473200"/>
            <a:ext cx="11135360" cy="5190629"/>
          </a:xfrm>
          <a:prstGeom prst="rect">
            <a:avLst/>
          </a:prstGeom>
          <a:noFill/>
        </p:spPr>
        <p:txBody>
          <a:bodyPr wrap="square" rtlCol="0">
            <a:spAutoFit/>
          </a:bodyPr>
          <a:lstStyle/>
          <a:p>
            <a:pPr algn="l"/>
            <a:r>
              <a:rPr lang="en-US" b="1" i="0" dirty="0">
                <a:solidFill>
                  <a:srgbClr val="374151"/>
                </a:solidFill>
                <a:effectLst/>
                <a:latin typeface="Söhne"/>
              </a:rPr>
              <a:t>3.Custom Data Solutions:</a:t>
            </a:r>
            <a:endParaRPr lang="en-US" b="0" i="0" dirty="0">
              <a:solidFill>
                <a:srgbClr val="374151"/>
              </a:solidFill>
              <a:effectLst/>
              <a:latin typeface="Söhne"/>
            </a:endParaRPr>
          </a:p>
          <a:p>
            <a:pPr lvl="1" algn="l"/>
            <a:r>
              <a:rPr lang="en-US" b="0" i="0" dirty="0">
                <a:solidFill>
                  <a:srgbClr val="374151"/>
                </a:solidFill>
                <a:effectLst/>
                <a:latin typeface="Söhne"/>
              </a:rPr>
              <a:t>      Depending on the complexity of your needs, you may opt to build custom solutions using programming languages like Python or R. These can be tailored to your specific data sources and analysis requirements.</a:t>
            </a:r>
          </a:p>
          <a:p>
            <a:pPr lvl="1" algn="l"/>
            <a:endParaRPr lang="en-US" b="0" i="0" dirty="0">
              <a:solidFill>
                <a:srgbClr val="374151"/>
              </a:solidFill>
              <a:effectLst/>
              <a:latin typeface="Söhne"/>
            </a:endParaRPr>
          </a:p>
          <a:p>
            <a:pPr algn="l"/>
            <a:r>
              <a:rPr lang="en-US" b="1" i="0" dirty="0">
                <a:solidFill>
                  <a:srgbClr val="374151"/>
                </a:solidFill>
                <a:effectLst/>
                <a:latin typeface="Söhne"/>
              </a:rPr>
              <a:t>4.Machine Learning Models:</a:t>
            </a:r>
            <a:endParaRPr lang="en-US" dirty="0">
              <a:solidFill>
                <a:srgbClr val="374151"/>
              </a:solidFill>
              <a:latin typeface="Söhne"/>
            </a:endParaRPr>
          </a:p>
          <a:p>
            <a:pPr algn="l"/>
            <a:r>
              <a:rPr lang="en-US" b="0" i="0" dirty="0">
                <a:solidFill>
                  <a:srgbClr val="374151"/>
                </a:solidFill>
                <a:effectLst/>
                <a:latin typeface="Söhne"/>
              </a:rPr>
              <a:t>          Advanced organizations may employ machine learning models for predictive analysis, anomaly detection, and clustering. For example, you can use regression models to predict future traffic trends based on historical data.</a:t>
            </a:r>
          </a:p>
          <a:p>
            <a:pPr marL="742950" lvl="1" indent="-285750"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5.Third-Party Analytics Platforms:</a:t>
            </a:r>
            <a:endParaRPr lang="en-US" b="0" i="0" dirty="0">
              <a:solidFill>
                <a:srgbClr val="374151"/>
              </a:solidFill>
              <a:effectLst/>
              <a:latin typeface="Söhne"/>
            </a:endParaRPr>
          </a:p>
          <a:p>
            <a:pPr algn="l"/>
            <a:r>
              <a:rPr lang="en-US" b="0" i="0" dirty="0">
                <a:solidFill>
                  <a:srgbClr val="374151"/>
                </a:solidFill>
                <a:effectLst/>
                <a:latin typeface="Söhne"/>
              </a:rPr>
              <a:t>           Some organizations opt for third-party analytics platforms that offer specialized solutions for specific industries or use cases, such as e-commerce analytics or mobile app analytics.</a:t>
            </a:r>
          </a:p>
          <a:p>
            <a:pPr algn="l"/>
            <a:endParaRPr lang="en-US" dirty="0">
              <a:solidFill>
                <a:srgbClr val="374151"/>
              </a:solidFill>
              <a:latin typeface="Söhne"/>
            </a:endParaRPr>
          </a:p>
          <a:p>
            <a:pPr algn="l"/>
            <a:r>
              <a:rPr lang="en-US" b="1" i="0" dirty="0">
                <a:solidFill>
                  <a:srgbClr val="374151"/>
                </a:solidFill>
                <a:effectLst/>
                <a:latin typeface="Söhne"/>
              </a:rPr>
              <a:t>6.Real-Time Analytics:</a:t>
            </a:r>
            <a:endParaRPr lang="en-US" b="0" i="0" dirty="0">
              <a:solidFill>
                <a:srgbClr val="374151"/>
              </a:solidFill>
              <a:effectLst/>
              <a:latin typeface="Söhne"/>
            </a:endParaRPr>
          </a:p>
          <a:p>
            <a:pPr algn="l"/>
            <a:r>
              <a:rPr lang="en-US" b="0" i="0" dirty="0">
                <a:solidFill>
                  <a:srgbClr val="374151"/>
                </a:solidFill>
                <a:effectLst/>
                <a:latin typeface="Söhne"/>
              </a:rPr>
              <a:t>             For real-time traffic analysis, consider platforms like Apache Kafka and Apache </a:t>
            </a:r>
            <a:r>
              <a:rPr lang="en-US" b="0" i="0" dirty="0" err="1">
                <a:solidFill>
                  <a:srgbClr val="374151"/>
                </a:solidFill>
                <a:effectLst/>
                <a:latin typeface="Söhne"/>
              </a:rPr>
              <a:t>Flink</a:t>
            </a:r>
            <a:r>
              <a:rPr lang="en-US" b="0" i="0" dirty="0">
                <a:solidFill>
                  <a:srgbClr val="374151"/>
                </a:solidFill>
                <a:effectLst/>
                <a:latin typeface="Söhne"/>
              </a:rPr>
              <a:t>, which can handle high-velocity data streams and provide instant insights.</a:t>
            </a:r>
          </a:p>
          <a:p>
            <a:pPr algn="l"/>
            <a:endParaRPr lang="en-US" b="0" i="0" dirty="0">
              <a:solidFill>
                <a:srgbClr val="374151"/>
              </a:solidFill>
              <a:effectLst/>
              <a:latin typeface="Söhne"/>
            </a:endParaRPr>
          </a:p>
          <a:p>
            <a:pPr lvl="1" algn="l"/>
            <a:endParaRPr lang="en-US" b="0" i="0" dirty="0">
              <a:solidFill>
                <a:srgbClr val="374151"/>
              </a:solidFill>
              <a:effectLst/>
              <a:latin typeface="Söhne"/>
            </a:endParaRPr>
          </a:p>
          <a:p>
            <a:endParaRPr lang="en-IN" dirty="0"/>
          </a:p>
        </p:txBody>
      </p:sp>
      <p:sp>
        <p:nvSpPr>
          <p:cNvPr id="2" name="TextBox 1">
            <a:extLst>
              <a:ext uri="{FF2B5EF4-FFF2-40B4-BE49-F238E27FC236}">
                <a16:creationId xmlns:a16="http://schemas.microsoft.com/office/drawing/2014/main" id="{7E13A15B-D0F0-78C5-FECC-90693BE978CC}"/>
              </a:ext>
            </a:extLst>
          </p:cNvPr>
          <p:cNvSpPr txBox="1"/>
          <p:nvPr/>
        </p:nvSpPr>
        <p:spPr>
          <a:xfrm>
            <a:off x="2194560" y="721360"/>
            <a:ext cx="7223760" cy="769441"/>
          </a:xfrm>
          <a:prstGeom prst="rect">
            <a:avLst/>
          </a:prstGeom>
          <a:noFill/>
        </p:spPr>
        <p:txBody>
          <a:bodyPr wrap="square" rtlCol="0">
            <a:spAutoFit/>
          </a:bodyPr>
          <a:lstStyle/>
          <a:p>
            <a:r>
              <a:rPr lang="en-US" sz="3600" b="1" dirty="0"/>
              <a:t>          </a:t>
            </a:r>
            <a:r>
              <a:rPr lang="en-US" sz="4400" b="1" dirty="0"/>
              <a:t>MODEL SELECTION</a:t>
            </a:r>
            <a:endParaRPr lang="en-IN" sz="4400" b="1" dirty="0"/>
          </a:p>
        </p:txBody>
      </p:sp>
    </p:spTree>
    <p:extLst>
      <p:ext uri="{BB962C8B-B14F-4D97-AF65-F5344CB8AC3E}">
        <p14:creationId xmlns:p14="http://schemas.microsoft.com/office/powerpoint/2010/main" val="421896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CB5F379-745D-6186-DA35-03F89E11511B}"/>
              </a:ext>
            </a:extLst>
          </p:cNvPr>
          <p:cNvSpPr txBox="1"/>
          <p:nvPr/>
        </p:nvSpPr>
        <p:spPr>
          <a:xfrm>
            <a:off x="3545840" y="851023"/>
            <a:ext cx="4795520" cy="707886"/>
          </a:xfrm>
          <a:prstGeom prst="rect">
            <a:avLst/>
          </a:prstGeom>
          <a:noFill/>
        </p:spPr>
        <p:txBody>
          <a:bodyPr wrap="square" rtlCol="0">
            <a:spAutoFit/>
          </a:bodyPr>
          <a:lstStyle/>
          <a:p>
            <a:r>
              <a:rPr lang="en-US" sz="4000" b="1" dirty="0"/>
              <a:t>  MODEL SELECTION</a:t>
            </a:r>
            <a:endParaRPr lang="en-IN" sz="4000" b="1" dirty="0"/>
          </a:p>
        </p:txBody>
      </p:sp>
      <p:sp>
        <p:nvSpPr>
          <p:cNvPr id="12" name="TextBox 11">
            <a:extLst>
              <a:ext uri="{FF2B5EF4-FFF2-40B4-BE49-F238E27FC236}">
                <a16:creationId xmlns:a16="http://schemas.microsoft.com/office/drawing/2014/main" id="{163D9160-B41A-BBCF-2F9B-AC638800FD15}"/>
              </a:ext>
            </a:extLst>
          </p:cNvPr>
          <p:cNvSpPr txBox="1"/>
          <p:nvPr/>
        </p:nvSpPr>
        <p:spPr>
          <a:xfrm>
            <a:off x="741680" y="1039634"/>
            <a:ext cx="11168942" cy="3693319"/>
          </a:xfrm>
          <a:prstGeom prst="rect">
            <a:avLst/>
          </a:prstGeom>
          <a:noFill/>
        </p:spPr>
        <p:txBody>
          <a:bodyPr wrap="square" rtlCol="0">
            <a:spAutoFit/>
          </a:bodyPr>
          <a:lstStyle/>
          <a:p>
            <a:pPr algn="l"/>
            <a:endParaRPr lang="en-US" b="1" i="0" dirty="0">
              <a:solidFill>
                <a:srgbClr val="374151"/>
              </a:solidFill>
              <a:effectLst/>
              <a:latin typeface="Söhne"/>
            </a:endParaRPr>
          </a:p>
          <a:p>
            <a:pPr algn="l"/>
            <a:endParaRPr lang="en-US" b="1" dirty="0">
              <a:solidFill>
                <a:srgbClr val="374151"/>
              </a:solidFill>
              <a:latin typeface="Söhne"/>
            </a:endParaRPr>
          </a:p>
          <a:p>
            <a:pPr algn="l"/>
            <a:endParaRPr lang="en-US" b="1" i="0" dirty="0">
              <a:solidFill>
                <a:srgbClr val="374151"/>
              </a:solidFill>
              <a:effectLst/>
              <a:latin typeface="Söhne"/>
            </a:endParaRPr>
          </a:p>
          <a:p>
            <a:pPr algn="l"/>
            <a:r>
              <a:rPr lang="en-US" b="1" dirty="0">
                <a:solidFill>
                  <a:srgbClr val="374151"/>
                </a:solidFill>
                <a:latin typeface="Söhne"/>
              </a:rPr>
              <a:t>                                                               </a:t>
            </a:r>
            <a:r>
              <a:rPr lang="en-US" b="1" i="0" dirty="0">
                <a:solidFill>
                  <a:srgbClr val="374151"/>
                </a:solidFill>
                <a:effectLst/>
                <a:latin typeface="Söhne"/>
              </a:rPr>
              <a:t>                </a:t>
            </a:r>
          </a:p>
          <a:p>
            <a:pPr algn="l"/>
            <a:r>
              <a:rPr lang="en-US" b="1" i="0" dirty="0">
                <a:solidFill>
                  <a:srgbClr val="374151"/>
                </a:solidFill>
                <a:effectLst/>
                <a:latin typeface="Söhne"/>
              </a:rPr>
              <a:t>7.Content Management System (CMS) Integrated Analytics: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Many CMS platforms, such as WordPress and Drupal, offer integrated analytics features or plugins that simplify the tracking and analysis of website traffic.</a:t>
            </a:r>
          </a:p>
          <a:p>
            <a:pPr marL="742950" lvl="1" indent="-285750" algn="l">
              <a:buFont typeface="+mj-lt"/>
              <a:buAutoNum type="arabicPeriod"/>
            </a:pPr>
            <a:endParaRPr lang="en-US" dirty="0">
              <a:solidFill>
                <a:srgbClr val="374151"/>
              </a:solidFill>
              <a:latin typeface="Söhne"/>
            </a:endParaRPr>
          </a:p>
          <a:p>
            <a:pPr lvl="1" algn="l"/>
            <a:endParaRPr lang="en-US" b="0" i="0" dirty="0">
              <a:solidFill>
                <a:srgbClr val="374151"/>
              </a:solidFill>
              <a:effectLst/>
              <a:latin typeface="Söhne"/>
            </a:endParaRPr>
          </a:p>
          <a:p>
            <a:pPr algn="l"/>
            <a:r>
              <a:rPr lang="en-US" b="1" i="0" dirty="0">
                <a:solidFill>
                  <a:srgbClr val="374151"/>
                </a:solidFill>
                <a:effectLst/>
                <a:latin typeface="Söhne"/>
              </a:rPr>
              <a:t>8.Hybrid Solutions: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Some organizations combine multiple tools and methods to create a comprehensive website traffic analysis system. For example, using Google Analytics for general data and a log file analyzer for server-level insights.</a:t>
            </a:r>
          </a:p>
          <a:p>
            <a:endParaRPr lang="en-IN" dirty="0"/>
          </a:p>
        </p:txBody>
      </p:sp>
    </p:spTree>
    <p:extLst>
      <p:ext uri="{BB962C8B-B14F-4D97-AF65-F5344CB8AC3E}">
        <p14:creationId xmlns:p14="http://schemas.microsoft.com/office/powerpoint/2010/main" val="30602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F63E0A-1112-B86E-A09E-6529ADD55CBF}"/>
              </a:ext>
            </a:extLst>
          </p:cNvPr>
          <p:cNvCxnSpPr>
            <a:cxnSpLocks/>
          </p:cNvCxnSpPr>
          <p:nvPr/>
        </p:nvCxnSpPr>
        <p:spPr>
          <a:xfrm flipV="1">
            <a:off x="0" y="0"/>
            <a:ext cx="3383280" cy="5151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E035AE6-A474-04AB-B8DE-92EC7B75E78F}"/>
              </a:ext>
            </a:extLst>
          </p:cNvPr>
          <p:cNvCxnSpPr>
            <a:cxnSpLocks/>
          </p:cNvCxnSpPr>
          <p:nvPr/>
        </p:nvCxnSpPr>
        <p:spPr>
          <a:xfrm flipV="1">
            <a:off x="0" y="0"/>
            <a:ext cx="3718560" cy="561848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088C5C-623E-22B5-BD96-8B3B88BC1E34}"/>
              </a:ext>
            </a:extLst>
          </p:cNvPr>
          <p:cNvSpPr txBox="1"/>
          <p:nvPr/>
        </p:nvSpPr>
        <p:spPr>
          <a:xfrm>
            <a:off x="2275840" y="2392680"/>
            <a:ext cx="9225280" cy="1754326"/>
          </a:xfrm>
          <a:prstGeom prst="rect">
            <a:avLst/>
          </a:prstGeom>
          <a:noFill/>
        </p:spPr>
        <p:txBody>
          <a:bodyPr wrap="square" rtlCol="0">
            <a:spAutoFit/>
          </a:bodyPr>
          <a:lstStyle/>
          <a:p>
            <a:r>
              <a:rPr lang="en-US" sz="5400" b="1" dirty="0"/>
              <a:t>Testing and improvement </a:t>
            </a:r>
          </a:p>
          <a:p>
            <a:r>
              <a:rPr lang="en-US" sz="5400" b="1" dirty="0"/>
              <a:t>Of website traffic analysis</a:t>
            </a:r>
            <a:endParaRPr lang="en-IN" sz="5400" b="1" dirty="0"/>
          </a:p>
        </p:txBody>
      </p:sp>
      <p:cxnSp>
        <p:nvCxnSpPr>
          <p:cNvPr id="8" name="Straight Connector 7">
            <a:extLst>
              <a:ext uri="{FF2B5EF4-FFF2-40B4-BE49-F238E27FC236}">
                <a16:creationId xmlns:a16="http://schemas.microsoft.com/office/drawing/2014/main" id="{3E68A1B9-638D-D445-5BE0-66BC0F2583AC}"/>
              </a:ext>
            </a:extLst>
          </p:cNvPr>
          <p:cNvCxnSpPr/>
          <p:nvPr/>
        </p:nvCxnSpPr>
        <p:spPr>
          <a:xfrm flipV="1">
            <a:off x="8133080" y="0"/>
            <a:ext cx="4226560" cy="63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297295-AF3B-A25B-3263-977CAFDA3DFB}"/>
              </a:ext>
            </a:extLst>
          </p:cNvPr>
          <p:cNvCxnSpPr/>
          <p:nvPr/>
        </p:nvCxnSpPr>
        <p:spPr>
          <a:xfrm flipV="1">
            <a:off x="8468360" y="558800"/>
            <a:ext cx="3891280" cy="59334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58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C5FB6-1284-6D5F-22E5-FB90FAE59699}"/>
              </a:ext>
            </a:extLst>
          </p:cNvPr>
          <p:cNvSpPr txBox="1"/>
          <p:nvPr/>
        </p:nvSpPr>
        <p:spPr>
          <a:xfrm>
            <a:off x="406400" y="609600"/>
            <a:ext cx="11430000" cy="5909310"/>
          </a:xfrm>
          <a:prstGeom prst="rect">
            <a:avLst/>
          </a:prstGeom>
          <a:noFill/>
        </p:spPr>
        <p:txBody>
          <a:bodyPr wrap="square" rtlCol="0">
            <a:spAutoFit/>
          </a:bodyPr>
          <a:lstStyle/>
          <a:p>
            <a:pPr algn="l"/>
            <a:r>
              <a:rPr lang="en-US" b="0" i="0" dirty="0">
                <a:solidFill>
                  <a:srgbClr val="374151"/>
                </a:solidFill>
                <a:effectLst/>
                <a:latin typeface="Söhne"/>
              </a:rPr>
              <a:t>Testing and continuous improvement are crucial aspects of website traffic analysis. They help ensure that the analysis process remains effective, accurate, and aligned with your goals. Here are steps you can take for testing and improvement:</a:t>
            </a:r>
          </a:p>
          <a:p>
            <a:pPr algn="l"/>
            <a:endParaRPr lang="en-US" b="0" i="0" dirty="0">
              <a:solidFill>
                <a:srgbClr val="374151"/>
              </a:solidFill>
              <a:effectLst/>
              <a:latin typeface="Söhne"/>
            </a:endParaRPr>
          </a:p>
          <a:p>
            <a:pPr algn="l"/>
            <a:r>
              <a:rPr lang="en-US" b="1" i="0" dirty="0">
                <a:solidFill>
                  <a:srgbClr val="374151"/>
                </a:solidFill>
                <a:effectLst/>
                <a:latin typeface="Söhne"/>
              </a:rPr>
              <a:t>1. Define Key Performance Indicators (KPIs):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Clearly define the KPIs that matter most to your organization, such as conversion rates, bounce rates, and traffic sources. These metrics will be the focus of your testing and improvement efforts.</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2. Set Benchmarks: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Establish baseline benchmarks for your KPIs based on historical data or industry standards. These benchmarks provide a reference point for measuring improvement.</a:t>
            </a:r>
          </a:p>
          <a:p>
            <a:pPr algn="l"/>
            <a:endParaRPr lang="en-US" dirty="0">
              <a:solidFill>
                <a:srgbClr val="374151"/>
              </a:solidFill>
              <a:latin typeface="Söhne"/>
            </a:endParaRPr>
          </a:p>
          <a:p>
            <a:pPr algn="l"/>
            <a:r>
              <a:rPr lang="en-US" b="1" i="0" dirty="0">
                <a:solidFill>
                  <a:srgbClr val="374151"/>
                </a:solidFill>
                <a:effectLst/>
                <a:latin typeface="Söhne"/>
              </a:rPr>
              <a:t>3. A/B Testing: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Conduct A/B tests on different elements of your website, such as landing pages, CTAs, or content layouts. Analyze how changes impact your KPIs and make data-driven decisions.</a:t>
            </a:r>
          </a:p>
          <a:p>
            <a:pPr algn="l"/>
            <a:endParaRPr lang="en-US" b="0" i="0" dirty="0">
              <a:solidFill>
                <a:srgbClr val="374151"/>
              </a:solidFill>
              <a:effectLst/>
              <a:latin typeface="Söhne"/>
            </a:endParaRPr>
          </a:p>
          <a:p>
            <a:pPr algn="l"/>
            <a:r>
              <a:rPr lang="en-US" b="1" i="0" dirty="0">
                <a:solidFill>
                  <a:srgbClr val="374151"/>
                </a:solidFill>
                <a:effectLst/>
                <a:latin typeface="Söhne"/>
              </a:rPr>
              <a:t>4. Multivariate Testing: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For more complex changes, consider multivariate testing to assess the impact of multiple variations simultaneously. This can help optimize various aspects of your website at once.</a:t>
            </a: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95819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B21FD43-37DB-F997-2BFA-0FB1A125CB1A}"/>
              </a:ext>
            </a:extLst>
          </p:cNvPr>
          <p:cNvSpPr>
            <a:spLocks noChangeArrowheads="1"/>
          </p:cNvSpPr>
          <p:nvPr/>
        </p:nvSpPr>
        <p:spPr bwMode="auto">
          <a:xfrm>
            <a:off x="386081" y="-2985428"/>
            <a:ext cx="11409679" cy="981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5. User Testing:</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Gather feedback from actual users through usability testing and surveys. Understand their preferences and pain points to make user-centric improvements.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6. Heatmaps and Session Recordings:</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Tools like heatmaps and session recordings can provide visual insights into user interactions. Identify areas where users engage or disengage and make improvements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7. Funnel Analysis:</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Söhne"/>
              </a:rPr>
              <a:t>            Use funnel analysis to track user journeys and identify drop-off points in conversion funnels. Optimize these funnels to reduce friction and improve conversions.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algn="l"/>
            <a:r>
              <a:rPr lang="en-US" b="1" dirty="0">
                <a:latin typeface="Söhne"/>
              </a:rPr>
              <a:t>8</a:t>
            </a:r>
            <a:r>
              <a:rPr lang="en-US" b="1" i="0" dirty="0">
                <a:effectLst/>
                <a:latin typeface="Söhne"/>
              </a:rPr>
              <a:t>. Heatmaps and Click Tracking:</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Tools that show where users click and how they navigate your website.</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Identify which areas of your website are getting the most attention. Optimize these areas and restructure less-clicked areas for better engagement.</a:t>
            </a:r>
          </a:p>
          <a:p>
            <a:pPr algn="l">
              <a:buFont typeface="Arial" panose="020B0604020202020204" pitchFamily="34" charset="0"/>
              <a:buChar char="•"/>
            </a:pPr>
            <a:endParaRPr lang="en-US" dirty="0">
              <a:solidFill>
                <a:srgbClr val="374151"/>
              </a:solidFill>
              <a:latin typeface="Söhne"/>
            </a:endParaRPr>
          </a:p>
          <a:p>
            <a:pPr algn="l"/>
            <a:endParaRPr lang="en-US" b="0" i="0" dirty="0">
              <a:solidFill>
                <a:srgbClr val="374151"/>
              </a:solidFill>
              <a:effectLst/>
              <a:latin typeface="Söhne"/>
            </a:endParaRPr>
          </a:p>
          <a:p>
            <a:pPr algn="l"/>
            <a:r>
              <a:rPr lang="en-US" b="1" dirty="0">
                <a:latin typeface="Söhne"/>
              </a:rPr>
              <a:t>9</a:t>
            </a:r>
            <a:r>
              <a:rPr lang="en-US" b="1" i="0" dirty="0">
                <a:effectLst/>
                <a:latin typeface="Söhne"/>
              </a:rPr>
              <a:t>. Conversion Funnel Analysis:</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Studying the steps users take on your website before completing a specific goal.</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Identify drop-off points in your funnel and optimize these stages to increase the overall conversion rate.</a:t>
            </a:r>
          </a:p>
          <a:p>
            <a:pPr algn="l"/>
            <a:endParaRPr lang="en-US" b="0" i="0" dirty="0">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spTree>
    <p:extLst>
      <p:ext uri="{BB962C8B-B14F-4D97-AF65-F5344CB8AC3E}">
        <p14:creationId xmlns:p14="http://schemas.microsoft.com/office/powerpoint/2010/main" val="166930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3C4185-B6ED-6263-A550-A013E71716AA}"/>
              </a:ext>
            </a:extLst>
          </p:cNvPr>
          <p:cNvSpPr txBox="1"/>
          <p:nvPr/>
        </p:nvSpPr>
        <p:spPr>
          <a:xfrm>
            <a:off x="223520" y="304800"/>
            <a:ext cx="11480800" cy="7017306"/>
          </a:xfrm>
          <a:prstGeom prst="rect">
            <a:avLst/>
          </a:prstGeom>
          <a:noFill/>
        </p:spPr>
        <p:txBody>
          <a:bodyPr wrap="square" rtlCol="0">
            <a:spAutoFit/>
          </a:bodyPr>
          <a:lstStyle/>
          <a:p>
            <a:pPr algn="l"/>
            <a:r>
              <a:rPr lang="en-US" b="1" dirty="0">
                <a:latin typeface="Söhne"/>
              </a:rPr>
              <a:t>10</a:t>
            </a:r>
            <a:r>
              <a:rPr lang="en-US" b="1" i="0" dirty="0">
                <a:effectLst/>
                <a:latin typeface="Söhne"/>
              </a:rPr>
              <a:t>. User Surveys and Feedback:</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Directly asking users about their experience on your website.</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Use feedback to make data-driven improvements. Understand user pain points and preferences to enhance their experience.</a:t>
            </a:r>
          </a:p>
          <a:p>
            <a:pPr algn="l"/>
            <a:endParaRPr lang="en-US" b="0" i="0" dirty="0">
              <a:solidFill>
                <a:srgbClr val="374151"/>
              </a:solidFill>
              <a:effectLst/>
              <a:latin typeface="Söhne"/>
            </a:endParaRPr>
          </a:p>
          <a:p>
            <a:pPr algn="l"/>
            <a:r>
              <a:rPr lang="en-US" b="1" dirty="0">
                <a:latin typeface="Söhne"/>
              </a:rPr>
              <a:t>11</a:t>
            </a:r>
            <a:r>
              <a:rPr lang="en-US" b="1" i="0" dirty="0">
                <a:effectLst/>
                <a:latin typeface="Söhne"/>
              </a:rPr>
              <a:t>. Segmentation and User Personas:</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Dividing your audience into segments based on demographics, behavior, or other factors.</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Tailor content and user experience based on different segments. Understand each segment's unique needs and preferences.</a:t>
            </a:r>
          </a:p>
          <a:p>
            <a:pPr algn="l"/>
            <a:endParaRPr lang="en-US" b="0" i="0" dirty="0">
              <a:solidFill>
                <a:srgbClr val="374151"/>
              </a:solidFill>
              <a:effectLst/>
              <a:latin typeface="Söhne"/>
            </a:endParaRPr>
          </a:p>
          <a:p>
            <a:pPr algn="l"/>
            <a:r>
              <a:rPr lang="en-US" b="1" dirty="0">
                <a:latin typeface="Söhne"/>
              </a:rPr>
              <a:t>12.</a:t>
            </a:r>
            <a:r>
              <a:rPr lang="en-US" b="1" i="0" dirty="0">
                <a:effectLst/>
                <a:latin typeface="Söhne"/>
              </a:rPr>
              <a:t> Data Mining and Predictive Analytics:</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Using advanced analytics techniques to discover patterns and trends in your data.</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Predict future user behavior based on historical data. Anticipate trends and proactively optimize your website.</a:t>
            </a:r>
          </a:p>
          <a:p>
            <a:endParaRPr lang="en-US" dirty="0">
              <a:solidFill>
                <a:srgbClr val="374151"/>
              </a:solidFill>
              <a:latin typeface="Söhne"/>
            </a:endParaRPr>
          </a:p>
          <a:p>
            <a:pPr algn="l"/>
            <a:r>
              <a:rPr lang="en-US" b="1" dirty="0">
                <a:latin typeface="Söhne"/>
              </a:rPr>
              <a:t>13</a:t>
            </a:r>
            <a:r>
              <a:rPr lang="en-US" b="1" i="0" dirty="0">
                <a:effectLst/>
                <a:latin typeface="Söhne"/>
              </a:rPr>
              <a:t>. Mobile Responsiveness Testing:</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Ensuring your website functions well on various devices and screen sizes.</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Improve mobile user experience to capture the growing mobile user base, which can significantly impact traffic.</a:t>
            </a: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val="8738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3EDEAE-AF3E-305B-F70C-9B23DF0CBB98}"/>
              </a:ext>
            </a:extLst>
          </p:cNvPr>
          <p:cNvSpPr txBox="1"/>
          <p:nvPr/>
        </p:nvSpPr>
        <p:spPr>
          <a:xfrm>
            <a:off x="335280" y="457200"/>
            <a:ext cx="11592560" cy="4247317"/>
          </a:xfrm>
          <a:prstGeom prst="rect">
            <a:avLst/>
          </a:prstGeom>
          <a:noFill/>
        </p:spPr>
        <p:txBody>
          <a:bodyPr wrap="square" rtlCol="0">
            <a:spAutoFit/>
          </a:bodyPr>
          <a:lstStyle/>
          <a:p>
            <a:pPr algn="l"/>
            <a:r>
              <a:rPr lang="en-US" b="1" dirty="0">
                <a:latin typeface="Söhne"/>
              </a:rPr>
              <a:t>14</a:t>
            </a:r>
            <a:r>
              <a:rPr lang="en-US" b="1" i="0" dirty="0">
                <a:effectLst/>
                <a:latin typeface="Söhne"/>
              </a:rPr>
              <a:t>. Content Relevance Testing:</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Analyzing which types of content perform best (blogs, videos, infographics, etc.).</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Create more of the content type that resonates with your audience. Experiment with different content formats to keep your audience engaged.</a:t>
            </a:r>
          </a:p>
          <a:p>
            <a:pPr algn="l"/>
            <a:endParaRPr lang="en-US" b="0" i="0" dirty="0">
              <a:solidFill>
                <a:srgbClr val="374151"/>
              </a:solidFill>
              <a:effectLst/>
              <a:latin typeface="Söhne"/>
            </a:endParaRPr>
          </a:p>
          <a:p>
            <a:pPr algn="l"/>
            <a:r>
              <a:rPr lang="en-US" b="1" dirty="0">
                <a:latin typeface="Söhne"/>
              </a:rPr>
              <a:t>15</a:t>
            </a:r>
            <a:r>
              <a:rPr lang="en-US" b="1" i="0" dirty="0">
                <a:effectLst/>
                <a:latin typeface="Söhne"/>
              </a:rPr>
              <a:t>. Social Media Integration and Analysis:</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Integrating social media channels and analyzing social media referral traffic.</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Understand which social media platforms drive the most traffic. Tailor your social media strategies to focus on the most effective platforms.</a:t>
            </a:r>
          </a:p>
          <a:p>
            <a:pPr algn="l"/>
            <a:endParaRPr lang="en-US" b="0" i="0" dirty="0">
              <a:solidFill>
                <a:srgbClr val="374151"/>
              </a:solidFill>
              <a:effectLst/>
              <a:latin typeface="Söhne"/>
            </a:endParaRPr>
          </a:p>
          <a:p>
            <a:pPr algn="l"/>
            <a:r>
              <a:rPr lang="en-US" b="1" i="0" dirty="0">
                <a:effectLst/>
                <a:latin typeface="Söhne"/>
              </a:rPr>
              <a:t>16. Page Speed Optimization:</a:t>
            </a:r>
          </a:p>
          <a:p>
            <a:pPr algn="l">
              <a:buFont typeface="Arial" panose="020B0604020202020204" pitchFamily="34" charset="0"/>
              <a:buChar char="•"/>
            </a:pPr>
            <a:r>
              <a:rPr lang="en-US" b="1" i="0" dirty="0">
                <a:solidFill>
                  <a:srgbClr val="374151"/>
                </a:solidFill>
                <a:effectLst/>
                <a:latin typeface="Söhne"/>
              </a:rPr>
              <a:t>What it is:</a:t>
            </a:r>
            <a:r>
              <a:rPr lang="en-US" b="0" i="0" dirty="0">
                <a:solidFill>
                  <a:srgbClr val="374151"/>
                </a:solidFill>
                <a:effectLst/>
                <a:latin typeface="Söhne"/>
              </a:rPr>
              <a:t> Analyzing and improving your website's loading speed.</a:t>
            </a:r>
          </a:p>
          <a:p>
            <a:pPr algn="l">
              <a:buFont typeface="Arial" panose="020B0604020202020204" pitchFamily="34" charset="0"/>
              <a:buChar char="•"/>
            </a:pPr>
            <a:r>
              <a:rPr lang="en-US" b="1" i="0" dirty="0">
                <a:solidFill>
                  <a:srgbClr val="374151"/>
                </a:solidFill>
                <a:effectLst/>
                <a:latin typeface="Söhne"/>
              </a:rPr>
              <a:t>Improvement:</a:t>
            </a:r>
            <a:r>
              <a:rPr lang="en-US" b="0" i="0" dirty="0">
                <a:solidFill>
                  <a:srgbClr val="374151"/>
                </a:solidFill>
                <a:effectLst/>
                <a:latin typeface="Söhne"/>
              </a:rPr>
              <a:t> Faster-loading pages reduce bounce rates and improve user experience, leading to higher engagement and more prolonged visits.</a:t>
            </a:r>
          </a:p>
          <a:p>
            <a:endParaRPr lang="en-IN" dirty="0"/>
          </a:p>
        </p:txBody>
      </p:sp>
    </p:spTree>
    <p:extLst>
      <p:ext uri="{BB962C8B-B14F-4D97-AF65-F5344CB8AC3E}">
        <p14:creationId xmlns:p14="http://schemas.microsoft.com/office/powerpoint/2010/main" val="105140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5298D-012E-051C-FAFA-5D8E830C1518}"/>
              </a:ext>
            </a:extLst>
          </p:cNvPr>
          <p:cNvSpPr txBox="1"/>
          <p:nvPr/>
        </p:nvSpPr>
        <p:spPr>
          <a:xfrm>
            <a:off x="426720" y="528320"/>
            <a:ext cx="11389360" cy="3600986"/>
          </a:xfrm>
          <a:prstGeom prst="rect">
            <a:avLst/>
          </a:prstGeom>
          <a:noFill/>
        </p:spPr>
        <p:txBody>
          <a:bodyPr wrap="square" rtlCol="0">
            <a:spAutoFit/>
          </a:bodyPr>
          <a:lstStyle/>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r>
              <a:rPr lang="en-US" sz="4800" dirty="0">
                <a:solidFill>
                  <a:srgbClr val="374151"/>
                </a:solidFill>
                <a:latin typeface="Söhne"/>
              </a:rPr>
              <a:t>Conclusion</a:t>
            </a: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r>
              <a:rPr lang="en-US" b="0" i="0" dirty="0">
                <a:solidFill>
                  <a:srgbClr val="374151"/>
                </a:solidFill>
                <a:effectLst/>
                <a:latin typeface="Söhne"/>
              </a:rPr>
              <a:t>                                    In conclusion, website traffic analysis is the backbone of a successful online presence. It's not merely about numbers but about understanding your audience deeply. Through various analytical techniques, businesses can gain invaluable insights into user behavior, preferences, and interactions with their websites. This understanding is pivotal for making informed decisions, optimizing user experience, and ultimately driving business growth.</a:t>
            </a:r>
            <a:endParaRPr lang="en-IN" dirty="0"/>
          </a:p>
        </p:txBody>
      </p:sp>
    </p:spTree>
    <p:extLst>
      <p:ext uri="{BB962C8B-B14F-4D97-AF65-F5344CB8AC3E}">
        <p14:creationId xmlns:p14="http://schemas.microsoft.com/office/powerpoint/2010/main" val="58373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4E960C-C25F-224A-AE64-2262C2E75C47}"/>
              </a:ext>
            </a:extLst>
          </p:cNvPr>
          <p:cNvSpPr txBox="1"/>
          <p:nvPr/>
        </p:nvSpPr>
        <p:spPr>
          <a:xfrm rot="10800000" flipV="1">
            <a:off x="726958" y="-82771"/>
            <a:ext cx="6411065" cy="5478423"/>
          </a:xfrm>
          <a:prstGeom prst="rect">
            <a:avLst/>
          </a:prstGeom>
          <a:noFill/>
        </p:spPr>
        <p:txBody>
          <a:bodyPr wrap="square" rtlCol="0">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r>
              <a:rPr lang="en-US" sz="4400" b="1" dirty="0">
                <a:solidFill>
                  <a:srgbClr val="374151"/>
                </a:solidFill>
                <a:latin typeface="Söhne"/>
              </a:rPr>
              <a:t>ABSTRACT</a:t>
            </a:r>
          </a:p>
          <a:p>
            <a:pPr algn="l"/>
            <a:endParaRPr lang="en-US" b="0" i="0" dirty="0">
              <a:solidFill>
                <a:srgbClr val="374151"/>
              </a:solidFill>
              <a:effectLst/>
              <a:latin typeface="Söhne"/>
            </a:endParaRPr>
          </a:p>
          <a:p>
            <a:pPr algn="l"/>
            <a:r>
              <a:rPr lang="en-US" b="0" i="0" dirty="0">
                <a:solidFill>
                  <a:srgbClr val="374151"/>
                </a:solidFill>
                <a:effectLst/>
                <a:latin typeface="Söhne"/>
              </a:rPr>
              <a:t>In the digital age, a website serves as the cornerstone of an organization's online presence and success. Understanding website traffic is paramount for optimizing user experience, driving conversions, and achieving strategic objectives. This abstract provides an overview of the importance of website traffic analysis and its role in shaping online strategies.</a:t>
            </a:r>
          </a:p>
          <a:p>
            <a:pPr algn="l"/>
            <a:r>
              <a:rPr lang="en-US" b="0" i="0" dirty="0">
                <a:solidFill>
                  <a:srgbClr val="374151"/>
                </a:solidFill>
                <a:effectLst/>
                <a:latin typeface="Söhne"/>
              </a:rPr>
              <a:t>Website traffic analysis is the systematic examination of visitor data, providing valuable insights into user behavior, preferences, and engagement patterns. This process involves collecting, processing, and interpreting data from various sources, such as web analytics tools, server logs, and user feedback. By delving into this data, businesses and website owners can make informed decisions to enhance their online performance.</a:t>
            </a:r>
          </a:p>
        </p:txBody>
      </p:sp>
      <p:cxnSp>
        <p:nvCxnSpPr>
          <p:cNvPr id="6" name="Straight Connector 5">
            <a:extLst>
              <a:ext uri="{FF2B5EF4-FFF2-40B4-BE49-F238E27FC236}">
                <a16:creationId xmlns:a16="http://schemas.microsoft.com/office/drawing/2014/main" id="{59D79D57-6B8B-83F9-3ABB-8D2AE9E1E2D6}"/>
              </a:ext>
            </a:extLst>
          </p:cNvPr>
          <p:cNvCxnSpPr/>
          <p:nvPr/>
        </p:nvCxnSpPr>
        <p:spPr>
          <a:xfrm>
            <a:off x="726957" y="490583"/>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76077EB-7EB3-59AE-A26F-FE81346AC35D}"/>
              </a:ext>
            </a:extLst>
          </p:cNvPr>
          <p:cNvCxnSpPr>
            <a:cxnSpLocks/>
          </p:cNvCxnSpPr>
          <p:nvPr/>
        </p:nvCxnSpPr>
        <p:spPr>
          <a:xfrm flipH="1">
            <a:off x="7325360" y="71120"/>
            <a:ext cx="4866640" cy="626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1F3AF-B7F3-CD93-8DD0-8362C641426F}"/>
              </a:ext>
            </a:extLst>
          </p:cNvPr>
          <p:cNvCxnSpPr/>
          <p:nvPr/>
        </p:nvCxnSpPr>
        <p:spPr>
          <a:xfrm flipH="1">
            <a:off x="7782560" y="619760"/>
            <a:ext cx="4409440" cy="5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6377C4-F085-410B-A6A8-146C5C14FF16}"/>
              </a:ext>
            </a:extLst>
          </p:cNvPr>
          <p:cNvCxnSpPr/>
          <p:nvPr/>
        </p:nvCxnSpPr>
        <p:spPr>
          <a:xfrm flipH="1">
            <a:off x="8453120" y="1351280"/>
            <a:ext cx="3738880" cy="49885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53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B27116-432E-7310-1505-1A6BF2805FFA}"/>
              </a:ext>
            </a:extLst>
          </p:cNvPr>
          <p:cNvSpPr txBox="1"/>
          <p:nvPr/>
        </p:nvSpPr>
        <p:spPr>
          <a:xfrm flipH="1">
            <a:off x="647148" y="1422400"/>
            <a:ext cx="11016531" cy="4524315"/>
          </a:xfrm>
          <a:prstGeom prst="rect">
            <a:avLst/>
          </a:prstGeom>
          <a:noFill/>
        </p:spPr>
        <p:txBody>
          <a:bodyPr wrap="square" rtlCol="0">
            <a:spAutoFit/>
          </a:bodyPr>
          <a:lstStyle/>
          <a:p>
            <a:r>
              <a:rPr lang="en-US" b="0" i="0" dirty="0">
                <a:solidFill>
                  <a:srgbClr val="374151"/>
                </a:solidFill>
                <a:effectLst/>
                <a:latin typeface="Söhne"/>
              </a:rPr>
              <a:t>Website traffic analysis is a critical practice in the digital age, aimed at understanding and optimizing the flow of visitors to a website. The primary problem it seeks to address is the need for businesses, organizations, and website owners to gain deep insights into user behavior, engagement patterns, and the overall performance of their websites. This information is essential for making data-driven decisions, improving user experience, and achieving specific objectives. The key aspects of the problem include:</a:t>
            </a:r>
          </a:p>
          <a:p>
            <a:endParaRPr lang="en-US" b="0" i="0" dirty="0">
              <a:solidFill>
                <a:srgbClr val="374151"/>
              </a:solidFill>
              <a:effectLst/>
              <a:latin typeface="Söhne"/>
            </a:endParaRPr>
          </a:p>
          <a:p>
            <a:r>
              <a:rPr lang="en-US" dirty="0">
                <a:solidFill>
                  <a:srgbClr val="374151"/>
                </a:solidFill>
                <a:latin typeface="Söhne"/>
              </a:rPr>
              <a:t>   1.</a:t>
            </a:r>
            <a:r>
              <a:rPr lang="en-IN" b="1" i="0" dirty="0">
                <a:effectLst/>
                <a:latin typeface="Söhne"/>
              </a:rPr>
              <a:t> Visitor Understanding</a:t>
            </a:r>
            <a:endParaRPr lang="en-US" dirty="0">
              <a:solidFill>
                <a:srgbClr val="374151"/>
              </a:solidFill>
              <a:latin typeface="Söhne"/>
            </a:endParaRPr>
          </a:p>
          <a:p>
            <a:r>
              <a:rPr lang="en-US" dirty="0">
                <a:solidFill>
                  <a:srgbClr val="374151"/>
                </a:solidFill>
                <a:latin typeface="Söhne"/>
              </a:rPr>
              <a:t>   2.</a:t>
            </a:r>
            <a:r>
              <a:rPr lang="en-IN" b="1" i="0" dirty="0">
                <a:effectLst/>
                <a:latin typeface="Söhne"/>
              </a:rPr>
              <a:t> Traffic Sources</a:t>
            </a:r>
            <a:endParaRPr lang="en-US" dirty="0">
              <a:solidFill>
                <a:srgbClr val="374151"/>
              </a:solidFill>
              <a:latin typeface="Söhne"/>
            </a:endParaRPr>
          </a:p>
          <a:p>
            <a:r>
              <a:rPr lang="en-US" dirty="0">
                <a:solidFill>
                  <a:srgbClr val="374151"/>
                </a:solidFill>
                <a:latin typeface="Söhne"/>
              </a:rPr>
              <a:t>   3.</a:t>
            </a:r>
            <a:r>
              <a:rPr lang="en-IN" b="1" i="0" dirty="0">
                <a:effectLst/>
                <a:latin typeface="Söhne"/>
              </a:rPr>
              <a:t> User </a:t>
            </a:r>
            <a:r>
              <a:rPr lang="en-IN" b="1" i="0" dirty="0" err="1">
                <a:effectLst/>
                <a:latin typeface="Söhne"/>
              </a:rPr>
              <a:t>Behavior</a:t>
            </a:r>
            <a:endParaRPr lang="en-US" dirty="0">
              <a:solidFill>
                <a:srgbClr val="374151"/>
              </a:solidFill>
              <a:latin typeface="Söhne"/>
            </a:endParaRPr>
          </a:p>
          <a:p>
            <a:r>
              <a:rPr lang="en-US" dirty="0">
                <a:solidFill>
                  <a:srgbClr val="374151"/>
                </a:solidFill>
                <a:latin typeface="Söhne"/>
              </a:rPr>
              <a:t>   4.</a:t>
            </a:r>
            <a:r>
              <a:rPr lang="en-IN" b="1" i="0" dirty="0">
                <a:effectLst/>
                <a:latin typeface="Söhne"/>
              </a:rPr>
              <a:t> Conversion Rate Optimization</a:t>
            </a:r>
            <a:endParaRPr lang="en-US" dirty="0">
              <a:solidFill>
                <a:srgbClr val="374151"/>
              </a:solidFill>
              <a:latin typeface="Söhne"/>
            </a:endParaRPr>
          </a:p>
          <a:p>
            <a:r>
              <a:rPr lang="en-US" dirty="0">
                <a:solidFill>
                  <a:srgbClr val="374151"/>
                </a:solidFill>
                <a:latin typeface="Söhne"/>
              </a:rPr>
              <a:t>   5.</a:t>
            </a:r>
            <a:r>
              <a:rPr lang="en-IN" b="1" i="0" dirty="0">
                <a:effectLst/>
                <a:latin typeface="Söhne"/>
              </a:rPr>
              <a:t> Content Effectiveness</a:t>
            </a:r>
            <a:endParaRPr lang="en-US" dirty="0">
              <a:solidFill>
                <a:srgbClr val="374151"/>
              </a:solidFill>
              <a:latin typeface="Söhne"/>
            </a:endParaRPr>
          </a:p>
          <a:p>
            <a:r>
              <a:rPr lang="en-IN" dirty="0"/>
              <a:t>   6.</a:t>
            </a:r>
            <a:r>
              <a:rPr lang="en-IN" b="1" i="0" dirty="0">
                <a:effectLst/>
                <a:latin typeface="Söhne"/>
              </a:rPr>
              <a:t> SEO Strategy</a:t>
            </a:r>
          </a:p>
          <a:p>
            <a:r>
              <a:rPr lang="en-IN" b="1" dirty="0">
                <a:latin typeface="Söhne"/>
              </a:rPr>
              <a:t>   7.</a:t>
            </a:r>
            <a:r>
              <a:rPr lang="en-IN" b="1" i="0" dirty="0">
                <a:effectLst/>
                <a:latin typeface="Söhne"/>
              </a:rPr>
              <a:t> Technical Performance</a:t>
            </a:r>
            <a:endParaRPr lang="en-IN" b="1" dirty="0">
              <a:latin typeface="Söhne"/>
            </a:endParaRPr>
          </a:p>
          <a:p>
            <a:r>
              <a:rPr lang="en-IN" dirty="0"/>
              <a:t>   8.</a:t>
            </a:r>
            <a:r>
              <a:rPr lang="en-IN" b="1" i="0" dirty="0">
                <a:effectLst/>
                <a:latin typeface="Söhne"/>
              </a:rPr>
              <a:t> Competitor Benchmarking</a:t>
            </a:r>
          </a:p>
          <a:p>
            <a:r>
              <a:rPr lang="en-IN" b="1" dirty="0">
                <a:latin typeface="Söhne"/>
              </a:rPr>
              <a:t>   9.</a:t>
            </a:r>
            <a:r>
              <a:rPr lang="en-IN" b="1" i="0" dirty="0">
                <a:effectLst/>
                <a:latin typeface="Söhne"/>
              </a:rPr>
              <a:t> Data Privacy and Compliance</a:t>
            </a:r>
          </a:p>
          <a:p>
            <a:r>
              <a:rPr lang="en-IN" b="1" dirty="0">
                <a:latin typeface="Söhne"/>
              </a:rPr>
              <a:t>   10.</a:t>
            </a:r>
            <a:r>
              <a:rPr lang="en-IN" b="1" i="0" dirty="0">
                <a:effectLst/>
                <a:latin typeface="Söhne"/>
              </a:rPr>
              <a:t> Real-time Monitoring</a:t>
            </a:r>
            <a:endParaRPr lang="en-IN" dirty="0"/>
          </a:p>
        </p:txBody>
      </p:sp>
      <p:cxnSp>
        <p:nvCxnSpPr>
          <p:cNvPr id="5" name="Straight Connector 4">
            <a:extLst>
              <a:ext uri="{FF2B5EF4-FFF2-40B4-BE49-F238E27FC236}">
                <a16:creationId xmlns:a16="http://schemas.microsoft.com/office/drawing/2014/main" id="{28538360-C438-5648-2740-D6287F224DF8}"/>
              </a:ext>
            </a:extLst>
          </p:cNvPr>
          <p:cNvCxnSpPr/>
          <p:nvPr/>
        </p:nvCxnSpPr>
        <p:spPr>
          <a:xfrm>
            <a:off x="7305869" y="9330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24AF57F-6086-2131-FE56-44484593F776}"/>
              </a:ext>
            </a:extLst>
          </p:cNvPr>
          <p:cNvSpPr txBox="1"/>
          <p:nvPr/>
        </p:nvSpPr>
        <p:spPr>
          <a:xfrm>
            <a:off x="3119120" y="690880"/>
            <a:ext cx="6715760" cy="707886"/>
          </a:xfrm>
          <a:prstGeom prst="rect">
            <a:avLst/>
          </a:prstGeom>
          <a:noFill/>
        </p:spPr>
        <p:txBody>
          <a:bodyPr wrap="square" rtlCol="0">
            <a:spAutoFit/>
          </a:bodyPr>
          <a:lstStyle/>
          <a:p>
            <a:r>
              <a:rPr lang="en-US" sz="4000" b="1" dirty="0"/>
              <a:t>PROBLEM STATEMENT</a:t>
            </a:r>
            <a:endParaRPr lang="en-IN" sz="4000" b="1" dirty="0"/>
          </a:p>
        </p:txBody>
      </p:sp>
    </p:spTree>
    <p:extLst>
      <p:ext uri="{BB962C8B-B14F-4D97-AF65-F5344CB8AC3E}">
        <p14:creationId xmlns:p14="http://schemas.microsoft.com/office/powerpoint/2010/main" val="253461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2AC8B0-F80A-17EE-66F2-0C3D5CAA7D4B}"/>
              </a:ext>
            </a:extLst>
          </p:cNvPr>
          <p:cNvSpPr txBox="1"/>
          <p:nvPr/>
        </p:nvSpPr>
        <p:spPr>
          <a:xfrm flipH="1">
            <a:off x="380999" y="0"/>
            <a:ext cx="10414002" cy="707886"/>
          </a:xfrm>
          <a:prstGeom prst="rect">
            <a:avLst/>
          </a:prstGeom>
          <a:noFill/>
        </p:spPr>
        <p:txBody>
          <a:bodyPr wrap="square" rtlCol="0">
            <a:spAutoFit/>
          </a:bodyPr>
          <a:lstStyle/>
          <a:p>
            <a:r>
              <a:rPr lang="en-US" sz="4000" b="1" dirty="0"/>
              <a:t>                          Performance:</a:t>
            </a:r>
            <a:endParaRPr lang="en-IN" sz="4000" b="1" dirty="0"/>
          </a:p>
        </p:txBody>
      </p:sp>
      <p:sp>
        <p:nvSpPr>
          <p:cNvPr id="8" name="TextBox 7">
            <a:extLst>
              <a:ext uri="{FF2B5EF4-FFF2-40B4-BE49-F238E27FC236}">
                <a16:creationId xmlns:a16="http://schemas.microsoft.com/office/drawing/2014/main" id="{14079DAF-E470-89F3-4FCC-78A2F0866B24}"/>
              </a:ext>
            </a:extLst>
          </p:cNvPr>
          <p:cNvSpPr txBox="1"/>
          <p:nvPr/>
        </p:nvSpPr>
        <p:spPr>
          <a:xfrm rot="10800000" flipH="1" flipV="1">
            <a:off x="568960" y="-4170739"/>
            <a:ext cx="10861040" cy="11172289"/>
          </a:xfrm>
          <a:prstGeom prst="rect">
            <a:avLst/>
          </a:prstGeom>
          <a:noFill/>
        </p:spPr>
        <p:txBody>
          <a:bodyPr wrap="square" rtlCol="0">
            <a:spAutoFit/>
          </a:bodyPr>
          <a:lstStyle/>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r>
              <a:rPr lang="en-US" b="0" i="0" dirty="0">
                <a:solidFill>
                  <a:srgbClr val="374151"/>
                </a:solidFill>
                <a:effectLst/>
                <a:latin typeface="Söhne"/>
              </a:rPr>
              <a:t>The performance of website traffic analysis is critical for the success of any online venture. A robust and effective website traffic analysis process can provide numerous benefits and insights, while poor performance or inadequate analysis can lead to missed opportunities and wasted resources. Here's an overview of the performance aspects:</a:t>
            </a:r>
          </a:p>
          <a:p>
            <a:endParaRPr lang="en-US" b="0" i="0" dirty="0">
              <a:solidFill>
                <a:srgbClr val="374151"/>
              </a:solidFill>
              <a:effectLst/>
              <a:latin typeface="Söhne"/>
            </a:endParaRPr>
          </a:p>
          <a:p>
            <a:pPr algn="l">
              <a:buFont typeface="+mj-lt"/>
              <a:buAutoNum type="arabicPeriod"/>
            </a:pPr>
            <a:r>
              <a:rPr lang="en-US" dirty="0">
                <a:solidFill>
                  <a:srgbClr val="374151"/>
                </a:solidFill>
                <a:latin typeface="Söhne"/>
              </a:rPr>
              <a:t> </a:t>
            </a:r>
            <a:r>
              <a:rPr lang="en-US" b="1" i="0" dirty="0">
                <a:solidFill>
                  <a:srgbClr val="374151"/>
                </a:solidFill>
                <a:effectLst/>
                <a:latin typeface="Söhne"/>
              </a:rPr>
              <a:t>Accuracy and Data Quality:</a:t>
            </a:r>
            <a:endParaRPr lang="en-US" b="0" i="0" dirty="0">
              <a:solidFill>
                <a:srgbClr val="374151"/>
              </a:solidFill>
              <a:effectLst/>
              <a:latin typeface="Söhne"/>
            </a:endParaRPr>
          </a:p>
          <a:p>
            <a:pPr lvl="1" algn="l"/>
            <a:r>
              <a:rPr lang="en-US" b="0" i="0" dirty="0">
                <a:solidFill>
                  <a:srgbClr val="374151"/>
                </a:solidFill>
                <a:effectLst/>
                <a:latin typeface="Söhne"/>
              </a:rPr>
              <a:t>    High-performance traffic analysis tools and systems should provide accurate data. Inaccurate or incomplete data can lead to incorrect conclusions and misguided decisions.</a:t>
            </a:r>
          </a:p>
          <a:p>
            <a:pPr marL="742950" lvl="1" indent="-285750"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Real-Time Monitoring:</a:t>
            </a:r>
            <a:endParaRPr lang="en-US" b="0" i="0" dirty="0">
              <a:solidFill>
                <a:srgbClr val="374151"/>
              </a:solidFill>
              <a:effectLst/>
              <a:latin typeface="Söhne"/>
            </a:endParaRPr>
          </a:p>
          <a:p>
            <a:pPr lvl="1" algn="l"/>
            <a:r>
              <a:rPr lang="en-US" b="0" i="0" dirty="0">
                <a:solidFill>
                  <a:srgbClr val="374151"/>
                </a:solidFill>
                <a:effectLst/>
                <a:latin typeface="Söhne"/>
              </a:rPr>
              <a:t>    In a dynamic online environment, real-time monitoring is essential. High-performance analysis tools can provide real-time data, allowing businesses to respond promptly to changes in user behavior, website performance, or security threats.</a:t>
            </a:r>
          </a:p>
          <a:p>
            <a:pPr marL="742950" lvl="1" indent="-285750"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Ease of Use:</a:t>
            </a:r>
            <a:endParaRPr lang="en-US" dirty="0">
              <a:solidFill>
                <a:srgbClr val="374151"/>
              </a:solidFill>
              <a:latin typeface="Söhne"/>
            </a:endParaRPr>
          </a:p>
          <a:p>
            <a:pPr algn="l"/>
            <a:r>
              <a:rPr lang="en-US" dirty="0">
                <a:solidFill>
                  <a:srgbClr val="374151"/>
                </a:solidFill>
                <a:latin typeface="Söhne"/>
              </a:rPr>
              <a:t>  </a:t>
            </a:r>
            <a:r>
              <a:rPr lang="en-US" b="0" i="0" dirty="0">
                <a:solidFill>
                  <a:srgbClr val="374151"/>
                </a:solidFill>
                <a:effectLst/>
                <a:latin typeface="Söhne"/>
              </a:rPr>
              <a:t>       User-friendly interfaces and dashboards make it easier for individuals at all skill levels to access and interpret traffic data. Intuitive tools promote effective analysis.</a:t>
            </a:r>
          </a:p>
          <a:p>
            <a:pPr marL="742950" lvl="1" indent="-285750"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4.Customization and Flexibility:</a:t>
            </a:r>
            <a:endParaRPr lang="en-US" dirty="0">
              <a:solidFill>
                <a:srgbClr val="374151"/>
              </a:solidFill>
              <a:latin typeface="Söhne"/>
            </a:endParaRPr>
          </a:p>
          <a:p>
            <a:pPr algn="l"/>
            <a:r>
              <a:rPr lang="en-US" b="0" i="0" dirty="0">
                <a:solidFill>
                  <a:srgbClr val="374151"/>
                </a:solidFill>
                <a:effectLst/>
                <a:latin typeface="Söhne"/>
              </a:rPr>
              <a:t>          High-performance tools should allow users to customize reports, dashboards, and alerts </a:t>
            </a:r>
            <a:r>
              <a:rPr lang="en-US" dirty="0">
                <a:solidFill>
                  <a:srgbClr val="374151"/>
                </a:solidFill>
                <a:latin typeface="Söhne"/>
              </a:rPr>
              <a:t>.</a:t>
            </a:r>
            <a:endParaRPr lang="en-US" b="0" i="0" dirty="0">
              <a:solidFill>
                <a:schemeClr val="bg1"/>
              </a:solidFill>
              <a:effectLst/>
              <a:latin typeface="Söhne"/>
            </a:endParaRPr>
          </a:p>
          <a:p>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val="15024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1C00E4-364C-598F-5689-47AD8466FBC3}"/>
              </a:ext>
            </a:extLst>
          </p:cNvPr>
          <p:cNvSpPr txBox="1"/>
          <p:nvPr/>
        </p:nvSpPr>
        <p:spPr>
          <a:xfrm flipH="1">
            <a:off x="1109291" y="650240"/>
            <a:ext cx="10137829" cy="5632311"/>
          </a:xfrm>
          <a:prstGeom prst="rect">
            <a:avLst/>
          </a:prstGeom>
          <a:noFill/>
        </p:spPr>
        <p:txBody>
          <a:bodyPr wrap="square" rtlCol="0">
            <a:spAutoFit/>
          </a:bodyPr>
          <a:lstStyle/>
          <a:p>
            <a:pPr algn="l"/>
            <a:r>
              <a:rPr lang="en-US" b="1" dirty="0">
                <a:solidFill>
                  <a:srgbClr val="374151"/>
                </a:solidFill>
                <a:latin typeface="Söhne"/>
              </a:rPr>
              <a:t>5.</a:t>
            </a:r>
            <a:r>
              <a:rPr lang="en-US" b="1" i="0" dirty="0">
                <a:solidFill>
                  <a:srgbClr val="374151"/>
                </a:solidFill>
                <a:effectLst/>
                <a:latin typeface="Söhne"/>
              </a:rPr>
              <a:t>Scalability:</a:t>
            </a:r>
            <a:endParaRPr lang="en-US" b="0" i="0" dirty="0">
              <a:solidFill>
                <a:srgbClr val="374151"/>
              </a:solidFill>
              <a:effectLst/>
              <a:latin typeface="Söhne"/>
            </a:endParaRPr>
          </a:p>
          <a:p>
            <a:pPr lvl="1" algn="l"/>
            <a:r>
              <a:rPr lang="en-US" b="0" i="0" dirty="0">
                <a:solidFill>
                  <a:srgbClr val="374151"/>
                </a:solidFill>
                <a:effectLst/>
                <a:latin typeface="Söhne"/>
              </a:rPr>
              <a:t>As web traffic grows, high-performance analysis tools can handle increased data volumes and user interactions without performance degradation</a:t>
            </a:r>
          </a:p>
          <a:p>
            <a:pPr lvl="1" algn="l"/>
            <a:endParaRPr lang="en-US" b="0" i="0" dirty="0">
              <a:solidFill>
                <a:srgbClr val="374151"/>
              </a:solidFill>
              <a:effectLst/>
              <a:latin typeface="Söhne"/>
            </a:endParaRPr>
          </a:p>
          <a:p>
            <a:pPr algn="l"/>
            <a:r>
              <a:rPr lang="en-US" b="1" dirty="0">
                <a:solidFill>
                  <a:srgbClr val="374151"/>
                </a:solidFill>
                <a:latin typeface="Söhne"/>
              </a:rPr>
              <a:t>6.</a:t>
            </a:r>
            <a:r>
              <a:rPr lang="en-US" b="1" i="0" dirty="0">
                <a:solidFill>
                  <a:srgbClr val="374151"/>
                </a:solidFill>
                <a:effectLst/>
                <a:latin typeface="Söhne"/>
              </a:rPr>
              <a:t>Reporting and Visualization:</a:t>
            </a:r>
            <a:endParaRPr lang="en-US" b="0" i="0" dirty="0">
              <a:solidFill>
                <a:srgbClr val="374151"/>
              </a:solidFill>
              <a:effectLst/>
              <a:latin typeface="Söhne"/>
            </a:endParaRPr>
          </a:p>
          <a:p>
            <a:pPr lvl="1" algn="l"/>
            <a:r>
              <a:rPr lang="en-US" b="0" i="0" dirty="0">
                <a:solidFill>
                  <a:srgbClr val="374151"/>
                </a:solidFill>
                <a:effectLst/>
                <a:latin typeface="Söhne"/>
              </a:rPr>
              <a:t>Effective reporting and visualization tools help turn raw data into actionable insights. Clear graphs, charts, and dashboards make it easy to communicate findings to stakeholders.</a:t>
            </a:r>
          </a:p>
          <a:p>
            <a:pPr lvl="1" algn="l"/>
            <a:endParaRPr lang="en-US" b="0" i="0" dirty="0">
              <a:solidFill>
                <a:srgbClr val="374151"/>
              </a:solidFill>
              <a:effectLst/>
              <a:latin typeface="Söhne"/>
            </a:endParaRPr>
          </a:p>
          <a:p>
            <a:pPr algn="l"/>
            <a:r>
              <a:rPr lang="en-US" b="1" dirty="0">
                <a:solidFill>
                  <a:srgbClr val="374151"/>
                </a:solidFill>
                <a:latin typeface="Söhne"/>
              </a:rPr>
              <a:t>7.</a:t>
            </a:r>
            <a:r>
              <a:rPr lang="en-US" b="1" i="0" dirty="0">
                <a:solidFill>
                  <a:srgbClr val="374151"/>
                </a:solidFill>
                <a:effectLst/>
                <a:latin typeface="Söhne"/>
              </a:rPr>
              <a:t>Integration with Business Goals:</a:t>
            </a:r>
            <a:endParaRPr lang="en-US" b="0" i="0" dirty="0">
              <a:solidFill>
                <a:srgbClr val="374151"/>
              </a:solidFill>
              <a:effectLst/>
              <a:latin typeface="Söhne"/>
            </a:endParaRPr>
          </a:p>
          <a:p>
            <a:pPr lvl="1" algn="l"/>
            <a:r>
              <a:rPr lang="en-US" b="0" i="0" dirty="0">
                <a:solidFill>
                  <a:srgbClr val="374151"/>
                </a:solidFill>
                <a:effectLst/>
                <a:latin typeface="Söhne"/>
              </a:rPr>
              <a:t>High-performance traffic analysis aligns with the organization's strategic goals, helping to measure progress and make informed decisions to achieve those objectives.</a:t>
            </a:r>
          </a:p>
          <a:p>
            <a:pPr lvl="1" algn="l"/>
            <a:endParaRPr lang="en-US" b="0" i="0" dirty="0">
              <a:solidFill>
                <a:srgbClr val="374151"/>
              </a:solidFill>
              <a:effectLst/>
              <a:latin typeface="Söhne"/>
            </a:endParaRPr>
          </a:p>
          <a:p>
            <a:pPr algn="l"/>
            <a:r>
              <a:rPr lang="en-US" b="1" dirty="0">
                <a:solidFill>
                  <a:srgbClr val="374151"/>
                </a:solidFill>
                <a:latin typeface="Söhne"/>
              </a:rPr>
              <a:t>8.</a:t>
            </a:r>
            <a:r>
              <a:rPr lang="en-US" b="1" i="0" dirty="0">
                <a:solidFill>
                  <a:srgbClr val="374151"/>
                </a:solidFill>
                <a:effectLst/>
                <a:latin typeface="Söhne"/>
              </a:rPr>
              <a:t>Conversion Rate Optimization:</a:t>
            </a:r>
            <a:endParaRPr lang="en-US" b="0" i="0" dirty="0">
              <a:solidFill>
                <a:srgbClr val="374151"/>
              </a:solidFill>
              <a:effectLst/>
              <a:latin typeface="Söhne"/>
            </a:endParaRPr>
          </a:p>
          <a:p>
            <a:pPr lvl="1" algn="l"/>
            <a:r>
              <a:rPr lang="en-US" b="0" i="0" dirty="0">
                <a:solidFill>
                  <a:srgbClr val="374151"/>
                </a:solidFill>
                <a:effectLst/>
                <a:latin typeface="Söhne"/>
              </a:rPr>
              <a:t>Efficient analysis identifies bottlenecks in the conversion funnel and provides actionable insights to improve conversion rates, ultimately impacting the bottom line.</a:t>
            </a:r>
          </a:p>
          <a:p>
            <a:pPr lvl="1" algn="l"/>
            <a:endParaRPr lang="en-US" dirty="0">
              <a:solidFill>
                <a:srgbClr val="374151"/>
              </a:solidFill>
              <a:latin typeface="Söhne"/>
            </a:endParaRPr>
          </a:p>
          <a:p>
            <a:pPr algn="l"/>
            <a:r>
              <a:rPr lang="en-US" b="1" dirty="0">
                <a:solidFill>
                  <a:srgbClr val="374151"/>
                </a:solidFill>
                <a:latin typeface="Söhne"/>
              </a:rPr>
              <a:t>9</a:t>
            </a:r>
            <a:r>
              <a:rPr lang="en-US" b="1" i="0" dirty="0">
                <a:solidFill>
                  <a:srgbClr val="374151"/>
                </a:solidFill>
                <a:effectLst/>
                <a:latin typeface="Söhne"/>
              </a:rPr>
              <a:t>.Security and Data Privacy:</a:t>
            </a:r>
            <a:endParaRPr lang="en-US" b="0" i="0" dirty="0">
              <a:solidFill>
                <a:srgbClr val="374151"/>
              </a:solidFill>
              <a:effectLst/>
              <a:latin typeface="Söhne"/>
            </a:endParaRPr>
          </a:p>
          <a:p>
            <a:pPr algn="l"/>
            <a:r>
              <a:rPr lang="en-US" b="0" i="0" dirty="0">
                <a:solidFill>
                  <a:srgbClr val="374151"/>
                </a:solidFill>
                <a:effectLst/>
                <a:latin typeface="Söhne"/>
              </a:rPr>
              <a:t>      Robust security features protect sensitive user data, while compliance with data privacy regulations is essential to avoid legal and reputational issues.</a:t>
            </a:r>
          </a:p>
          <a:p>
            <a:pPr lvl="1" algn="l"/>
            <a:endParaRPr lang="en-US" b="0" i="0" dirty="0">
              <a:solidFill>
                <a:srgbClr val="374151"/>
              </a:solidFill>
              <a:effectLst/>
              <a:latin typeface="Söhne"/>
            </a:endParaRPr>
          </a:p>
        </p:txBody>
      </p:sp>
    </p:spTree>
    <p:extLst>
      <p:ext uri="{BB962C8B-B14F-4D97-AF65-F5344CB8AC3E}">
        <p14:creationId xmlns:p14="http://schemas.microsoft.com/office/powerpoint/2010/main" val="267534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D30B4B3-59C7-3BFF-6950-197F995FF49C}"/>
              </a:ext>
            </a:extLst>
          </p:cNvPr>
          <p:cNvSpPr txBox="1"/>
          <p:nvPr/>
        </p:nvSpPr>
        <p:spPr>
          <a:xfrm>
            <a:off x="3850640" y="203200"/>
            <a:ext cx="5110480" cy="769441"/>
          </a:xfrm>
          <a:prstGeom prst="rect">
            <a:avLst/>
          </a:prstGeom>
          <a:noFill/>
        </p:spPr>
        <p:txBody>
          <a:bodyPr wrap="square" rtlCol="0">
            <a:spAutoFit/>
          </a:bodyPr>
          <a:lstStyle/>
          <a:p>
            <a:r>
              <a:rPr lang="en-US" sz="4400" b="1" dirty="0"/>
              <a:t>Design thinking</a:t>
            </a:r>
            <a:endParaRPr lang="en-IN" sz="4400" b="1" dirty="0"/>
          </a:p>
        </p:txBody>
      </p:sp>
      <p:sp>
        <p:nvSpPr>
          <p:cNvPr id="13" name="TextBox 12">
            <a:extLst>
              <a:ext uri="{FF2B5EF4-FFF2-40B4-BE49-F238E27FC236}">
                <a16:creationId xmlns:a16="http://schemas.microsoft.com/office/drawing/2014/main" id="{E2A31BA9-505A-3C30-F234-6AA81D1D7A3A}"/>
              </a:ext>
            </a:extLst>
          </p:cNvPr>
          <p:cNvSpPr txBox="1"/>
          <p:nvPr/>
        </p:nvSpPr>
        <p:spPr>
          <a:xfrm>
            <a:off x="802640" y="1422400"/>
            <a:ext cx="10922000" cy="5632311"/>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Empathize: Understand User Needs</a:t>
            </a:r>
            <a:r>
              <a:rPr lang="en-US" b="0" i="0" dirty="0">
                <a:solidFill>
                  <a:srgbClr val="374151"/>
                </a:solidFill>
                <a:effectLst/>
                <a:latin typeface="Söhne"/>
              </a:rPr>
              <a:t> </a:t>
            </a:r>
          </a:p>
          <a:p>
            <a:pPr algn="l"/>
            <a:r>
              <a:rPr lang="en-US" dirty="0">
                <a:solidFill>
                  <a:srgbClr val="374151"/>
                </a:solidFill>
                <a:latin typeface="Söhne"/>
              </a:rPr>
              <a:t>         </a:t>
            </a:r>
            <a:r>
              <a:rPr lang="en-US" b="0" i="0" dirty="0">
                <a:solidFill>
                  <a:srgbClr val="374151"/>
                </a:solidFill>
                <a:effectLst/>
                <a:latin typeface="Söhne"/>
              </a:rPr>
              <a:t>Begin by empathizing with the users of the traffic analysis system. Talk to website owners, marketers, and analysts to understand their pain points and goals. What specific data and insights do they need to make informed decisions about their websites?</a:t>
            </a:r>
          </a:p>
          <a:p>
            <a:pPr algn="l"/>
            <a:endParaRPr lang="en-US" b="0" i="0" dirty="0">
              <a:solidFill>
                <a:srgbClr val="374151"/>
              </a:solidFill>
              <a:effectLst/>
              <a:latin typeface="Söhne"/>
            </a:endParaRPr>
          </a:p>
          <a:p>
            <a:pPr algn="l"/>
            <a:r>
              <a:rPr lang="en-US" b="1" i="0" dirty="0">
                <a:solidFill>
                  <a:srgbClr val="374151"/>
                </a:solidFill>
                <a:effectLst/>
                <a:latin typeface="Söhne"/>
              </a:rPr>
              <a:t>2.Define: Problem Statement and Objectives</a:t>
            </a:r>
            <a:r>
              <a:rPr lang="en-US" b="0" i="0" dirty="0">
                <a:solidFill>
                  <a:srgbClr val="374151"/>
                </a:solidFill>
                <a:effectLst/>
                <a:latin typeface="Söhne"/>
              </a:rPr>
              <a:t> </a:t>
            </a:r>
          </a:p>
          <a:p>
            <a:pPr algn="l"/>
            <a:r>
              <a:rPr lang="en-US" dirty="0">
                <a:solidFill>
                  <a:srgbClr val="374151"/>
                </a:solidFill>
                <a:latin typeface="Söhne"/>
              </a:rPr>
              <a:t>         </a:t>
            </a:r>
            <a:r>
              <a:rPr lang="en-US" b="0" i="0" dirty="0">
                <a:solidFill>
                  <a:srgbClr val="374151"/>
                </a:solidFill>
                <a:effectLst/>
                <a:latin typeface="Söhne"/>
              </a:rPr>
              <a:t>Define the problem by summarizing user needs and objectives. For example, the problem could be defined as, "Website owners need a tool that provides real-time data on user behavior and traffic sources to optimize content and marketing strategies.“</a:t>
            </a:r>
          </a:p>
          <a:p>
            <a:pPr algn="l"/>
            <a:endParaRPr lang="en-US" b="0" i="0" dirty="0">
              <a:solidFill>
                <a:srgbClr val="374151"/>
              </a:solidFill>
              <a:effectLst/>
              <a:latin typeface="Söhne"/>
            </a:endParaRPr>
          </a:p>
          <a:p>
            <a:pPr algn="l"/>
            <a:r>
              <a:rPr lang="en-US" b="1" i="0" dirty="0">
                <a:solidFill>
                  <a:srgbClr val="374151"/>
                </a:solidFill>
                <a:effectLst/>
                <a:latin typeface="Söhne"/>
              </a:rPr>
              <a:t>3.Ideate: Generate Creative Solutions</a:t>
            </a:r>
            <a:r>
              <a:rPr lang="en-US" b="0" i="0" dirty="0">
                <a:solidFill>
                  <a:srgbClr val="374151"/>
                </a:solidFill>
                <a:effectLst/>
                <a:latin typeface="Söhne"/>
              </a:rPr>
              <a:t> </a:t>
            </a:r>
          </a:p>
          <a:p>
            <a:pPr algn="l"/>
            <a:r>
              <a:rPr lang="en-US" dirty="0">
                <a:solidFill>
                  <a:srgbClr val="374151"/>
                </a:solidFill>
                <a:latin typeface="Söhne"/>
              </a:rPr>
              <a:t>        </a:t>
            </a:r>
            <a:r>
              <a:rPr lang="en-US" b="0" i="0" dirty="0">
                <a:solidFill>
                  <a:srgbClr val="374151"/>
                </a:solidFill>
                <a:effectLst/>
                <a:latin typeface="Söhne"/>
              </a:rPr>
              <a:t>In the ideation phase, brainstorm creative solutions for collecting and analyzing website traffic data. Consider data sources, tracking methods, and visualization techniques. Encourage diverse perspectives and innovative ideas.</a:t>
            </a: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92240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55CA814-D4A8-9D15-5F49-64FC98973439}"/>
              </a:ext>
            </a:extLst>
          </p:cNvPr>
          <p:cNvSpPr>
            <a:spLocks noChangeArrowheads="1"/>
          </p:cNvSpPr>
          <p:nvPr/>
        </p:nvSpPr>
        <p:spPr bwMode="auto">
          <a:xfrm>
            <a:off x="416560" y="-1076411"/>
            <a:ext cx="11277600" cy="855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sz="4400" dirty="0">
                <a:solidFill>
                  <a:srgbClr val="000000"/>
                </a:solidFill>
                <a:latin typeface="Söhne"/>
              </a:rPr>
              <a:t>                         </a:t>
            </a:r>
            <a:r>
              <a:rPr lang="en-US" altLang="en-US" sz="4400" b="1" dirty="0">
                <a:solidFill>
                  <a:srgbClr val="000000"/>
                </a:solidFill>
                <a:latin typeface="Söhne"/>
              </a:rPr>
              <a:t>Design thinking</a:t>
            </a:r>
            <a:endParaRPr kumimoji="0" lang="en-US" altLang="en-US" sz="44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Söhne"/>
              </a:rPr>
              <a:t>       4.</a:t>
            </a:r>
            <a:r>
              <a:rPr kumimoji="0" lang="en-US" altLang="en-US" sz="1800" b="1" i="0" u="none" strike="noStrike" cap="none" normalizeH="0" baseline="0" dirty="0">
                <a:ln>
                  <a:noFill/>
                </a:ln>
                <a:solidFill>
                  <a:srgbClr val="000000"/>
                </a:solidFill>
                <a:effectLst/>
                <a:latin typeface="Söhne"/>
              </a:rPr>
              <a:t>Prototype: Create a User-Friendly Interface</a:t>
            </a: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Develop a prototype of the website traffic analysis system. Design a user-friendly interface that allows users to easily access and interpret the data. Include features like customizable dashboards, real-time updates, and interactive reports.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       5.Test: Gather Feedback</a:t>
            </a: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Test the prototype with actual users, such as website owners and marketing teams. Gather feedback on the usability, effectiveness, and relevance of the system. Make adjustments based on user input.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       6.Iterate: Refine and Improve</a:t>
            </a: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Based on user feedback, iterate on the design and functionality of the system. Continue refining the interface, data collection methods, and reporting features to better align with user needs and objectives.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      7.Implement: Develop the Final System</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Once the prototype is refined and meets user expectations, move forward with the development of the final website traffic analysis system. Ensure that it is scalable, secure, and capable of handling large volumes of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      8.Launch and Monitor: Deploy the System</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Launch the system and provide training to users. Monitor its performance and collect feedback from users in real-world scenarios. Address any issues or improvements as they arise.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898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D0A36-B7FA-CE60-231F-4580F9789919}"/>
              </a:ext>
            </a:extLst>
          </p:cNvPr>
          <p:cNvSpPr txBox="1"/>
          <p:nvPr/>
        </p:nvSpPr>
        <p:spPr>
          <a:xfrm>
            <a:off x="436880" y="1290320"/>
            <a:ext cx="11054080"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        </a:t>
            </a:r>
            <a:r>
              <a:rPr lang="en-US" altLang="en-US" b="1" dirty="0">
                <a:solidFill>
                  <a:srgbClr val="000000"/>
                </a:solidFill>
                <a:latin typeface="Söhne"/>
              </a:rPr>
              <a:t>9</a:t>
            </a:r>
            <a:r>
              <a:rPr kumimoji="0" lang="en-US" altLang="en-US" sz="1800" b="1" i="0" u="none" strike="noStrike" cap="none" normalizeH="0" baseline="0" dirty="0">
                <a:ln>
                  <a:noFill/>
                </a:ln>
                <a:solidFill>
                  <a:srgbClr val="000000"/>
                </a:solidFill>
                <a:effectLst/>
                <a:latin typeface="Söhne"/>
              </a:rPr>
              <a:t>.Implement: Develop the Final System</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Once the prototype is refined and meets user expectations, move forward with the development of the final website traffic analysis system. Ensure that it is scalable, secure, and capable of handling large volumes of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       </a:t>
            </a:r>
            <a:r>
              <a:rPr lang="en-US" altLang="en-US" b="1" dirty="0">
                <a:solidFill>
                  <a:srgbClr val="000000"/>
                </a:solidFill>
                <a:latin typeface="Söhne"/>
              </a:rPr>
              <a:t>10</a:t>
            </a:r>
            <a:r>
              <a:rPr kumimoji="0" lang="en-US" altLang="en-US" sz="1800" b="1" i="0" u="none" strike="noStrike" cap="none" normalizeH="0" baseline="0" dirty="0">
                <a:ln>
                  <a:noFill/>
                </a:ln>
                <a:solidFill>
                  <a:srgbClr val="000000"/>
                </a:solidFill>
                <a:effectLst/>
                <a:latin typeface="Söhne"/>
              </a:rPr>
              <a:t>.Launch and Monitor: Deploy the System</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Launch the system and provide training to users. Monitor its performance and collect feedback from users in real-world scenarios. Address any issues or improvements as they arise.</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rgbClr val="000000"/>
              </a:solidFill>
              <a:latin typeface="Söhne"/>
            </a:endParaRPr>
          </a:p>
          <a:p>
            <a:pPr algn="l"/>
            <a:r>
              <a:rPr lang="en-US" b="1" i="0" dirty="0">
                <a:solidFill>
                  <a:srgbClr val="374151"/>
                </a:solidFill>
                <a:effectLst/>
                <a:latin typeface="Söhne"/>
              </a:rPr>
              <a:t>      </a:t>
            </a:r>
            <a:r>
              <a:rPr lang="en-US" b="1" dirty="0">
                <a:solidFill>
                  <a:srgbClr val="374151"/>
                </a:solidFill>
                <a:latin typeface="Söhne"/>
              </a:rPr>
              <a:t>11</a:t>
            </a:r>
            <a:r>
              <a:rPr lang="en-US" b="1" i="0" dirty="0">
                <a:solidFill>
                  <a:srgbClr val="374151"/>
                </a:solidFill>
                <a:effectLst/>
                <a:latin typeface="Söhne"/>
              </a:rPr>
              <a:t>.Data Privacy and Compliance: Ensure Security and Compliance</a:t>
            </a:r>
            <a:r>
              <a:rPr lang="en-US" b="0" i="0" dirty="0">
                <a:solidFill>
                  <a:srgbClr val="374151"/>
                </a:solidFill>
                <a:effectLst/>
                <a:latin typeface="Söhne"/>
              </a:rPr>
              <a:t> </a:t>
            </a:r>
          </a:p>
          <a:p>
            <a:pPr algn="l"/>
            <a:r>
              <a:rPr lang="en-US" dirty="0">
                <a:solidFill>
                  <a:srgbClr val="374151"/>
                </a:solidFill>
                <a:latin typeface="Söhne"/>
              </a:rPr>
              <a:t>              </a:t>
            </a:r>
            <a:r>
              <a:rPr lang="en-US" b="0" i="0" dirty="0">
                <a:solidFill>
                  <a:srgbClr val="374151"/>
                </a:solidFill>
                <a:effectLst/>
                <a:latin typeface="Söhne"/>
              </a:rPr>
              <a:t>Pay close attention to data privacy and compliance with relevant regulations (e.g., GDPR, CCPA). Implement measures to protect user data and ensure compliance with legal requirements.</a:t>
            </a:r>
          </a:p>
          <a:p>
            <a:pPr algn="l"/>
            <a:endParaRPr lang="en-US" b="0" i="0" dirty="0">
              <a:solidFill>
                <a:srgbClr val="374151"/>
              </a:solidFill>
              <a:effectLst/>
              <a:latin typeface="Söhne"/>
            </a:endParaRPr>
          </a:p>
          <a:p>
            <a:pPr algn="l"/>
            <a:r>
              <a:rPr lang="en-US" b="1" i="0" dirty="0">
                <a:solidFill>
                  <a:srgbClr val="374151"/>
                </a:solidFill>
                <a:effectLst/>
                <a:latin typeface="Söhne"/>
              </a:rPr>
              <a:t>     </a:t>
            </a:r>
            <a:r>
              <a:rPr lang="en-US" b="1" dirty="0">
                <a:solidFill>
                  <a:srgbClr val="374151"/>
                </a:solidFill>
                <a:latin typeface="Söhne"/>
              </a:rPr>
              <a:t> 12.</a:t>
            </a:r>
            <a:r>
              <a:rPr lang="en-US" b="1" i="0" dirty="0">
                <a:solidFill>
                  <a:srgbClr val="374151"/>
                </a:solidFill>
                <a:effectLst/>
                <a:latin typeface="Söhne"/>
              </a:rPr>
              <a:t>Continuous Improvement: Foster a Culture of Learning</a:t>
            </a:r>
            <a:r>
              <a:rPr lang="en-US" b="0" i="0" dirty="0">
                <a:solidFill>
                  <a:srgbClr val="374151"/>
                </a:solidFill>
                <a:effectLst/>
                <a:latin typeface="Söhne"/>
              </a:rPr>
              <a:t> </a:t>
            </a:r>
          </a:p>
          <a:p>
            <a:pPr algn="l"/>
            <a:r>
              <a:rPr lang="en-US" dirty="0">
                <a:solidFill>
                  <a:srgbClr val="374151"/>
                </a:solidFill>
                <a:latin typeface="Söhne"/>
              </a:rPr>
              <a:t>              </a:t>
            </a:r>
            <a:r>
              <a:rPr lang="en-US" b="0" i="0" dirty="0">
                <a:solidFill>
                  <a:srgbClr val="374151"/>
                </a:solidFill>
                <a:effectLst/>
                <a:latin typeface="Söhne"/>
              </a:rPr>
              <a:t>Encourage a culture of continuous improvement by regularly collecting user feedback, analyzing system performance, and staying updated with industry trends. Adapt the system to evolving user needs and technology advancements.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p:txBody>
      </p:sp>
      <p:sp>
        <p:nvSpPr>
          <p:cNvPr id="3" name="TextBox 2">
            <a:extLst>
              <a:ext uri="{FF2B5EF4-FFF2-40B4-BE49-F238E27FC236}">
                <a16:creationId xmlns:a16="http://schemas.microsoft.com/office/drawing/2014/main" id="{4801AC77-20DA-54F3-F4A3-085F9EF2CE14}"/>
              </a:ext>
            </a:extLst>
          </p:cNvPr>
          <p:cNvSpPr txBox="1"/>
          <p:nvPr/>
        </p:nvSpPr>
        <p:spPr>
          <a:xfrm>
            <a:off x="436880" y="396240"/>
            <a:ext cx="9530080" cy="769441"/>
          </a:xfrm>
          <a:prstGeom prst="rect">
            <a:avLst/>
          </a:prstGeom>
          <a:noFill/>
        </p:spPr>
        <p:txBody>
          <a:bodyPr wrap="square" rtlCol="0">
            <a:spAutoFit/>
          </a:bodyPr>
          <a:lstStyle/>
          <a:p>
            <a:r>
              <a:rPr lang="en-US" sz="4400" dirty="0"/>
              <a:t>                    </a:t>
            </a:r>
            <a:r>
              <a:rPr lang="en-US" sz="4400" b="1" dirty="0"/>
              <a:t>Design Thinking  </a:t>
            </a:r>
            <a:endParaRPr lang="en-IN" sz="4400" b="1" dirty="0"/>
          </a:p>
        </p:txBody>
      </p:sp>
    </p:spTree>
    <p:extLst>
      <p:ext uri="{BB962C8B-B14F-4D97-AF65-F5344CB8AC3E}">
        <p14:creationId xmlns:p14="http://schemas.microsoft.com/office/powerpoint/2010/main" val="408681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E6F49FE-78C0-59D4-5DF2-F84560E45716}"/>
              </a:ext>
            </a:extLst>
          </p:cNvPr>
          <p:cNvSpPr txBox="1"/>
          <p:nvPr/>
        </p:nvSpPr>
        <p:spPr>
          <a:xfrm>
            <a:off x="508000" y="1361440"/>
            <a:ext cx="11196320" cy="6186309"/>
          </a:xfrm>
          <a:prstGeom prst="rect">
            <a:avLst/>
          </a:prstGeom>
          <a:noFill/>
        </p:spPr>
        <p:txBody>
          <a:bodyPr wrap="square" rtlCol="0">
            <a:spAutoFit/>
          </a:bodyPr>
          <a:lstStyle/>
          <a:p>
            <a:pPr algn="l"/>
            <a:r>
              <a:rPr lang="en-US" dirty="0">
                <a:solidFill>
                  <a:srgbClr val="374151"/>
                </a:solidFill>
                <a:latin typeface="Söhne"/>
              </a:rPr>
              <a:t>       </a:t>
            </a:r>
            <a:r>
              <a:rPr lang="en-US" b="0" i="0" dirty="0">
                <a:solidFill>
                  <a:srgbClr val="374151"/>
                </a:solidFill>
                <a:effectLst/>
                <a:latin typeface="Söhne"/>
              </a:rPr>
              <a:t>Selecting the right model for website traffic analysis depends on your specific needs, goals, and the complexity of the analysis you intend to perform. Here are some common models and methods used in website traffic analysis:</a:t>
            </a:r>
          </a:p>
          <a:p>
            <a:pPr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Web Analytics Tools: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Google Analytics:</a:t>
            </a:r>
            <a:r>
              <a:rPr lang="en-US" b="0" i="0" dirty="0">
                <a:solidFill>
                  <a:srgbClr val="374151"/>
                </a:solidFill>
                <a:effectLst/>
                <a:latin typeface="Söhne"/>
              </a:rPr>
              <a:t> A widely used free tool that provides detailed insights into website traffic, user behavior, conversion tracking, and more.</a:t>
            </a:r>
          </a:p>
          <a:p>
            <a:pPr marL="742950" lvl="1" indent="-285750" algn="l">
              <a:buFont typeface="+mj-lt"/>
              <a:buAutoNum type="arabicPeriod"/>
            </a:pPr>
            <a:r>
              <a:rPr lang="en-US" b="1" i="0" dirty="0">
                <a:solidFill>
                  <a:srgbClr val="374151"/>
                </a:solidFill>
                <a:effectLst/>
                <a:latin typeface="Söhne"/>
              </a:rPr>
              <a:t>Adobe Analytics:</a:t>
            </a:r>
            <a:r>
              <a:rPr lang="en-US" b="0" i="0" dirty="0">
                <a:solidFill>
                  <a:srgbClr val="374151"/>
                </a:solidFill>
                <a:effectLst/>
                <a:latin typeface="Söhne"/>
              </a:rPr>
              <a:t> Offers advanced analytics capabilities for tracking and analyzing website and app traffic.</a:t>
            </a:r>
          </a:p>
          <a:p>
            <a:pPr marL="742950" lvl="1" indent="-285750" algn="l">
              <a:buFont typeface="+mj-lt"/>
              <a:buAutoNum type="arabicPeriod"/>
            </a:pPr>
            <a:r>
              <a:rPr lang="en-US" b="1" i="0" dirty="0" err="1">
                <a:solidFill>
                  <a:srgbClr val="374151"/>
                </a:solidFill>
                <a:effectLst/>
                <a:latin typeface="Söhne"/>
              </a:rPr>
              <a:t>Matomo</a:t>
            </a:r>
            <a:r>
              <a:rPr lang="en-US" b="1" i="0" dirty="0">
                <a:solidFill>
                  <a:srgbClr val="374151"/>
                </a:solidFill>
                <a:effectLst/>
                <a:latin typeface="Söhne"/>
              </a:rPr>
              <a:t> (formerly </a:t>
            </a:r>
            <a:r>
              <a:rPr lang="en-US" b="1" i="0" dirty="0" err="1">
                <a:solidFill>
                  <a:srgbClr val="374151"/>
                </a:solidFill>
                <a:effectLst/>
                <a:latin typeface="Söhne"/>
              </a:rPr>
              <a:t>Piwik</a:t>
            </a:r>
            <a:r>
              <a:rPr lang="en-US" b="1" i="0" dirty="0">
                <a:solidFill>
                  <a:srgbClr val="374151"/>
                </a:solidFill>
                <a:effectLst/>
                <a:latin typeface="Söhne"/>
              </a:rPr>
              <a:t>):</a:t>
            </a:r>
            <a:r>
              <a:rPr lang="en-US" b="0" i="0" dirty="0">
                <a:solidFill>
                  <a:srgbClr val="374151"/>
                </a:solidFill>
                <a:effectLst/>
                <a:latin typeface="Söhne"/>
              </a:rPr>
              <a:t> An open-source alternative that allows you to host your analytics data on your servers for privacy reasons.</a:t>
            </a:r>
          </a:p>
          <a:p>
            <a:pPr lvl="1" algn="l"/>
            <a:endParaRPr lang="en-US" b="0" i="0" dirty="0">
              <a:solidFill>
                <a:srgbClr val="374151"/>
              </a:solidFill>
              <a:effectLst/>
              <a:latin typeface="Söhne"/>
            </a:endParaRPr>
          </a:p>
          <a:p>
            <a:pPr algn="l"/>
            <a:r>
              <a:rPr lang="en-IN" b="1" i="0" dirty="0">
                <a:solidFill>
                  <a:srgbClr val="374151"/>
                </a:solidFill>
                <a:effectLst/>
                <a:latin typeface="Söhne"/>
              </a:rPr>
              <a:t>2.Log File Analysis:</a:t>
            </a:r>
            <a:endParaRPr lang="en-IN" b="0" i="0" dirty="0">
              <a:solidFill>
                <a:srgbClr val="374151"/>
              </a:solidFill>
              <a:effectLst/>
              <a:latin typeface="Söhne"/>
            </a:endParaRPr>
          </a:p>
          <a:p>
            <a:pPr algn="l"/>
            <a:r>
              <a:rPr lang="en-IN" b="1" dirty="0">
                <a:solidFill>
                  <a:srgbClr val="374151"/>
                </a:solidFill>
                <a:latin typeface="Söhne"/>
              </a:rPr>
              <a:t>      </a:t>
            </a:r>
            <a:r>
              <a:rPr lang="en-IN" b="1" i="0" dirty="0">
                <a:solidFill>
                  <a:srgbClr val="374151"/>
                </a:solidFill>
                <a:effectLst/>
                <a:latin typeface="Söhne"/>
              </a:rPr>
              <a:t>    1. Web server log </a:t>
            </a:r>
            <a:r>
              <a:rPr lang="en-IN" b="1" i="0" dirty="0" err="1">
                <a:solidFill>
                  <a:srgbClr val="374151"/>
                </a:solidFill>
                <a:effectLst/>
                <a:latin typeface="Söhne"/>
              </a:rPr>
              <a:t>analyzers</a:t>
            </a:r>
            <a:r>
              <a:rPr lang="en-IN" b="1" i="0" dirty="0">
                <a:solidFill>
                  <a:srgbClr val="374151"/>
                </a:solidFill>
                <a:effectLst/>
                <a:latin typeface="Söhne"/>
              </a:rPr>
              <a:t>:</a:t>
            </a:r>
            <a:r>
              <a:rPr lang="en-IN" b="0" i="0" dirty="0">
                <a:solidFill>
                  <a:srgbClr val="374151"/>
                </a:solidFill>
                <a:effectLst/>
                <a:latin typeface="Söhne"/>
              </a:rPr>
              <a:t> Tools like </a:t>
            </a:r>
            <a:r>
              <a:rPr lang="en-IN" b="0" i="0" dirty="0" err="1">
                <a:solidFill>
                  <a:srgbClr val="374151"/>
                </a:solidFill>
                <a:effectLst/>
                <a:latin typeface="Söhne"/>
              </a:rPr>
              <a:t>AWStats</a:t>
            </a:r>
            <a:r>
              <a:rPr lang="en-IN" b="0" i="0" dirty="0">
                <a:solidFill>
                  <a:srgbClr val="374151"/>
                </a:solidFill>
                <a:effectLst/>
                <a:latin typeface="Söhne"/>
              </a:rPr>
              <a:t>, </a:t>
            </a:r>
            <a:r>
              <a:rPr lang="en-IN" b="0" i="0" dirty="0" err="1">
                <a:solidFill>
                  <a:srgbClr val="374151"/>
                </a:solidFill>
                <a:effectLst/>
                <a:latin typeface="Söhne"/>
              </a:rPr>
              <a:t>Webalizer</a:t>
            </a:r>
            <a:r>
              <a:rPr lang="en-IN" b="0" i="0" dirty="0">
                <a:solidFill>
                  <a:srgbClr val="374151"/>
                </a:solidFill>
                <a:effectLst/>
                <a:latin typeface="Söhne"/>
              </a:rPr>
              <a:t>, or commercial solutions can parse web server log files to provide detailed insights into visitor activity.</a:t>
            </a:r>
          </a:p>
          <a:p>
            <a:pPr algn="l"/>
            <a:r>
              <a:rPr lang="en-IN" b="1" i="0" dirty="0">
                <a:solidFill>
                  <a:srgbClr val="374151"/>
                </a:solidFill>
                <a:effectLst/>
                <a:latin typeface="Söhne"/>
              </a:rPr>
              <a:t>          2. ELK Stack (Elasticsearch, Logstash, Kibana):</a:t>
            </a:r>
            <a:r>
              <a:rPr lang="en-IN" b="0" i="0" dirty="0">
                <a:solidFill>
                  <a:srgbClr val="374151"/>
                </a:solidFill>
                <a:effectLst/>
                <a:latin typeface="Söhne"/>
              </a:rPr>
              <a:t> A powerful open-source stack for log analysis, which can be configured for website traffic </a:t>
            </a:r>
            <a:r>
              <a:rPr lang="en-IN" b="0" i="0" dirty="0">
                <a:solidFill>
                  <a:schemeClr val="bg1"/>
                </a:solidFill>
                <a:effectLst/>
                <a:latin typeface="Söhne"/>
              </a:rPr>
              <a:t>analysis.</a:t>
            </a:r>
          </a:p>
          <a:p>
            <a:pPr lvl="1" algn="l"/>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lvl="1" algn="l"/>
            <a:endParaRPr lang="en-US" dirty="0">
              <a:solidFill>
                <a:srgbClr val="374151"/>
              </a:solidFill>
              <a:latin typeface="Söhne"/>
            </a:endParaRPr>
          </a:p>
        </p:txBody>
      </p:sp>
      <p:sp>
        <p:nvSpPr>
          <p:cNvPr id="2" name="TextBox 1">
            <a:extLst>
              <a:ext uri="{FF2B5EF4-FFF2-40B4-BE49-F238E27FC236}">
                <a16:creationId xmlns:a16="http://schemas.microsoft.com/office/drawing/2014/main" id="{CFDB9C5C-2336-9C6D-A53B-FA7B08E3AD23}"/>
              </a:ext>
            </a:extLst>
          </p:cNvPr>
          <p:cNvSpPr txBox="1"/>
          <p:nvPr/>
        </p:nvSpPr>
        <p:spPr>
          <a:xfrm>
            <a:off x="3312160" y="447040"/>
            <a:ext cx="6197600" cy="769441"/>
          </a:xfrm>
          <a:prstGeom prst="rect">
            <a:avLst/>
          </a:prstGeom>
          <a:noFill/>
        </p:spPr>
        <p:txBody>
          <a:bodyPr wrap="square" rtlCol="0">
            <a:spAutoFit/>
          </a:bodyPr>
          <a:lstStyle/>
          <a:p>
            <a:r>
              <a:rPr lang="en-US" sz="4400" b="1" dirty="0"/>
              <a:t>MODEL SELECTION</a:t>
            </a:r>
            <a:endParaRPr lang="en-IN" sz="4400" b="1" dirty="0"/>
          </a:p>
        </p:txBody>
      </p:sp>
    </p:spTree>
    <p:extLst>
      <p:ext uri="{BB962C8B-B14F-4D97-AF65-F5344CB8AC3E}">
        <p14:creationId xmlns:p14="http://schemas.microsoft.com/office/powerpoint/2010/main" val="296904482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{7E0D6C34-9481-4BE6-9A7D-A5AA3A9583C1}tf56160789_win32</Template>
  <TotalTime>504</TotalTime>
  <Words>2346</Words>
  <Application>Microsoft Office PowerPoint</Application>
  <PresentationFormat>Widescreen</PresentationFormat>
  <Paragraphs>235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Söhne</vt:lpstr>
      <vt:lpstr>Custom</vt:lpstr>
      <vt:lpstr>    Website      Traffic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Traffic Analysis</dc:title>
  <dc:creator>Ayishwarya C</dc:creator>
  <cp:lastModifiedBy>Ayishwarya C</cp:lastModifiedBy>
  <cp:revision>4</cp:revision>
  <dcterms:created xsi:type="dcterms:W3CDTF">2023-09-28T15:32:57Z</dcterms:created>
  <dcterms:modified xsi:type="dcterms:W3CDTF">2023-09-29T06:49:30Z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