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8" r:id="rId5"/>
    <p:sldId id="263" r:id="rId6"/>
    <p:sldId id="276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AF45-88C1-5C0D-EB30-3248084B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70C82-D603-4C14-0AA9-063917A5D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9543-621F-BBF3-F54C-49080229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0BE-2C2B-496A-A27D-9D7CDBC1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D065-224F-BE52-12F6-5C09617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3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F698-7E8F-A117-0952-2A7E184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7CE38-A976-BD59-5E8D-14104D01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A682-03D4-7F18-CBCB-7A6AB67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076B-60EF-E56F-1367-A5E75D98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DE05-05D3-6847-3A2F-009A6F2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EEA8E-FF1E-E3CB-E027-F23D1B238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ED12-82F6-7CF3-C821-348BC08F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3475-52B1-ED7C-C1A7-2B5FA287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5D81-6417-30A5-30B4-8C19BAFD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4CCE-5034-6D69-613C-D7850769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2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B4A0-97CA-2DFF-844C-DDF92241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E2F1-661A-6117-6869-D028DA61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1CBF-4D52-7AA4-5E07-0FEC0FE6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A78E-9A8A-DDBB-6F0C-5C15C6C0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125E-D913-675C-9DF1-BFD0B4C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800-8A2D-2742-56BD-02D057FE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03E7-2D76-9706-A8C9-875862A1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E2E8-969B-6A03-C1B3-BCBE8ED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D234-A59B-051E-8D8D-B510D1CB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C310-FDCD-AB2F-1632-41B5A59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08D5-6737-654F-44B9-7B8D0A85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C3C5-F11A-CC44-400E-47DD0EE78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0D16B-D433-76CA-D5C8-44AD0FA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79DE-97C2-D253-6A8B-4B11BCB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B983-F3E8-05AD-11EF-DCA9D0EB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496F-F948-E5C7-4EB9-D69A7DAA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5E51-09AB-E89B-CD92-3B28EFF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4901-E387-E0CD-AC07-AED43861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89BAC-A094-3094-B283-559BF4A0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3AF52-3033-79F6-6441-D628CA674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9A1EF-D4B8-A1D4-6AAE-85CCE1015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75013-8988-23BF-F8EF-F6F409B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AA808-5E35-EFDA-D2E4-A0CADE13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F486B-D3DC-E91B-811C-4092847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0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2EEE-E648-FF53-E63A-0750914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B6527-21B8-9DDC-071A-BA8A19C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1616A-7A29-4E3B-1BDA-66C3FF3A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39377-A667-4F65-C44A-ADD1568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0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2085C-77BB-F41F-341A-730CDE38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6896-0D31-2C81-200A-575F5156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7C21-BF13-4806-7969-54135396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F545-F638-43B3-960A-237E2F38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36D1-1B48-DAC9-4E24-53819B6A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9D05-1146-75DA-B74B-FDF4B26F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62A5-1F20-CFFB-46C1-E0419A84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601BF-9AED-5440-EDFE-1FB4BF4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DAEB-A564-4B7F-91FE-705F6766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0AA6-39DC-2970-EE3F-E6B98FAE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EAF53-8308-04A8-DB35-01EF50663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80795-3C39-790E-0361-CDB43CE2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2B22-8E62-B2FC-04EC-CF2BCC55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9A867-89DA-B072-7F1F-41CAFA6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F63D4-BA4B-6FA4-2CED-5F7B3360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8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1CDD8-1372-1E1D-A0DB-DB94EF4B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10AD-B0C8-516D-E26D-20D890B2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98870-9FAE-ECD1-A37B-7F0F74A7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62E6-E18E-4DD7-82C4-5A3DE9D75744}" type="datetimeFigureOut">
              <a:rPr lang="en-IN" smtClean="0"/>
              <a:t>26/10/2023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47E-1069-B9D3-3FC2-58D39D767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77CE-2E7F-7B79-B8EA-102D5998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80A3-AD15-47FD-9549-EFC925981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B72F9-75BD-B888-2D80-EB294499A004}"/>
              </a:ext>
            </a:extLst>
          </p:cNvPr>
          <p:cNvSpPr txBox="1"/>
          <p:nvPr/>
        </p:nvSpPr>
        <p:spPr>
          <a:xfrm>
            <a:off x="839755" y="839755"/>
            <a:ext cx="10711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                                      DAC_PHASE4</a:t>
            </a:r>
          </a:p>
          <a:p>
            <a:r>
              <a:rPr lang="en-US" sz="3200" b="1" i="1" dirty="0"/>
              <a:t>Continue building the analysis by creating visualization using IBM Cognos and integrating Python Code advanced analysis</a:t>
            </a:r>
            <a:endParaRPr lang="en-IN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CBC92-F794-C9C4-0C7D-AB36D64A1005}"/>
              </a:ext>
            </a:extLst>
          </p:cNvPr>
          <p:cNvSpPr txBox="1"/>
          <p:nvPr/>
        </p:nvSpPr>
        <p:spPr>
          <a:xfrm>
            <a:off x="7946571" y="4202364"/>
            <a:ext cx="4245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DONE BY:</a:t>
            </a:r>
          </a:p>
          <a:p>
            <a:r>
              <a:rPr lang="en-US" b="1" dirty="0"/>
              <a:t>     AYISHWARYA.C</a:t>
            </a:r>
          </a:p>
          <a:p>
            <a:r>
              <a:rPr lang="en-US" b="1" dirty="0"/>
              <a:t>     SUJI.S</a:t>
            </a:r>
          </a:p>
          <a:p>
            <a:r>
              <a:rPr lang="en-US" b="1" dirty="0"/>
              <a:t>     SRINITHYA.T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266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2A204-F9BD-11F1-AE1C-764F122EC748}"/>
              </a:ext>
            </a:extLst>
          </p:cNvPr>
          <p:cNvSpPr txBox="1"/>
          <p:nvPr/>
        </p:nvSpPr>
        <p:spPr>
          <a:xfrm>
            <a:off x="531845" y="559837"/>
            <a:ext cx="112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Visualization of Stacked Column</a:t>
            </a:r>
            <a:endParaRPr lang="en-IN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09919-9B76-65AF-F909-099A1B434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93" y="1439694"/>
            <a:ext cx="10732034" cy="45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111EF-2948-41C7-156C-2847B9E67BF5}"/>
              </a:ext>
            </a:extLst>
          </p:cNvPr>
          <p:cNvSpPr txBox="1"/>
          <p:nvPr/>
        </p:nvSpPr>
        <p:spPr>
          <a:xfrm>
            <a:off x="486382" y="359924"/>
            <a:ext cx="1112844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PROCESS 2: </a:t>
            </a:r>
          </a:p>
          <a:p>
            <a:endParaRPr lang="en-US" sz="2400" b="1" i="1" dirty="0"/>
          </a:p>
          <a:p>
            <a:r>
              <a:rPr lang="en-US" sz="2400" b="1" i="1" dirty="0"/>
              <a:t>Here as we creating the visualization using integrating Python Code advanced analysis</a:t>
            </a:r>
            <a:endParaRPr lang="en-US" sz="2400" dirty="0"/>
          </a:p>
          <a:p>
            <a:endParaRPr lang="en-US" sz="2400" b="1" dirty="0">
              <a:latin typeface="Söhne"/>
            </a:endParaRPr>
          </a:p>
          <a:p>
            <a:r>
              <a:rPr lang="en-US" sz="1600" b="1" i="0" dirty="0">
                <a:effectLst/>
                <a:latin typeface="Söhne"/>
              </a:rPr>
              <a:t>1. Introduction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Brief overview of the project and its objectives.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Importance of data visualization in deriving meaningful insights from data.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Introduction to the dataset: brief description and its significance.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2. Project Setup and Libraries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Setting up the Python environment: Anaconda,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Jupyter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Notebooks, or any other IDE.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Installing necessary libraries: NumPy, Pandas, Matplotlib, Seaborn,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Plotly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etc.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Importing the dataset into Python for analysis.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3. Data Exploration and Preparation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Exploratory Data Analysis (EDA) techniques: summary statistics, data distribution, etc.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Handling missing values, outliers, and data cleansing techniques.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         Feature engineering: creating new features from existing data for visualization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49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86F05-C93C-0FDB-7BE2-0950EDA65674}"/>
              </a:ext>
            </a:extLst>
          </p:cNvPr>
          <p:cNvSpPr txBox="1"/>
          <p:nvPr/>
        </p:nvSpPr>
        <p:spPr>
          <a:xfrm>
            <a:off x="369651" y="398834"/>
            <a:ext cx="114883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4. Basic Visualization Techniques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Introduction to basic charts: line plots, scatter plots, bar charts.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Customizing basic charts for better representation.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5. Advanced Visualization Techniques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         a. Heatmaps and Correlation Analysis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Creating heatmaps to visualize correlations between variables.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Using diverging color maps to emphasize positive and negative correlations.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         b. Interactive Visualizations with </a:t>
            </a:r>
            <a:r>
              <a:rPr lang="en-US" b="1" i="0" dirty="0" err="1">
                <a:effectLst/>
                <a:latin typeface="Söhne"/>
              </a:rPr>
              <a:t>Plotly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Building interactive charts: interactive line plots, scatter plots, and histograms.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Adding interactive elements: hover effects, zoom functionalities.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         c. Geospatial Visualization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Plotting data on maps: Folium library for leaflet maps.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Creating choropleth maps to visualize data across geographical regions.</a:t>
            </a:r>
          </a:p>
          <a:p>
            <a:endParaRPr lang="en-IN" dirty="0"/>
          </a:p>
          <a:p>
            <a:pPr algn="l"/>
            <a:r>
              <a:rPr lang="en-US" b="1" i="0" dirty="0">
                <a:effectLst/>
                <a:latin typeface="Söhne"/>
              </a:rPr>
              <a:t>6. Time Series Analysis and Visualization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Handling time series data: date-time parsing, frequency analysis.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Creating time series plots, seasonal decomposition, and trend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EB5364-6F5D-9979-C67D-62E621739019}"/>
              </a:ext>
            </a:extLst>
          </p:cNvPr>
          <p:cNvSpPr txBox="1"/>
          <p:nvPr/>
        </p:nvSpPr>
        <p:spPr>
          <a:xfrm>
            <a:off x="291830" y="447472"/>
            <a:ext cx="11527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7. Advanced Chart Customization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Customizing plot appearance: colors, labels, annotations.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Using styles and themes for consistent and visually appealing charts.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8. Integrating Python Code for Analysis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Writing functions and classes for specific data analysis tasks.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Integrating these functions with visualization techniques.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9. Creating a Dashboard (Optional)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Introduction to dashboard frameworks like Dash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Building an interactive dashboard to visualize multiple aspects of the data.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10. Conclusion and Insights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Summary of key findings and insights derived from the visualizations and analysis.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How the visualizations helped in understanding the dataset better.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0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8AC0E-D59A-4C4E-A0E5-CDB3DCF2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4" y="353525"/>
            <a:ext cx="7565812" cy="3838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4AD1C-C068-498A-BF24-BC170340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71" y="4192267"/>
            <a:ext cx="5427605" cy="25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18D06-EDC7-450C-BDE4-2551FEF6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847629"/>
            <a:ext cx="855464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B70F7-B81C-4F33-AB74-953E049D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2"/>
            <a:ext cx="10044953" cy="2766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DF696-FF6E-47C3-960E-A2E72499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61" y="3186953"/>
            <a:ext cx="5539754" cy="207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7B5DF-51F1-4868-8D18-E8B86B4FF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529" y="3149467"/>
            <a:ext cx="5365377" cy="21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622EA-A812-4C15-BA19-579391DD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637868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20CBA-B666-4F77-8634-C94A3198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3" y="2971801"/>
            <a:ext cx="6398092" cy="2667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C7A91-9E2F-4A3B-9F90-877026FB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939" y="3115391"/>
            <a:ext cx="5968957" cy="23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9E928-046E-4EEA-AB5F-413233B8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4" y="149773"/>
            <a:ext cx="9144000" cy="3746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CC2FD-0EE3-4BB9-9419-0D65DF37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53" y="3754229"/>
            <a:ext cx="8809641" cy="32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A717A-90F2-44EA-BA71-32365F08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7" y="96158"/>
            <a:ext cx="8494059" cy="351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5A348-3835-43A9-B581-A07BB862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36" y="3429000"/>
            <a:ext cx="8416204" cy="29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80D41-43CE-3B7A-964A-DEFD3172EFB0}"/>
              </a:ext>
            </a:extLst>
          </p:cNvPr>
          <p:cNvSpPr txBox="1"/>
          <p:nvPr/>
        </p:nvSpPr>
        <p:spPr>
          <a:xfrm>
            <a:off x="357673" y="699795"/>
            <a:ext cx="11346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PROCESS1</a:t>
            </a:r>
          </a:p>
          <a:p>
            <a:endParaRPr lang="en-US" sz="2000" b="1" i="1" dirty="0"/>
          </a:p>
          <a:p>
            <a:r>
              <a:rPr lang="en-US" sz="2000" b="1" i="1" dirty="0"/>
              <a:t>Here as we created interactive dashboards and reports that display insights such as popular pages, traffic sources, and user engagement metrices.</a:t>
            </a:r>
            <a:endParaRPr lang="en-IN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A8E6E-AFBF-7680-438F-E0527385B16A}"/>
              </a:ext>
            </a:extLst>
          </p:cNvPr>
          <p:cNvSpPr txBox="1"/>
          <p:nvPr/>
        </p:nvSpPr>
        <p:spPr>
          <a:xfrm>
            <a:off x="690464" y="2677886"/>
            <a:ext cx="1101323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u="sng" dirty="0">
                <a:effectLst/>
                <a:latin typeface="Söhne"/>
              </a:rPr>
              <a:t>Step 1: Data Connection and Modeling</a:t>
            </a:r>
          </a:p>
          <a:p>
            <a:pPr algn="l"/>
            <a:endParaRPr lang="en-US" sz="1600" b="1" i="1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Data Connection: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Connect IBM Cognos to your data source, which could be a database, data warehouse, or any other data repository.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Import the necessary tables or datasets containing information about popular pages, traffic sources, and user engagement metrics.</a:t>
            </a:r>
          </a:p>
          <a:p>
            <a:endParaRPr lang="en-IN" sz="1600" i="1" dirty="0"/>
          </a:p>
          <a:p>
            <a:pPr algn="l"/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2.Data Modeling: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Create relationships between the tables to establish connections based on common fields (e.g., page ID, source ID, user 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Create calculated fields or transformations as needed. For instance, calculate engagement metrics like session duration, bounce rate, 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30F9B-AF75-4189-93B4-8BEFFFBF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65"/>
            <a:ext cx="12192000" cy="663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1EC3B-EF8F-48FB-8046-3031D0E2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29" y="1465118"/>
            <a:ext cx="730669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7C2D7-8181-2463-1275-8543852AA343}"/>
              </a:ext>
            </a:extLst>
          </p:cNvPr>
          <p:cNvSpPr txBox="1"/>
          <p:nvPr/>
        </p:nvSpPr>
        <p:spPr>
          <a:xfrm>
            <a:off x="502297" y="457201"/>
            <a:ext cx="1118740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u="sng" dirty="0">
                <a:effectLst/>
                <a:latin typeface="Söhne"/>
              </a:rPr>
              <a:t>Step 2: Creating Reports</a:t>
            </a:r>
          </a:p>
          <a:p>
            <a:pPr algn="l"/>
            <a:endParaRPr lang="en-US" sz="1600" b="1" i="1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Create Reports: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Design individual reports for popular pages, traffic sources, and user engagement metrics separately.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Drag and drop appropriate fields onto the report canvas to display relevant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Apply filters to focus on specific time periods or other relevant criteria.</a:t>
            </a: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Visualization: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Use various visualization options such as charts, graphs, and tables to represent data effectively.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Bar charts, line graphs, and pie charts are suitable for showing popular pages and traffic 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For user engagement metrics, consider using KPIs, gauges, or heat maps.</a:t>
            </a:r>
          </a:p>
          <a:p>
            <a:endParaRPr lang="en-IN" sz="1600" i="1" dirty="0"/>
          </a:p>
          <a:p>
            <a:pPr algn="l"/>
            <a:r>
              <a:rPr lang="en-US" sz="1600" b="1" i="1" u="sng" dirty="0">
                <a:effectLst/>
                <a:latin typeface="Söhne"/>
              </a:rPr>
              <a:t>Step 3: Creating Dashboards</a:t>
            </a:r>
          </a:p>
          <a:p>
            <a:pPr algn="l"/>
            <a:endParaRPr lang="en-US" sz="1600" b="1" i="1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Create a New Dashboard: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Start a new dashboard project in IBM Cognos.</a:t>
            </a: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Add Report Outputs: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Add the reports you created earlier to the dashboard.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Arrange them in a visually appealing manner. Consider placing popular pages and traffic sources side by side for comparison.</a:t>
            </a: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Interactivity: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Add interactivity by linking different elements. For instance, clicking on a specific page in the popular pages report could update the traffic sources report dynamically.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Use prompts to enable users to filter data interactively. For example, allow users to select a specific date range or region.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788ED-8B84-B1E9-4461-A035F3CD5445}"/>
              </a:ext>
            </a:extLst>
          </p:cNvPr>
          <p:cNvSpPr txBox="1"/>
          <p:nvPr/>
        </p:nvSpPr>
        <p:spPr>
          <a:xfrm>
            <a:off x="373224" y="438539"/>
            <a:ext cx="1138334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Visualization and Formatting: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Ensure consistency in colors, fonts, and other visual elements across reports and charts to maintain a professional look.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Add tooltips and legends to help users understand the data better.</a:t>
            </a:r>
          </a:p>
          <a:p>
            <a:pPr algn="l">
              <a:buFont typeface="+mj-lt"/>
              <a:buAutoNum type="arabicPeriod"/>
            </a:pP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Testing: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Test the interactivity and responsiveness of the dashboard. Ensure that all linked elements work as expected.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i="1" dirty="0">
              <a:solidFill>
                <a:srgbClr val="374151"/>
              </a:solidFill>
              <a:latin typeface="Söhne"/>
            </a:endParaRPr>
          </a:p>
          <a:p>
            <a:pPr lvl="1" algn="l"/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1" i="1" u="sng" dirty="0">
                <a:effectLst/>
                <a:latin typeface="Söhne"/>
              </a:rPr>
              <a:t>Step 4: Deployment and Sharing</a:t>
            </a:r>
          </a:p>
          <a:p>
            <a:pPr algn="l"/>
            <a:endParaRPr lang="en-US" sz="1600" b="1" i="1" dirty="0">
              <a:effectLst/>
              <a:latin typeface="Söhne"/>
            </a:endParaRPr>
          </a:p>
          <a:p>
            <a:pPr algn="l"/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1.Save and Publish: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Save your dashboard and reports in the desired format and publish them to the IBM Cognos server.</a:t>
            </a:r>
          </a:p>
          <a:p>
            <a:pPr algn="l"/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2.Set Permissions: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Configure permissions to control who can access the dashboard and reports. Define roles and access levels for different users or groups.</a:t>
            </a:r>
          </a:p>
          <a:p>
            <a:pPr algn="l"/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3.Sharing and Collaboration: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1" dirty="0">
                <a:solidFill>
                  <a:srgbClr val="374151"/>
                </a:solidFill>
                <a:effectLst/>
                <a:latin typeface="Söhne"/>
              </a:rPr>
              <a:t>Share the dashboard with intended users or teams. They can access it through a web browser, enabling easy collaboration and data-driven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6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47559-F943-2178-0553-E8B2DD144605}"/>
              </a:ext>
            </a:extLst>
          </p:cNvPr>
          <p:cNvSpPr txBox="1"/>
          <p:nvPr/>
        </p:nvSpPr>
        <p:spPr>
          <a:xfrm>
            <a:off x="474306" y="531845"/>
            <a:ext cx="11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u="sng" dirty="0"/>
              <a:t>Visualization of bar  chart </a:t>
            </a:r>
            <a:endParaRPr lang="en-IN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AFE8C-55A9-7115-4348-910C64C6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4" y="1284968"/>
            <a:ext cx="8813260" cy="4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D1E0E-9975-334A-5DB4-F32F190FBBAE}"/>
              </a:ext>
            </a:extLst>
          </p:cNvPr>
          <p:cNvSpPr txBox="1"/>
          <p:nvPr/>
        </p:nvSpPr>
        <p:spPr>
          <a:xfrm>
            <a:off x="496111" y="476655"/>
            <a:ext cx="112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u="sng" dirty="0"/>
              <a:t>Visualization of bubble sort</a:t>
            </a:r>
            <a:endParaRPr lang="en-IN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F3DC9-B109-E239-F332-26CFD68D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19" y="1350929"/>
            <a:ext cx="8942962" cy="50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607724-2ADB-6968-4DBC-1779828137D1}"/>
              </a:ext>
            </a:extLst>
          </p:cNvPr>
          <p:cNvSpPr txBox="1"/>
          <p:nvPr/>
        </p:nvSpPr>
        <p:spPr>
          <a:xfrm>
            <a:off x="578498" y="429208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Visualization of Decision tree  </a:t>
            </a:r>
            <a:endParaRPr lang="en-IN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8830F-009B-9C67-F5B2-A31756831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9" y="1324948"/>
            <a:ext cx="10080844" cy="51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5E9EF-29D9-B0F4-59EE-E69D089E014C}"/>
              </a:ext>
            </a:extLst>
          </p:cNvPr>
          <p:cNvSpPr txBox="1"/>
          <p:nvPr/>
        </p:nvSpPr>
        <p:spPr>
          <a:xfrm>
            <a:off x="354563" y="508518"/>
            <a:ext cx="114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Visualization of Scatter plot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4FBE9-249E-BA96-529D-545B9059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13" y="1053776"/>
            <a:ext cx="9414588" cy="52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B752C-470E-7FBB-BFD4-CAC65E01F0F5}"/>
              </a:ext>
            </a:extLst>
          </p:cNvPr>
          <p:cNvSpPr txBox="1"/>
          <p:nvPr/>
        </p:nvSpPr>
        <p:spPr>
          <a:xfrm>
            <a:off x="450979" y="410547"/>
            <a:ext cx="112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Visualization of Driver analysis</a:t>
            </a:r>
            <a:endParaRPr lang="en-IN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67780-4D35-4208-8039-7201B2429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1" y="1043279"/>
            <a:ext cx="9607420" cy="54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969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Ayishwarya C</dc:creator>
  <cp:lastModifiedBy>Suji S</cp:lastModifiedBy>
  <cp:revision>7</cp:revision>
  <dcterms:created xsi:type="dcterms:W3CDTF">2023-10-24T15:20:19Z</dcterms:created>
  <dcterms:modified xsi:type="dcterms:W3CDTF">2023-10-26T03:23:39Z</dcterms:modified>
</cp:coreProperties>
</file>