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79" r:id="rId4"/>
    <p:sldId id="299" r:id="rId5"/>
    <p:sldId id="298" r:id="rId6"/>
    <p:sldId id="280" r:id="rId7"/>
    <p:sldId id="285" r:id="rId8"/>
    <p:sldId id="290" r:id="rId9"/>
    <p:sldId id="281" r:id="rId10"/>
    <p:sldId id="286" r:id="rId11"/>
    <p:sldId id="291" r:id="rId12"/>
    <p:sldId id="272" r:id="rId13"/>
    <p:sldId id="292" r:id="rId14"/>
    <p:sldId id="282" r:id="rId15"/>
    <p:sldId id="287" r:id="rId16"/>
    <p:sldId id="294" r:id="rId17"/>
    <p:sldId id="295" r:id="rId18"/>
    <p:sldId id="300" r:id="rId19"/>
    <p:sldId id="306" r:id="rId20"/>
    <p:sldId id="297" r:id="rId21"/>
    <p:sldId id="284" r:id="rId22"/>
    <p:sldId id="304" r:id="rId23"/>
    <p:sldId id="288" r:id="rId24"/>
    <p:sldId id="301" r:id="rId25"/>
    <p:sldId id="302" r:id="rId26"/>
    <p:sldId id="303" r:id="rId27"/>
    <p:sldId id="283" r:id="rId28"/>
    <p:sldId id="289" r:id="rId29"/>
    <p:sldId id="30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4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B068F-D172-427D-B9BB-9A448844A299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EFAF3-8097-4E87-8AD0-A2BEC1A93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8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56D38-4971-A86E-ABF9-F625A27C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8BFD59-4D26-0836-A4D0-E72B59F52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3DD43-5853-4830-DAE0-9C7350A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E51B-AA2E-4B26-847C-13091CE82295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95ED1-5D40-991B-94BB-020C3712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95A6C-7256-BC79-6EC5-D3449D7B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B85E-5F47-4F29-8F77-7595D40A4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7F497D-DEA3-B579-E1B8-8DA1D2386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123AC-F375-5722-8189-1A81D1D31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83371-91B3-B86B-0FED-48399547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E51B-AA2E-4B26-847C-13091CE82295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603B1-B930-053D-5AF6-CB71DF55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9822F-422C-7CB1-6C74-7663DAB7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B85E-5F47-4F29-8F77-7595D40A4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49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0D8F-CDA5-4672-7DD2-A36E043B8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CD372-44D7-44E0-AB0F-3D362F63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345D8-73BE-E803-15DE-9B080D65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E51B-AA2E-4B26-847C-13091CE82295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ACA17-EC2D-FC30-4014-147CD765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E68A2-E484-A2C3-E5ED-EC39C860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B85E-5F47-4F29-8F77-7595D40A4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5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D28E8-9469-CE2D-A3D6-8602DD4E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B7CCB-F887-BB1D-B36E-6A2AC05B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3579A-E5CF-16A8-44B6-88D32682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E51B-AA2E-4B26-847C-13091CE82295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651C3-6024-1FD8-E42F-08149815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149D2-3CB1-2FAA-C7A4-D59EF61C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B85E-5F47-4F29-8F77-7595D40A4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7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15AF7-C748-F301-203E-BE64174C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3DFA2-07A9-053C-7E1E-855CF6A4E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ED120-FE83-FEC9-78A2-D319B078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3899E-4D75-0DE1-7FB6-546CAE7C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E51B-AA2E-4B26-847C-13091CE82295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FD4515-E4A8-88D5-E673-91FBB1D5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AA588-2E84-AF21-329A-9D16BA61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B85E-5F47-4F29-8F77-7595D40A4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EBB5-BFB7-68B7-FB35-FF0A2730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0CBC4-D460-B9EC-10EE-3E184623A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FB54C-52D0-C08D-7601-86074B2FF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B9A3A4-27A9-7B93-7EC0-07D6F6447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6909B6-A062-2CD1-CE19-B1AB02049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43BD12-0E9F-1B76-BBF3-32B24CB8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E51B-AA2E-4B26-847C-13091CE82295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0CBF0-77D5-FDC9-F8EB-3D560EE9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B0A289-27FE-534E-718D-6252D236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B85E-5F47-4F29-8F77-7595D40A4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4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C7222-2342-FBC5-659A-F1787131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858D9E-0B9E-FFCD-1239-1E31C089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E51B-AA2E-4B26-847C-13091CE82295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DE0874-225B-E1E7-D36D-A2C51D76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155A4C-3721-FEB9-1F03-ADF28B9F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B85E-5F47-4F29-8F77-7595D40A4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FC3565-E606-DE62-732D-50C74D59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E51B-AA2E-4B26-847C-13091CE82295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693E8D-DFC3-5DED-9DD9-14893232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AF24C3-9FB1-D845-CA06-5B4F1B78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B85E-5F47-4F29-8F77-7595D40A4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1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7F0C4-8247-1D5E-D59D-66FE4252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6CD0B-6C4F-F5C4-6327-D495F19D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A9405-41E0-AABC-B9DF-072DBDC64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DAFCA-29C6-BF9A-3A57-E23E020B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E51B-AA2E-4B26-847C-13091CE82295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FF4D2-0D1A-7736-18B6-7A4A8772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58F0E0-20A5-8553-BF2E-0F868A3E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B85E-5F47-4F29-8F77-7595D40A4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3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C4D6B0-5C8C-83CE-9DCE-C40DFB6D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85545-17D6-899E-5D9B-93422538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FBA94-EB67-3625-8E36-45F81074F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E51B-AA2E-4B26-847C-13091CE82295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DD12B-C001-8B6A-89FE-F74CE7282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0140E-3E2B-511C-72AE-8DD23C980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6B85E-5F47-4F29-8F77-7595D40A4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slide" Target="slide19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15770C-FB53-E392-4004-15976EA85815}"/>
              </a:ext>
            </a:extLst>
          </p:cNvPr>
          <p:cNvSpPr txBox="1"/>
          <p:nvPr/>
        </p:nvSpPr>
        <p:spPr>
          <a:xfrm>
            <a:off x="2076372" y="1767011"/>
            <a:ext cx="8039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自然语言处理技术与大语言模型</a:t>
            </a:r>
          </a:p>
        </p:txBody>
      </p:sp>
    </p:spTree>
    <p:extLst>
      <p:ext uri="{BB962C8B-B14F-4D97-AF65-F5344CB8AC3E}">
        <p14:creationId xmlns:p14="http://schemas.microsoft.com/office/powerpoint/2010/main" val="10358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371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Word Embedding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4B2711-F5AC-43A3-A00A-6F08AD031CF4}"/>
              </a:ext>
            </a:extLst>
          </p:cNvPr>
          <p:cNvSpPr txBox="1"/>
          <p:nvPr/>
        </p:nvSpPr>
        <p:spPr>
          <a:xfrm>
            <a:off x="886330" y="1216996"/>
            <a:ext cx="50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词表：</a:t>
            </a:r>
            <a:r>
              <a:rPr lang="en-US" altLang="zh-CN" dirty="0"/>
              <a:t>I felt un easy about the certain future 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02C5DF-133A-4E44-A4D9-E6A8A6B2291C}"/>
              </a:ext>
            </a:extLst>
          </p:cNvPr>
          <p:cNvSpPr txBox="1"/>
          <p:nvPr/>
        </p:nvSpPr>
        <p:spPr>
          <a:xfrm rot="21185080">
            <a:off x="5880845" y="1213739"/>
            <a:ext cx="4957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这样子计算机就能处理了吗？？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0DE001-E298-4E70-9609-550193498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30" y="2564834"/>
            <a:ext cx="9459884" cy="15039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4C3736A-B844-4C2E-93BA-3AF8018B8250}"/>
              </a:ext>
            </a:extLst>
          </p:cNvPr>
          <p:cNvSpPr txBox="1"/>
          <p:nvPr/>
        </p:nvSpPr>
        <p:spPr>
          <a:xfrm>
            <a:off x="2957925" y="4127858"/>
            <a:ext cx="628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https://www.ibm.com/docs/zh/sdse/6.4.0?topic=administering-ascii-characters-from-33-126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4A4388-88D2-466C-848F-08CFAE67B4EE}"/>
              </a:ext>
            </a:extLst>
          </p:cNvPr>
          <p:cNvSpPr txBox="1"/>
          <p:nvPr/>
        </p:nvSpPr>
        <p:spPr>
          <a:xfrm>
            <a:off x="886330" y="1951937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800" dirty="0">
                <a:ea typeface="黑体" panose="02010609060101010101" pitchFamily="49" charset="-122"/>
              </a:rPr>
              <a:t>ASCII </a:t>
            </a:r>
            <a:r>
              <a:rPr lang="zh-CN" altLang="en-US" sz="1800" dirty="0">
                <a:ea typeface="黑体" panose="02010609060101010101" pitchFamily="49" charset="-122"/>
              </a:rPr>
              <a:t>字符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E20796-D62D-4EA1-B4A1-27B13B968175}"/>
              </a:ext>
            </a:extLst>
          </p:cNvPr>
          <p:cNvSpPr txBox="1"/>
          <p:nvPr/>
        </p:nvSpPr>
        <p:spPr>
          <a:xfrm>
            <a:off x="3164017" y="4702263"/>
            <a:ext cx="559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Question</a:t>
            </a:r>
            <a:r>
              <a:rPr lang="zh-CN" altLang="en-US" sz="2400" b="1" dirty="0">
                <a:solidFill>
                  <a:srgbClr val="C00000"/>
                </a:solidFill>
              </a:rPr>
              <a:t>：该怎么让文字变得可计算？？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BEB923-BF93-45A0-B427-565B05C8446C}"/>
              </a:ext>
            </a:extLst>
          </p:cNvPr>
          <p:cNvSpPr txBox="1"/>
          <p:nvPr/>
        </p:nvSpPr>
        <p:spPr>
          <a:xfrm>
            <a:off x="3164017" y="5330208"/>
            <a:ext cx="389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Answer</a:t>
            </a:r>
            <a:r>
              <a:rPr lang="zh-CN" altLang="en-US" sz="2400" b="1" dirty="0">
                <a:solidFill>
                  <a:srgbClr val="0070C0"/>
                </a:solidFill>
              </a:rPr>
              <a:t>：   文字向量化！！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2113AB-473C-48FB-9EB7-317D17DC2C11}"/>
              </a:ext>
            </a:extLst>
          </p:cNvPr>
          <p:cNvSpPr txBox="1"/>
          <p:nvPr/>
        </p:nvSpPr>
        <p:spPr>
          <a:xfrm>
            <a:off x="886329" y="833001"/>
            <a:ext cx="58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语料：</a:t>
            </a:r>
            <a:r>
              <a:rPr lang="en-US" altLang="zh-CN" dirty="0"/>
              <a:t>I felt un easy about the un certain future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5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371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Word Embedding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F1E2E0-A250-41F6-BADE-7FBCD50CC997}"/>
              </a:ext>
            </a:extLst>
          </p:cNvPr>
          <p:cNvSpPr txBox="1"/>
          <p:nvPr/>
        </p:nvSpPr>
        <p:spPr>
          <a:xfrm>
            <a:off x="950613" y="1181624"/>
            <a:ext cx="268224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>
                <a:ea typeface="黑体" panose="02010609060101010101" pitchFamily="49" charset="-122"/>
              </a:rPr>
              <a:t>One hot encoding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D4F45C96-BEE9-46F0-A65B-C3241C46E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045870"/>
              </p:ext>
            </p:extLst>
          </p:nvPr>
        </p:nvGraphicFramePr>
        <p:xfrm>
          <a:off x="1724819" y="2777503"/>
          <a:ext cx="82073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27">
                  <a:extLst>
                    <a:ext uri="{9D8B030D-6E8A-4147-A177-3AD203B41FA5}">
                      <a16:colId xmlns:a16="http://schemas.microsoft.com/office/drawing/2014/main" val="723820407"/>
                    </a:ext>
                  </a:extLst>
                </a:gridCol>
                <a:gridCol w="911927">
                  <a:extLst>
                    <a:ext uri="{9D8B030D-6E8A-4147-A177-3AD203B41FA5}">
                      <a16:colId xmlns:a16="http://schemas.microsoft.com/office/drawing/2014/main" val="2968865785"/>
                    </a:ext>
                  </a:extLst>
                </a:gridCol>
                <a:gridCol w="911927">
                  <a:extLst>
                    <a:ext uri="{9D8B030D-6E8A-4147-A177-3AD203B41FA5}">
                      <a16:colId xmlns:a16="http://schemas.microsoft.com/office/drawing/2014/main" val="4052540924"/>
                    </a:ext>
                  </a:extLst>
                </a:gridCol>
                <a:gridCol w="911927">
                  <a:extLst>
                    <a:ext uri="{9D8B030D-6E8A-4147-A177-3AD203B41FA5}">
                      <a16:colId xmlns:a16="http://schemas.microsoft.com/office/drawing/2014/main" val="4030232993"/>
                    </a:ext>
                  </a:extLst>
                </a:gridCol>
                <a:gridCol w="911927">
                  <a:extLst>
                    <a:ext uri="{9D8B030D-6E8A-4147-A177-3AD203B41FA5}">
                      <a16:colId xmlns:a16="http://schemas.microsoft.com/office/drawing/2014/main" val="651407661"/>
                    </a:ext>
                  </a:extLst>
                </a:gridCol>
                <a:gridCol w="911927">
                  <a:extLst>
                    <a:ext uri="{9D8B030D-6E8A-4147-A177-3AD203B41FA5}">
                      <a16:colId xmlns:a16="http://schemas.microsoft.com/office/drawing/2014/main" val="248141186"/>
                    </a:ext>
                  </a:extLst>
                </a:gridCol>
                <a:gridCol w="911927">
                  <a:extLst>
                    <a:ext uri="{9D8B030D-6E8A-4147-A177-3AD203B41FA5}">
                      <a16:colId xmlns:a16="http://schemas.microsoft.com/office/drawing/2014/main" val="1842873333"/>
                    </a:ext>
                  </a:extLst>
                </a:gridCol>
                <a:gridCol w="911927">
                  <a:extLst>
                    <a:ext uri="{9D8B030D-6E8A-4147-A177-3AD203B41FA5}">
                      <a16:colId xmlns:a16="http://schemas.microsoft.com/office/drawing/2014/main" val="3325279448"/>
                    </a:ext>
                  </a:extLst>
                </a:gridCol>
                <a:gridCol w="911927">
                  <a:extLst>
                    <a:ext uri="{9D8B030D-6E8A-4147-A177-3AD203B41FA5}">
                      <a16:colId xmlns:a16="http://schemas.microsoft.com/office/drawing/2014/main" val="680017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1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2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felt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52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dirty="0"/>
                        <a:t>un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8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dirty="0"/>
                        <a:t>easy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6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dirty="0"/>
                        <a:t>about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0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dirty="0"/>
                        <a:t>the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8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dirty="0"/>
                        <a:t>certain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3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dirty="0"/>
                        <a:t>future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280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20D0964-0983-407E-A2D7-82D9E0FB1553}"/>
              </a:ext>
            </a:extLst>
          </p:cNvPr>
          <p:cNvSpPr txBox="1"/>
          <p:nvPr/>
        </p:nvSpPr>
        <p:spPr>
          <a:xfrm>
            <a:off x="3632853" y="1768341"/>
            <a:ext cx="446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 felt un easy about the certain future .</a:t>
            </a:r>
            <a:endParaRPr lang="zh-CN" altLang="en-US" sz="2000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AEB06C3-5567-4871-927E-914002EB5414}"/>
              </a:ext>
            </a:extLst>
          </p:cNvPr>
          <p:cNvSpPr/>
          <p:nvPr/>
        </p:nvSpPr>
        <p:spPr>
          <a:xfrm>
            <a:off x="5648876" y="2251581"/>
            <a:ext cx="359228" cy="33370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48547" y="205056"/>
            <a:ext cx="8257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</a:t>
            </a:r>
          </a:p>
          <a:p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D89689-D750-61D0-26B9-AAABE106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552" y="1456164"/>
            <a:ext cx="3883515" cy="35354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A031E5-A655-78A5-4BD5-8F0231C5D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043" y="1967896"/>
            <a:ext cx="6086060" cy="27052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8F780C-804D-E39E-375E-FFA243767105}"/>
              </a:ext>
            </a:extLst>
          </p:cNvPr>
          <p:cNvSpPr txBox="1"/>
          <p:nvPr/>
        </p:nvSpPr>
        <p:spPr>
          <a:xfrm>
            <a:off x="1375736" y="4913493"/>
            <a:ext cx="4479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(https://samyzaf.com/ML/nlp/nlp.html)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1DB397-F729-01F2-BCC7-E32AF0E4EF0D}"/>
              </a:ext>
            </a:extLst>
          </p:cNvPr>
          <p:cNvSpPr txBox="1"/>
          <p:nvPr/>
        </p:nvSpPr>
        <p:spPr>
          <a:xfrm>
            <a:off x="6991516" y="4919453"/>
            <a:ext cx="4479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(https://iq.opengenus.org/one-hot-encoding-in-tensorflow/)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0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371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Word Embedding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F1E2E0-A250-41F6-BADE-7FBCD50CC997}"/>
              </a:ext>
            </a:extLst>
          </p:cNvPr>
          <p:cNvSpPr txBox="1"/>
          <p:nvPr/>
        </p:nvSpPr>
        <p:spPr>
          <a:xfrm>
            <a:off x="893636" y="893606"/>
            <a:ext cx="268224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>
                <a:ea typeface="黑体" panose="02010609060101010101" pitchFamily="49" charset="-122"/>
              </a:rPr>
              <a:t>Word2Vec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0E2BF0-91B8-429A-81F5-73402C0BD2B2}"/>
              </a:ext>
            </a:extLst>
          </p:cNvPr>
          <p:cNvSpPr txBox="1"/>
          <p:nvPr/>
        </p:nvSpPr>
        <p:spPr>
          <a:xfrm>
            <a:off x="2662877" y="1532748"/>
            <a:ext cx="150164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/>
              <a:t>CBOW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62668B-E08E-40C0-B117-3789348834E6}"/>
              </a:ext>
            </a:extLst>
          </p:cNvPr>
          <p:cNvSpPr txBox="1"/>
          <p:nvPr/>
        </p:nvSpPr>
        <p:spPr>
          <a:xfrm>
            <a:off x="7326892" y="1532747"/>
            <a:ext cx="168442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/>
              <a:t>Skip-Gram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E4A7AA-17AE-4D63-A1E2-8D4BEB7B3E57}"/>
              </a:ext>
            </a:extLst>
          </p:cNvPr>
          <p:cNvSpPr txBox="1"/>
          <p:nvPr/>
        </p:nvSpPr>
        <p:spPr>
          <a:xfrm>
            <a:off x="2662877" y="2102252"/>
            <a:ext cx="3030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给定一组上下文词来预测中心词，最小化预测与真实中心词之间的误差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27D336-08D1-4E0D-A239-62B940196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84" y="3272107"/>
            <a:ext cx="3930410" cy="24977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8E016E-AA45-424F-8316-17B11D788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42" y="3591649"/>
            <a:ext cx="4227983" cy="21781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C08FC5E-531D-4F17-A12A-E1AC15A18BAE}"/>
              </a:ext>
            </a:extLst>
          </p:cNvPr>
          <p:cNvSpPr txBox="1"/>
          <p:nvPr/>
        </p:nvSpPr>
        <p:spPr>
          <a:xfrm>
            <a:off x="415074" y="5263536"/>
            <a:ext cx="12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A6A388-C035-4BC3-BAFC-731A2E728C11}"/>
              </a:ext>
            </a:extLst>
          </p:cNvPr>
          <p:cNvSpPr txBox="1"/>
          <p:nvPr/>
        </p:nvSpPr>
        <p:spPr>
          <a:xfrm>
            <a:off x="415074" y="4711597"/>
            <a:ext cx="151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2230B9-162A-4E7F-B0CF-C609168BDCDD}"/>
              </a:ext>
            </a:extLst>
          </p:cNvPr>
          <p:cNvSpPr txBox="1"/>
          <p:nvPr/>
        </p:nvSpPr>
        <p:spPr>
          <a:xfrm>
            <a:off x="415074" y="3974992"/>
            <a:ext cx="13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64420F-B447-4DC2-B1FE-95319F7C50F8}"/>
              </a:ext>
            </a:extLst>
          </p:cNvPr>
          <p:cNvSpPr txBox="1"/>
          <p:nvPr/>
        </p:nvSpPr>
        <p:spPr>
          <a:xfrm>
            <a:off x="6869692" y="2102252"/>
            <a:ext cx="3030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给定一个词，来预测该词的上下文内容，最小化预测误差</a:t>
            </a:r>
          </a:p>
        </p:txBody>
      </p:sp>
    </p:spTree>
    <p:extLst>
      <p:ext uri="{BB962C8B-B14F-4D97-AF65-F5344CB8AC3E}">
        <p14:creationId xmlns:p14="http://schemas.microsoft.com/office/powerpoint/2010/main" val="112702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sz="3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FB7236-4143-A70B-8051-4792544DAE1F}"/>
              </a:ext>
            </a:extLst>
          </p:cNvPr>
          <p:cNvSpPr txBox="1"/>
          <p:nvPr/>
        </p:nvSpPr>
        <p:spPr>
          <a:xfrm>
            <a:off x="906468" y="1281422"/>
            <a:ext cx="7105650" cy="307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2">
                    <a:lumMod val="75000"/>
                  </a:schemeClr>
                </a:solidFill>
                <a:ea typeface="黑体" panose="02010609060101010101" pitchFamily="49" charset="-122"/>
              </a:rPr>
              <a:t>AI &amp; NLP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Tokenize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Word Embedding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黑体" panose="02010609060101010101" pitchFamily="49" charset="-122"/>
              </a:rPr>
              <a:t>Transformer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BERT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93590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85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</a:rPr>
              <a:t>Transformer</a:t>
            </a:r>
            <a:endParaRPr lang="en-US" altLang="zh-CN" sz="3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2C33FC-7061-4EE6-A36A-53EB8D18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76" y="851387"/>
            <a:ext cx="3614446" cy="53977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00AFFF-D309-4E79-81A9-CD1D95212078}"/>
              </a:ext>
            </a:extLst>
          </p:cNvPr>
          <p:cNvSpPr txBox="1"/>
          <p:nvPr/>
        </p:nvSpPr>
        <p:spPr>
          <a:xfrm>
            <a:off x="1900863" y="6362079"/>
            <a:ext cx="676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https://proceedings.neurips.cc/paper_files/paper/2017/file/3f5ee243547dee91fbd053c1c4a845aa-Paper.pdf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C1A5-B0E9-476D-8B60-3F9496D4E4C3}"/>
              </a:ext>
            </a:extLst>
          </p:cNvPr>
          <p:cNvSpPr txBox="1"/>
          <p:nvPr/>
        </p:nvSpPr>
        <p:spPr>
          <a:xfrm>
            <a:off x="2722894" y="948047"/>
            <a:ext cx="342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Attention is all you need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3B41A5-E761-412B-8700-35D244B3B7C2}"/>
              </a:ext>
            </a:extLst>
          </p:cNvPr>
          <p:cNvCxnSpPr>
            <a:cxnSpLocks/>
          </p:cNvCxnSpPr>
          <p:nvPr/>
        </p:nvCxnSpPr>
        <p:spPr>
          <a:xfrm flipH="1">
            <a:off x="4112033" y="4217323"/>
            <a:ext cx="11721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hlinkClick r:id="rId3" action="ppaction://hlinksldjump"/>
            <a:extLst>
              <a:ext uri="{FF2B5EF4-FFF2-40B4-BE49-F238E27FC236}">
                <a16:creationId xmlns:a16="http://schemas.microsoft.com/office/drawing/2014/main" id="{3B32A50D-72F2-4FEA-A892-A6F0239E9F1A}"/>
              </a:ext>
            </a:extLst>
          </p:cNvPr>
          <p:cNvSpPr/>
          <p:nvPr/>
        </p:nvSpPr>
        <p:spPr>
          <a:xfrm>
            <a:off x="1755202" y="3949261"/>
            <a:ext cx="2311583" cy="5029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cap="sq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25983"/>
                      <a:gd name="connsiteY0" fmla="*/ 0 h 642850"/>
                      <a:gd name="connsiteX1" fmla="*/ 612937 w 3225983"/>
                      <a:gd name="connsiteY1" fmla="*/ 0 h 642850"/>
                      <a:gd name="connsiteX2" fmla="*/ 1161354 w 3225983"/>
                      <a:gd name="connsiteY2" fmla="*/ 0 h 642850"/>
                      <a:gd name="connsiteX3" fmla="*/ 1871070 w 3225983"/>
                      <a:gd name="connsiteY3" fmla="*/ 0 h 642850"/>
                      <a:gd name="connsiteX4" fmla="*/ 2484007 w 3225983"/>
                      <a:gd name="connsiteY4" fmla="*/ 0 h 642850"/>
                      <a:gd name="connsiteX5" fmla="*/ 3225983 w 3225983"/>
                      <a:gd name="connsiteY5" fmla="*/ 0 h 642850"/>
                      <a:gd name="connsiteX6" fmla="*/ 3225983 w 3225983"/>
                      <a:gd name="connsiteY6" fmla="*/ 642850 h 642850"/>
                      <a:gd name="connsiteX7" fmla="*/ 2580786 w 3225983"/>
                      <a:gd name="connsiteY7" fmla="*/ 642850 h 642850"/>
                      <a:gd name="connsiteX8" fmla="*/ 1871070 w 3225983"/>
                      <a:gd name="connsiteY8" fmla="*/ 642850 h 642850"/>
                      <a:gd name="connsiteX9" fmla="*/ 1322653 w 3225983"/>
                      <a:gd name="connsiteY9" fmla="*/ 642850 h 642850"/>
                      <a:gd name="connsiteX10" fmla="*/ 677456 w 3225983"/>
                      <a:gd name="connsiteY10" fmla="*/ 642850 h 642850"/>
                      <a:gd name="connsiteX11" fmla="*/ 0 w 3225983"/>
                      <a:gd name="connsiteY11" fmla="*/ 642850 h 642850"/>
                      <a:gd name="connsiteX12" fmla="*/ 0 w 3225983"/>
                      <a:gd name="connsiteY12" fmla="*/ 0 h 642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225983" h="642850" extrusionOk="0">
                        <a:moveTo>
                          <a:pt x="0" y="0"/>
                        </a:moveTo>
                        <a:cubicBezTo>
                          <a:pt x="231184" y="5440"/>
                          <a:pt x="490001" y="15267"/>
                          <a:pt x="612937" y="0"/>
                        </a:cubicBezTo>
                        <a:cubicBezTo>
                          <a:pt x="735873" y="-15267"/>
                          <a:pt x="895413" y="-24055"/>
                          <a:pt x="1161354" y="0"/>
                        </a:cubicBezTo>
                        <a:cubicBezTo>
                          <a:pt x="1427295" y="24055"/>
                          <a:pt x="1579926" y="-1551"/>
                          <a:pt x="1871070" y="0"/>
                        </a:cubicBezTo>
                        <a:cubicBezTo>
                          <a:pt x="2162214" y="1551"/>
                          <a:pt x="2292985" y="-5938"/>
                          <a:pt x="2484007" y="0"/>
                        </a:cubicBezTo>
                        <a:cubicBezTo>
                          <a:pt x="2675029" y="5938"/>
                          <a:pt x="2972161" y="-9983"/>
                          <a:pt x="3225983" y="0"/>
                        </a:cubicBezTo>
                        <a:cubicBezTo>
                          <a:pt x="3241835" y="209706"/>
                          <a:pt x="3205250" y="373072"/>
                          <a:pt x="3225983" y="642850"/>
                        </a:cubicBezTo>
                        <a:cubicBezTo>
                          <a:pt x="3001391" y="649962"/>
                          <a:pt x="2788693" y="654432"/>
                          <a:pt x="2580786" y="642850"/>
                        </a:cubicBezTo>
                        <a:cubicBezTo>
                          <a:pt x="2372879" y="631268"/>
                          <a:pt x="2040198" y="622920"/>
                          <a:pt x="1871070" y="642850"/>
                        </a:cubicBezTo>
                        <a:cubicBezTo>
                          <a:pt x="1701942" y="662780"/>
                          <a:pt x="1437698" y="625836"/>
                          <a:pt x="1322653" y="642850"/>
                        </a:cubicBezTo>
                        <a:cubicBezTo>
                          <a:pt x="1207608" y="659864"/>
                          <a:pt x="887158" y="624273"/>
                          <a:pt x="677456" y="642850"/>
                        </a:cubicBezTo>
                        <a:cubicBezTo>
                          <a:pt x="467754" y="661427"/>
                          <a:pt x="236193" y="671034"/>
                          <a:pt x="0" y="642850"/>
                        </a:cubicBezTo>
                        <a:cubicBezTo>
                          <a:pt x="-29965" y="437558"/>
                          <a:pt x="28843" y="28298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Multi-Head 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hlinkClick r:id="rId4" action="ppaction://hlinksldjump"/>
            <a:extLst>
              <a:ext uri="{FF2B5EF4-FFF2-40B4-BE49-F238E27FC236}">
                <a16:creationId xmlns:a16="http://schemas.microsoft.com/office/drawing/2014/main" id="{6E080C5F-3C34-4063-AD54-1EAA13E9DE57}"/>
              </a:ext>
            </a:extLst>
          </p:cNvPr>
          <p:cNvSpPr/>
          <p:nvPr/>
        </p:nvSpPr>
        <p:spPr>
          <a:xfrm>
            <a:off x="1241387" y="4703642"/>
            <a:ext cx="2247207" cy="502921"/>
          </a:xfrm>
          <a:prstGeom prst="roundRect">
            <a:avLst/>
          </a:prstGeom>
          <a:solidFill>
            <a:schemeClr val="bg1">
              <a:lumMod val="95000"/>
            </a:schemeClr>
          </a:solidFill>
          <a:ln cap="sq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25983"/>
                      <a:gd name="connsiteY0" fmla="*/ 0 h 642850"/>
                      <a:gd name="connsiteX1" fmla="*/ 612937 w 3225983"/>
                      <a:gd name="connsiteY1" fmla="*/ 0 h 642850"/>
                      <a:gd name="connsiteX2" fmla="*/ 1161354 w 3225983"/>
                      <a:gd name="connsiteY2" fmla="*/ 0 h 642850"/>
                      <a:gd name="connsiteX3" fmla="*/ 1871070 w 3225983"/>
                      <a:gd name="connsiteY3" fmla="*/ 0 h 642850"/>
                      <a:gd name="connsiteX4" fmla="*/ 2484007 w 3225983"/>
                      <a:gd name="connsiteY4" fmla="*/ 0 h 642850"/>
                      <a:gd name="connsiteX5" fmla="*/ 3225983 w 3225983"/>
                      <a:gd name="connsiteY5" fmla="*/ 0 h 642850"/>
                      <a:gd name="connsiteX6" fmla="*/ 3225983 w 3225983"/>
                      <a:gd name="connsiteY6" fmla="*/ 642850 h 642850"/>
                      <a:gd name="connsiteX7" fmla="*/ 2580786 w 3225983"/>
                      <a:gd name="connsiteY7" fmla="*/ 642850 h 642850"/>
                      <a:gd name="connsiteX8" fmla="*/ 1871070 w 3225983"/>
                      <a:gd name="connsiteY8" fmla="*/ 642850 h 642850"/>
                      <a:gd name="connsiteX9" fmla="*/ 1322653 w 3225983"/>
                      <a:gd name="connsiteY9" fmla="*/ 642850 h 642850"/>
                      <a:gd name="connsiteX10" fmla="*/ 677456 w 3225983"/>
                      <a:gd name="connsiteY10" fmla="*/ 642850 h 642850"/>
                      <a:gd name="connsiteX11" fmla="*/ 0 w 3225983"/>
                      <a:gd name="connsiteY11" fmla="*/ 642850 h 642850"/>
                      <a:gd name="connsiteX12" fmla="*/ 0 w 3225983"/>
                      <a:gd name="connsiteY12" fmla="*/ 0 h 642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225983" h="642850" extrusionOk="0">
                        <a:moveTo>
                          <a:pt x="0" y="0"/>
                        </a:moveTo>
                        <a:cubicBezTo>
                          <a:pt x="231184" y="5440"/>
                          <a:pt x="490001" y="15267"/>
                          <a:pt x="612937" y="0"/>
                        </a:cubicBezTo>
                        <a:cubicBezTo>
                          <a:pt x="735873" y="-15267"/>
                          <a:pt x="895413" y="-24055"/>
                          <a:pt x="1161354" y="0"/>
                        </a:cubicBezTo>
                        <a:cubicBezTo>
                          <a:pt x="1427295" y="24055"/>
                          <a:pt x="1579926" y="-1551"/>
                          <a:pt x="1871070" y="0"/>
                        </a:cubicBezTo>
                        <a:cubicBezTo>
                          <a:pt x="2162214" y="1551"/>
                          <a:pt x="2292985" y="-5938"/>
                          <a:pt x="2484007" y="0"/>
                        </a:cubicBezTo>
                        <a:cubicBezTo>
                          <a:pt x="2675029" y="5938"/>
                          <a:pt x="2972161" y="-9983"/>
                          <a:pt x="3225983" y="0"/>
                        </a:cubicBezTo>
                        <a:cubicBezTo>
                          <a:pt x="3241835" y="209706"/>
                          <a:pt x="3205250" y="373072"/>
                          <a:pt x="3225983" y="642850"/>
                        </a:cubicBezTo>
                        <a:cubicBezTo>
                          <a:pt x="3001391" y="649962"/>
                          <a:pt x="2788693" y="654432"/>
                          <a:pt x="2580786" y="642850"/>
                        </a:cubicBezTo>
                        <a:cubicBezTo>
                          <a:pt x="2372879" y="631268"/>
                          <a:pt x="2040198" y="622920"/>
                          <a:pt x="1871070" y="642850"/>
                        </a:cubicBezTo>
                        <a:cubicBezTo>
                          <a:pt x="1701942" y="662780"/>
                          <a:pt x="1437698" y="625836"/>
                          <a:pt x="1322653" y="642850"/>
                        </a:cubicBezTo>
                        <a:cubicBezTo>
                          <a:pt x="1207608" y="659864"/>
                          <a:pt x="887158" y="624273"/>
                          <a:pt x="677456" y="642850"/>
                        </a:cubicBezTo>
                        <a:cubicBezTo>
                          <a:pt x="467754" y="661427"/>
                          <a:pt x="236193" y="671034"/>
                          <a:pt x="0" y="642850"/>
                        </a:cubicBezTo>
                        <a:cubicBezTo>
                          <a:pt x="-29965" y="437558"/>
                          <a:pt x="28843" y="28298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Positional Encoding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518D0D-1D17-4E9B-96D6-19C742779511}"/>
              </a:ext>
            </a:extLst>
          </p:cNvPr>
          <p:cNvCxnSpPr>
            <a:cxnSpLocks/>
          </p:cNvCxnSpPr>
          <p:nvPr/>
        </p:nvCxnSpPr>
        <p:spPr>
          <a:xfrm flipH="1">
            <a:off x="3488594" y="4955102"/>
            <a:ext cx="10667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hlinkClick r:id="rId5" action="ppaction://hlinksldjump"/>
            <a:extLst>
              <a:ext uri="{FF2B5EF4-FFF2-40B4-BE49-F238E27FC236}">
                <a16:creationId xmlns:a16="http://schemas.microsoft.com/office/drawing/2014/main" id="{31B37568-2FF8-4E74-AD34-0739B89A1CA1}"/>
              </a:ext>
            </a:extLst>
          </p:cNvPr>
          <p:cNvSpPr/>
          <p:nvPr/>
        </p:nvSpPr>
        <p:spPr>
          <a:xfrm rot="21091762">
            <a:off x="7591245" y="5363644"/>
            <a:ext cx="4485736" cy="4600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Question</a:t>
            </a:r>
            <a:r>
              <a:rPr lang="zh-CN" altLang="en-US" b="1" dirty="0">
                <a:solidFill>
                  <a:srgbClr val="C00000"/>
                </a:solidFill>
              </a:rPr>
              <a:t>：输出都给模型了？还训练个啥？</a:t>
            </a:r>
          </a:p>
        </p:txBody>
      </p:sp>
    </p:spTree>
    <p:extLst>
      <p:ext uri="{BB962C8B-B14F-4D97-AF65-F5344CB8AC3E}">
        <p14:creationId xmlns:p14="http://schemas.microsoft.com/office/powerpoint/2010/main" val="421726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85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</a:rPr>
              <a:t>Transformer</a:t>
            </a:r>
            <a:endParaRPr lang="en-US" altLang="zh-CN" sz="3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63385C-C66B-4FF0-9657-AA1F3B216908}"/>
              </a:ext>
            </a:extLst>
          </p:cNvPr>
          <p:cNvSpPr txBox="1"/>
          <p:nvPr/>
        </p:nvSpPr>
        <p:spPr>
          <a:xfrm>
            <a:off x="792482" y="888393"/>
            <a:ext cx="252152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800" dirty="0">
                <a:ea typeface="黑体" panose="02010609060101010101" pitchFamily="49" charset="-122"/>
              </a:rPr>
              <a:t>Positional Encoding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A165B3-A6D9-4218-B8DD-71DE6FAAE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2" y="1712688"/>
            <a:ext cx="7062158" cy="3640610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E739E2-6A38-4F7B-824B-82E2EDB7A6E8}"/>
              </a:ext>
            </a:extLst>
          </p:cNvPr>
          <p:cNvSpPr txBox="1"/>
          <p:nvPr/>
        </p:nvSpPr>
        <p:spPr>
          <a:xfrm>
            <a:off x="1265209" y="5353298"/>
            <a:ext cx="536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https://codecompass00.substack.com/p/positional-encoding-transformers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8BBDB9-4A96-41CD-8E65-1FAFA3F0A297}"/>
              </a:ext>
            </a:extLst>
          </p:cNvPr>
          <p:cNvSpPr txBox="1"/>
          <p:nvPr/>
        </p:nvSpPr>
        <p:spPr>
          <a:xfrm>
            <a:off x="7854640" y="1504702"/>
            <a:ext cx="4255697" cy="21160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  <a:defRPr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不是单一数值，而是包含句子中特定位置信息的</a:t>
            </a:r>
            <a:r>
              <a:rPr lang="en-US" altLang="zh-CN" dirty="0"/>
              <a:t>d</a:t>
            </a:r>
            <a:r>
              <a:rPr lang="zh-CN" altLang="en-US" dirty="0"/>
              <a:t>维向量（非常像词向量）。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没有整合进模型，而是通过注入词的顺序信息来增强模型输入。</a:t>
            </a:r>
          </a:p>
        </p:txBody>
      </p:sp>
      <p:sp>
        <p:nvSpPr>
          <p:cNvPr id="9" name="箭头: 右 8">
            <a:hlinkClick r:id="rId3" action="ppaction://hlinksldjump"/>
            <a:extLst>
              <a:ext uri="{FF2B5EF4-FFF2-40B4-BE49-F238E27FC236}">
                <a16:creationId xmlns:a16="http://schemas.microsoft.com/office/drawing/2014/main" id="{98485B8B-5DF9-4971-83F6-52502BE10302}"/>
              </a:ext>
            </a:extLst>
          </p:cNvPr>
          <p:cNvSpPr/>
          <p:nvPr/>
        </p:nvSpPr>
        <p:spPr>
          <a:xfrm rot="16200000">
            <a:off x="11714750" y="6397099"/>
            <a:ext cx="486374" cy="304801"/>
          </a:xfrm>
          <a:prstGeom prst="rightArrow">
            <a:avLst>
              <a:gd name="adj1" fmla="val 50000"/>
              <a:gd name="adj2" fmla="val 987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8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85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</a:rPr>
              <a:t>Transformer</a:t>
            </a:r>
            <a:endParaRPr lang="en-US" altLang="zh-CN" sz="3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B7D7AB-D07A-48AC-8051-B613E443D0DE}"/>
              </a:ext>
            </a:extLst>
          </p:cNvPr>
          <p:cNvSpPr txBox="1"/>
          <p:nvPr/>
        </p:nvSpPr>
        <p:spPr>
          <a:xfrm>
            <a:off x="792482" y="888393"/>
            <a:ext cx="264344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800" dirty="0">
                <a:ea typeface="黑体" panose="02010609060101010101" pitchFamily="49" charset="-122"/>
              </a:rPr>
              <a:t>Multi-Head Attention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D2A970F-FCC8-4EBF-B46A-FC5BB6BA0C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1" b="4991"/>
          <a:stretch/>
        </p:blipFill>
        <p:spPr>
          <a:xfrm>
            <a:off x="3612885" y="58057"/>
            <a:ext cx="8546657" cy="67418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9588F73-F398-4BBC-B0B3-C2CCCC0D1CB2}"/>
              </a:ext>
            </a:extLst>
          </p:cNvPr>
          <p:cNvSpPr txBox="1"/>
          <p:nvPr/>
        </p:nvSpPr>
        <p:spPr>
          <a:xfrm>
            <a:off x="435431" y="4939439"/>
            <a:ext cx="4746171" cy="27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https://arize.com/blog-course/attention-mechanisms-in-machine-learning/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1FB3C12-27C2-4D3B-9E09-E15910A91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2942657"/>
            <a:ext cx="4293776" cy="27396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4715DC4-F360-4C7F-822A-AE6ABF7D5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26" y="3261530"/>
            <a:ext cx="4758531" cy="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85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</a:rPr>
              <a:t>Transformer</a:t>
            </a:r>
            <a:endParaRPr lang="en-US" altLang="zh-CN" sz="3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B7D7AB-D07A-48AC-8051-B613E443D0DE}"/>
              </a:ext>
            </a:extLst>
          </p:cNvPr>
          <p:cNvSpPr txBox="1"/>
          <p:nvPr/>
        </p:nvSpPr>
        <p:spPr>
          <a:xfrm>
            <a:off x="792482" y="888393"/>
            <a:ext cx="264344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800" dirty="0">
                <a:ea typeface="黑体" panose="02010609060101010101" pitchFamily="49" charset="-122"/>
              </a:rPr>
              <a:t>Multi-Head Attention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8BC532-0C4B-47AC-A7A9-220322AF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13" y="1216034"/>
            <a:ext cx="4847771" cy="6635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CF8C25-9EF3-420E-A857-8B154BF66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53" y="1978959"/>
            <a:ext cx="3275693" cy="362982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0EFC5DE-B407-4138-B803-013D39173846}"/>
              </a:ext>
            </a:extLst>
          </p:cNvPr>
          <p:cNvSpPr txBox="1"/>
          <p:nvPr/>
        </p:nvSpPr>
        <p:spPr>
          <a:xfrm>
            <a:off x="4992915" y="5807528"/>
            <a:ext cx="2111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https://proceedings.neurips.cc/</a:t>
            </a:r>
          </a:p>
        </p:txBody>
      </p:sp>
      <p:sp>
        <p:nvSpPr>
          <p:cNvPr id="8" name="箭头: 下 7">
            <a:hlinkClick r:id="rId4" action="ppaction://hlinksldjump"/>
            <a:extLst>
              <a:ext uri="{FF2B5EF4-FFF2-40B4-BE49-F238E27FC236}">
                <a16:creationId xmlns:a16="http://schemas.microsoft.com/office/drawing/2014/main" id="{28BB0A90-8CFB-4254-868F-2FFB0292589C}"/>
              </a:ext>
            </a:extLst>
          </p:cNvPr>
          <p:cNvSpPr/>
          <p:nvPr/>
        </p:nvSpPr>
        <p:spPr>
          <a:xfrm rot="10800000">
            <a:off x="32458" y="6364833"/>
            <a:ext cx="519226" cy="43511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6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85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</a:rPr>
              <a:t>Transformer</a:t>
            </a:r>
            <a:endParaRPr lang="en-US" altLang="zh-CN" sz="3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8430C4-FF66-4CF8-B635-B3ED644B7D99}"/>
              </a:ext>
            </a:extLst>
          </p:cNvPr>
          <p:cNvSpPr txBox="1"/>
          <p:nvPr/>
        </p:nvSpPr>
        <p:spPr>
          <a:xfrm>
            <a:off x="792482" y="888393"/>
            <a:ext cx="4285601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800" dirty="0">
                <a:ea typeface="黑体" panose="02010609060101010101" pitchFamily="49" charset="-122"/>
              </a:rPr>
              <a:t>Masked Multi-Head Attention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FF4829-01E3-4F3E-9387-039B64A79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02"/>
          <a:stretch/>
        </p:blipFill>
        <p:spPr>
          <a:xfrm>
            <a:off x="4486421" y="1063924"/>
            <a:ext cx="4542559" cy="44567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CF6D154-157D-4948-8FF6-97B74026F94F}"/>
              </a:ext>
            </a:extLst>
          </p:cNvPr>
          <p:cNvSpPr txBox="1"/>
          <p:nvPr/>
        </p:nvSpPr>
        <p:spPr>
          <a:xfrm>
            <a:off x="5287992" y="5950860"/>
            <a:ext cx="161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like apples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229889-045D-462F-A31C-ACD95C0469DD}"/>
              </a:ext>
            </a:extLst>
          </p:cNvPr>
          <p:cNvSpPr txBox="1"/>
          <p:nvPr/>
        </p:nvSpPr>
        <p:spPr>
          <a:xfrm>
            <a:off x="7154173" y="5950860"/>
            <a:ext cx="200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[start] </a:t>
            </a:r>
            <a:r>
              <a:rPr lang="zh-CN" altLang="en-US" dirty="0"/>
              <a:t>我</a:t>
            </a:r>
            <a:r>
              <a:rPr lang="en-US" altLang="zh-CN" dirty="0"/>
              <a:t> </a:t>
            </a:r>
            <a:r>
              <a:rPr lang="zh-CN" altLang="en-US" dirty="0"/>
              <a:t>爱 苹 果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DAD9BA52-EF4B-4DDB-A436-AB03C7648661}"/>
              </a:ext>
            </a:extLst>
          </p:cNvPr>
          <p:cNvSpPr/>
          <p:nvPr/>
        </p:nvSpPr>
        <p:spPr>
          <a:xfrm rot="10800000">
            <a:off x="5772571" y="5422258"/>
            <a:ext cx="304800" cy="4565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68D45D60-A349-4980-B1FB-4FE494F2613E}"/>
              </a:ext>
            </a:extLst>
          </p:cNvPr>
          <p:cNvSpPr/>
          <p:nvPr/>
        </p:nvSpPr>
        <p:spPr>
          <a:xfrm rot="10800000">
            <a:off x="7400776" y="5429113"/>
            <a:ext cx="304800" cy="4565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B27B131-997C-43E9-959F-4B2170364AF0}"/>
              </a:ext>
            </a:extLst>
          </p:cNvPr>
          <p:cNvSpPr/>
          <p:nvPr/>
        </p:nvSpPr>
        <p:spPr>
          <a:xfrm>
            <a:off x="6666091" y="2398144"/>
            <a:ext cx="1774167" cy="10869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69C338-DE87-4B77-BE08-45AE8CC05DA8}"/>
              </a:ext>
            </a:extLst>
          </p:cNvPr>
          <p:cNvSpPr txBox="1"/>
          <p:nvPr/>
        </p:nvSpPr>
        <p:spPr>
          <a:xfrm>
            <a:off x="9028980" y="2715954"/>
            <a:ext cx="200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[start] </a:t>
            </a:r>
            <a:r>
              <a:rPr lang="zh-CN" altLang="en-US" b="1" dirty="0">
                <a:solidFill>
                  <a:srgbClr val="C00000"/>
                </a:solidFill>
              </a:rPr>
              <a:t>我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爱 苹 果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DF905D11-D2F0-4EB4-BF97-83FE6FDD720B}"/>
              </a:ext>
            </a:extLst>
          </p:cNvPr>
          <p:cNvSpPr/>
          <p:nvPr/>
        </p:nvSpPr>
        <p:spPr>
          <a:xfrm>
            <a:off x="10315128" y="2169876"/>
            <a:ext cx="304800" cy="45653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10CCDC-C2AF-4A45-BF20-D4E060F8143F}"/>
              </a:ext>
            </a:extLst>
          </p:cNvPr>
          <p:cNvSpPr txBox="1"/>
          <p:nvPr/>
        </p:nvSpPr>
        <p:spPr>
          <a:xfrm>
            <a:off x="9661584" y="1434002"/>
            <a:ext cx="208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注意！！这里红色的字模型看不见！！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AE2ED3A-3BDF-4F87-8626-BFE3BB993E7A}"/>
              </a:ext>
            </a:extLst>
          </p:cNvPr>
          <p:cNvSpPr/>
          <p:nvPr/>
        </p:nvSpPr>
        <p:spPr>
          <a:xfrm rot="16200000">
            <a:off x="8604160" y="2768932"/>
            <a:ext cx="304800" cy="34535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7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sz="3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FB7236-4143-A70B-8051-4792544DAE1F}"/>
              </a:ext>
            </a:extLst>
          </p:cNvPr>
          <p:cNvSpPr txBox="1"/>
          <p:nvPr/>
        </p:nvSpPr>
        <p:spPr>
          <a:xfrm>
            <a:off x="906468" y="1281422"/>
            <a:ext cx="7105650" cy="307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黑体" panose="02010609060101010101" pitchFamily="49" charset="-122"/>
              </a:rPr>
              <a:t>AI &amp; NLP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Tokenize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Word Embedding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Transformer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BERT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1669633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4A8F097-DCD3-49E0-BECE-ED759EE79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"/>
          <a:stretch/>
        </p:blipFill>
        <p:spPr>
          <a:xfrm>
            <a:off x="3114502" y="29338"/>
            <a:ext cx="7044450" cy="64476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443CEC-5BFC-4317-875C-C23816E3EF08}"/>
              </a:ext>
            </a:extLst>
          </p:cNvPr>
          <p:cNvSpPr txBox="1"/>
          <p:nvPr/>
        </p:nvSpPr>
        <p:spPr>
          <a:xfrm>
            <a:off x="3031489" y="6511162"/>
            <a:ext cx="8573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https://informationisbeautiful.net/visualizations/the-rise-of-generative-ai-large-language-models-llms-like-chatgpt/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3C9364-246F-47A4-B826-CC3BC9F88D1E}"/>
              </a:ext>
            </a:extLst>
          </p:cNvPr>
          <p:cNvSpPr txBox="1"/>
          <p:nvPr/>
        </p:nvSpPr>
        <p:spPr>
          <a:xfrm>
            <a:off x="257426" y="205056"/>
            <a:ext cx="285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</a:rPr>
              <a:t>Transformer</a:t>
            </a:r>
            <a:endParaRPr lang="en-US" altLang="zh-CN" sz="3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1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sz="3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FB7236-4143-A70B-8051-4792544DAE1F}"/>
              </a:ext>
            </a:extLst>
          </p:cNvPr>
          <p:cNvSpPr txBox="1"/>
          <p:nvPr/>
        </p:nvSpPr>
        <p:spPr>
          <a:xfrm>
            <a:off x="906468" y="1281422"/>
            <a:ext cx="7105650" cy="307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2">
                    <a:lumMod val="75000"/>
                  </a:schemeClr>
                </a:solidFill>
                <a:ea typeface="黑体" panose="02010609060101010101" pitchFamily="49" charset="-122"/>
              </a:rPr>
              <a:t>AI &amp; NLP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Tokenize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Word Embedding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Transformer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黑体" panose="02010609060101010101" pitchFamily="49" charset="-122"/>
              </a:rPr>
              <a:t>BERT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3161746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0E5224-1E70-4C41-8C85-23B3F2B8EB2C}"/>
              </a:ext>
            </a:extLst>
          </p:cNvPr>
          <p:cNvSpPr txBox="1"/>
          <p:nvPr/>
        </p:nvSpPr>
        <p:spPr>
          <a:xfrm>
            <a:off x="799739" y="888393"/>
            <a:ext cx="357631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>
                <a:ea typeface="黑体" panose="02010609060101010101" pitchFamily="49" charset="-122"/>
              </a:rPr>
              <a:t>Encoder only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53D30B-0930-4A2E-9DB3-EEA9B056B16D}"/>
              </a:ext>
            </a:extLst>
          </p:cNvPr>
          <p:cNvSpPr txBox="1"/>
          <p:nvPr/>
        </p:nvSpPr>
        <p:spPr>
          <a:xfrm>
            <a:off x="2669874" y="5384832"/>
            <a:ext cx="685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(https://humboldt-wi.github.io/blog/research/information_systems_1920/bert_blog_post/)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6DF694-6D63-40EE-9803-9F8D93C9D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4905" y="1801106"/>
            <a:ext cx="5722188" cy="30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58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80BA4E-15B2-49A9-9C82-5C2F204C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03" y="1749201"/>
            <a:ext cx="9589393" cy="381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0E5224-1E70-4C41-8C85-23B3F2B8EB2C}"/>
              </a:ext>
            </a:extLst>
          </p:cNvPr>
          <p:cNvSpPr txBox="1"/>
          <p:nvPr/>
        </p:nvSpPr>
        <p:spPr>
          <a:xfrm>
            <a:off x="792482" y="888393"/>
            <a:ext cx="357631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>
                <a:ea typeface="黑体" panose="02010609060101010101" pitchFamily="49" charset="-122"/>
              </a:rPr>
              <a:t>Pre-training and Fine-Tuning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7BF47B-91D0-4F38-BFC5-0F229D560677}"/>
              </a:ext>
            </a:extLst>
          </p:cNvPr>
          <p:cNvSpPr txBox="1"/>
          <p:nvPr/>
        </p:nvSpPr>
        <p:spPr>
          <a:xfrm>
            <a:off x="4782456" y="5832002"/>
            <a:ext cx="26270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https://aclanthology.org/N19-1423.pdf</a:t>
            </a:r>
          </a:p>
        </p:txBody>
      </p:sp>
    </p:spTree>
    <p:extLst>
      <p:ext uri="{BB962C8B-B14F-4D97-AF65-F5344CB8AC3E}">
        <p14:creationId xmlns:p14="http://schemas.microsoft.com/office/powerpoint/2010/main" val="169355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0E5224-1E70-4C41-8C85-23B3F2B8EB2C}"/>
              </a:ext>
            </a:extLst>
          </p:cNvPr>
          <p:cNvSpPr txBox="1"/>
          <p:nvPr/>
        </p:nvSpPr>
        <p:spPr>
          <a:xfrm>
            <a:off x="792482" y="888393"/>
            <a:ext cx="357631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>
                <a:ea typeface="黑体" panose="02010609060101010101" pitchFamily="49" charset="-122"/>
              </a:rPr>
              <a:t>BERT input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FB623A-15BE-46E2-840B-115763C0F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3" y="1703823"/>
            <a:ext cx="8752114" cy="34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8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0E5224-1E70-4C41-8C85-23B3F2B8EB2C}"/>
              </a:ext>
            </a:extLst>
          </p:cNvPr>
          <p:cNvSpPr txBox="1"/>
          <p:nvPr/>
        </p:nvSpPr>
        <p:spPr>
          <a:xfrm>
            <a:off x="257426" y="851387"/>
            <a:ext cx="357631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>
                <a:ea typeface="黑体" panose="02010609060101010101" pitchFamily="49" charset="-122"/>
              </a:rPr>
              <a:t>Pre-training task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906A1D-E75D-40BD-97DF-77FFECD14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375" y="851387"/>
            <a:ext cx="7983396" cy="524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6DA585-9D7F-4A76-AC59-724151B94B1E}"/>
              </a:ext>
            </a:extLst>
          </p:cNvPr>
          <p:cNvSpPr txBox="1"/>
          <p:nvPr/>
        </p:nvSpPr>
        <p:spPr>
          <a:xfrm rot="20901421">
            <a:off x="123134" y="3067042"/>
            <a:ext cx="4476406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70000"/>
            </a:pPr>
            <a:r>
              <a:rPr lang="en-US" altLang="zh-CN" sz="1800" b="1" dirty="0">
                <a:solidFill>
                  <a:srgbClr val="C00000"/>
                </a:solidFill>
                <a:ea typeface="黑体" panose="02010609060101010101" pitchFamily="49" charset="-122"/>
              </a:rPr>
              <a:t>Masked Language Model</a:t>
            </a:r>
            <a:r>
              <a:rPr lang="zh-CN" altLang="en-US" sz="1800" b="1" dirty="0">
                <a:solidFill>
                  <a:srgbClr val="C0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  <a:ea typeface="黑体" panose="02010609060101010101" pitchFamily="49" charset="-122"/>
              </a:rPr>
              <a:t>MLM</a:t>
            </a:r>
            <a:r>
              <a:rPr lang="zh-CN" altLang="en-US" b="1" dirty="0">
                <a:solidFill>
                  <a:srgbClr val="C00000"/>
                </a:solidFill>
                <a:ea typeface="黑体" panose="02010609060101010101" pitchFamily="49" charset="-122"/>
              </a:rPr>
              <a:t>）</a:t>
            </a:r>
            <a:endParaRPr lang="en-US" altLang="zh-CN" sz="1800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648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0E5224-1E70-4C41-8C85-23B3F2B8EB2C}"/>
              </a:ext>
            </a:extLst>
          </p:cNvPr>
          <p:cNvSpPr txBox="1"/>
          <p:nvPr/>
        </p:nvSpPr>
        <p:spPr>
          <a:xfrm>
            <a:off x="274813" y="957407"/>
            <a:ext cx="357631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>
                <a:ea typeface="黑体" panose="02010609060101010101" pitchFamily="49" charset="-122"/>
              </a:rPr>
              <a:t>Pre-training task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A78AA6-55CB-47F6-9887-BA3F4467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1073522"/>
            <a:ext cx="7695985" cy="52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64300B-CE9B-4136-B409-FCAD8260E9A2}"/>
              </a:ext>
            </a:extLst>
          </p:cNvPr>
          <p:cNvSpPr txBox="1"/>
          <p:nvPr/>
        </p:nvSpPr>
        <p:spPr>
          <a:xfrm rot="20634748">
            <a:off x="250072" y="3289067"/>
            <a:ext cx="4476406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70000"/>
            </a:pPr>
            <a:r>
              <a:rPr lang="en-US" altLang="zh-CN" sz="1800" b="1" dirty="0">
                <a:solidFill>
                  <a:srgbClr val="C00000"/>
                </a:solidFill>
                <a:ea typeface="黑体" panose="02010609060101010101" pitchFamily="49" charset="-122"/>
              </a:rPr>
              <a:t>Next Sentence Prediction</a:t>
            </a:r>
            <a:r>
              <a:rPr lang="zh-CN" altLang="en-US" b="1" dirty="0">
                <a:solidFill>
                  <a:srgbClr val="C0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1800" b="1" dirty="0">
                <a:solidFill>
                  <a:srgbClr val="C00000"/>
                </a:solidFill>
                <a:ea typeface="黑体" panose="02010609060101010101" pitchFamily="49" charset="-122"/>
              </a:rPr>
              <a:t>NSP</a:t>
            </a:r>
            <a:r>
              <a:rPr lang="zh-CN" altLang="en-US" sz="1800" b="1" dirty="0">
                <a:solidFill>
                  <a:srgbClr val="C00000"/>
                </a:solidFill>
                <a:ea typeface="黑体" panose="02010609060101010101" pitchFamily="49" charset="-122"/>
              </a:rPr>
              <a:t>）</a:t>
            </a:r>
            <a:endParaRPr lang="en-US" altLang="zh-CN" sz="1800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996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sz="3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FB7236-4143-A70B-8051-4792544DAE1F}"/>
              </a:ext>
            </a:extLst>
          </p:cNvPr>
          <p:cNvSpPr txBox="1"/>
          <p:nvPr/>
        </p:nvSpPr>
        <p:spPr>
          <a:xfrm>
            <a:off x="906468" y="1281422"/>
            <a:ext cx="7105650" cy="307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2">
                    <a:lumMod val="75000"/>
                  </a:schemeClr>
                </a:solidFill>
                <a:ea typeface="黑体" panose="02010609060101010101" pitchFamily="49" charset="-122"/>
              </a:rPr>
              <a:t>AI &amp; NLP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Tokenize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Word Embedding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Transformer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BERT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黑体" panose="02010609060101010101" pitchFamily="49" charset="-122"/>
              </a:rPr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4215841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GPT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FC4445-FB21-4433-8288-C3FFA43369AB}"/>
              </a:ext>
            </a:extLst>
          </p:cNvPr>
          <p:cNvSpPr txBox="1"/>
          <p:nvPr/>
        </p:nvSpPr>
        <p:spPr>
          <a:xfrm>
            <a:off x="3907764" y="5600275"/>
            <a:ext cx="447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 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9FF4F7-DDAE-4FD4-9E97-BEBED3B21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8" b="3218"/>
          <a:stretch/>
        </p:blipFill>
        <p:spPr>
          <a:xfrm>
            <a:off x="1725859" y="1782674"/>
            <a:ext cx="8740281" cy="37908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9FF9A1-DF82-468C-A3AB-DD6F552DBCA4}"/>
              </a:ext>
            </a:extLst>
          </p:cNvPr>
          <p:cNvSpPr txBox="1"/>
          <p:nvPr/>
        </p:nvSpPr>
        <p:spPr>
          <a:xfrm>
            <a:off x="799739" y="888393"/>
            <a:ext cx="357631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>
                <a:ea typeface="黑体" panose="02010609060101010101" pitchFamily="49" charset="-122"/>
              </a:rPr>
              <a:t>Decoder only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561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GPT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6624C8-79EA-4CD2-B398-E23094113DDC}"/>
              </a:ext>
            </a:extLst>
          </p:cNvPr>
          <p:cNvSpPr txBox="1"/>
          <p:nvPr/>
        </p:nvSpPr>
        <p:spPr>
          <a:xfrm>
            <a:off x="792482" y="888393"/>
            <a:ext cx="357631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>
                <a:ea typeface="黑体" panose="02010609060101010101" pitchFamily="49" charset="-122"/>
              </a:rPr>
              <a:t>Pre-training and Fine-Tuning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1B2292-F0A3-40A7-8EBE-2026B8B10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89" y="1513980"/>
            <a:ext cx="4070769" cy="7764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88DF3E-D348-4F53-BAE3-D762C4AC5FAD}"/>
              </a:ext>
            </a:extLst>
          </p:cNvPr>
          <p:cNvSpPr txBox="1"/>
          <p:nvPr/>
        </p:nvSpPr>
        <p:spPr>
          <a:xfrm>
            <a:off x="2047334" y="1709170"/>
            <a:ext cx="351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Next word </a:t>
            </a:r>
            <a:r>
              <a:rPr lang="en-US" altLang="zh-CN" sz="1800" b="1" dirty="0">
                <a:solidFill>
                  <a:srgbClr val="C00000"/>
                </a:solidFill>
                <a:ea typeface="黑体" panose="02010609060101010101" pitchFamily="49" charset="-122"/>
              </a:rPr>
              <a:t>Prediction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F32DDE-D927-47C9-B4D7-3E306469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56" y="2442744"/>
            <a:ext cx="8766320" cy="43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2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AI &amp; NLP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CA7CC9-9948-499D-A334-386C586C0F45}"/>
              </a:ext>
            </a:extLst>
          </p:cNvPr>
          <p:cNvSpPr txBox="1"/>
          <p:nvPr/>
        </p:nvSpPr>
        <p:spPr>
          <a:xfrm>
            <a:off x="912330" y="1041542"/>
            <a:ext cx="2005100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800" dirty="0">
                <a:ea typeface="黑体" panose="02010609060101010101" pitchFamily="49" charset="-122"/>
              </a:rPr>
              <a:t>What is NLP</a:t>
            </a:r>
            <a:r>
              <a:rPr lang="zh-CN" altLang="en-US" sz="1800" dirty="0">
                <a:ea typeface="黑体" panose="02010609060101010101" pitchFamily="49" charset="-122"/>
              </a:rPr>
              <a:t>？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DA9A9E-7259-4501-A49D-AD22E2B4DC9F}"/>
              </a:ext>
            </a:extLst>
          </p:cNvPr>
          <p:cNvSpPr txBox="1"/>
          <p:nvPr/>
        </p:nvSpPr>
        <p:spPr>
          <a:xfrm>
            <a:off x="1234381" y="1574609"/>
            <a:ext cx="1059531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i="1" dirty="0">
                <a:solidFill>
                  <a:srgbClr val="C00000"/>
                </a:solidFill>
              </a:rPr>
              <a:t>Definition</a:t>
            </a:r>
            <a:r>
              <a:rPr lang="zh-CN" altLang="en-US" sz="1900" i="1" dirty="0">
                <a:solidFill>
                  <a:srgbClr val="C00000"/>
                </a:solidFill>
              </a:rPr>
              <a:t>：</a:t>
            </a:r>
            <a:endParaRPr lang="en-US" altLang="zh-CN" sz="1900" i="1" dirty="0">
              <a:solidFill>
                <a:srgbClr val="C00000"/>
              </a:solidFill>
            </a:endParaRPr>
          </a:p>
          <a:p>
            <a:endParaRPr lang="en-US" altLang="zh-CN" sz="1900" i="1" dirty="0">
              <a:solidFill>
                <a:srgbClr val="C00000"/>
              </a:solidFill>
            </a:endParaRPr>
          </a:p>
          <a:p>
            <a:r>
              <a:rPr lang="en-US" altLang="zh-CN" sz="1900" i="1" dirty="0">
                <a:solidFill>
                  <a:srgbClr val="C00000"/>
                </a:solidFill>
              </a:rPr>
              <a:t>“NLP</a:t>
            </a:r>
            <a:r>
              <a:rPr lang="zh-CN" altLang="en-US" sz="1900" i="1" dirty="0">
                <a:solidFill>
                  <a:srgbClr val="C00000"/>
                </a:solidFill>
              </a:rPr>
              <a:t>（</a:t>
            </a:r>
            <a:r>
              <a:rPr lang="en-US" altLang="zh-CN" sz="1900" i="1" dirty="0">
                <a:solidFill>
                  <a:srgbClr val="C00000"/>
                </a:solidFill>
              </a:rPr>
              <a:t>Natural Language Processing</a:t>
            </a:r>
            <a:r>
              <a:rPr lang="zh-CN" altLang="en-US" sz="1900" i="1" dirty="0">
                <a:solidFill>
                  <a:srgbClr val="C00000"/>
                </a:solidFill>
              </a:rPr>
              <a:t>）</a:t>
            </a:r>
            <a:r>
              <a:rPr lang="en-US" altLang="zh-CN" sz="1900" i="1" dirty="0">
                <a:solidFill>
                  <a:srgbClr val="C00000"/>
                </a:solidFill>
              </a:rPr>
              <a:t> is a subfield of AI that focuses on the interaction between computers and humans through natural language. It enables computers to understand, interpret, and generate human language in a meaningful way.”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18F709-64A8-4673-AA62-3EF4236D0648}"/>
              </a:ext>
            </a:extLst>
          </p:cNvPr>
          <p:cNvSpPr txBox="1"/>
          <p:nvPr/>
        </p:nvSpPr>
        <p:spPr>
          <a:xfrm>
            <a:off x="5630173" y="3633483"/>
            <a:ext cx="619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en-US" altLang="zh-CN" dirty="0" err="1"/>
              <a:t>Jurafsky</a:t>
            </a:r>
            <a:r>
              <a:rPr lang="en-US" altLang="zh-CN" dirty="0"/>
              <a:t> &amp; Martin, </a:t>
            </a:r>
            <a:r>
              <a:rPr lang="en-US" altLang="zh-CN" i="1" dirty="0"/>
              <a:t>Speech and Language Processing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9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AI &amp; NLP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F80ADE-E76C-44F1-A976-585F53DA800B}"/>
              </a:ext>
            </a:extLst>
          </p:cNvPr>
          <p:cNvSpPr txBox="1"/>
          <p:nvPr/>
        </p:nvSpPr>
        <p:spPr>
          <a:xfrm>
            <a:off x="889326" y="1117469"/>
            <a:ext cx="2005100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800" dirty="0">
                <a:ea typeface="黑体" panose="02010609060101010101" pitchFamily="49" charset="-122"/>
              </a:rPr>
              <a:t>Turing Test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782B81-73D9-4509-A463-CBB124B1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43" y="1837586"/>
            <a:ext cx="4286250" cy="2857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AC57E4-7291-4B79-9739-A4796385C401}"/>
              </a:ext>
            </a:extLst>
          </p:cNvPr>
          <p:cNvSpPr txBox="1"/>
          <p:nvPr/>
        </p:nvSpPr>
        <p:spPr>
          <a:xfrm>
            <a:off x="2488276" y="4775046"/>
            <a:ext cx="512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https://www.andreaminini.net/computer-science/artificial-intelligence/turing-test</a:t>
            </a:r>
          </a:p>
        </p:txBody>
      </p:sp>
    </p:spTree>
    <p:extLst>
      <p:ext uri="{BB962C8B-B14F-4D97-AF65-F5344CB8AC3E}">
        <p14:creationId xmlns:p14="http://schemas.microsoft.com/office/powerpoint/2010/main" val="168922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AI &amp; NLP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1FBC0A-7D1A-4650-B877-0CBF83F1F849}"/>
              </a:ext>
            </a:extLst>
          </p:cNvPr>
          <p:cNvSpPr txBox="1"/>
          <p:nvPr/>
        </p:nvSpPr>
        <p:spPr>
          <a:xfrm>
            <a:off x="1222075" y="1220021"/>
            <a:ext cx="9747849" cy="51136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  <a:defRPr>
                <a:ea typeface="黑体" panose="02010609060101010101" pitchFamily="49" charset="-122"/>
              </a:defRPr>
            </a:lvl1pPr>
          </a:lstStyle>
          <a:p>
            <a:r>
              <a:rPr lang="en-US" altLang="zh-CN" sz="2000" dirty="0"/>
              <a:t>Text Classification</a:t>
            </a:r>
          </a:p>
          <a:p>
            <a:endParaRPr lang="en-US" altLang="zh-CN" sz="2000" dirty="0"/>
          </a:p>
          <a:p>
            <a:r>
              <a:rPr lang="en-US" altLang="zh-CN" sz="2000" dirty="0"/>
              <a:t>Named Entity Recognition (NER)</a:t>
            </a:r>
            <a:br>
              <a:rPr lang="en-US" altLang="zh-CN" sz="2000" dirty="0"/>
            </a:br>
            <a:endParaRPr lang="en-US" altLang="zh-CN" sz="2000" dirty="0"/>
          </a:p>
          <a:p>
            <a:r>
              <a:rPr lang="en-US" altLang="zh-CN" sz="2000" dirty="0"/>
              <a:t>Machine Translation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Speech Recognition and Synthesis</a:t>
            </a:r>
            <a:br>
              <a:rPr lang="en-US" altLang="zh-CN" sz="2000" dirty="0"/>
            </a:br>
            <a:endParaRPr lang="en-US" altLang="zh-CN" sz="2000" dirty="0"/>
          </a:p>
          <a:p>
            <a:r>
              <a:rPr lang="en-US" altLang="zh-CN" sz="2000" dirty="0"/>
              <a:t>Sentiment Analysis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07180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sz="3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FB7236-4143-A70B-8051-4792544DAE1F}"/>
              </a:ext>
            </a:extLst>
          </p:cNvPr>
          <p:cNvSpPr txBox="1"/>
          <p:nvPr/>
        </p:nvSpPr>
        <p:spPr>
          <a:xfrm>
            <a:off x="906468" y="1281422"/>
            <a:ext cx="7105650" cy="307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2">
                    <a:lumMod val="75000"/>
                  </a:schemeClr>
                </a:solidFill>
                <a:ea typeface="黑体" panose="02010609060101010101" pitchFamily="49" charset="-122"/>
              </a:rPr>
              <a:t>AI &amp; NLP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黑体" panose="02010609060101010101" pitchFamily="49" charset="-122"/>
              </a:rPr>
              <a:t>Tokenize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Word Embedding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Transformer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BERT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423667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Tokenize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8FD62A-CBE0-439B-862A-7C247CDD9F4A}"/>
              </a:ext>
            </a:extLst>
          </p:cNvPr>
          <p:cNvSpPr txBox="1"/>
          <p:nvPr/>
        </p:nvSpPr>
        <p:spPr>
          <a:xfrm>
            <a:off x="1188375" y="1039768"/>
            <a:ext cx="4839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“I felt uneasy about the uncertain </a:t>
            </a:r>
            <a:r>
              <a:rPr lang="en-US" altLang="zh-CN" sz="2000" dirty="0"/>
              <a:t>future</a:t>
            </a:r>
            <a:r>
              <a:rPr lang="en-US" altLang="zh-CN" sz="1900" dirty="0"/>
              <a:t>.”</a:t>
            </a:r>
            <a:endParaRPr lang="zh-CN" altLang="en-US" sz="19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E75E5-FA4E-424D-B778-4367CDADE9E1}"/>
              </a:ext>
            </a:extLst>
          </p:cNvPr>
          <p:cNvSpPr txBox="1"/>
          <p:nvPr/>
        </p:nvSpPr>
        <p:spPr>
          <a:xfrm rot="21185080">
            <a:off x="5878874" y="1181130"/>
            <a:ext cx="549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我们该如何处理这样一个文本？？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10F2A5-D384-48F2-B406-145310778AAB}"/>
              </a:ext>
            </a:extLst>
          </p:cNvPr>
          <p:cNvSpPr txBox="1"/>
          <p:nvPr/>
        </p:nvSpPr>
        <p:spPr>
          <a:xfrm>
            <a:off x="1188375" y="1984693"/>
            <a:ext cx="2005100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黑体" panose="02010609060101010101" pitchFamily="49" charset="-122"/>
              </a:rPr>
              <a:t>字符级（</a:t>
            </a:r>
            <a:r>
              <a:rPr lang="en-US" altLang="zh-CN" sz="1800" dirty="0">
                <a:ea typeface="黑体" panose="02010609060101010101" pitchFamily="49" charset="-122"/>
              </a:rPr>
              <a:t>char</a:t>
            </a:r>
            <a:r>
              <a:rPr lang="zh-CN" altLang="en-US" sz="1800" dirty="0">
                <a:ea typeface="黑体" panose="02010609060101010101" pitchFamily="49" charset="-122"/>
              </a:rPr>
              <a:t>）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45E102-1BAD-49FC-9004-B6F738E38016}"/>
              </a:ext>
            </a:extLst>
          </p:cNvPr>
          <p:cNvSpPr txBox="1"/>
          <p:nvPr/>
        </p:nvSpPr>
        <p:spPr>
          <a:xfrm>
            <a:off x="1188375" y="3135963"/>
            <a:ext cx="2162264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dirty="0">
                <a:ea typeface="黑体" panose="02010609060101010101" pitchFamily="49" charset="-122"/>
              </a:rPr>
              <a:t>单词</a:t>
            </a:r>
            <a:r>
              <a:rPr lang="zh-CN" altLang="en-US" sz="1800" dirty="0">
                <a:ea typeface="黑体" panose="02010609060101010101" pitchFamily="49" charset="-122"/>
              </a:rPr>
              <a:t>级（</a:t>
            </a:r>
            <a:r>
              <a:rPr lang="en-US" altLang="zh-CN" sz="1800" dirty="0">
                <a:ea typeface="黑体" panose="02010609060101010101" pitchFamily="49" charset="-122"/>
              </a:rPr>
              <a:t>word</a:t>
            </a:r>
            <a:r>
              <a:rPr lang="zh-CN" altLang="en-US" sz="1800" dirty="0">
                <a:ea typeface="黑体" panose="02010609060101010101" pitchFamily="49" charset="-122"/>
              </a:rPr>
              <a:t>）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106931-BCFB-4791-B21A-B6946FA78BFB}"/>
              </a:ext>
            </a:extLst>
          </p:cNvPr>
          <p:cNvSpPr txBox="1"/>
          <p:nvPr/>
        </p:nvSpPr>
        <p:spPr>
          <a:xfrm>
            <a:off x="1188375" y="5078359"/>
            <a:ext cx="2751858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dirty="0">
                <a:ea typeface="黑体" panose="02010609060101010101" pitchFamily="49" charset="-122"/>
              </a:rPr>
              <a:t>⭐子词</a:t>
            </a:r>
            <a:r>
              <a:rPr lang="zh-CN" altLang="en-US" sz="1800" dirty="0">
                <a:ea typeface="黑体" panose="02010609060101010101" pitchFamily="49" charset="-122"/>
              </a:rPr>
              <a:t>级（</a:t>
            </a:r>
            <a:r>
              <a:rPr lang="en-US" altLang="zh-CN" sz="1800" dirty="0">
                <a:ea typeface="黑体" panose="02010609060101010101" pitchFamily="49" charset="-122"/>
              </a:rPr>
              <a:t>sub word</a:t>
            </a:r>
            <a:r>
              <a:rPr lang="zh-CN" altLang="en-US" sz="1800" dirty="0">
                <a:ea typeface="黑体" panose="02010609060101010101" pitchFamily="49" charset="-122"/>
              </a:rPr>
              <a:t>）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10EDCB-C54F-497D-906F-F8128073C806}"/>
              </a:ext>
            </a:extLst>
          </p:cNvPr>
          <p:cNvSpPr txBox="1"/>
          <p:nvPr/>
        </p:nvSpPr>
        <p:spPr>
          <a:xfrm>
            <a:off x="1188375" y="2605212"/>
            <a:ext cx="412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felt uneasy about the uncertain future.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DF3B106-EE20-4068-B834-F3B2381E4E2F}"/>
              </a:ext>
            </a:extLst>
          </p:cNvPr>
          <p:cNvSpPr/>
          <p:nvPr/>
        </p:nvSpPr>
        <p:spPr>
          <a:xfrm>
            <a:off x="5426246" y="2657712"/>
            <a:ext cx="495300" cy="264331"/>
          </a:xfrm>
          <a:prstGeom prst="rightArrow">
            <a:avLst>
              <a:gd name="adj1" fmla="val 54889"/>
              <a:gd name="adj2" fmla="val 644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11F9F15A-8CBF-45A0-8228-08E33410E30F}"/>
              </a:ext>
            </a:extLst>
          </p:cNvPr>
          <p:cNvSpPr/>
          <p:nvPr/>
        </p:nvSpPr>
        <p:spPr>
          <a:xfrm>
            <a:off x="5426246" y="3802019"/>
            <a:ext cx="495300" cy="264331"/>
          </a:xfrm>
          <a:prstGeom prst="rightArrow">
            <a:avLst>
              <a:gd name="adj1" fmla="val 54889"/>
              <a:gd name="adj2" fmla="val 644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E949E911-F756-4DBB-905A-83525E8C46C1}"/>
              </a:ext>
            </a:extLst>
          </p:cNvPr>
          <p:cNvSpPr/>
          <p:nvPr/>
        </p:nvSpPr>
        <p:spPr>
          <a:xfrm>
            <a:off x="5427634" y="5841496"/>
            <a:ext cx="495300" cy="264331"/>
          </a:xfrm>
          <a:prstGeom prst="rightArrow">
            <a:avLst>
              <a:gd name="adj1" fmla="val 54889"/>
              <a:gd name="adj2" fmla="val 644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2B7CEE7-B310-4697-A788-04DC89C06BA5}"/>
              </a:ext>
            </a:extLst>
          </p:cNvPr>
          <p:cNvSpPr txBox="1"/>
          <p:nvPr/>
        </p:nvSpPr>
        <p:spPr>
          <a:xfrm>
            <a:off x="6027751" y="2605212"/>
            <a:ext cx="50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f e l t u n e a s y a b o u t </a:t>
            </a:r>
            <a:r>
              <a:rPr lang="en-US" altLang="zh-CN" dirty="0" err="1"/>
              <a:t>t</a:t>
            </a:r>
            <a:r>
              <a:rPr lang="en-US" altLang="zh-CN" dirty="0"/>
              <a:t> h e u n c e r…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F036805-4A89-400D-8CD4-7FD0A9A68246}"/>
              </a:ext>
            </a:extLst>
          </p:cNvPr>
          <p:cNvSpPr txBox="1"/>
          <p:nvPr/>
        </p:nvSpPr>
        <p:spPr>
          <a:xfrm>
            <a:off x="1188375" y="3749519"/>
            <a:ext cx="412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felt uneasy about the uncertain future.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53E8FAA-5728-4820-A158-7E4CFA908CF9}"/>
              </a:ext>
            </a:extLst>
          </p:cNvPr>
          <p:cNvSpPr txBox="1"/>
          <p:nvPr/>
        </p:nvSpPr>
        <p:spPr>
          <a:xfrm>
            <a:off x="6027750" y="3749518"/>
            <a:ext cx="428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felt uneasy about the uncertain future .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CA05F2-60BE-41FA-A1DC-BD51869929F4}"/>
              </a:ext>
            </a:extLst>
          </p:cNvPr>
          <p:cNvSpPr txBox="1"/>
          <p:nvPr/>
        </p:nvSpPr>
        <p:spPr>
          <a:xfrm>
            <a:off x="1189763" y="5788996"/>
            <a:ext cx="412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felt uneasy about the uncertain future.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9FE844-D726-48CA-B59C-5AF661137082}"/>
              </a:ext>
            </a:extLst>
          </p:cNvPr>
          <p:cNvSpPr txBox="1"/>
          <p:nvPr/>
        </p:nvSpPr>
        <p:spPr>
          <a:xfrm>
            <a:off x="6029137" y="5788996"/>
            <a:ext cx="434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felt </a:t>
            </a:r>
            <a:r>
              <a:rPr lang="en-US" altLang="zh-CN" dirty="0">
                <a:highlight>
                  <a:srgbClr val="FFFF00"/>
                </a:highlight>
              </a:rPr>
              <a:t>un easy </a:t>
            </a:r>
            <a:r>
              <a:rPr lang="en-US" altLang="zh-CN" dirty="0"/>
              <a:t>about the </a:t>
            </a:r>
            <a:r>
              <a:rPr lang="en-US" altLang="zh-CN" dirty="0">
                <a:highlight>
                  <a:srgbClr val="FFFF00"/>
                </a:highlight>
              </a:rPr>
              <a:t>un certain</a:t>
            </a:r>
            <a:r>
              <a:rPr lang="en-US" altLang="zh-CN" dirty="0"/>
              <a:t> future .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CBE80-9C06-47DF-B045-D1EBA4E0DE32}"/>
              </a:ext>
            </a:extLst>
          </p:cNvPr>
          <p:cNvSpPr txBox="1"/>
          <p:nvPr/>
        </p:nvSpPr>
        <p:spPr>
          <a:xfrm>
            <a:off x="1189526" y="4452425"/>
            <a:ext cx="84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Question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solidFill>
                  <a:srgbClr val="C00000"/>
                </a:solidFill>
              </a:rPr>
              <a:t>easy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uneasy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certain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uncertain……</a:t>
            </a:r>
            <a:r>
              <a:rPr lang="zh-CN" altLang="en-US" b="1" dirty="0">
                <a:solidFill>
                  <a:srgbClr val="C00000"/>
                </a:solidFill>
              </a:rPr>
              <a:t>似乎存在一些语法规则？</a:t>
            </a:r>
          </a:p>
        </p:txBody>
      </p:sp>
    </p:spTree>
    <p:extLst>
      <p:ext uri="{BB962C8B-B14F-4D97-AF65-F5344CB8AC3E}">
        <p14:creationId xmlns:p14="http://schemas.microsoft.com/office/powerpoint/2010/main" val="236063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11" grpId="0"/>
      <p:bldP spid="12" grpId="0"/>
      <p:bldP spid="20" grpId="0" animBg="1"/>
      <p:bldP spid="23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Tokenize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D65B09-B9B5-45E9-A6CF-9C61DB5A67C0}"/>
              </a:ext>
            </a:extLst>
          </p:cNvPr>
          <p:cNvSpPr txBox="1"/>
          <p:nvPr/>
        </p:nvSpPr>
        <p:spPr>
          <a:xfrm>
            <a:off x="933451" y="1014874"/>
            <a:ext cx="2005100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>
                <a:ea typeface="黑体" panose="02010609060101010101" pitchFamily="49" charset="-122"/>
              </a:rPr>
              <a:t>BPE</a:t>
            </a:r>
            <a:r>
              <a:rPr lang="zh-CN" altLang="en-US" dirty="0">
                <a:ea typeface="黑体" panose="02010609060101010101" pitchFamily="49" charset="-122"/>
              </a:rPr>
              <a:t>算法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C1AD6C-D87B-4DAE-A69B-DFFA472DF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632396"/>
            <a:ext cx="4007665" cy="30546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96415BE-99A6-45A4-A0C5-6FF38ED6B514}"/>
              </a:ext>
            </a:extLst>
          </p:cNvPr>
          <p:cNvSpPr txBox="1"/>
          <p:nvPr/>
        </p:nvSpPr>
        <p:spPr>
          <a:xfrm>
            <a:off x="5221858" y="268580"/>
            <a:ext cx="9661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</a:t>
            </a:r>
            <a:r>
              <a:rPr lang="zh-CN" altLang="en-US" dirty="0"/>
              <a:t>ow lowest newer wider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45B1C4-686B-4091-A426-EC97D63E0512}"/>
              </a:ext>
            </a:extLst>
          </p:cNvPr>
          <p:cNvSpPr txBox="1"/>
          <p:nvPr/>
        </p:nvSpPr>
        <p:spPr>
          <a:xfrm>
            <a:off x="6722854" y="216469"/>
            <a:ext cx="1893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 o w &lt;/w&gt;</a:t>
            </a:r>
          </a:p>
          <a:p>
            <a:r>
              <a:rPr lang="zh-CN" altLang="en-US" dirty="0"/>
              <a:t>l o w e s t &lt;/w&gt;</a:t>
            </a:r>
          </a:p>
          <a:p>
            <a:r>
              <a:rPr lang="zh-CN" altLang="en-US" dirty="0"/>
              <a:t>n e w e r &lt;/w&gt;</a:t>
            </a:r>
          </a:p>
          <a:p>
            <a:r>
              <a:rPr lang="zh-CN" altLang="en-US" dirty="0"/>
              <a:t>w i d e r &lt;/w&gt;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7E5882-6CEF-4E83-B6C7-E97169752282}"/>
              </a:ext>
            </a:extLst>
          </p:cNvPr>
          <p:cNvSpPr txBox="1"/>
          <p:nvPr/>
        </p:nvSpPr>
        <p:spPr>
          <a:xfrm>
            <a:off x="9328029" y="216469"/>
            <a:ext cx="15815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 o: 2</a:t>
            </a:r>
          </a:p>
          <a:p>
            <a:r>
              <a:rPr lang="zh-CN" altLang="en-US" dirty="0"/>
              <a:t>o w: 2</a:t>
            </a:r>
          </a:p>
          <a:p>
            <a:r>
              <a:rPr lang="zh-CN" altLang="en-US" dirty="0"/>
              <a:t>w &lt;/w&gt;: 1</a:t>
            </a:r>
          </a:p>
          <a:p>
            <a:r>
              <a:rPr lang="zh-CN" altLang="en-US" dirty="0"/>
              <a:t>o w e: 1</a:t>
            </a:r>
          </a:p>
          <a:p>
            <a:r>
              <a:rPr lang="zh-CN" altLang="en-US" dirty="0"/>
              <a:t>e s: 1</a:t>
            </a:r>
            <a:endParaRPr lang="en-US" altLang="zh-CN" dirty="0"/>
          </a:p>
          <a:p>
            <a:r>
              <a:rPr lang="en-US" altLang="zh-CN" dirty="0"/>
              <a:t>……..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43E1580-C773-4DE4-9A1A-0E1FC5708E59}"/>
              </a:ext>
            </a:extLst>
          </p:cNvPr>
          <p:cNvSpPr/>
          <p:nvPr/>
        </p:nvSpPr>
        <p:spPr>
          <a:xfrm>
            <a:off x="6188016" y="718868"/>
            <a:ext cx="385312" cy="195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3CD144E3-4CEB-4AFA-98C9-0FFB2A919BD0}"/>
              </a:ext>
            </a:extLst>
          </p:cNvPr>
          <p:cNvSpPr/>
          <p:nvPr/>
        </p:nvSpPr>
        <p:spPr>
          <a:xfrm>
            <a:off x="8647070" y="718868"/>
            <a:ext cx="385312" cy="195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C1CBE7-D45D-47BE-83D7-79AA79D2B3FE}"/>
              </a:ext>
            </a:extLst>
          </p:cNvPr>
          <p:cNvSpPr txBox="1"/>
          <p:nvPr/>
        </p:nvSpPr>
        <p:spPr>
          <a:xfrm>
            <a:off x="6809652" y="2358696"/>
            <a:ext cx="1742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lo w &lt;/w&gt;</a:t>
            </a:r>
          </a:p>
          <a:p>
            <a:r>
              <a:rPr lang="zh-CN" altLang="en-US" dirty="0"/>
              <a:t>lo w e s t &lt;/w&gt;</a:t>
            </a:r>
          </a:p>
          <a:p>
            <a:r>
              <a:rPr lang="zh-CN" altLang="en-US" dirty="0"/>
              <a:t>n e w e r &lt;/w&gt;</a:t>
            </a:r>
          </a:p>
          <a:p>
            <a:r>
              <a:rPr lang="zh-CN" altLang="en-US" dirty="0"/>
              <a:t>w i d e r &lt;/w&gt;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949118D6-EC8D-469E-9399-1F5C44D9ED4F}"/>
              </a:ext>
            </a:extLst>
          </p:cNvPr>
          <p:cNvSpPr/>
          <p:nvPr/>
        </p:nvSpPr>
        <p:spPr>
          <a:xfrm>
            <a:off x="7126472" y="1835648"/>
            <a:ext cx="822385" cy="2702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E8F8DB-BAAE-4B72-B54F-D48399EF1C19}"/>
              </a:ext>
            </a:extLst>
          </p:cNvPr>
          <p:cNvSpPr txBox="1"/>
          <p:nvPr/>
        </p:nvSpPr>
        <p:spPr>
          <a:xfrm>
            <a:off x="9310785" y="2338437"/>
            <a:ext cx="18494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lo w: 2</a:t>
            </a:r>
          </a:p>
          <a:p>
            <a:r>
              <a:rPr lang="zh-CN" altLang="en-US" dirty="0"/>
              <a:t>w &lt;/w&gt;: 1</a:t>
            </a:r>
          </a:p>
          <a:p>
            <a:r>
              <a:rPr lang="zh-CN" altLang="en-US" dirty="0"/>
              <a:t>lo w e: 1</a:t>
            </a:r>
          </a:p>
          <a:p>
            <a:r>
              <a:rPr lang="zh-CN" altLang="en-US" dirty="0"/>
              <a:t>e s: 1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52BF4B2C-AC45-4376-90CE-D2C93699FE06}"/>
              </a:ext>
            </a:extLst>
          </p:cNvPr>
          <p:cNvSpPr/>
          <p:nvPr/>
        </p:nvSpPr>
        <p:spPr>
          <a:xfrm>
            <a:off x="8667207" y="2861094"/>
            <a:ext cx="385312" cy="195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9DF407-C301-45CA-8D8F-72544BAEA20E}"/>
              </a:ext>
            </a:extLst>
          </p:cNvPr>
          <p:cNvSpPr txBox="1"/>
          <p:nvPr/>
        </p:nvSpPr>
        <p:spPr>
          <a:xfrm>
            <a:off x="6809652" y="4098218"/>
            <a:ext cx="16384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low &lt;/w&gt;</a:t>
            </a:r>
          </a:p>
          <a:p>
            <a:r>
              <a:rPr lang="zh-CN" altLang="en-US" dirty="0"/>
              <a:t>low e s t &lt;/w&gt;</a:t>
            </a:r>
          </a:p>
          <a:p>
            <a:r>
              <a:rPr lang="zh-CN" altLang="en-US" dirty="0"/>
              <a:t>n e w e r &lt;/w&gt;</a:t>
            </a:r>
          </a:p>
          <a:p>
            <a:r>
              <a:rPr lang="zh-CN" altLang="en-US" dirty="0"/>
              <a:t>w i d e r &lt;/w&gt;</a:t>
            </a: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8A4EEE69-2CF7-4333-AC74-D43FCA00A286}"/>
              </a:ext>
            </a:extLst>
          </p:cNvPr>
          <p:cNvSpPr/>
          <p:nvPr/>
        </p:nvSpPr>
        <p:spPr>
          <a:xfrm>
            <a:off x="7126472" y="5520121"/>
            <a:ext cx="822385" cy="2702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2DDA11-13C2-439E-8DFE-27B964461F75}"/>
              </a:ext>
            </a:extLst>
          </p:cNvPr>
          <p:cNvSpPr txBox="1"/>
          <p:nvPr/>
        </p:nvSpPr>
        <p:spPr>
          <a:xfrm>
            <a:off x="6983352" y="6011989"/>
            <a:ext cx="121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………….</a:t>
            </a:r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B930F9F7-527E-44D2-AE9E-E90422BB2962}"/>
              </a:ext>
            </a:extLst>
          </p:cNvPr>
          <p:cNvSpPr/>
          <p:nvPr/>
        </p:nvSpPr>
        <p:spPr>
          <a:xfrm>
            <a:off x="7077071" y="3702692"/>
            <a:ext cx="822385" cy="2702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2" grpId="0" animBg="1"/>
      <p:bldP spid="20" grpId="0" animBg="1"/>
      <p:bldP spid="22" grpId="0"/>
      <p:bldP spid="16" grpId="0" animBg="1"/>
      <p:bldP spid="24" grpId="0"/>
      <p:bldP spid="25" grpId="0" animBg="1"/>
      <p:bldP spid="27" grpId="0"/>
      <p:bldP spid="28" grpId="0" animBg="1"/>
      <p:bldP spid="29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F2ECE4-1280-DB9F-23C9-587660E1B859}"/>
              </a:ext>
            </a:extLst>
          </p:cNvPr>
          <p:cNvSpPr txBox="1"/>
          <p:nvPr/>
        </p:nvSpPr>
        <p:spPr>
          <a:xfrm>
            <a:off x="257426" y="205056"/>
            <a:ext cx="223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sz="3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FB7236-4143-A70B-8051-4792544DAE1F}"/>
              </a:ext>
            </a:extLst>
          </p:cNvPr>
          <p:cNvSpPr txBox="1"/>
          <p:nvPr/>
        </p:nvSpPr>
        <p:spPr>
          <a:xfrm>
            <a:off x="906468" y="1281422"/>
            <a:ext cx="7105650" cy="307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2">
                    <a:lumMod val="75000"/>
                  </a:schemeClr>
                </a:solidFill>
                <a:ea typeface="黑体" panose="02010609060101010101" pitchFamily="49" charset="-122"/>
              </a:rPr>
              <a:t>AI &amp; NLP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Tokenize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黑体" panose="02010609060101010101" pitchFamily="49" charset="-122"/>
              </a:rPr>
              <a:t>Word Embedding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Transformer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BERT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123831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无衬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937</Words>
  <Application>Microsoft Office PowerPoint</Application>
  <PresentationFormat>宽屏</PresentationFormat>
  <Paragraphs>247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黑体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振一 吴</dc:creator>
  <cp:lastModifiedBy>振一 吴</cp:lastModifiedBy>
  <cp:revision>55</cp:revision>
  <dcterms:created xsi:type="dcterms:W3CDTF">2024-09-11T09:33:36Z</dcterms:created>
  <dcterms:modified xsi:type="dcterms:W3CDTF">2024-10-21T13:42:28Z</dcterms:modified>
</cp:coreProperties>
</file>