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6F184-B6CB-8548-A568-4DEECD5B38C3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24E6A-498D-A14E-BE84-0FFB318AA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4E6A-498D-A14E-BE84-0FFB318AA2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4E6A-498D-A14E-BE84-0FFB318AA2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4E6A-498D-A14E-BE84-0FFB318AA2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4E6A-498D-A14E-BE84-0FFB318AA2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4E6A-498D-A14E-BE84-0FFB318AA2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1C5122D-AB70-204B-B3F5-E1EE7A68E450}" type="datetimeFigureOut">
              <a:rPr lang="en-US" smtClean="0"/>
              <a:t>05/03/18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1201509-FDD9-CC45-88F8-6650E7F1C5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Helvetica"/>
                <a:cs typeface="Helvetica"/>
              </a:rPr>
              <a:t>Data Science in Crime Predictions</a:t>
            </a:r>
            <a:endParaRPr lang="en-US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8321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Data Science vs Big Data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Data science: Data cleansing, preparation and analysis.</a:t>
            </a:r>
          </a:p>
          <a:p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Excessive growth of data: 2.5 billion was generated everyday in 2012.</a:t>
            </a:r>
          </a:p>
          <a:p>
            <a:endParaRPr lang="en-US" sz="2800" dirty="0" smtClean="0">
              <a:latin typeface="Helvetica"/>
              <a:cs typeface="Helvetica"/>
            </a:endParaRPr>
          </a:p>
          <a:p>
            <a:r>
              <a:rPr lang="en-US" sz="2800" dirty="0" smtClean="0">
                <a:latin typeface="Helvetica"/>
                <a:cs typeface="Helvetica"/>
              </a:rPr>
              <a:t>Big Data: Large volume of data and can be used to analyse problem insights and enhance decision making.</a:t>
            </a:r>
            <a:endParaRPr lang="en-US" sz="2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78557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Helvetica"/>
                <a:cs typeface="Helvetica"/>
              </a:rPr>
              <a:t>Prediction Software </a:t>
            </a:r>
            <a:r>
              <a:rPr lang="en-US" sz="2800" b="1" dirty="0" smtClean="0">
                <a:latin typeface="Helvetica"/>
                <a:cs typeface="Helvetica"/>
              </a:rPr>
              <a:t>System and dedicated algorithms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 smtClean="0">
              <a:latin typeface="Helvetica"/>
              <a:cs typeface="Helvetica"/>
            </a:endParaRPr>
          </a:p>
          <a:p>
            <a:pPr algn="just"/>
            <a:r>
              <a:rPr lang="en-US" sz="2400" dirty="0" smtClean="0">
                <a:latin typeface="Helvetica"/>
                <a:cs typeface="Helvetica"/>
              </a:rPr>
              <a:t>Gower </a:t>
            </a:r>
            <a:r>
              <a:rPr lang="en-US" sz="2400" dirty="0">
                <a:latin typeface="Helvetica"/>
                <a:cs typeface="Helvetica"/>
              </a:rPr>
              <a:t>Cluster Algorithm (GCA</a:t>
            </a:r>
            <a:r>
              <a:rPr lang="en-US" sz="2400" dirty="0" smtClean="0">
                <a:latin typeface="Helvetica"/>
                <a:cs typeface="Helvetica"/>
              </a:rPr>
              <a:t>): is </a:t>
            </a:r>
            <a:r>
              <a:rPr lang="en-US" sz="2400" dirty="0">
                <a:latin typeface="Helvetica"/>
                <a:cs typeface="Helvetica"/>
              </a:rPr>
              <a:t>a technique use for clustering data</a:t>
            </a:r>
            <a:r>
              <a:rPr lang="en-US" sz="2400" dirty="0" smtClean="0">
                <a:latin typeface="Helvetica"/>
                <a:cs typeface="Helvetica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Helvetica"/>
              <a:cs typeface="Helvetica"/>
            </a:endParaRPr>
          </a:p>
          <a:p>
            <a:pPr algn="just"/>
            <a:r>
              <a:rPr lang="en-US" sz="2400" dirty="0" smtClean="0">
                <a:latin typeface="Helvetica"/>
                <a:cs typeface="Helvetica"/>
              </a:rPr>
              <a:t>Rossmo’s formula: It is integrated into a specialised crime analysis software product called “</a:t>
            </a:r>
            <a:r>
              <a:rPr lang="en-US" sz="2400" dirty="0" err="1" smtClean="0">
                <a:latin typeface="Helvetica"/>
                <a:cs typeface="Helvetica"/>
              </a:rPr>
              <a:t>Rigel</a:t>
            </a:r>
            <a:r>
              <a:rPr lang="en-US" sz="2400" dirty="0" smtClean="0">
                <a:latin typeface="Helvetica"/>
                <a:cs typeface="Helvetica"/>
              </a:rPr>
              <a:t>”.</a:t>
            </a:r>
            <a:endParaRPr lang="en-US" sz="2400" dirty="0">
              <a:latin typeface="Helvetica"/>
              <a:cs typeface="Helvetica"/>
            </a:endParaRPr>
          </a:p>
        </p:txBody>
      </p:sp>
      <p:pic>
        <p:nvPicPr>
          <p:cNvPr id="4" name="Picture 3" descr="Screen Shot 2018-03-01 at 23.56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70" y="4417095"/>
            <a:ext cx="6990329" cy="13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Prediction Software System Design and dedicated algorithms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Helvetica"/>
                <a:cs typeface="Helvetica"/>
              </a:rPr>
              <a:t>The following figure depicts how data are processed using tool like </a:t>
            </a:r>
            <a:r>
              <a:rPr lang="en-US" sz="2200" dirty="0" smtClean="0">
                <a:latin typeface="Helvetica"/>
                <a:cs typeface="Helvetica"/>
              </a:rPr>
              <a:t>Map Reduce </a:t>
            </a:r>
            <a:r>
              <a:rPr lang="en-US" sz="2200" dirty="0">
                <a:latin typeface="Helvetica"/>
                <a:cs typeface="Helvetica"/>
              </a:rPr>
              <a:t>engine and Hadoop </a:t>
            </a:r>
            <a:r>
              <a:rPr lang="en-US" sz="2200" dirty="0" smtClean="0">
                <a:latin typeface="Helvetica"/>
                <a:cs typeface="Helvetica"/>
              </a:rPr>
              <a:t>for computing </a:t>
            </a:r>
            <a:r>
              <a:rPr lang="en-US" sz="2200" dirty="0">
                <a:latin typeface="Helvetica"/>
                <a:cs typeface="Helvetica"/>
              </a:rPr>
              <a:t>the information at hand</a:t>
            </a:r>
            <a:r>
              <a:rPr lang="en-US" sz="2200" dirty="0" smtClean="0">
                <a:latin typeface="Helvetica"/>
                <a:cs typeface="Helvetica"/>
              </a:rPr>
              <a:t>.</a:t>
            </a:r>
          </a:p>
          <a:p>
            <a:pPr marL="0" indent="0" algn="just">
              <a:buNone/>
            </a:pPr>
            <a:endParaRPr lang="en-US" sz="2200" dirty="0" smtClean="0">
              <a:latin typeface="Helvetica"/>
              <a:cs typeface="Helvetica"/>
            </a:endParaRPr>
          </a:p>
          <a:p>
            <a:r>
              <a:rPr lang="en-US" sz="2200" dirty="0" smtClean="0">
                <a:latin typeface="Helvetica"/>
                <a:cs typeface="Helvetica"/>
              </a:rPr>
              <a:t>Variables based on Islamism </a:t>
            </a:r>
            <a:r>
              <a:rPr lang="en-US" sz="2200" dirty="0">
                <a:latin typeface="Helvetica"/>
                <a:cs typeface="Helvetica"/>
              </a:rPr>
              <a:t>calendar activities </a:t>
            </a:r>
            <a:r>
              <a:rPr lang="en-US" sz="2200" dirty="0" smtClean="0">
                <a:latin typeface="Helvetica"/>
                <a:cs typeface="Helvetica"/>
              </a:rPr>
              <a:t>type.</a:t>
            </a:r>
            <a:endParaRPr lang="en-US" sz="2200" dirty="0"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81" y="3826190"/>
            <a:ext cx="5540702" cy="301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86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Prediction Software System Design and dedicated algorithms</a:t>
            </a:r>
            <a:endParaRPr lang="en-US" sz="2800" b="1" dirty="0">
              <a:latin typeface="Helvetica"/>
              <a:cs typeface="Helvetica"/>
            </a:endParaRPr>
          </a:p>
        </p:txBody>
      </p:sp>
      <p:pic>
        <p:nvPicPr>
          <p:cNvPr id="5" name="Content Placeholder 4" descr="Screen Shot 2018-03-01 at 22.57.2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00" r="-15100"/>
          <a:stretch>
            <a:fillRect/>
          </a:stretch>
        </p:blipFill>
        <p:spPr>
          <a:xfrm>
            <a:off x="1165486" y="2679692"/>
            <a:ext cx="6780094" cy="3728791"/>
          </a:xfrm>
        </p:spPr>
      </p:pic>
      <p:sp>
        <p:nvSpPr>
          <p:cNvPr id="6" name="TextBox 5"/>
          <p:cNvSpPr txBox="1"/>
          <p:nvPr/>
        </p:nvSpPr>
        <p:spPr>
          <a:xfrm>
            <a:off x="457200" y="1595424"/>
            <a:ext cx="8020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Helvetica"/>
                <a:cs typeface="Helvetica"/>
              </a:rPr>
              <a:t>By entering the </a:t>
            </a:r>
            <a:r>
              <a:rPr lang="en-US" dirty="0" smtClean="0">
                <a:latin typeface="Helvetica"/>
                <a:cs typeface="Helvetica"/>
              </a:rPr>
              <a:t>15 variables </a:t>
            </a:r>
            <a:r>
              <a:rPr lang="en-US" dirty="0">
                <a:latin typeface="Helvetica"/>
                <a:cs typeface="Helvetica"/>
              </a:rPr>
              <a:t>in the prediction software to be developed, the system will output the </a:t>
            </a:r>
            <a:r>
              <a:rPr lang="en-US" dirty="0" smtClean="0">
                <a:latin typeface="Helvetica"/>
                <a:cs typeface="Helvetica"/>
              </a:rPr>
              <a:t>high risk localities </a:t>
            </a:r>
            <a:r>
              <a:rPr lang="en-US" dirty="0">
                <a:latin typeface="Helvetica"/>
                <a:cs typeface="Helvetica"/>
              </a:rPr>
              <a:t>in Baghdad which are vulnerable to possible future terrorist </a:t>
            </a:r>
            <a:r>
              <a:rPr lang="en-US" dirty="0" smtClean="0">
                <a:latin typeface="Helvetica"/>
                <a:cs typeface="Helvetica"/>
              </a:rPr>
              <a:t>attacks.</a:t>
            </a:r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0731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Prediction Software System Design and dedicated algorithms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Helvetica"/>
                <a:cs typeface="Helvetica"/>
              </a:rPr>
              <a:t>According to Rossmo, if an attack happened at point </a:t>
            </a:r>
            <a:r>
              <a:rPr lang="en-US" sz="1800" dirty="0" smtClean="0">
                <a:latin typeface="Helvetica"/>
                <a:cs typeface="Helvetica"/>
              </a:rPr>
              <a:t>B, </a:t>
            </a:r>
            <a:r>
              <a:rPr lang="en-US" sz="1800" dirty="0">
                <a:latin typeface="Helvetica"/>
                <a:cs typeface="Helvetica"/>
              </a:rPr>
              <a:t>it is likely that future </a:t>
            </a:r>
            <a:r>
              <a:rPr lang="en-US" sz="1800" dirty="0" smtClean="0">
                <a:latin typeface="Helvetica"/>
                <a:cs typeface="Helvetica"/>
              </a:rPr>
              <a:t>attacks may </a:t>
            </a:r>
            <a:r>
              <a:rPr lang="en-US" sz="1800" dirty="0">
                <a:latin typeface="Helvetica"/>
                <a:cs typeface="Helvetica"/>
              </a:rPr>
              <a:t>happen at point A or </a:t>
            </a:r>
            <a:r>
              <a:rPr lang="en-US" sz="1800" dirty="0" smtClean="0">
                <a:latin typeface="Helvetica"/>
                <a:cs typeface="Helvetica"/>
              </a:rPr>
              <a:t>C. </a:t>
            </a:r>
            <a:r>
              <a:rPr lang="en-US" sz="1800" dirty="0">
                <a:latin typeface="Helvetica"/>
                <a:cs typeface="Helvetica"/>
              </a:rPr>
              <a:t>Rossmo’s formula predicts the area vulnerable </a:t>
            </a:r>
            <a:r>
              <a:rPr lang="en-US" sz="1800" dirty="0" smtClean="0">
                <a:latin typeface="Helvetica"/>
                <a:cs typeface="Helvetica"/>
              </a:rPr>
              <a:t>around previous </a:t>
            </a:r>
            <a:r>
              <a:rPr lang="en-US" sz="1800" dirty="0">
                <a:latin typeface="Helvetica"/>
                <a:cs typeface="Helvetica"/>
              </a:rPr>
              <a:t>attacked locations build on the GCA Algorithm.</a:t>
            </a:r>
          </a:p>
        </p:txBody>
      </p:sp>
      <p:pic>
        <p:nvPicPr>
          <p:cNvPr id="6" name="Picture 5" descr="Screen Shot 2018-03-01 at 23.14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73" y="2766860"/>
            <a:ext cx="3469415" cy="3049511"/>
          </a:xfrm>
          <a:prstGeom prst="rect">
            <a:avLst/>
          </a:prstGeom>
        </p:spPr>
      </p:pic>
      <p:pic>
        <p:nvPicPr>
          <p:cNvPr id="7" name="Picture 6" descr="Screen Shot 2018-03-01 at 23.15.3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63" y="5816371"/>
            <a:ext cx="7370214" cy="9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22414"/>
            <a:ext cx="8045965" cy="4835366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 smtClean="0">
                <a:latin typeface="Helvetica"/>
                <a:cs typeface="Helvetica"/>
              </a:rPr>
              <a:t>India</a:t>
            </a:r>
            <a:r>
              <a:rPr lang="en-US" sz="1600" dirty="0" smtClean="0">
                <a:latin typeface="Helvetica"/>
                <a:cs typeface="Helvetica"/>
              </a:rPr>
              <a:t>: Delhi police recently partnered with the ISRO to develop an analytical system </a:t>
            </a:r>
            <a:r>
              <a:rPr lang="mr-IN" sz="1600" dirty="0" smtClean="0">
                <a:latin typeface="Helvetica"/>
                <a:cs typeface="Helvetica"/>
              </a:rPr>
              <a:t>–</a:t>
            </a:r>
            <a:r>
              <a:rPr lang="en-US" sz="1600" dirty="0" smtClean="0">
                <a:latin typeface="Helvetica"/>
                <a:cs typeface="Helvetica"/>
              </a:rPr>
              <a:t> Crime mapping, Analytics &amp; Predictive System (CMAPS). </a:t>
            </a:r>
          </a:p>
          <a:p>
            <a:pPr algn="just"/>
            <a:endParaRPr lang="en-US" sz="1600" dirty="0" smtClean="0">
              <a:latin typeface="Helvetica"/>
              <a:cs typeface="Helvetica"/>
            </a:endParaRPr>
          </a:p>
          <a:p>
            <a:pPr algn="just"/>
            <a:r>
              <a:rPr lang="en-US" sz="1600" b="1" dirty="0" smtClean="0">
                <a:latin typeface="Helvetica"/>
                <a:cs typeface="Helvetica"/>
              </a:rPr>
              <a:t>China</a:t>
            </a:r>
            <a:r>
              <a:rPr lang="en-US" sz="1600" dirty="0" smtClean="0">
                <a:latin typeface="Helvetica"/>
                <a:cs typeface="Helvetica"/>
              </a:rPr>
              <a:t>: Chinese government is working with the China Electronics Technology Group to develop technology similar to that used in the sci-fi thriller “Minority Report”. The objective is to predict acts of terrorism before they occur based on large amount of surveillance data. </a:t>
            </a:r>
          </a:p>
          <a:p>
            <a:pPr marL="0" indent="0" algn="just">
              <a:buNone/>
            </a:pPr>
            <a:endParaRPr lang="en-US" sz="2000" dirty="0" smtClean="0">
              <a:latin typeface="Helvetica"/>
              <a:cs typeface="Helvetica"/>
            </a:endParaRPr>
          </a:p>
          <a:p>
            <a:pPr marL="0" indent="0" algn="just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 algn="just">
              <a:buNone/>
            </a:pPr>
            <a:endParaRPr lang="en-US" sz="2000" dirty="0" smtClean="0">
              <a:latin typeface="Helvetica"/>
              <a:cs typeface="Helvetica"/>
            </a:endParaRPr>
          </a:p>
          <a:p>
            <a:pPr marL="0" indent="0" algn="just">
              <a:buNone/>
            </a:pPr>
            <a:endParaRPr lang="en-US" sz="2000" dirty="0">
              <a:latin typeface="Helvetica"/>
              <a:cs typeface="Helvetica"/>
            </a:endParaRPr>
          </a:p>
          <a:p>
            <a:pPr marL="0" indent="0" algn="just">
              <a:buNone/>
            </a:pPr>
            <a:endParaRPr lang="en-US" sz="2000" dirty="0" smtClean="0">
              <a:latin typeface="Helvetica"/>
              <a:cs typeface="Helvetica"/>
            </a:endParaRPr>
          </a:p>
          <a:p>
            <a:pPr marL="0" indent="0" algn="just">
              <a:buNone/>
            </a:pPr>
            <a:endParaRPr lang="en-US" sz="2000" dirty="0" smtClean="0">
              <a:latin typeface="Helvetica"/>
              <a:cs typeface="Helvetica"/>
            </a:endParaRPr>
          </a:p>
          <a:p>
            <a:pPr algn="just"/>
            <a:r>
              <a:rPr lang="en-US" sz="1600" dirty="0" smtClean="0">
                <a:latin typeface="Helvetica"/>
                <a:cs typeface="Helvetica"/>
              </a:rPr>
              <a:t>Police in both </a:t>
            </a:r>
            <a:r>
              <a:rPr lang="en-US" sz="1600" b="1" dirty="0" smtClean="0">
                <a:latin typeface="Helvetica"/>
                <a:cs typeface="Helvetica"/>
              </a:rPr>
              <a:t>Los Angeles </a:t>
            </a:r>
            <a:r>
              <a:rPr lang="en-US" sz="1600" dirty="0" smtClean="0">
                <a:latin typeface="Helvetica"/>
                <a:cs typeface="Helvetica"/>
              </a:rPr>
              <a:t>and </a:t>
            </a:r>
            <a:r>
              <a:rPr lang="en-US" sz="1600" b="1" dirty="0" smtClean="0">
                <a:latin typeface="Helvetica"/>
                <a:cs typeface="Helvetica"/>
              </a:rPr>
              <a:t>Manchester</a:t>
            </a:r>
            <a:r>
              <a:rPr lang="en-US" sz="1600" dirty="0" smtClean="0">
                <a:latin typeface="Helvetica"/>
                <a:cs typeface="Helvetica"/>
              </a:rPr>
              <a:t> ran similar  trials using a computer algorithm to predict where crime would take place (BBC </a:t>
            </a:r>
            <a:r>
              <a:rPr lang="en-US" sz="1600" dirty="0" err="1" smtClean="0">
                <a:latin typeface="Helvetica"/>
                <a:cs typeface="Helvetica"/>
              </a:rPr>
              <a:t>iWonder</a:t>
            </a:r>
            <a:r>
              <a:rPr lang="en-US" sz="1600" dirty="0" smtClean="0">
                <a:latin typeface="Helvetica"/>
                <a:cs typeface="Helvetica"/>
              </a:rPr>
              <a:t> post).</a:t>
            </a:r>
          </a:p>
          <a:p>
            <a:pPr algn="just"/>
            <a:endParaRPr lang="en-US" sz="1600" dirty="0" smtClean="0">
              <a:latin typeface="Helvetica"/>
              <a:cs typeface="Helvetica"/>
            </a:endParaRPr>
          </a:p>
          <a:p>
            <a:pPr algn="just"/>
            <a:r>
              <a:rPr lang="en-US" sz="1600" b="1" dirty="0" smtClean="0">
                <a:latin typeface="Helvetica"/>
                <a:cs typeface="Helvetica"/>
              </a:rPr>
              <a:t>France</a:t>
            </a:r>
            <a:r>
              <a:rPr lang="en-US" sz="1600" dirty="0" smtClean="0">
                <a:latin typeface="Helvetica"/>
                <a:cs typeface="Helvetica"/>
              </a:rPr>
              <a:t>: </a:t>
            </a:r>
            <a:r>
              <a:rPr lang="en-US" sz="1600" dirty="0" err="1" smtClean="0">
                <a:latin typeface="Helvetica"/>
                <a:cs typeface="Helvetica"/>
              </a:rPr>
              <a:t>Anacrim</a:t>
            </a:r>
            <a:r>
              <a:rPr lang="en-US" sz="1600" dirty="0" smtClean="0">
                <a:latin typeface="Helvetica"/>
                <a:cs typeface="Helvetica"/>
              </a:rPr>
              <a:t> and </a:t>
            </a:r>
            <a:r>
              <a:rPr lang="en-US" sz="1600" dirty="0" err="1" smtClean="0">
                <a:latin typeface="Helvetica"/>
                <a:cs typeface="Helvetica"/>
              </a:rPr>
              <a:t>Salvac</a:t>
            </a:r>
            <a:r>
              <a:rPr lang="en-US" sz="1600" dirty="0" smtClean="0">
                <a:latin typeface="Helvetica"/>
                <a:cs typeface="Helvetica"/>
              </a:rPr>
              <a:t> software were able solve many crimes in France. </a:t>
            </a:r>
            <a:endParaRPr lang="en-US" sz="1600" dirty="0">
              <a:latin typeface="Helvetica"/>
              <a:cs typeface="Helvetica"/>
            </a:endParaRPr>
          </a:p>
        </p:txBody>
      </p:sp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69" y="3432304"/>
            <a:ext cx="2524619" cy="1431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605"/>
            <a:ext cx="7478700" cy="968701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Helvetica"/>
                <a:cs typeface="Helvetica"/>
              </a:rPr>
              <a:t>Trends</a:t>
            </a:r>
            <a:r>
              <a:rPr lang="en-US" sz="2800" b="1" dirty="0" smtClean="0">
                <a:latin typeface="Helvetica"/>
                <a:cs typeface="Helvetica"/>
              </a:rPr>
              <a:t> and Future expectations</a:t>
            </a:r>
            <a:endParaRPr lang="en-US" sz="2800" b="1" dirty="0">
              <a:latin typeface="Helvetica"/>
              <a:cs typeface="Helvetica"/>
            </a:endParaRPr>
          </a:p>
        </p:txBody>
      </p:sp>
      <p:pic>
        <p:nvPicPr>
          <p:cNvPr id="8" name="Picture 7" descr="CorteX_predpol_slogan-300x15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60" y="3432303"/>
            <a:ext cx="2514940" cy="143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605"/>
            <a:ext cx="7478700" cy="96870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Thank you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22414"/>
            <a:ext cx="8076942" cy="4285830"/>
          </a:xfrm>
        </p:spPr>
        <p:txBody>
          <a:bodyPr>
            <a:noAutofit/>
          </a:bodyPr>
          <a:lstStyle/>
          <a:p>
            <a:pPr marL="118872" indent="0" algn="just">
              <a:buNone/>
            </a:pPr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3" name="Picture 2" descr="b48873_777f3f1fbc574a3eaf5332c65c5189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87" y="2342744"/>
            <a:ext cx="4699108" cy="36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7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605"/>
            <a:ext cx="7478700" cy="968701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Helvetica"/>
                <a:cs typeface="Helvetica"/>
              </a:rPr>
              <a:t>References</a:t>
            </a:r>
            <a:endParaRPr lang="en-US" sz="2800" b="1" dirty="0">
              <a:latin typeface="Helvetica"/>
              <a:cs typeface="Helvetic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64548"/>
            <a:ext cx="8076942" cy="4285830"/>
          </a:xfrm>
        </p:spPr>
        <p:txBody>
          <a:bodyPr>
            <a:noAutofit/>
          </a:bodyPr>
          <a:lstStyle/>
          <a:p>
            <a:r>
              <a:rPr lang="en-US" sz="2000" dirty="0" smtClean="0"/>
              <a:t> </a:t>
            </a:r>
            <a:r>
              <a:rPr lang="en-US" sz="2000" dirty="0"/>
              <a:t>Y. Zhiwen and W. Hau-San, "GCA: A real-time grid-based clustering algorithm for </a:t>
            </a:r>
            <a:r>
              <a:rPr lang="en-US" sz="2000" dirty="0" smtClean="0"/>
              <a:t>large data </a:t>
            </a:r>
            <a:r>
              <a:rPr lang="en-US" sz="2000" dirty="0"/>
              <a:t>set", The 18th International Conference on Pattern Recognition (ICPR'06), no. 0-7695</a:t>
            </a:r>
            <a:r>
              <a:rPr lang="en-US" sz="2000" dirty="0" smtClean="0"/>
              <a:t>-</a:t>
            </a:r>
            <a:r>
              <a:rPr lang="is-IS" sz="2000" dirty="0" smtClean="0"/>
              <a:t>2521</a:t>
            </a:r>
            <a:r>
              <a:rPr lang="is-IS" sz="2000" dirty="0"/>
              <a:t>-006, 2006.</a:t>
            </a:r>
          </a:p>
          <a:p>
            <a:endParaRPr lang="en-US" sz="2000" dirty="0"/>
          </a:p>
          <a:p>
            <a:r>
              <a:rPr lang="en-US" sz="2000" dirty="0" smtClean="0"/>
              <a:t>Tom </a:t>
            </a:r>
            <a:r>
              <a:rPr lang="en-US" sz="2000" dirty="0"/>
              <a:t>Lidbetter, ”A Game Theoretic Approach to Geographic Profiling For Soc </a:t>
            </a:r>
            <a:r>
              <a:rPr lang="en-US" sz="2000" dirty="0" smtClean="0"/>
              <a:t>Criminal Justice </a:t>
            </a:r>
            <a:r>
              <a:rPr lang="en-US" sz="2000" dirty="0"/>
              <a:t>Special Interest Group”,: 2012.</a:t>
            </a:r>
          </a:p>
          <a:p>
            <a:endParaRPr lang="en-US" sz="2000" dirty="0"/>
          </a:p>
          <a:p>
            <a:r>
              <a:rPr lang="en-US" sz="2000" dirty="0" smtClean="0"/>
              <a:t>Iraq </a:t>
            </a:r>
            <a:r>
              <a:rPr lang="en-US" sz="2000" dirty="0"/>
              <a:t>crisis: Green Zone protests end in violence and curfew - BBC News [Internet]. </a:t>
            </a:r>
            <a:r>
              <a:rPr lang="en-US" sz="2000" dirty="0" smtClean="0"/>
              <a:t>BBC News. </a:t>
            </a:r>
            <a:r>
              <a:rPr lang="en-US" sz="2000" dirty="0"/>
              <a:t>Available from: http://</a:t>
            </a:r>
            <a:r>
              <a:rPr lang="en-US" sz="2000" dirty="0" err="1"/>
              <a:t>www.bbc.co.uk</a:t>
            </a:r>
            <a:r>
              <a:rPr lang="en-US" sz="2000" dirty="0"/>
              <a:t>/news/world-middle-east</a:t>
            </a:r>
            <a:r>
              <a:rPr lang="en-US" sz="2000" dirty="0" smtClean="0"/>
              <a:t>-</a:t>
            </a:r>
            <a:r>
              <a:rPr lang="is-IS" sz="2000" dirty="0" smtClean="0"/>
              <a:t>36344996</a:t>
            </a: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6311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842</TotalTime>
  <Words>462</Words>
  <Application>Microsoft Macintosh PowerPoint</Application>
  <PresentationFormat>On-screen Show (4:3)</PresentationFormat>
  <Paragraphs>45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</vt:lpstr>
      <vt:lpstr>Data Science in Crime Predictions</vt:lpstr>
      <vt:lpstr>Data Science vs Big Data</vt:lpstr>
      <vt:lpstr>Prediction Software System and dedicated algorithms</vt:lpstr>
      <vt:lpstr>Prediction Software System Design and dedicated algorithms</vt:lpstr>
      <vt:lpstr>Prediction Software System Design and dedicated algorithms</vt:lpstr>
      <vt:lpstr>Prediction Software System Design and dedicated algorithms</vt:lpstr>
      <vt:lpstr>Trends and Future expectations</vt:lpstr>
      <vt:lpstr>Thank you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Crime Predictions</dc:title>
  <dc:creator>Ayite K. Hillah</dc:creator>
  <cp:lastModifiedBy>Ayite K. Hillah</cp:lastModifiedBy>
  <cp:revision>21</cp:revision>
  <dcterms:created xsi:type="dcterms:W3CDTF">2018-03-01T19:07:23Z</dcterms:created>
  <dcterms:modified xsi:type="dcterms:W3CDTF">2018-03-05T21:57:33Z</dcterms:modified>
</cp:coreProperties>
</file>